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625" r:id="rId2"/>
    <p:sldId id="510" r:id="rId3"/>
    <p:sldId id="639" r:id="rId4"/>
    <p:sldId id="640" r:id="rId5"/>
    <p:sldId id="643" r:id="rId6"/>
    <p:sldId id="642" r:id="rId7"/>
    <p:sldId id="657" r:id="rId8"/>
    <p:sldId id="645" r:id="rId9"/>
    <p:sldId id="646" r:id="rId10"/>
    <p:sldId id="648" r:id="rId11"/>
    <p:sldId id="647" r:id="rId12"/>
    <p:sldId id="649" r:id="rId13"/>
    <p:sldId id="650" r:id="rId14"/>
    <p:sldId id="651" r:id="rId15"/>
    <p:sldId id="652" r:id="rId16"/>
    <p:sldId id="653" r:id="rId17"/>
    <p:sldId id="659" r:id="rId18"/>
    <p:sldId id="660" r:id="rId19"/>
    <p:sldId id="661" r:id="rId20"/>
    <p:sldId id="667" r:id="rId21"/>
    <p:sldId id="663" r:id="rId22"/>
    <p:sldId id="662" r:id="rId23"/>
    <p:sldId id="668" r:id="rId24"/>
    <p:sldId id="664" r:id="rId25"/>
    <p:sldId id="626" r:id="rId26"/>
    <p:sldId id="627" r:id="rId27"/>
    <p:sldId id="682" r:id="rId28"/>
    <p:sldId id="683" r:id="rId29"/>
    <p:sldId id="630" r:id="rId30"/>
    <p:sldId id="684" r:id="rId31"/>
    <p:sldId id="629" r:id="rId32"/>
    <p:sldId id="631" r:id="rId33"/>
    <p:sldId id="632" r:id="rId34"/>
    <p:sldId id="635" r:id="rId35"/>
    <p:sldId id="636" r:id="rId36"/>
    <p:sldId id="634" r:id="rId37"/>
    <p:sldId id="670" r:id="rId38"/>
    <p:sldId id="677" r:id="rId39"/>
    <p:sldId id="676" r:id="rId40"/>
    <p:sldId id="679" r:id="rId41"/>
    <p:sldId id="678" r:id="rId42"/>
    <p:sldId id="680" r:id="rId43"/>
    <p:sldId id="681" r:id="rId44"/>
  </p:sldIdLst>
  <p:sldSz cx="12192000" cy="6858000"/>
  <p:notesSz cx="7099300" cy="1023461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深色樣式 1 - 輔色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05" autoAdjust="0"/>
    <p:restoredTop sz="94645" autoAdjust="0"/>
  </p:normalViewPr>
  <p:slideViewPr>
    <p:cSldViewPr snapToGrid="0">
      <p:cViewPr varScale="1">
        <p:scale>
          <a:sx n="81" d="100"/>
          <a:sy n="81" d="100"/>
        </p:scale>
        <p:origin x="773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4350"/>
          </a:xfrm>
          <a:prstGeom prst="rect">
            <a:avLst/>
          </a:prstGeom>
        </p:spPr>
        <p:txBody>
          <a:bodyPr vert="horz" lIns="94760" tIns="47379" rIns="94760" bIns="47379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4350"/>
          </a:xfrm>
          <a:prstGeom prst="rect">
            <a:avLst/>
          </a:prstGeom>
        </p:spPr>
        <p:txBody>
          <a:bodyPr vert="horz" lIns="94760" tIns="47379" rIns="94760" bIns="47379" rtlCol="0"/>
          <a:lstStyle>
            <a:lvl1pPr algn="r">
              <a:defRPr sz="1200"/>
            </a:lvl1pPr>
          </a:lstStyle>
          <a:p>
            <a:pPr>
              <a:defRPr/>
            </a:pPr>
            <a:fld id="{59329035-8A69-42B9-8872-252AB86ACF0B}" type="datetimeFigureOut">
              <a:rPr lang="zh-TW" altLang="en-US"/>
              <a:pPr>
                <a:defRPr/>
              </a:pPr>
              <a:t>2020/2/26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6575" cy="514350"/>
          </a:xfrm>
          <a:prstGeom prst="rect">
            <a:avLst/>
          </a:prstGeom>
        </p:spPr>
        <p:txBody>
          <a:bodyPr vert="horz" lIns="94760" tIns="47379" rIns="94760" bIns="4737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4021138" y="9720263"/>
            <a:ext cx="3076575" cy="514350"/>
          </a:xfrm>
          <a:prstGeom prst="rect">
            <a:avLst/>
          </a:prstGeom>
        </p:spPr>
        <p:txBody>
          <a:bodyPr vert="horz" lIns="94760" tIns="47379" rIns="94760" bIns="47379" rtlCol="0" anchor="b"/>
          <a:lstStyle>
            <a:lvl1pPr algn="r">
              <a:defRPr sz="1200"/>
            </a:lvl1pPr>
          </a:lstStyle>
          <a:p>
            <a:pPr>
              <a:defRPr/>
            </a:pPr>
            <a:fld id="{B6DF67C2-C51B-4F4B-BC12-6F9A2AB6D75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4626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4350"/>
          </a:xfrm>
          <a:prstGeom prst="rect">
            <a:avLst/>
          </a:prstGeom>
        </p:spPr>
        <p:txBody>
          <a:bodyPr vert="horz" lIns="94760" tIns="47379" rIns="94760" bIns="4737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4350"/>
          </a:xfrm>
          <a:prstGeom prst="rect">
            <a:avLst/>
          </a:prstGeom>
        </p:spPr>
        <p:txBody>
          <a:bodyPr vert="horz" lIns="94760" tIns="47379" rIns="94760" bIns="4737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EB098E0-6A7E-4994-BA80-F17E025C44A3}" type="datetimeFigureOut">
              <a:rPr lang="zh-TW" altLang="en-US"/>
              <a:pPr>
                <a:defRPr/>
              </a:pPr>
              <a:t>2020/2/26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0" tIns="47379" rIns="94760" bIns="47379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4760" tIns="47379" rIns="94760" bIns="47379" rtlCol="0"/>
          <a:lstStyle/>
          <a:p>
            <a:pPr lvl="0"/>
            <a:r>
              <a:rPr lang="zh-TW" altLang="en-US" noProof="0"/>
              <a:t>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6575" cy="514350"/>
          </a:xfrm>
          <a:prstGeom prst="rect">
            <a:avLst/>
          </a:prstGeom>
        </p:spPr>
        <p:txBody>
          <a:bodyPr vert="horz" lIns="94760" tIns="47379" rIns="94760" bIns="4737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138" y="9720263"/>
            <a:ext cx="3076575" cy="514350"/>
          </a:xfrm>
          <a:prstGeom prst="rect">
            <a:avLst/>
          </a:prstGeom>
        </p:spPr>
        <p:txBody>
          <a:bodyPr vert="horz" lIns="94760" tIns="47379" rIns="94760" bIns="4737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25785DD-FAB0-4FC3-BD76-BB38DC04329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6242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1FD9B1-70DF-4A5B-8E2B-F0068082795F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3391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1"/>
          <p:cNvGrpSpPr>
            <a:grpSpLocks/>
          </p:cNvGrpSpPr>
          <p:nvPr userDrawn="1"/>
        </p:nvGrpSpPr>
        <p:grpSpPr bwMode="auto">
          <a:xfrm>
            <a:off x="0" y="-4763"/>
            <a:ext cx="11696700" cy="6862763"/>
            <a:chOff x="0" y="-4087"/>
            <a:chExt cx="11696700" cy="6283320"/>
          </a:xfrm>
        </p:grpSpPr>
        <p:sp>
          <p:nvSpPr>
            <p:cNvPr id="4" name="Freeform 6"/>
            <p:cNvSpPr>
              <a:spLocks/>
            </p:cNvSpPr>
            <p:nvPr userDrawn="1"/>
          </p:nvSpPr>
          <p:spPr bwMode="auto">
            <a:xfrm>
              <a:off x="0" y="476440"/>
              <a:ext cx="11696700" cy="5343455"/>
            </a:xfrm>
            <a:custGeom>
              <a:avLst/>
              <a:gdLst>
                <a:gd name="T0" fmla="*/ 0 w 4756"/>
                <a:gd name="T1" fmla="*/ 0 h 2239"/>
                <a:gd name="T2" fmla="*/ 2147483646 w 4756"/>
                <a:gd name="T3" fmla="*/ 0 h 2239"/>
                <a:gd name="T4" fmla="*/ 2147483646 w 4756"/>
                <a:gd name="T5" fmla="*/ 2147483646 h 2239"/>
                <a:gd name="T6" fmla="*/ 2147483646 w 4756"/>
                <a:gd name="T7" fmla="*/ 2147483646 h 2239"/>
                <a:gd name="T8" fmla="*/ 0 w 4756"/>
                <a:gd name="T9" fmla="*/ 2147483646 h 2239"/>
                <a:gd name="T10" fmla="*/ 0 w 4756"/>
                <a:gd name="T11" fmla="*/ 0 h 22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56" h="2239">
                  <a:moveTo>
                    <a:pt x="0" y="0"/>
                  </a:moveTo>
                  <a:lnTo>
                    <a:pt x="3897" y="0"/>
                  </a:lnTo>
                  <a:lnTo>
                    <a:pt x="4756" y="1121"/>
                  </a:lnTo>
                  <a:lnTo>
                    <a:pt x="3897" y="2239"/>
                  </a:lnTo>
                  <a:lnTo>
                    <a:pt x="0" y="22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lIns="128580" tIns="64290" rIns="128580" bIns="64290"/>
            <a:lstStyle/>
            <a:p>
              <a:endParaRPr lang="zh-TW" altLang="en-US"/>
            </a:p>
          </p:txBody>
        </p:sp>
        <p:sp>
          <p:nvSpPr>
            <p:cNvPr id="5" name="Freeform 7"/>
            <p:cNvSpPr>
              <a:spLocks/>
            </p:cNvSpPr>
            <p:nvPr userDrawn="1"/>
          </p:nvSpPr>
          <p:spPr bwMode="auto">
            <a:xfrm>
              <a:off x="5942716" y="-4087"/>
              <a:ext cx="4620789" cy="6283320"/>
            </a:xfrm>
            <a:custGeom>
              <a:avLst/>
              <a:gdLst>
                <a:gd name="T0" fmla="*/ 0 w 1940"/>
                <a:gd name="T1" fmla="*/ 0 h 3040"/>
                <a:gd name="T2" fmla="*/ 2147483646 w 1940"/>
                <a:gd name="T3" fmla="*/ 0 h 3040"/>
                <a:gd name="T4" fmla="*/ 2147483646 w 1940"/>
                <a:gd name="T5" fmla="*/ 2147483646 h 3040"/>
                <a:gd name="T6" fmla="*/ 2147483646 w 1940"/>
                <a:gd name="T7" fmla="*/ 2147483646 h 3040"/>
                <a:gd name="T8" fmla="*/ 2147483646 w 1940"/>
                <a:gd name="T9" fmla="*/ 2147483646 h 3040"/>
                <a:gd name="T10" fmla="*/ 0 w 1940"/>
                <a:gd name="T11" fmla="*/ 2147483646 h 3040"/>
                <a:gd name="T12" fmla="*/ 2147483646 w 1940"/>
                <a:gd name="T13" fmla="*/ 2147483646 h 3040"/>
                <a:gd name="T14" fmla="*/ 0 w 1940"/>
                <a:gd name="T15" fmla="*/ 0 h 30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940" h="3040">
                  <a:moveTo>
                    <a:pt x="0" y="0"/>
                  </a:moveTo>
                  <a:lnTo>
                    <a:pt x="774" y="0"/>
                  </a:lnTo>
                  <a:lnTo>
                    <a:pt x="1938" y="1537"/>
                  </a:lnTo>
                  <a:lnTo>
                    <a:pt x="1940" y="1537"/>
                  </a:lnTo>
                  <a:lnTo>
                    <a:pt x="774" y="3040"/>
                  </a:lnTo>
                  <a:lnTo>
                    <a:pt x="0" y="3040"/>
                  </a:lnTo>
                  <a:lnTo>
                    <a:pt x="1167" y="15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lIns="128580" tIns="64290" rIns="128580" bIns="64290"/>
            <a:lstStyle/>
            <a:p>
              <a:endParaRPr lang="zh-TW" altLang="en-US"/>
            </a:p>
          </p:txBody>
        </p:sp>
        <p:cxnSp>
          <p:nvCxnSpPr>
            <p:cNvPr id="6" name="直接连接符 12"/>
            <p:cNvCxnSpPr/>
            <p:nvPr userDrawn="1"/>
          </p:nvCxnSpPr>
          <p:spPr>
            <a:xfrm flipV="1">
              <a:off x="76200" y="4466765"/>
              <a:ext cx="7504113" cy="436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12170" y="2040625"/>
            <a:ext cx="7032171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9448800" y="6350000"/>
            <a:ext cx="2743200" cy="365125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C8B018CD-6B6D-4950-B2E0-68B5A58F7F38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1257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 20"/>
          <p:cNvSpPr/>
          <p:nvPr userDrawn="1"/>
        </p:nvSpPr>
        <p:spPr>
          <a:xfrm>
            <a:off x="0" y="-19050"/>
            <a:ext cx="1566863" cy="968375"/>
          </a:xfrm>
          <a:custGeom>
            <a:avLst/>
            <a:gdLst>
              <a:gd name="connsiteX0" fmla="*/ 2445724 w 3036849"/>
              <a:gd name="connsiteY0" fmla="*/ 0 h 1182250"/>
              <a:gd name="connsiteX1" fmla="*/ 3036849 w 3036849"/>
              <a:gd name="connsiteY1" fmla="*/ 591125 h 1182250"/>
              <a:gd name="connsiteX2" fmla="*/ 2445724 w 3036849"/>
              <a:gd name="connsiteY2" fmla="*/ 1182250 h 1182250"/>
              <a:gd name="connsiteX3" fmla="*/ 2367755 w 3036849"/>
              <a:gd name="connsiteY3" fmla="*/ 1174390 h 1182250"/>
              <a:gd name="connsiteX4" fmla="*/ 0 w 3036849"/>
              <a:gd name="connsiteY4" fmla="*/ 1174390 h 1182250"/>
              <a:gd name="connsiteX5" fmla="*/ 0 w 3036849"/>
              <a:gd name="connsiteY5" fmla="*/ 7860 h 1182250"/>
              <a:gd name="connsiteX6" fmla="*/ 2367755 w 3036849"/>
              <a:gd name="connsiteY6" fmla="*/ 7860 h 118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36849" h="1182250">
                <a:moveTo>
                  <a:pt x="2445724" y="0"/>
                </a:moveTo>
                <a:cubicBezTo>
                  <a:pt x="2772193" y="0"/>
                  <a:pt x="3036849" y="264656"/>
                  <a:pt x="3036849" y="591125"/>
                </a:cubicBezTo>
                <a:cubicBezTo>
                  <a:pt x="3036849" y="917594"/>
                  <a:pt x="2772193" y="1182250"/>
                  <a:pt x="2445724" y="1182250"/>
                </a:cubicBezTo>
                <a:lnTo>
                  <a:pt x="2367755" y="1174390"/>
                </a:lnTo>
                <a:lnTo>
                  <a:pt x="0" y="1174390"/>
                </a:lnTo>
                <a:lnTo>
                  <a:pt x="0" y="7860"/>
                </a:lnTo>
                <a:lnTo>
                  <a:pt x="2367755" y="7860"/>
                </a:lnTo>
                <a:close/>
              </a:path>
            </a:pathLst>
          </a:custGeom>
          <a:solidFill>
            <a:srgbClr val="8CC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任意多边形 21"/>
          <p:cNvSpPr/>
          <p:nvPr userDrawn="1"/>
        </p:nvSpPr>
        <p:spPr>
          <a:xfrm rot="10800000">
            <a:off x="1673225" y="-6350"/>
            <a:ext cx="10518775" cy="968375"/>
          </a:xfrm>
          <a:custGeom>
            <a:avLst/>
            <a:gdLst>
              <a:gd name="connsiteX0" fmla="*/ 2445724 w 3036849"/>
              <a:gd name="connsiteY0" fmla="*/ 0 h 1182250"/>
              <a:gd name="connsiteX1" fmla="*/ 3036849 w 3036849"/>
              <a:gd name="connsiteY1" fmla="*/ 591125 h 1182250"/>
              <a:gd name="connsiteX2" fmla="*/ 2445724 w 3036849"/>
              <a:gd name="connsiteY2" fmla="*/ 1182250 h 1182250"/>
              <a:gd name="connsiteX3" fmla="*/ 2367755 w 3036849"/>
              <a:gd name="connsiteY3" fmla="*/ 1174390 h 1182250"/>
              <a:gd name="connsiteX4" fmla="*/ 0 w 3036849"/>
              <a:gd name="connsiteY4" fmla="*/ 1174390 h 1182250"/>
              <a:gd name="connsiteX5" fmla="*/ 0 w 3036849"/>
              <a:gd name="connsiteY5" fmla="*/ 7860 h 1182250"/>
              <a:gd name="connsiteX6" fmla="*/ 2367755 w 3036849"/>
              <a:gd name="connsiteY6" fmla="*/ 7860 h 1182250"/>
              <a:gd name="connsiteX0" fmla="*/ 18984824 w 19575949"/>
              <a:gd name="connsiteY0" fmla="*/ 0 h 1182250"/>
              <a:gd name="connsiteX1" fmla="*/ 19575949 w 19575949"/>
              <a:gd name="connsiteY1" fmla="*/ 591125 h 1182250"/>
              <a:gd name="connsiteX2" fmla="*/ 18984824 w 19575949"/>
              <a:gd name="connsiteY2" fmla="*/ 1182250 h 1182250"/>
              <a:gd name="connsiteX3" fmla="*/ 18906855 w 19575949"/>
              <a:gd name="connsiteY3" fmla="*/ 1174390 h 1182250"/>
              <a:gd name="connsiteX4" fmla="*/ 16539100 w 19575949"/>
              <a:gd name="connsiteY4" fmla="*/ 1174390 h 1182250"/>
              <a:gd name="connsiteX5" fmla="*/ 0 w 19575949"/>
              <a:gd name="connsiteY5" fmla="*/ 112703 h 1182250"/>
              <a:gd name="connsiteX6" fmla="*/ 18906855 w 19575949"/>
              <a:gd name="connsiteY6" fmla="*/ 7860 h 1182250"/>
              <a:gd name="connsiteX7" fmla="*/ 18984824 w 19575949"/>
              <a:gd name="connsiteY7" fmla="*/ 0 h 1182250"/>
              <a:gd name="connsiteX0" fmla="*/ 18984826 w 19575951"/>
              <a:gd name="connsiteY0" fmla="*/ 0 h 1182250"/>
              <a:gd name="connsiteX1" fmla="*/ 19575951 w 19575951"/>
              <a:gd name="connsiteY1" fmla="*/ 591125 h 1182250"/>
              <a:gd name="connsiteX2" fmla="*/ 18984826 w 19575951"/>
              <a:gd name="connsiteY2" fmla="*/ 1182250 h 1182250"/>
              <a:gd name="connsiteX3" fmla="*/ 18906857 w 19575951"/>
              <a:gd name="connsiteY3" fmla="*/ 1174390 h 1182250"/>
              <a:gd name="connsiteX4" fmla="*/ 0 w 19575951"/>
              <a:gd name="connsiteY4" fmla="*/ 1148181 h 1182250"/>
              <a:gd name="connsiteX5" fmla="*/ 2 w 19575951"/>
              <a:gd name="connsiteY5" fmla="*/ 112703 h 1182250"/>
              <a:gd name="connsiteX6" fmla="*/ 18906857 w 19575951"/>
              <a:gd name="connsiteY6" fmla="*/ 7860 h 1182250"/>
              <a:gd name="connsiteX7" fmla="*/ 18984826 w 19575951"/>
              <a:gd name="connsiteY7" fmla="*/ 0 h 118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575951" h="1182250">
                <a:moveTo>
                  <a:pt x="18984826" y="0"/>
                </a:moveTo>
                <a:cubicBezTo>
                  <a:pt x="19311295" y="0"/>
                  <a:pt x="19575951" y="264656"/>
                  <a:pt x="19575951" y="591125"/>
                </a:cubicBezTo>
                <a:cubicBezTo>
                  <a:pt x="19575951" y="917594"/>
                  <a:pt x="19311295" y="1182250"/>
                  <a:pt x="18984826" y="1182250"/>
                </a:cubicBezTo>
                <a:lnTo>
                  <a:pt x="18906857" y="1174390"/>
                </a:lnTo>
                <a:lnTo>
                  <a:pt x="0" y="1148181"/>
                </a:lnTo>
                <a:cubicBezTo>
                  <a:pt x="1" y="803022"/>
                  <a:pt x="1" y="457862"/>
                  <a:pt x="2" y="112703"/>
                </a:cubicBezTo>
                <a:lnTo>
                  <a:pt x="18906857" y="7860"/>
                </a:lnTo>
                <a:lnTo>
                  <a:pt x="18984826" y="0"/>
                </a:lnTo>
                <a:close/>
              </a:path>
            </a:pathLst>
          </a:cu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0" y="6754813"/>
            <a:ext cx="12192000" cy="114300"/>
          </a:xfrm>
          <a:prstGeom prst="rect">
            <a:avLst/>
          </a:pr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3810000"/>
            <a:ext cx="12192000" cy="3001963"/>
          </a:xfrm>
          <a:prstGeom prst="rect">
            <a:avLst/>
          </a:prstGeom>
          <a:solidFill>
            <a:schemeClr val="bg1">
              <a:lumMod val="75000"/>
              <a:alpha val="41176"/>
            </a:schemeClr>
          </a:solidFill>
          <a:ln>
            <a:noFill/>
          </a:ln>
        </p:spPr>
        <p:txBody>
          <a:bodyPr lIns="96393" tIns="48196" rIns="96393" bIns="48196"/>
          <a:lstStyle/>
          <a:p>
            <a:pPr defTabSz="12853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530" kern="0">
              <a:solidFill>
                <a:sysClr val="windowText" lastClr="000000"/>
              </a:solidFill>
              <a:latin typeface="+mn-lt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484" y="4043874"/>
            <a:ext cx="11689030" cy="2768714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u"/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14058" y="152399"/>
            <a:ext cx="1252671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0"/>
          </p:nvPr>
        </p:nvSpPr>
        <p:spPr>
          <a:xfrm>
            <a:off x="9448800" y="6332538"/>
            <a:ext cx="2743200" cy="365125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462B649F-C0F8-4C75-AFC8-0B9C6E73023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1243926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 20"/>
          <p:cNvSpPr/>
          <p:nvPr userDrawn="1"/>
        </p:nvSpPr>
        <p:spPr>
          <a:xfrm>
            <a:off x="0" y="-19050"/>
            <a:ext cx="1566863" cy="968375"/>
          </a:xfrm>
          <a:custGeom>
            <a:avLst/>
            <a:gdLst>
              <a:gd name="connsiteX0" fmla="*/ 2445724 w 3036849"/>
              <a:gd name="connsiteY0" fmla="*/ 0 h 1182250"/>
              <a:gd name="connsiteX1" fmla="*/ 3036849 w 3036849"/>
              <a:gd name="connsiteY1" fmla="*/ 591125 h 1182250"/>
              <a:gd name="connsiteX2" fmla="*/ 2445724 w 3036849"/>
              <a:gd name="connsiteY2" fmla="*/ 1182250 h 1182250"/>
              <a:gd name="connsiteX3" fmla="*/ 2367755 w 3036849"/>
              <a:gd name="connsiteY3" fmla="*/ 1174390 h 1182250"/>
              <a:gd name="connsiteX4" fmla="*/ 0 w 3036849"/>
              <a:gd name="connsiteY4" fmla="*/ 1174390 h 1182250"/>
              <a:gd name="connsiteX5" fmla="*/ 0 w 3036849"/>
              <a:gd name="connsiteY5" fmla="*/ 7860 h 1182250"/>
              <a:gd name="connsiteX6" fmla="*/ 2367755 w 3036849"/>
              <a:gd name="connsiteY6" fmla="*/ 7860 h 118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36849" h="1182250">
                <a:moveTo>
                  <a:pt x="2445724" y="0"/>
                </a:moveTo>
                <a:cubicBezTo>
                  <a:pt x="2772193" y="0"/>
                  <a:pt x="3036849" y="264656"/>
                  <a:pt x="3036849" y="591125"/>
                </a:cubicBezTo>
                <a:cubicBezTo>
                  <a:pt x="3036849" y="917594"/>
                  <a:pt x="2772193" y="1182250"/>
                  <a:pt x="2445724" y="1182250"/>
                </a:cubicBezTo>
                <a:lnTo>
                  <a:pt x="2367755" y="1174390"/>
                </a:lnTo>
                <a:lnTo>
                  <a:pt x="0" y="1174390"/>
                </a:lnTo>
                <a:lnTo>
                  <a:pt x="0" y="7860"/>
                </a:lnTo>
                <a:lnTo>
                  <a:pt x="2367755" y="7860"/>
                </a:lnTo>
                <a:close/>
              </a:path>
            </a:pathLst>
          </a:custGeom>
          <a:solidFill>
            <a:srgbClr val="8CC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任意多边形 21"/>
          <p:cNvSpPr/>
          <p:nvPr userDrawn="1"/>
        </p:nvSpPr>
        <p:spPr>
          <a:xfrm rot="10800000">
            <a:off x="1673225" y="-6350"/>
            <a:ext cx="10518775" cy="968375"/>
          </a:xfrm>
          <a:custGeom>
            <a:avLst/>
            <a:gdLst>
              <a:gd name="connsiteX0" fmla="*/ 2445724 w 3036849"/>
              <a:gd name="connsiteY0" fmla="*/ 0 h 1182250"/>
              <a:gd name="connsiteX1" fmla="*/ 3036849 w 3036849"/>
              <a:gd name="connsiteY1" fmla="*/ 591125 h 1182250"/>
              <a:gd name="connsiteX2" fmla="*/ 2445724 w 3036849"/>
              <a:gd name="connsiteY2" fmla="*/ 1182250 h 1182250"/>
              <a:gd name="connsiteX3" fmla="*/ 2367755 w 3036849"/>
              <a:gd name="connsiteY3" fmla="*/ 1174390 h 1182250"/>
              <a:gd name="connsiteX4" fmla="*/ 0 w 3036849"/>
              <a:gd name="connsiteY4" fmla="*/ 1174390 h 1182250"/>
              <a:gd name="connsiteX5" fmla="*/ 0 w 3036849"/>
              <a:gd name="connsiteY5" fmla="*/ 7860 h 1182250"/>
              <a:gd name="connsiteX6" fmla="*/ 2367755 w 3036849"/>
              <a:gd name="connsiteY6" fmla="*/ 7860 h 1182250"/>
              <a:gd name="connsiteX0" fmla="*/ 18984824 w 19575949"/>
              <a:gd name="connsiteY0" fmla="*/ 0 h 1182250"/>
              <a:gd name="connsiteX1" fmla="*/ 19575949 w 19575949"/>
              <a:gd name="connsiteY1" fmla="*/ 591125 h 1182250"/>
              <a:gd name="connsiteX2" fmla="*/ 18984824 w 19575949"/>
              <a:gd name="connsiteY2" fmla="*/ 1182250 h 1182250"/>
              <a:gd name="connsiteX3" fmla="*/ 18906855 w 19575949"/>
              <a:gd name="connsiteY3" fmla="*/ 1174390 h 1182250"/>
              <a:gd name="connsiteX4" fmla="*/ 16539100 w 19575949"/>
              <a:gd name="connsiteY4" fmla="*/ 1174390 h 1182250"/>
              <a:gd name="connsiteX5" fmla="*/ 0 w 19575949"/>
              <a:gd name="connsiteY5" fmla="*/ 112703 h 1182250"/>
              <a:gd name="connsiteX6" fmla="*/ 18906855 w 19575949"/>
              <a:gd name="connsiteY6" fmla="*/ 7860 h 1182250"/>
              <a:gd name="connsiteX7" fmla="*/ 18984824 w 19575949"/>
              <a:gd name="connsiteY7" fmla="*/ 0 h 1182250"/>
              <a:gd name="connsiteX0" fmla="*/ 18984826 w 19575951"/>
              <a:gd name="connsiteY0" fmla="*/ 0 h 1182250"/>
              <a:gd name="connsiteX1" fmla="*/ 19575951 w 19575951"/>
              <a:gd name="connsiteY1" fmla="*/ 591125 h 1182250"/>
              <a:gd name="connsiteX2" fmla="*/ 18984826 w 19575951"/>
              <a:gd name="connsiteY2" fmla="*/ 1182250 h 1182250"/>
              <a:gd name="connsiteX3" fmla="*/ 18906857 w 19575951"/>
              <a:gd name="connsiteY3" fmla="*/ 1174390 h 1182250"/>
              <a:gd name="connsiteX4" fmla="*/ 0 w 19575951"/>
              <a:gd name="connsiteY4" fmla="*/ 1148181 h 1182250"/>
              <a:gd name="connsiteX5" fmla="*/ 2 w 19575951"/>
              <a:gd name="connsiteY5" fmla="*/ 112703 h 1182250"/>
              <a:gd name="connsiteX6" fmla="*/ 18906857 w 19575951"/>
              <a:gd name="connsiteY6" fmla="*/ 7860 h 1182250"/>
              <a:gd name="connsiteX7" fmla="*/ 18984826 w 19575951"/>
              <a:gd name="connsiteY7" fmla="*/ 0 h 118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575951" h="1182250">
                <a:moveTo>
                  <a:pt x="18984826" y="0"/>
                </a:moveTo>
                <a:cubicBezTo>
                  <a:pt x="19311295" y="0"/>
                  <a:pt x="19575951" y="264656"/>
                  <a:pt x="19575951" y="591125"/>
                </a:cubicBezTo>
                <a:cubicBezTo>
                  <a:pt x="19575951" y="917594"/>
                  <a:pt x="19311295" y="1182250"/>
                  <a:pt x="18984826" y="1182250"/>
                </a:cubicBezTo>
                <a:lnTo>
                  <a:pt x="18906857" y="1174390"/>
                </a:lnTo>
                <a:lnTo>
                  <a:pt x="0" y="1148181"/>
                </a:lnTo>
                <a:cubicBezTo>
                  <a:pt x="1" y="803022"/>
                  <a:pt x="1" y="457862"/>
                  <a:pt x="2" y="112703"/>
                </a:cubicBezTo>
                <a:lnTo>
                  <a:pt x="18906857" y="7860"/>
                </a:lnTo>
                <a:lnTo>
                  <a:pt x="18984826" y="0"/>
                </a:lnTo>
                <a:close/>
              </a:path>
            </a:pathLst>
          </a:cu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0" y="6883400"/>
            <a:ext cx="12192000" cy="114300"/>
          </a:xfrm>
          <a:prstGeom prst="rect">
            <a:avLst/>
          </a:pr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9448800" y="6477000"/>
            <a:ext cx="2743200" cy="365125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5C21DFB4-2963-4E8E-A5A8-F646C88F101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407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14058" y="-114301"/>
            <a:ext cx="1252671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386B6218-3F84-446E-9213-BD7E33CDE10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733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2EA5813-95C7-402F-AB75-129A46DBA95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1955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4A34495B-00FF-42EA-9A44-4A38B204C6E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001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20"/>
          <p:cNvSpPr/>
          <p:nvPr userDrawn="1"/>
        </p:nvSpPr>
        <p:spPr>
          <a:xfrm>
            <a:off x="0" y="-19050"/>
            <a:ext cx="1566863" cy="968375"/>
          </a:xfrm>
          <a:custGeom>
            <a:avLst/>
            <a:gdLst>
              <a:gd name="connsiteX0" fmla="*/ 2445724 w 3036849"/>
              <a:gd name="connsiteY0" fmla="*/ 0 h 1182250"/>
              <a:gd name="connsiteX1" fmla="*/ 3036849 w 3036849"/>
              <a:gd name="connsiteY1" fmla="*/ 591125 h 1182250"/>
              <a:gd name="connsiteX2" fmla="*/ 2445724 w 3036849"/>
              <a:gd name="connsiteY2" fmla="*/ 1182250 h 1182250"/>
              <a:gd name="connsiteX3" fmla="*/ 2367755 w 3036849"/>
              <a:gd name="connsiteY3" fmla="*/ 1174390 h 1182250"/>
              <a:gd name="connsiteX4" fmla="*/ 0 w 3036849"/>
              <a:gd name="connsiteY4" fmla="*/ 1174390 h 1182250"/>
              <a:gd name="connsiteX5" fmla="*/ 0 w 3036849"/>
              <a:gd name="connsiteY5" fmla="*/ 7860 h 1182250"/>
              <a:gd name="connsiteX6" fmla="*/ 2367755 w 3036849"/>
              <a:gd name="connsiteY6" fmla="*/ 7860 h 118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36849" h="1182250">
                <a:moveTo>
                  <a:pt x="2445724" y="0"/>
                </a:moveTo>
                <a:cubicBezTo>
                  <a:pt x="2772193" y="0"/>
                  <a:pt x="3036849" y="264656"/>
                  <a:pt x="3036849" y="591125"/>
                </a:cubicBezTo>
                <a:cubicBezTo>
                  <a:pt x="3036849" y="917594"/>
                  <a:pt x="2772193" y="1182250"/>
                  <a:pt x="2445724" y="1182250"/>
                </a:cubicBezTo>
                <a:lnTo>
                  <a:pt x="2367755" y="1174390"/>
                </a:lnTo>
                <a:lnTo>
                  <a:pt x="0" y="1174390"/>
                </a:lnTo>
                <a:lnTo>
                  <a:pt x="0" y="7860"/>
                </a:lnTo>
                <a:lnTo>
                  <a:pt x="2367755" y="7860"/>
                </a:lnTo>
                <a:close/>
              </a:path>
            </a:pathLst>
          </a:custGeom>
          <a:solidFill>
            <a:srgbClr val="8CC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任意多边形 21"/>
          <p:cNvSpPr/>
          <p:nvPr userDrawn="1"/>
        </p:nvSpPr>
        <p:spPr>
          <a:xfrm rot="10800000">
            <a:off x="1673225" y="-6350"/>
            <a:ext cx="10518775" cy="968375"/>
          </a:xfrm>
          <a:custGeom>
            <a:avLst/>
            <a:gdLst>
              <a:gd name="connsiteX0" fmla="*/ 2445724 w 3036849"/>
              <a:gd name="connsiteY0" fmla="*/ 0 h 1182250"/>
              <a:gd name="connsiteX1" fmla="*/ 3036849 w 3036849"/>
              <a:gd name="connsiteY1" fmla="*/ 591125 h 1182250"/>
              <a:gd name="connsiteX2" fmla="*/ 2445724 w 3036849"/>
              <a:gd name="connsiteY2" fmla="*/ 1182250 h 1182250"/>
              <a:gd name="connsiteX3" fmla="*/ 2367755 w 3036849"/>
              <a:gd name="connsiteY3" fmla="*/ 1174390 h 1182250"/>
              <a:gd name="connsiteX4" fmla="*/ 0 w 3036849"/>
              <a:gd name="connsiteY4" fmla="*/ 1174390 h 1182250"/>
              <a:gd name="connsiteX5" fmla="*/ 0 w 3036849"/>
              <a:gd name="connsiteY5" fmla="*/ 7860 h 1182250"/>
              <a:gd name="connsiteX6" fmla="*/ 2367755 w 3036849"/>
              <a:gd name="connsiteY6" fmla="*/ 7860 h 1182250"/>
              <a:gd name="connsiteX0" fmla="*/ 18984824 w 19575949"/>
              <a:gd name="connsiteY0" fmla="*/ 0 h 1182250"/>
              <a:gd name="connsiteX1" fmla="*/ 19575949 w 19575949"/>
              <a:gd name="connsiteY1" fmla="*/ 591125 h 1182250"/>
              <a:gd name="connsiteX2" fmla="*/ 18984824 w 19575949"/>
              <a:gd name="connsiteY2" fmla="*/ 1182250 h 1182250"/>
              <a:gd name="connsiteX3" fmla="*/ 18906855 w 19575949"/>
              <a:gd name="connsiteY3" fmla="*/ 1174390 h 1182250"/>
              <a:gd name="connsiteX4" fmla="*/ 16539100 w 19575949"/>
              <a:gd name="connsiteY4" fmla="*/ 1174390 h 1182250"/>
              <a:gd name="connsiteX5" fmla="*/ 0 w 19575949"/>
              <a:gd name="connsiteY5" fmla="*/ 112703 h 1182250"/>
              <a:gd name="connsiteX6" fmla="*/ 18906855 w 19575949"/>
              <a:gd name="connsiteY6" fmla="*/ 7860 h 1182250"/>
              <a:gd name="connsiteX7" fmla="*/ 18984824 w 19575949"/>
              <a:gd name="connsiteY7" fmla="*/ 0 h 1182250"/>
              <a:gd name="connsiteX0" fmla="*/ 18984826 w 19575951"/>
              <a:gd name="connsiteY0" fmla="*/ 0 h 1182250"/>
              <a:gd name="connsiteX1" fmla="*/ 19575951 w 19575951"/>
              <a:gd name="connsiteY1" fmla="*/ 591125 h 1182250"/>
              <a:gd name="connsiteX2" fmla="*/ 18984826 w 19575951"/>
              <a:gd name="connsiteY2" fmla="*/ 1182250 h 1182250"/>
              <a:gd name="connsiteX3" fmla="*/ 18906857 w 19575951"/>
              <a:gd name="connsiteY3" fmla="*/ 1174390 h 1182250"/>
              <a:gd name="connsiteX4" fmla="*/ 0 w 19575951"/>
              <a:gd name="connsiteY4" fmla="*/ 1148181 h 1182250"/>
              <a:gd name="connsiteX5" fmla="*/ 2 w 19575951"/>
              <a:gd name="connsiteY5" fmla="*/ 112703 h 1182250"/>
              <a:gd name="connsiteX6" fmla="*/ 18906857 w 19575951"/>
              <a:gd name="connsiteY6" fmla="*/ 7860 h 1182250"/>
              <a:gd name="connsiteX7" fmla="*/ 18984826 w 19575951"/>
              <a:gd name="connsiteY7" fmla="*/ 0 h 118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575951" h="1182250">
                <a:moveTo>
                  <a:pt x="18984826" y="0"/>
                </a:moveTo>
                <a:cubicBezTo>
                  <a:pt x="19311295" y="0"/>
                  <a:pt x="19575951" y="264656"/>
                  <a:pt x="19575951" y="591125"/>
                </a:cubicBezTo>
                <a:cubicBezTo>
                  <a:pt x="19575951" y="917594"/>
                  <a:pt x="19311295" y="1182250"/>
                  <a:pt x="18984826" y="1182250"/>
                </a:cubicBezTo>
                <a:lnTo>
                  <a:pt x="18906857" y="1174390"/>
                </a:lnTo>
                <a:lnTo>
                  <a:pt x="0" y="1148181"/>
                </a:lnTo>
                <a:cubicBezTo>
                  <a:pt x="1" y="803022"/>
                  <a:pt x="1" y="457862"/>
                  <a:pt x="2" y="112703"/>
                </a:cubicBezTo>
                <a:lnTo>
                  <a:pt x="18906857" y="7860"/>
                </a:lnTo>
                <a:lnTo>
                  <a:pt x="18984826" y="0"/>
                </a:lnTo>
                <a:close/>
              </a:path>
            </a:pathLst>
          </a:cu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0"/>
          </p:nvPr>
        </p:nvSpPr>
        <p:spPr>
          <a:xfrm>
            <a:off x="9334500" y="6362700"/>
            <a:ext cx="2743200" cy="365125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E46C9CEB-F44A-4766-A852-32514051141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3194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962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898" r:id="rId1"/>
    <p:sldLayoutId id="2147484899" r:id="rId2"/>
    <p:sldLayoutId id="2147484900" r:id="rId3"/>
    <p:sldLayoutId id="2147484901" r:id="rId4"/>
    <p:sldLayoutId id="2147484902" r:id="rId5"/>
    <p:sldLayoutId id="2147484903" r:id="rId6"/>
    <p:sldLayoutId id="2147484904" r:id="rId7"/>
    <p:sldLayoutId id="2147484897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rgbClr val="0D0D0D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D0D0D"/>
          </a:solidFill>
          <a:latin typeface="微軟正黑體" panose="020B0604030504040204" pitchFamily="34" charset="-120"/>
          <a:ea typeface="微軟正黑體" panose="020B0604030504040204" pitchFamily="34" charset="-12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D0D0D"/>
          </a:solidFill>
          <a:latin typeface="微軟正黑體" panose="020B0604030504040204" pitchFamily="34" charset="-120"/>
          <a:ea typeface="微軟正黑體" panose="020B0604030504040204" pitchFamily="34" charset="-12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D0D0D"/>
          </a:solidFill>
          <a:latin typeface="微軟正黑體" panose="020B0604030504040204" pitchFamily="34" charset="-120"/>
          <a:ea typeface="微軟正黑體" panose="020B0604030504040204" pitchFamily="34" charset="-12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D0D0D"/>
          </a:solidFill>
          <a:latin typeface="微軟正黑體" panose="020B0604030504040204" pitchFamily="34" charset="-120"/>
          <a:ea typeface="微軟正黑體" panose="020B0604030504040204" pitchFamily="34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D0D0D"/>
          </a:solidFill>
          <a:latin typeface="微軟正黑體" panose="020B0604030504040204" pitchFamily="34" charset="-120"/>
          <a:ea typeface="微軟正黑體" panose="020B0604030504040204" pitchFamily="34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D0D0D"/>
          </a:solidFill>
          <a:latin typeface="微軟正黑體" panose="020B0604030504040204" pitchFamily="34" charset="-120"/>
          <a:ea typeface="微軟正黑體" panose="020B0604030504040204" pitchFamily="34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D0D0D"/>
          </a:solidFill>
          <a:latin typeface="微軟正黑體" panose="020B0604030504040204" pitchFamily="34" charset="-120"/>
          <a:ea typeface="微軟正黑體" panose="020B0604030504040204" pitchFamily="34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D0D0D"/>
          </a:solidFill>
          <a:latin typeface="微軟正黑體" panose="020B0604030504040204" pitchFamily="34" charset="-120"/>
          <a:ea typeface="微軟正黑體" panose="020B0604030504040204" pitchFamily="34" charset="-12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0D0D0D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0D0D0D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0D0D0D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0D0D0D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0D0D0D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群組 11"/>
          <p:cNvGrpSpPr>
            <a:grpSpLocks/>
          </p:cNvGrpSpPr>
          <p:nvPr/>
        </p:nvGrpSpPr>
        <p:grpSpPr bwMode="auto">
          <a:xfrm>
            <a:off x="4556125" y="2563813"/>
            <a:ext cx="6264275" cy="949325"/>
            <a:chOff x="4917207" y="1744117"/>
            <a:chExt cx="5472608" cy="949396"/>
          </a:xfrm>
        </p:grpSpPr>
        <p:sp>
          <p:nvSpPr>
            <p:cNvPr id="29" name="圆角矩形 36"/>
            <p:cNvSpPr/>
            <p:nvPr/>
          </p:nvSpPr>
          <p:spPr>
            <a:xfrm>
              <a:off x="6213935" y="1744117"/>
              <a:ext cx="4175880" cy="911293"/>
            </a:xfrm>
            <a:prstGeom prst="roundRect">
              <a:avLst>
                <a:gd name="adj" fmla="val 50000"/>
              </a:avLst>
            </a:prstGeom>
            <a:solidFill>
              <a:srgbClr val="8CC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28239" y="1821910"/>
              <a:ext cx="4461576" cy="763645"/>
            </a:xfrm>
            <a:prstGeom prst="rect">
              <a:avLst/>
            </a:prstGeom>
            <a:effectLst/>
          </p:spPr>
          <p:txBody>
            <a:bodyPr>
              <a:spAutoFit/>
            </a:bodyPr>
            <a:lstStyle/>
            <a:p>
              <a:pPr eaLnBrk="1" fontAlgn="auto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sz="40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     表冊異動</a:t>
              </a:r>
              <a:endParaRPr lang="en-US" altLang="zh-CN" sz="4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  <p:sp>
          <p:nvSpPr>
            <p:cNvPr id="31" name="圆角矩形 40"/>
            <p:cNvSpPr/>
            <p:nvPr/>
          </p:nvSpPr>
          <p:spPr bwMode="auto">
            <a:xfrm>
              <a:off x="4917207" y="1782220"/>
              <a:ext cx="1011032" cy="911293"/>
            </a:xfrm>
            <a:prstGeom prst="roundRect">
              <a:avLst/>
            </a:prstGeom>
            <a:solidFill>
              <a:srgbClr val="339966"/>
            </a:solidFill>
            <a:ln w="38100">
              <a:noFill/>
            </a:ln>
            <a:effectLst>
              <a:outerShdw blurRad="203200" dist="88900" dir="8100000" sx="102000" sy="102000" algn="t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sz="4000" b="1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參</a:t>
              </a:r>
              <a:endParaRPr lang="zh-CN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</p:grpSp>
      <p:sp>
        <p:nvSpPr>
          <p:cNvPr id="32" name="Freeform 7"/>
          <p:cNvSpPr>
            <a:spLocks/>
          </p:cNvSpPr>
          <p:nvPr/>
        </p:nvSpPr>
        <p:spPr bwMode="auto">
          <a:xfrm>
            <a:off x="693738" y="2713038"/>
            <a:ext cx="935037" cy="912812"/>
          </a:xfrm>
          <a:custGeom>
            <a:avLst/>
            <a:gdLst>
              <a:gd name="T0" fmla="*/ 158 w 524"/>
              <a:gd name="T1" fmla="*/ 0 h 423"/>
              <a:gd name="T2" fmla="*/ 365 w 524"/>
              <a:gd name="T3" fmla="*/ 0 h 423"/>
              <a:gd name="T4" fmla="*/ 366 w 524"/>
              <a:gd name="T5" fmla="*/ 0 h 423"/>
              <a:gd name="T6" fmla="*/ 366 w 524"/>
              <a:gd name="T7" fmla="*/ 0 h 423"/>
              <a:gd name="T8" fmla="*/ 523 w 524"/>
              <a:gd name="T9" fmla="*/ 157 h 423"/>
              <a:gd name="T10" fmla="*/ 524 w 524"/>
              <a:gd name="T11" fmla="*/ 423 h 423"/>
              <a:gd name="T12" fmla="*/ 388 w 524"/>
              <a:gd name="T13" fmla="*/ 321 h 423"/>
              <a:gd name="T14" fmla="*/ 158 w 524"/>
              <a:gd name="T15" fmla="*/ 316 h 423"/>
              <a:gd name="T16" fmla="*/ 0 w 524"/>
              <a:gd name="T17" fmla="*/ 158 h 423"/>
              <a:gd name="T18" fmla="*/ 158 w 524"/>
              <a:gd name="T19" fmla="*/ 0 h 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4" h="423">
                <a:moveTo>
                  <a:pt x="158" y="0"/>
                </a:moveTo>
                <a:cubicBezTo>
                  <a:pt x="365" y="0"/>
                  <a:pt x="365" y="0"/>
                  <a:pt x="365" y="0"/>
                </a:cubicBezTo>
                <a:cubicBezTo>
                  <a:pt x="365" y="0"/>
                  <a:pt x="365" y="0"/>
                  <a:pt x="366" y="0"/>
                </a:cubicBezTo>
                <a:cubicBezTo>
                  <a:pt x="366" y="0"/>
                  <a:pt x="366" y="0"/>
                  <a:pt x="366" y="0"/>
                </a:cubicBezTo>
                <a:cubicBezTo>
                  <a:pt x="453" y="0"/>
                  <a:pt x="523" y="71"/>
                  <a:pt x="523" y="157"/>
                </a:cubicBezTo>
                <a:cubicBezTo>
                  <a:pt x="523" y="244"/>
                  <a:pt x="524" y="423"/>
                  <a:pt x="524" y="423"/>
                </a:cubicBezTo>
                <a:cubicBezTo>
                  <a:pt x="524" y="423"/>
                  <a:pt x="484" y="335"/>
                  <a:pt x="388" y="321"/>
                </a:cubicBezTo>
                <a:cubicBezTo>
                  <a:pt x="376" y="319"/>
                  <a:pt x="158" y="316"/>
                  <a:pt x="158" y="316"/>
                </a:cubicBezTo>
                <a:cubicBezTo>
                  <a:pt x="70" y="316"/>
                  <a:pt x="0" y="246"/>
                  <a:pt x="0" y="158"/>
                </a:cubicBezTo>
                <a:cubicBezTo>
                  <a:pt x="0" y="71"/>
                  <a:pt x="70" y="0"/>
                  <a:pt x="158" y="0"/>
                </a:cubicBezTo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6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1547" kern="0" dirty="0">
              <a:solidFill>
                <a:schemeClr val="bg1"/>
              </a:solidFill>
              <a:latin typeface="Roboto Bold" charset="0"/>
              <a:ea typeface="+mn-ea"/>
            </a:endParaRPr>
          </a:p>
        </p:txBody>
      </p:sp>
      <p:sp>
        <p:nvSpPr>
          <p:cNvPr id="33" name="Freeform 8"/>
          <p:cNvSpPr>
            <a:spLocks/>
          </p:cNvSpPr>
          <p:nvPr/>
        </p:nvSpPr>
        <p:spPr bwMode="auto">
          <a:xfrm>
            <a:off x="0" y="3513138"/>
            <a:ext cx="1628775" cy="1585912"/>
          </a:xfrm>
          <a:custGeom>
            <a:avLst/>
            <a:gdLst>
              <a:gd name="T0" fmla="*/ 275 w 913"/>
              <a:gd name="T1" fmla="*/ 0 h 735"/>
              <a:gd name="T2" fmla="*/ 636 w 913"/>
              <a:gd name="T3" fmla="*/ 0 h 735"/>
              <a:gd name="T4" fmla="*/ 637 w 913"/>
              <a:gd name="T5" fmla="*/ 0 h 735"/>
              <a:gd name="T6" fmla="*/ 638 w 913"/>
              <a:gd name="T7" fmla="*/ 0 h 735"/>
              <a:gd name="T8" fmla="*/ 911 w 913"/>
              <a:gd name="T9" fmla="*/ 273 h 735"/>
              <a:gd name="T10" fmla="*/ 913 w 913"/>
              <a:gd name="T11" fmla="*/ 735 h 735"/>
              <a:gd name="T12" fmla="*/ 677 w 913"/>
              <a:gd name="T13" fmla="*/ 557 h 735"/>
              <a:gd name="T14" fmla="*/ 275 w 913"/>
              <a:gd name="T15" fmla="*/ 550 h 735"/>
              <a:gd name="T16" fmla="*/ 0 w 913"/>
              <a:gd name="T17" fmla="*/ 275 h 735"/>
              <a:gd name="T18" fmla="*/ 275 w 913"/>
              <a:gd name="T19" fmla="*/ 0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3" h="735">
                <a:moveTo>
                  <a:pt x="275" y="0"/>
                </a:move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7" y="0"/>
                  <a:pt x="637" y="0"/>
                </a:cubicBezTo>
                <a:cubicBezTo>
                  <a:pt x="637" y="0"/>
                  <a:pt x="638" y="0"/>
                  <a:pt x="638" y="0"/>
                </a:cubicBezTo>
                <a:cubicBezTo>
                  <a:pt x="789" y="0"/>
                  <a:pt x="911" y="122"/>
                  <a:pt x="911" y="273"/>
                </a:cubicBezTo>
                <a:cubicBezTo>
                  <a:pt x="911" y="424"/>
                  <a:pt x="913" y="735"/>
                  <a:pt x="913" y="735"/>
                </a:cubicBezTo>
                <a:cubicBezTo>
                  <a:pt x="913" y="735"/>
                  <a:pt x="844" y="582"/>
                  <a:pt x="677" y="557"/>
                </a:cubicBezTo>
                <a:cubicBezTo>
                  <a:pt x="656" y="554"/>
                  <a:pt x="275" y="550"/>
                  <a:pt x="275" y="550"/>
                </a:cubicBezTo>
                <a:cubicBezTo>
                  <a:pt x="123" y="550"/>
                  <a:pt x="0" y="427"/>
                  <a:pt x="0" y="275"/>
                </a:cubicBezTo>
                <a:cubicBezTo>
                  <a:pt x="0" y="123"/>
                  <a:pt x="123" y="0"/>
                  <a:pt x="275" y="0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6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3093" kern="0" dirty="0">
              <a:solidFill>
                <a:schemeClr val="bg1"/>
              </a:solidFill>
              <a:latin typeface="Roboto Bold" charset="0"/>
              <a:ea typeface="+mn-ea"/>
            </a:endParaRPr>
          </a:p>
        </p:txBody>
      </p:sp>
      <p:sp>
        <p:nvSpPr>
          <p:cNvPr id="34" name="Freeform 9"/>
          <p:cNvSpPr>
            <a:spLocks/>
          </p:cNvSpPr>
          <p:nvPr/>
        </p:nvSpPr>
        <p:spPr bwMode="auto">
          <a:xfrm>
            <a:off x="0" y="4857750"/>
            <a:ext cx="1628775" cy="1587500"/>
          </a:xfrm>
          <a:custGeom>
            <a:avLst/>
            <a:gdLst>
              <a:gd name="T0" fmla="*/ 275 w 913"/>
              <a:gd name="T1" fmla="*/ 0 h 735"/>
              <a:gd name="T2" fmla="*/ 636 w 913"/>
              <a:gd name="T3" fmla="*/ 0 h 735"/>
              <a:gd name="T4" fmla="*/ 637 w 913"/>
              <a:gd name="T5" fmla="*/ 0 h 735"/>
              <a:gd name="T6" fmla="*/ 638 w 913"/>
              <a:gd name="T7" fmla="*/ 0 h 735"/>
              <a:gd name="T8" fmla="*/ 911 w 913"/>
              <a:gd name="T9" fmla="*/ 273 h 735"/>
              <a:gd name="T10" fmla="*/ 913 w 913"/>
              <a:gd name="T11" fmla="*/ 735 h 735"/>
              <a:gd name="T12" fmla="*/ 677 w 913"/>
              <a:gd name="T13" fmla="*/ 557 h 735"/>
              <a:gd name="T14" fmla="*/ 275 w 913"/>
              <a:gd name="T15" fmla="*/ 550 h 735"/>
              <a:gd name="T16" fmla="*/ 0 w 913"/>
              <a:gd name="T17" fmla="*/ 275 h 735"/>
              <a:gd name="T18" fmla="*/ 275 w 913"/>
              <a:gd name="T19" fmla="*/ 0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3" h="735">
                <a:moveTo>
                  <a:pt x="275" y="0"/>
                </a:move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7" y="0"/>
                  <a:pt x="637" y="0"/>
                </a:cubicBezTo>
                <a:cubicBezTo>
                  <a:pt x="637" y="0"/>
                  <a:pt x="638" y="0"/>
                  <a:pt x="638" y="0"/>
                </a:cubicBezTo>
                <a:cubicBezTo>
                  <a:pt x="789" y="0"/>
                  <a:pt x="911" y="122"/>
                  <a:pt x="911" y="273"/>
                </a:cubicBezTo>
                <a:cubicBezTo>
                  <a:pt x="911" y="424"/>
                  <a:pt x="913" y="735"/>
                  <a:pt x="913" y="735"/>
                </a:cubicBezTo>
                <a:cubicBezTo>
                  <a:pt x="913" y="735"/>
                  <a:pt x="844" y="582"/>
                  <a:pt x="677" y="557"/>
                </a:cubicBezTo>
                <a:cubicBezTo>
                  <a:pt x="656" y="554"/>
                  <a:pt x="275" y="550"/>
                  <a:pt x="275" y="550"/>
                </a:cubicBezTo>
                <a:cubicBezTo>
                  <a:pt x="123" y="550"/>
                  <a:pt x="0" y="427"/>
                  <a:pt x="0" y="275"/>
                </a:cubicBezTo>
                <a:cubicBezTo>
                  <a:pt x="0" y="123"/>
                  <a:pt x="123" y="0"/>
                  <a:pt x="275" y="0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6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3656" kern="0" dirty="0">
              <a:solidFill>
                <a:schemeClr val="bg1"/>
              </a:solidFill>
              <a:latin typeface="Roboto Bold" charset="0"/>
              <a:ea typeface="+mn-ea"/>
            </a:endParaRPr>
          </a:p>
        </p:txBody>
      </p:sp>
      <p:sp>
        <p:nvSpPr>
          <p:cNvPr id="35" name="Freeform 10"/>
          <p:cNvSpPr>
            <a:spLocks/>
          </p:cNvSpPr>
          <p:nvPr/>
        </p:nvSpPr>
        <p:spPr bwMode="auto">
          <a:xfrm>
            <a:off x="1660525" y="4860925"/>
            <a:ext cx="2052638" cy="1997075"/>
          </a:xfrm>
          <a:custGeom>
            <a:avLst/>
            <a:gdLst>
              <a:gd name="T0" fmla="*/ 1020384 w 1151"/>
              <a:gd name="T1" fmla="*/ 0 h 926"/>
              <a:gd name="T2" fmla="*/ 442928 w 1151"/>
              <a:gd name="T3" fmla="*/ 0 h 926"/>
              <a:gd name="T4" fmla="*/ 441659 w 1151"/>
              <a:gd name="T5" fmla="*/ 0 h 926"/>
              <a:gd name="T6" fmla="*/ 440390 w 1151"/>
              <a:gd name="T7" fmla="*/ 0 h 926"/>
              <a:gd name="T8" fmla="*/ 3807 w 1151"/>
              <a:gd name="T9" fmla="*/ 529890 h 926"/>
              <a:gd name="T10" fmla="*/ 0 w 1151"/>
              <a:gd name="T11" fmla="*/ 1422256 h 926"/>
              <a:gd name="T12" fmla="*/ 378202 w 1151"/>
              <a:gd name="T13" fmla="*/ 1079747 h 926"/>
              <a:gd name="T14" fmla="*/ 1020384 w 1151"/>
              <a:gd name="T15" fmla="*/ 1064388 h 926"/>
              <a:gd name="T16" fmla="*/ 1460774 w 1151"/>
              <a:gd name="T17" fmla="*/ 532962 h 926"/>
              <a:gd name="T18" fmla="*/ 1020384 w 1151"/>
              <a:gd name="T19" fmla="*/ 0 h 92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51"/>
              <a:gd name="T31" fmla="*/ 0 h 926"/>
              <a:gd name="T32" fmla="*/ 1151 w 1151"/>
              <a:gd name="T33" fmla="*/ 926 h 92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51" h="926">
                <a:moveTo>
                  <a:pt x="804" y="0"/>
                </a:moveTo>
                <a:cubicBezTo>
                  <a:pt x="349" y="0"/>
                  <a:pt x="349" y="0"/>
                  <a:pt x="349" y="0"/>
                </a:cubicBezTo>
                <a:cubicBezTo>
                  <a:pt x="349" y="0"/>
                  <a:pt x="348" y="0"/>
                  <a:pt x="348" y="0"/>
                </a:cubicBezTo>
                <a:cubicBezTo>
                  <a:pt x="348" y="0"/>
                  <a:pt x="347" y="0"/>
                  <a:pt x="347" y="0"/>
                </a:cubicBezTo>
                <a:cubicBezTo>
                  <a:pt x="157" y="0"/>
                  <a:pt x="3" y="154"/>
                  <a:pt x="3" y="345"/>
                </a:cubicBezTo>
                <a:cubicBezTo>
                  <a:pt x="3" y="535"/>
                  <a:pt x="0" y="926"/>
                  <a:pt x="0" y="926"/>
                </a:cubicBezTo>
                <a:cubicBezTo>
                  <a:pt x="0" y="926"/>
                  <a:pt x="88" y="734"/>
                  <a:pt x="298" y="703"/>
                </a:cubicBezTo>
                <a:cubicBezTo>
                  <a:pt x="325" y="699"/>
                  <a:pt x="804" y="693"/>
                  <a:pt x="804" y="693"/>
                </a:cubicBezTo>
                <a:cubicBezTo>
                  <a:pt x="996" y="693"/>
                  <a:pt x="1151" y="538"/>
                  <a:pt x="1151" y="347"/>
                </a:cubicBezTo>
                <a:cubicBezTo>
                  <a:pt x="1151" y="155"/>
                  <a:pt x="996" y="0"/>
                  <a:pt x="804" y="0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6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4218" kern="0" dirty="0">
              <a:solidFill>
                <a:schemeClr val="bg1"/>
              </a:solidFill>
              <a:latin typeface="Roboto Bold" charset="0"/>
              <a:ea typeface="+mn-ea"/>
            </a:endParaRPr>
          </a:p>
        </p:txBody>
      </p:sp>
      <p:sp>
        <p:nvSpPr>
          <p:cNvPr id="36" name="Freeform 6"/>
          <p:cNvSpPr>
            <a:spLocks/>
          </p:cNvSpPr>
          <p:nvPr/>
        </p:nvSpPr>
        <p:spPr bwMode="auto">
          <a:xfrm>
            <a:off x="1660525" y="2371725"/>
            <a:ext cx="1363663" cy="1328738"/>
          </a:xfrm>
          <a:custGeom>
            <a:avLst/>
            <a:gdLst>
              <a:gd name="T0" fmla="*/ 534 w 764"/>
              <a:gd name="T1" fmla="*/ 0 h 615"/>
              <a:gd name="T2" fmla="*/ 232 w 764"/>
              <a:gd name="T3" fmla="*/ 0 h 615"/>
              <a:gd name="T4" fmla="*/ 231 w 764"/>
              <a:gd name="T5" fmla="*/ 0 h 615"/>
              <a:gd name="T6" fmla="*/ 230 w 764"/>
              <a:gd name="T7" fmla="*/ 0 h 615"/>
              <a:gd name="T8" fmla="*/ 2 w 764"/>
              <a:gd name="T9" fmla="*/ 229 h 615"/>
              <a:gd name="T10" fmla="*/ 0 w 764"/>
              <a:gd name="T11" fmla="*/ 615 h 615"/>
              <a:gd name="T12" fmla="*/ 198 w 764"/>
              <a:gd name="T13" fmla="*/ 466 h 615"/>
              <a:gd name="T14" fmla="*/ 534 w 764"/>
              <a:gd name="T15" fmla="*/ 460 h 615"/>
              <a:gd name="T16" fmla="*/ 764 w 764"/>
              <a:gd name="T17" fmla="*/ 230 h 615"/>
              <a:gd name="T18" fmla="*/ 534 w 764"/>
              <a:gd name="T19" fmla="*/ 0 h 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64" h="615">
                <a:moveTo>
                  <a:pt x="534" y="0"/>
                </a:moveTo>
                <a:cubicBezTo>
                  <a:pt x="232" y="0"/>
                  <a:pt x="232" y="0"/>
                  <a:pt x="232" y="0"/>
                </a:cubicBezTo>
                <a:cubicBezTo>
                  <a:pt x="232" y="0"/>
                  <a:pt x="231" y="0"/>
                  <a:pt x="231" y="0"/>
                </a:cubicBezTo>
                <a:cubicBezTo>
                  <a:pt x="231" y="0"/>
                  <a:pt x="231" y="0"/>
                  <a:pt x="230" y="0"/>
                </a:cubicBezTo>
                <a:cubicBezTo>
                  <a:pt x="104" y="0"/>
                  <a:pt x="2" y="102"/>
                  <a:pt x="2" y="229"/>
                </a:cubicBezTo>
                <a:cubicBezTo>
                  <a:pt x="2" y="355"/>
                  <a:pt x="0" y="615"/>
                  <a:pt x="0" y="615"/>
                </a:cubicBezTo>
                <a:cubicBezTo>
                  <a:pt x="0" y="615"/>
                  <a:pt x="58" y="487"/>
                  <a:pt x="198" y="466"/>
                </a:cubicBezTo>
                <a:cubicBezTo>
                  <a:pt x="216" y="464"/>
                  <a:pt x="534" y="460"/>
                  <a:pt x="534" y="460"/>
                </a:cubicBezTo>
                <a:cubicBezTo>
                  <a:pt x="661" y="460"/>
                  <a:pt x="764" y="357"/>
                  <a:pt x="764" y="230"/>
                </a:cubicBezTo>
                <a:cubicBezTo>
                  <a:pt x="764" y="103"/>
                  <a:pt x="661" y="0"/>
                  <a:pt x="534" y="0"/>
                </a:cubicBezTo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6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2109" kern="0" dirty="0">
              <a:solidFill>
                <a:schemeClr val="bg1"/>
              </a:solidFill>
              <a:latin typeface="Roboto Bold" charset="0"/>
              <a:ea typeface="+mn-ea"/>
            </a:endParaRPr>
          </a:p>
        </p:txBody>
      </p:sp>
      <p:sp>
        <p:nvSpPr>
          <p:cNvPr id="37" name="Freeform 5"/>
          <p:cNvSpPr>
            <a:spLocks/>
          </p:cNvSpPr>
          <p:nvPr/>
        </p:nvSpPr>
        <p:spPr bwMode="auto">
          <a:xfrm>
            <a:off x="1660525" y="3513138"/>
            <a:ext cx="1631950" cy="1585912"/>
          </a:xfrm>
          <a:custGeom>
            <a:avLst/>
            <a:gdLst>
              <a:gd name="T0" fmla="*/ 639 w 914"/>
              <a:gd name="T1" fmla="*/ 0 h 735"/>
              <a:gd name="T2" fmla="*/ 277 w 914"/>
              <a:gd name="T3" fmla="*/ 0 h 735"/>
              <a:gd name="T4" fmla="*/ 276 w 914"/>
              <a:gd name="T5" fmla="*/ 0 h 735"/>
              <a:gd name="T6" fmla="*/ 275 w 914"/>
              <a:gd name="T7" fmla="*/ 0 h 735"/>
              <a:gd name="T8" fmla="*/ 2 w 914"/>
              <a:gd name="T9" fmla="*/ 273 h 735"/>
              <a:gd name="T10" fmla="*/ 0 w 914"/>
              <a:gd name="T11" fmla="*/ 735 h 735"/>
              <a:gd name="T12" fmla="*/ 237 w 914"/>
              <a:gd name="T13" fmla="*/ 557 h 735"/>
              <a:gd name="T14" fmla="*/ 639 w 914"/>
              <a:gd name="T15" fmla="*/ 550 h 735"/>
              <a:gd name="T16" fmla="*/ 914 w 914"/>
              <a:gd name="T17" fmla="*/ 275 h 735"/>
              <a:gd name="T18" fmla="*/ 639 w 914"/>
              <a:gd name="T19" fmla="*/ 0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4" h="735">
                <a:moveTo>
                  <a:pt x="639" y="0"/>
                </a:moveTo>
                <a:cubicBezTo>
                  <a:pt x="277" y="0"/>
                  <a:pt x="277" y="0"/>
                  <a:pt x="277" y="0"/>
                </a:cubicBezTo>
                <a:cubicBezTo>
                  <a:pt x="277" y="0"/>
                  <a:pt x="277" y="0"/>
                  <a:pt x="276" y="0"/>
                </a:cubicBezTo>
                <a:cubicBezTo>
                  <a:pt x="276" y="0"/>
                  <a:pt x="276" y="0"/>
                  <a:pt x="275" y="0"/>
                </a:cubicBezTo>
                <a:cubicBezTo>
                  <a:pt x="125" y="0"/>
                  <a:pt x="2" y="122"/>
                  <a:pt x="2" y="273"/>
                </a:cubicBezTo>
                <a:cubicBezTo>
                  <a:pt x="2" y="424"/>
                  <a:pt x="0" y="735"/>
                  <a:pt x="0" y="735"/>
                </a:cubicBezTo>
                <a:cubicBezTo>
                  <a:pt x="0" y="735"/>
                  <a:pt x="70" y="582"/>
                  <a:pt x="237" y="557"/>
                </a:cubicBezTo>
                <a:cubicBezTo>
                  <a:pt x="258" y="554"/>
                  <a:pt x="639" y="550"/>
                  <a:pt x="639" y="550"/>
                </a:cubicBezTo>
                <a:cubicBezTo>
                  <a:pt x="790" y="550"/>
                  <a:pt x="914" y="427"/>
                  <a:pt x="914" y="275"/>
                </a:cubicBezTo>
                <a:cubicBezTo>
                  <a:pt x="914" y="123"/>
                  <a:pt x="790" y="0"/>
                  <a:pt x="639" y="0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6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3093" kern="0" dirty="0">
              <a:solidFill>
                <a:schemeClr val="bg1"/>
              </a:solidFill>
              <a:latin typeface="Roboto Bold" charset="0"/>
              <a:ea typeface="+mn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05</a:t>
            </a:r>
            <a:endParaRPr lang="zh-TW" altLang="en-US" smtClean="0"/>
          </a:p>
        </p:txBody>
      </p:sp>
      <p:sp>
        <p:nvSpPr>
          <p:cNvPr id="32771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7AD5D3E-4CEC-4197-9FED-9C5733D8DEBE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147638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4-4-1 </a:t>
            </a:r>
            <a:r>
              <a:rPr lang="zh-TW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休、退學人數暨原因資料表</a:t>
            </a:r>
            <a:endParaRPr lang="zh-TW" alt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09538" y="1068388"/>
          <a:ext cx="11928474" cy="26511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3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67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796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6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24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1390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7100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5997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6166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1492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3502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17272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35028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79418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99515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932201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532686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532686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</a:tblGrid>
              <a:tr h="374840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學期內新增辦理休學人數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至學期底總休學人數</a:t>
                      </a:r>
                      <a:endParaRPr lang="zh-TW" altLang="en-US" sz="2400" b="1" kern="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zh-TW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學期內退學人數</a:t>
                      </a:r>
                      <a:endParaRPr lang="zh-TW" altLang="en-US" sz="2400" b="0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76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因傷病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因學業成績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因志趣不合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因懷孕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因兵役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因適應不良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因家人傷病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</a:t>
                      </a:r>
                      <a:r>
                        <a:rPr lang="zh-TW" alt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逾期未註冊、</a:t>
                      </a: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繳費、</a:t>
                      </a:r>
                      <a:r>
                        <a:rPr lang="zh-TW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選課</a:t>
                      </a:r>
                      <a:endParaRPr lang="zh-TW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因傷病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因學業成績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因志趣不合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因懷孕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因兵役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因適應不良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因家人傷病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</a:t>
                      </a:r>
                      <a:r>
                        <a:rPr lang="zh-TW" alt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逾期未註冊、</a:t>
                      </a: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繳費</a:t>
                      </a:r>
                      <a:r>
                        <a:rPr lang="zh-TW" alt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zh-TW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選課</a:t>
                      </a:r>
                      <a:endParaRPr lang="zh-TW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因學業成績</a:t>
                      </a:r>
                    </a:p>
                  </a:txBody>
                  <a:tcPr marL="0" marR="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因志趣不合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因逾期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未註冊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因懷孕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因傷</a:t>
                      </a:r>
                      <a:r>
                        <a:rPr lang="zh-TW" altLang="en-US" sz="2400" b="0" kern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病因素</a:t>
                      </a:r>
                      <a:endParaRPr lang="zh-TW" altLang="en-US" sz="2400" b="0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因生涯規劃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2" name="矩形 11"/>
          <p:cNvSpPr/>
          <p:nvPr/>
        </p:nvSpPr>
        <p:spPr>
          <a:xfrm>
            <a:off x="15875" y="3836988"/>
            <a:ext cx="12176125" cy="29543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學期內新增辦理休學人數、至學期底總休學人數</a:t>
            </a:r>
            <a:endParaRPr lang="zh-TW" altLang="en-US" sz="2400" b="1" kern="1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因逾期未註冊、繳費、選課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：係指逾期未完成學校規定註冊程序、未繳學雜費、未繳學分費、未如期完成選課、選課學分不足、所缺學分課程未開課等原因。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大專校院學生基本資料庫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需求新增欄位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05</a:t>
            </a:r>
            <a:endParaRPr lang="zh-TW" altLang="en-US" smtClean="0"/>
          </a:p>
        </p:txBody>
      </p:sp>
      <p:sp>
        <p:nvSpPr>
          <p:cNvPr id="33795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40BBCB-EE2A-44B5-B913-A4770D005C17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147638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4-4-1 </a:t>
            </a:r>
            <a:r>
              <a:rPr lang="zh-TW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休、退學人數暨原因資料表</a:t>
            </a:r>
            <a:endParaRPr lang="zh-TW" alt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09538" y="1068388"/>
          <a:ext cx="11928474" cy="26511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3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67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796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6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24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1390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7100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5997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6166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1492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3502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17272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35028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79418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99515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932201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532686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532686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</a:tblGrid>
              <a:tr h="374840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學期內新增辦理休學人數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至學期底總休學人數</a:t>
                      </a:r>
                      <a:endParaRPr lang="zh-TW" altLang="en-US" sz="2400" b="0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zh-TW" alt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學期內退學人數</a:t>
                      </a:r>
                      <a:endParaRPr lang="zh-TW" altLang="en-US" sz="2400" b="1" kern="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76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因傷病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因學業成績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因志趣不合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因懷孕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因兵役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因適應不良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因家人傷病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因逾期未註冊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繳費、選課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因傷病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因學業成績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因志趣不合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因懷孕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因兵役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因適應不良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因家人傷病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因逾期未註冊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繳費、選課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因學業成績</a:t>
                      </a:r>
                    </a:p>
                  </a:txBody>
                  <a:tcPr marL="0" marR="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因志趣不合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1" kern="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因逾期</a:t>
                      </a:r>
                      <a:r>
                        <a:rPr lang="zh-TW" altLang="en-US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未註冊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因懷孕</a:t>
                      </a:r>
                    </a:p>
                  </a:txBody>
                  <a:tcPr marL="0" marR="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因傷</a:t>
                      </a:r>
                      <a:r>
                        <a:rPr lang="zh-TW" altLang="en-US" sz="2400" b="0" kern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病因素</a:t>
                      </a:r>
                      <a:endParaRPr lang="zh-TW" altLang="en-US" sz="2400" b="0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因生涯規劃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15875" y="3836988"/>
            <a:ext cx="12176125" cy="29543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修改定義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學期內退學人數</a:t>
            </a:r>
            <a:endParaRPr lang="zh-TW" altLang="en-US" sz="2400" b="1" kern="1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因學業成績：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指學業成績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不及格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達退學標準、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學業成績不佳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、曠課逾規定時間、延長修業年限屆滿等原因。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因志趣不合：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因志趣不合（含就讀科系不符期待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、重考、轉學）…等原因等。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因逾期未註冊：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註冊期限逾期未註冊。係指逾期未完成學校規定註冊程序、未繳學分費等原因。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大專校院學生基本資料庫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需求修改定義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9" name="直線接點 8"/>
          <p:cNvCxnSpPr>
            <a:cxnSpLocks/>
          </p:cNvCxnSpPr>
          <p:nvPr/>
        </p:nvCxnSpPr>
        <p:spPr>
          <a:xfrm>
            <a:off x="3848100" y="4427538"/>
            <a:ext cx="8794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cxnSpLocks/>
          </p:cNvCxnSpPr>
          <p:nvPr/>
        </p:nvCxnSpPr>
        <p:spPr>
          <a:xfrm>
            <a:off x="2589213" y="5524500"/>
            <a:ext cx="288131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05</a:t>
            </a:r>
            <a:endParaRPr lang="zh-TW" altLang="en-US" smtClean="0"/>
          </a:p>
        </p:txBody>
      </p:sp>
      <p:sp>
        <p:nvSpPr>
          <p:cNvPr id="34819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E6EDE5A-FBDD-43D2-971E-99836D207C48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147638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4-4-1 </a:t>
            </a:r>
            <a:r>
              <a:rPr lang="zh-TW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休、退學人數暨原因資料表</a:t>
            </a:r>
            <a:endParaRPr lang="zh-TW" alt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09538" y="1068388"/>
          <a:ext cx="11928474" cy="26511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3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67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796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6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24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1390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7100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5997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6166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1492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3502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17272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35028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79418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99515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932201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532686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532686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</a:tblGrid>
              <a:tr h="374840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學期內新增辦理休學人數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至學期底總休學人數</a:t>
                      </a:r>
                      <a:endParaRPr lang="zh-TW" altLang="en-US" sz="2400" b="0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zh-TW" alt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學期內退學人數</a:t>
                      </a:r>
                      <a:endParaRPr lang="zh-TW" altLang="en-US" sz="2400" b="1" kern="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76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因傷病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因學業成績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因志趣不合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因懷孕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因兵役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因適應不良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因家人傷病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因逾期未註冊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繳費、選課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因傷病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因學業成績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因志趣不合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因懷孕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因兵役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因適應不良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因家人傷病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因逾期未註冊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繳費、選課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因學業成績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因志趣不合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因逾期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未註冊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因懷孕</a:t>
                      </a:r>
                    </a:p>
                  </a:txBody>
                  <a:tcPr marL="0" marR="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因傷</a:t>
                      </a:r>
                      <a:r>
                        <a:rPr lang="zh-TW" altLang="en-US" sz="2400" b="1" kern="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病因素</a:t>
                      </a:r>
                      <a:endParaRPr lang="zh-TW" altLang="en-US" sz="2400" b="1" kern="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因生涯規劃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15875" y="3836988"/>
            <a:ext cx="12176125" cy="29543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修改定義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學期內退學人數</a:t>
            </a:r>
            <a:endParaRPr lang="zh-TW" altLang="en-US" sz="2400" b="1" kern="1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因懷孕：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女性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因懷孕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原因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而辦理退學者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傷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病因素：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指因為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受傷、生病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、身心狀況不佳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等因素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而退學者。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因生涯規劃：指因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個人職涯規劃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、兵役、出國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如留學、遊學、工作、海外志工、移民…等）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而辦理退學者。</a:t>
            </a: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大專校院學生基本資料庫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需求修改定義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05</a:t>
            </a:r>
            <a:endParaRPr lang="zh-TW" altLang="en-US" smtClean="0"/>
          </a:p>
        </p:txBody>
      </p:sp>
      <p:sp>
        <p:nvSpPr>
          <p:cNvPr id="35843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EEF3FE7-35C2-4825-B8B1-13FFBF5A2A39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147638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4-4-1 </a:t>
            </a:r>
            <a:r>
              <a:rPr lang="zh-TW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休、退學人數暨原因資料表</a:t>
            </a:r>
            <a:endParaRPr lang="zh-TW" alt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5875" y="3836988"/>
            <a:ext cx="12176125" cy="25860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新增檢核功能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因其他原因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在其他原因簡述文字中，如查有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「應可歸類於」原有休、退學因素之關鍵文字或相關文字，系統會於檢核頁面出現提醒該筆資料可能原因重覆，故請學校儘可能依休、退學學生之實際情形，選填「主要因素別」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；除原因休、退學因素無法呈現該學生之情形，方選擇「其他原因」並簡述之。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大專校院學生基本資料庫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需求新增檢核功能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09538" y="1068388"/>
          <a:ext cx="11928480" cy="26511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21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21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821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821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821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8216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8216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8216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0938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0938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0938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09382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509382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509382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509382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509382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532686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532686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</a:tblGrid>
              <a:tr h="374840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學期內新增辦理休學人數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至學期底總休學人數</a:t>
                      </a:r>
                      <a:endParaRPr lang="zh-TW" altLang="en-US" sz="2400" b="0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zh-TW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學期內退學人數</a:t>
                      </a:r>
                      <a:endParaRPr lang="zh-TW" altLang="en-US" sz="2400" b="0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76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因傷病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因學業成績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因志趣不合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因懷孕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因兵役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考試訓練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zh-TW" sz="2400" b="1" kern="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</a:t>
                      </a:r>
                      <a:r>
                        <a:rPr lang="zh-TW" altLang="en-US" sz="2400" b="1" kern="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其他原因</a:t>
                      </a:r>
                      <a:endParaRPr lang="zh-TW" altLang="zh-TW" sz="2400" b="1" kern="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因傷病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因學業成績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因志趣不合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因懷孕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因兵役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考試訓練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zh-TW" sz="2400" b="1" kern="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</a:t>
                      </a:r>
                      <a:r>
                        <a:rPr lang="zh-TW" altLang="en-US" sz="2400" b="1" kern="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其他原因</a:t>
                      </a:r>
                      <a:endParaRPr lang="zh-TW" altLang="zh-TW" sz="2400" b="1" kern="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因學業成績</a:t>
                      </a:r>
                    </a:p>
                  </a:txBody>
                  <a:tcPr marL="0" marR="0" marT="0" marB="0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因志趣不合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逾期未註冊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因懷孕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略</a:t>
                      </a:r>
                      <a:endParaRPr lang="zh-TW" altLang="en-US" sz="2400" b="0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</a:t>
                      </a:r>
                      <a:r>
                        <a:rPr lang="zh-TW" altLang="en-US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其他原因</a:t>
                      </a:r>
                      <a:endParaRPr lang="zh-TW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05</a:t>
            </a:r>
            <a:endParaRPr lang="zh-TW" altLang="en-US" smtClean="0"/>
          </a:p>
        </p:txBody>
      </p:sp>
      <p:sp>
        <p:nvSpPr>
          <p:cNvPr id="36867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044D79-E91D-4448-BA10-A3B67B46D254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147638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4-4-1 </a:t>
            </a:r>
            <a:r>
              <a:rPr lang="zh-TW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休、退學人數暨原因資料表</a:t>
            </a:r>
            <a:endParaRPr lang="zh-TW" alt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5875" y="3836988"/>
            <a:ext cx="12176125" cy="29543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新增檢核功能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因其他原因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例：某休學學生之其他原因出現「準備高普考」，建議選擇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「因考試訓練」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之因素。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例：某休學學生之其他原因出現「家中經濟不佳、健康不佳、不想繼續唸」等多重因素，建議學校可擇主要造成該生休學之原因選擇其一因素。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大專校院學生基本資料庫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需求新增檢核功能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09538" y="1068388"/>
          <a:ext cx="11928480" cy="26511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21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21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821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821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821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8216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8216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8216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0938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0938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0938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09382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509382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509382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509382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509382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532686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532686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</a:tblGrid>
              <a:tr h="374840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學期內新增辦理休學人數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至學期底總休學人數</a:t>
                      </a:r>
                      <a:endParaRPr lang="zh-TW" altLang="en-US" sz="2400" b="0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zh-TW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學期內退學人數</a:t>
                      </a:r>
                      <a:endParaRPr lang="zh-TW" altLang="en-US" sz="2400" b="0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76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因傷病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因學業成績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因志趣不合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因懷孕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因兵役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考試訓練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zh-TW" sz="2400" b="1" kern="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</a:t>
                      </a:r>
                      <a:r>
                        <a:rPr lang="zh-TW" altLang="en-US" sz="2400" b="1" kern="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其他原因</a:t>
                      </a:r>
                      <a:endParaRPr lang="zh-TW" altLang="zh-TW" sz="2400" b="1" kern="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因傷病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因學業成績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因志趣不合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因懷孕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因兵役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考試訓練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zh-TW" sz="2400" b="1" kern="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</a:t>
                      </a:r>
                      <a:r>
                        <a:rPr lang="zh-TW" altLang="en-US" sz="2400" b="1" kern="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其他原因</a:t>
                      </a:r>
                      <a:endParaRPr lang="zh-TW" altLang="zh-TW" sz="2400" b="1" kern="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因學業成績</a:t>
                      </a:r>
                    </a:p>
                  </a:txBody>
                  <a:tcPr marL="0" marR="0" marT="0" marB="0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因志趣不合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逾期未註冊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因懷孕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略</a:t>
                      </a:r>
                      <a:endParaRPr lang="zh-TW" altLang="en-US" sz="2400" b="0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</a:t>
                      </a:r>
                      <a:r>
                        <a:rPr lang="zh-TW" altLang="en-US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其他原因</a:t>
                      </a:r>
                      <a:endParaRPr lang="zh-TW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06</a:t>
            </a:r>
            <a:endParaRPr lang="zh-TW" altLang="en-US" smtClean="0"/>
          </a:p>
        </p:txBody>
      </p:sp>
      <p:sp>
        <p:nvSpPr>
          <p:cNvPr id="37891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B2D30C-6F3C-4A3F-BB46-BC155E85CB29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119063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4-9-1 </a:t>
            </a:r>
            <a:r>
              <a:rPr lang="zh-TW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學校學生宿舍使用資料表</a:t>
            </a:r>
            <a:endParaRPr lang="zh-TW" alt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28622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新增定義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宿舍名稱</a:t>
            </a:r>
            <a:endParaRPr lang="en-US" altLang="zh-TW" sz="2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宿舍資料請詳實逐棟填報相關資訊，切勿合併為單筆填報。</a:t>
            </a: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月因應「私立技專校院獎勵補助工作小組」需求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新增定義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52400" y="1011238"/>
          <a:ext cx="11877677" cy="26654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81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99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54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973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247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7759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00365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1921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1921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9202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9202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19310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宿舍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名稱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縣市別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校區別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權屬別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宿舍總面積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平方公尺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女宿舍總面積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平方公尺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床位數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床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9685"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收費標準</a:t>
                      </a:r>
                    </a:p>
                    <a:p>
                      <a:pPr indent="19685"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學期</a:t>
                      </a: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435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本部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分部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自有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租賃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男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本部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分部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07</a:t>
            </a:r>
            <a:endParaRPr lang="zh-TW" altLang="en-US" smtClean="0"/>
          </a:p>
        </p:txBody>
      </p:sp>
      <p:sp>
        <p:nvSpPr>
          <p:cNvPr id="38915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C35E67C-0F7F-4AB6-95D8-78EB361D5002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144463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6-2 </a:t>
            </a:r>
            <a:r>
              <a:rPr lang="zh-TW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非由教師承接之產學合作資料表</a:t>
            </a:r>
            <a:endParaRPr lang="zh-TW" alt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28622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修改定義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計畫總金額、政府出資金額、企業出資金額、其他單位出資金額、學校出資金額</a:t>
            </a:r>
            <a:endParaRPr lang="en-US" altLang="zh-TW" sz="2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填報金額以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「合約金額」為基準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，若與企業合作之合約註明未稅價者，則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請自行計算「含稅價」後填報。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月因應「大專校院產學合作續效評量分析計畫」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需求修改定義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52400" y="1079500"/>
          <a:ext cx="11899900" cy="2663825"/>
        </p:xfrm>
        <a:graphic>
          <a:graphicData uri="http://schemas.openxmlformats.org/drawingml/2006/table">
            <a:tbl>
              <a:tblPr/>
              <a:tblGrid>
                <a:gridCol w="574675">
                  <a:extLst>
                    <a:ext uri="{9D8B030D-6E8A-4147-A177-3AD203B41FA5}">
                      <a16:colId xmlns:a16="http://schemas.microsoft.com/office/drawing/2014/main" xmlns="" val="4260454202"/>
                    </a:ext>
                  </a:extLst>
                </a:gridCol>
                <a:gridCol w="496888">
                  <a:extLst>
                    <a:ext uri="{9D8B030D-6E8A-4147-A177-3AD203B41FA5}">
                      <a16:colId xmlns:a16="http://schemas.microsoft.com/office/drawing/2014/main" xmlns="" val="3005686960"/>
                    </a:ext>
                  </a:extLst>
                </a:gridCol>
                <a:gridCol w="498475">
                  <a:extLst>
                    <a:ext uri="{9D8B030D-6E8A-4147-A177-3AD203B41FA5}">
                      <a16:colId xmlns:a16="http://schemas.microsoft.com/office/drawing/2014/main" xmlns="" val="886595997"/>
                    </a:ext>
                  </a:extLst>
                </a:gridCol>
                <a:gridCol w="496887">
                  <a:extLst>
                    <a:ext uri="{9D8B030D-6E8A-4147-A177-3AD203B41FA5}">
                      <a16:colId xmlns:a16="http://schemas.microsoft.com/office/drawing/2014/main" xmlns="" val="2799241242"/>
                    </a:ext>
                  </a:extLst>
                </a:gridCol>
                <a:gridCol w="498475">
                  <a:extLst>
                    <a:ext uri="{9D8B030D-6E8A-4147-A177-3AD203B41FA5}">
                      <a16:colId xmlns:a16="http://schemas.microsoft.com/office/drawing/2014/main" xmlns="" val="2766339118"/>
                    </a:ext>
                  </a:extLst>
                </a:gridCol>
                <a:gridCol w="496888">
                  <a:extLst>
                    <a:ext uri="{9D8B030D-6E8A-4147-A177-3AD203B41FA5}">
                      <a16:colId xmlns:a16="http://schemas.microsoft.com/office/drawing/2014/main" xmlns="" val="4002708352"/>
                    </a:ext>
                  </a:extLst>
                </a:gridCol>
                <a:gridCol w="498475">
                  <a:extLst>
                    <a:ext uri="{9D8B030D-6E8A-4147-A177-3AD203B41FA5}">
                      <a16:colId xmlns:a16="http://schemas.microsoft.com/office/drawing/2014/main" xmlns="" val="4101849080"/>
                    </a:ext>
                  </a:extLst>
                </a:gridCol>
                <a:gridCol w="496887">
                  <a:extLst>
                    <a:ext uri="{9D8B030D-6E8A-4147-A177-3AD203B41FA5}">
                      <a16:colId xmlns:a16="http://schemas.microsoft.com/office/drawing/2014/main" xmlns="" val="2853261198"/>
                    </a:ext>
                  </a:extLst>
                </a:gridCol>
                <a:gridCol w="498475">
                  <a:extLst>
                    <a:ext uri="{9D8B030D-6E8A-4147-A177-3AD203B41FA5}">
                      <a16:colId xmlns:a16="http://schemas.microsoft.com/office/drawing/2014/main" xmlns="" val="4111142388"/>
                    </a:ext>
                  </a:extLst>
                </a:gridCol>
                <a:gridCol w="496888">
                  <a:extLst>
                    <a:ext uri="{9D8B030D-6E8A-4147-A177-3AD203B41FA5}">
                      <a16:colId xmlns:a16="http://schemas.microsoft.com/office/drawing/2014/main" xmlns="" val="866080702"/>
                    </a:ext>
                  </a:extLst>
                </a:gridCol>
                <a:gridCol w="498475">
                  <a:extLst>
                    <a:ext uri="{9D8B030D-6E8A-4147-A177-3AD203B41FA5}">
                      <a16:colId xmlns:a16="http://schemas.microsoft.com/office/drawing/2014/main" xmlns="" val="4014706962"/>
                    </a:ext>
                  </a:extLst>
                </a:gridCol>
                <a:gridCol w="496887">
                  <a:extLst>
                    <a:ext uri="{9D8B030D-6E8A-4147-A177-3AD203B41FA5}">
                      <a16:colId xmlns:a16="http://schemas.microsoft.com/office/drawing/2014/main" xmlns="" val="187352071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xmlns="" val="3635299638"/>
                    </a:ext>
                  </a:extLst>
                </a:gridCol>
                <a:gridCol w="561975">
                  <a:extLst>
                    <a:ext uri="{9D8B030D-6E8A-4147-A177-3AD203B41FA5}">
                      <a16:colId xmlns:a16="http://schemas.microsoft.com/office/drawing/2014/main" xmlns="" val="3405477601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xmlns="" val="2531598530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xmlns="" val="4004422274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xmlns="" val="161560163"/>
                    </a:ext>
                  </a:extLst>
                </a:gridCol>
                <a:gridCol w="561975">
                  <a:extLst>
                    <a:ext uri="{9D8B030D-6E8A-4147-A177-3AD203B41FA5}">
                      <a16:colId xmlns:a16="http://schemas.microsoft.com/office/drawing/2014/main" xmlns="" val="256437919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xmlns="" val="2554146007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xmlns="" val="1067425448"/>
                    </a:ext>
                  </a:extLst>
                </a:gridCol>
                <a:gridCol w="569913">
                  <a:extLst>
                    <a:ext uri="{9D8B030D-6E8A-4147-A177-3AD203B41FA5}">
                      <a16:colId xmlns:a16="http://schemas.microsoft.com/office/drawing/2014/main" xmlns="" val="1449953242"/>
                    </a:ext>
                  </a:extLst>
                </a:gridCol>
                <a:gridCol w="487362">
                  <a:extLst>
                    <a:ext uri="{9D8B030D-6E8A-4147-A177-3AD203B41FA5}">
                      <a16:colId xmlns:a16="http://schemas.microsoft.com/office/drawing/2014/main" xmlns="" val="1556351439"/>
                    </a:ext>
                  </a:extLst>
                </a:gridCol>
              </a:tblGrid>
              <a:tr h="1046163">
                <a:tc rowSpan="2"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　度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專案案號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kumimoji="0" lang="zh-TW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專案案名</a:t>
                      </a:r>
                      <a:endParaRPr kumimoji="0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專案類型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計劃性質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計畫主持人類型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執行起始日期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執行結束日期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經費狀態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kumimoji="0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計畫總金額</a:t>
                      </a:r>
                      <a:endParaRPr kumimoji="0" lang="zh-TW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kumimoji="0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政府出資金額</a:t>
                      </a:r>
                      <a:endParaRPr kumimoji="0" lang="zh-TW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kumimoji="0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企業出資金額</a:t>
                      </a:r>
                      <a:endParaRPr kumimoji="0" lang="zh-TW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kumimoji="0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其他單位出資金額</a:t>
                      </a:r>
                      <a:endParaRPr kumimoji="0" lang="zh-TW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kumimoji="0" lang="zh-TW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學校出資金額</a:t>
                      </a:r>
                      <a:endParaRPr kumimoji="0" lang="zh-TW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主要經費來源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 略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endParaRPr kumimoji="0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endParaRPr kumimoji="0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他校轉入的專案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專案已轉至他校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30235172"/>
                  </a:ext>
                </a:extLst>
              </a:tr>
              <a:tr h="16176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國外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endParaRPr kumimoji="0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國外</a:t>
                      </a:r>
                      <a:endParaRPr kumimoji="0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4940305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08</a:t>
            </a:r>
            <a:endParaRPr lang="zh-TW" altLang="en-US" smtClean="0"/>
          </a:p>
        </p:txBody>
      </p:sp>
      <p:sp>
        <p:nvSpPr>
          <p:cNvPr id="39939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780BF6A-5331-4F86-98B4-BE3FA17FCD7E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144463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14-5</a:t>
            </a:r>
            <a:r>
              <a:rPr lang="zh-TW" alt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各種智慧財產權衍生運用總金額表</a:t>
            </a: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28622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現金金額、股票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現金金額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此項金額必須可由合約或會計資料中稽核。不包括科技部發明專利之補助經費、發明專利之獎勵金、技術移轉獎勵金、績優技術移轉中心之獎助。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股票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股數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股價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係指：學校取得以股票作為智慧財產移轉之回饋，所獲得之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股數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股價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先認定市場公開交易價格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（以填報當日股價金額）」填報，其次為面值，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股為單位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月因應「大專校院產學合作續效評量分析計畫」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需求修改定義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79375" y="995363"/>
          <a:ext cx="11990387" cy="2698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5132">
                  <a:extLst>
                    <a:ext uri="{9D8B030D-6E8A-4147-A177-3AD203B41FA5}">
                      <a16:colId xmlns:a16="http://schemas.microsoft.com/office/drawing/2014/main" xmlns="" val="1837193723"/>
                    </a:ext>
                  </a:extLst>
                </a:gridCol>
                <a:gridCol w="1078951">
                  <a:extLst>
                    <a:ext uri="{9D8B030D-6E8A-4147-A177-3AD203B41FA5}">
                      <a16:colId xmlns:a16="http://schemas.microsoft.com/office/drawing/2014/main" xmlns="" val="2044202120"/>
                    </a:ext>
                  </a:extLst>
                </a:gridCol>
                <a:gridCol w="2989974">
                  <a:extLst>
                    <a:ext uri="{9D8B030D-6E8A-4147-A177-3AD203B41FA5}">
                      <a16:colId xmlns:a16="http://schemas.microsoft.com/office/drawing/2014/main" xmlns="" val="1090186997"/>
                    </a:ext>
                  </a:extLst>
                </a:gridCol>
                <a:gridCol w="3543165">
                  <a:extLst>
                    <a:ext uri="{9D8B030D-6E8A-4147-A177-3AD203B41FA5}">
                      <a16:colId xmlns:a16="http://schemas.microsoft.com/office/drawing/2014/main" xmlns="" val="2314573582"/>
                    </a:ext>
                  </a:extLst>
                </a:gridCol>
                <a:gridCol w="3543165">
                  <a:extLst>
                    <a:ext uri="{9D8B030D-6E8A-4147-A177-3AD203B41FA5}">
                      <a16:colId xmlns:a16="http://schemas.microsoft.com/office/drawing/2014/main" xmlns="" val="1542902528"/>
                    </a:ext>
                  </a:extLst>
                </a:gridCol>
              </a:tblGrid>
              <a:tr h="8007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方式</a:t>
                      </a:r>
                      <a:endParaRPr lang="zh-TW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須繳交科發基金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不須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繳交科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發基金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10667562"/>
                  </a:ext>
                </a:extLst>
              </a:tr>
              <a:tr h="365759">
                <a:tc rowSpan="5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現金金額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68406146"/>
                  </a:ext>
                </a:extLst>
              </a:tr>
              <a:tr h="3830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股票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股數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8202741"/>
                  </a:ext>
                </a:extLst>
              </a:tr>
              <a:tr h="3830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股價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710772"/>
                  </a:ext>
                </a:extLst>
              </a:tr>
              <a:tr h="3830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項目說明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8100988"/>
                  </a:ext>
                </a:extLst>
              </a:tr>
              <a:tr h="3830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合計金額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004918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08</a:t>
            </a:r>
            <a:endParaRPr lang="zh-TW" altLang="en-US" smtClean="0"/>
          </a:p>
        </p:txBody>
      </p:sp>
      <p:sp>
        <p:nvSpPr>
          <p:cNvPr id="40963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0DB7FE9-5BAC-470C-9074-C670A680E382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144463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14-5</a:t>
            </a:r>
            <a:r>
              <a:rPr lang="zh-TW" alt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各種智慧財產權衍生運用總金額表</a:t>
            </a: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30464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項目說明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合計金額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：係指「非以現金及股票作為智慧財產移轉之回饋者，依會計上可認列金額或習慣為準」。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項目說明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合計金額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】(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兩項以上請合計填寫金額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。例如：土地以公告價格或專責機構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例如專業房地產仲介公司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認列價格、產品以學校會計上認列價格或公開售價。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月因應「大專校院產學合作續效評量分析計畫」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需求修改定義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79375" y="995363"/>
          <a:ext cx="11990387" cy="2698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5132">
                  <a:extLst>
                    <a:ext uri="{9D8B030D-6E8A-4147-A177-3AD203B41FA5}">
                      <a16:colId xmlns:a16="http://schemas.microsoft.com/office/drawing/2014/main" xmlns="" val="1837193723"/>
                    </a:ext>
                  </a:extLst>
                </a:gridCol>
                <a:gridCol w="1078951">
                  <a:extLst>
                    <a:ext uri="{9D8B030D-6E8A-4147-A177-3AD203B41FA5}">
                      <a16:colId xmlns:a16="http://schemas.microsoft.com/office/drawing/2014/main" xmlns="" val="2044202120"/>
                    </a:ext>
                  </a:extLst>
                </a:gridCol>
                <a:gridCol w="2989974">
                  <a:extLst>
                    <a:ext uri="{9D8B030D-6E8A-4147-A177-3AD203B41FA5}">
                      <a16:colId xmlns:a16="http://schemas.microsoft.com/office/drawing/2014/main" xmlns="" val="1090186997"/>
                    </a:ext>
                  </a:extLst>
                </a:gridCol>
                <a:gridCol w="3543165">
                  <a:extLst>
                    <a:ext uri="{9D8B030D-6E8A-4147-A177-3AD203B41FA5}">
                      <a16:colId xmlns:a16="http://schemas.microsoft.com/office/drawing/2014/main" xmlns="" val="2314573582"/>
                    </a:ext>
                  </a:extLst>
                </a:gridCol>
                <a:gridCol w="3543165">
                  <a:extLst>
                    <a:ext uri="{9D8B030D-6E8A-4147-A177-3AD203B41FA5}">
                      <a16:colId xmlns:a16="http://schemas.microsoft.com/office/drawing/2014/main" xmlns="" val="1542902528"/>
                    </a:ext>
                  </a:extLst>
                </a:gridCol>
              </a:tblGrid>
              <a:tr h="8007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方式</a:t>
                      </a:r>
                      <a:endParaRPr lang="zh-TW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須繳交科發基金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不須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繳交科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發基金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10667562"/>
                  </a:ext>
                </a:extLst>
              </a:tr>
              <a:tr h="365759">
                <a:tc rowSpan="5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現金金額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68406146"/>
                  </a:ext>
                </a:extLst>
              </a:tr>
              <a:tr h="3830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股票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股數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8202741"/>
                  </a:ext>
                </a:extLst>
              </a:tr>
              <a:tr h="3830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股價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710772"/>
                  </a:ext>
                </a:extLst>
              </a:tr>
              <a:tr h="3830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項目說明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8100988"/>
                  </a:ext>
                </a:extLst>
              </a:tr>
              <a:tr h="3830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合計金額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45" marR="6854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004918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09</a:t>
            </a:r>
            <a:endParaRPr lang="zh-TW" altLang="en-US" smtClean="0"/>
          </a:p>
        </p:txBody>
      </p:sp>
      <p:sp>
        <p:nvSpPr>
          <p:cNvPr id="41987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73C3B7-D2FF-4B31-89EC-E330D32D3B35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144463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14-10</a:t>
            </a:r>
            <a:r>
              <a:rPr lang="zh-TW" alt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學校衍生企業明細表</a:t>
            </a: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2769989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修改定義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現職為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專任教師並兼職公司職務者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現職為專任教師並兼職公司職務者：係指任職於校內專任教師且同時兼任為</a:t>
            </a:r>
            <a:r>
              <a:rPr lang="zh-TW" altLang="zh-TW" sz="2400" b="1" strike="sngStrik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公司員工者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公司下列職務：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(A).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與本職研究領域相關，且非執行經營業務之職務，例如非實際參與籌集設立之發起人、非執行經營業務之科技諮詢委員、技術顧問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等、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(B).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為新創公司主要研發技術提供者，得為該公司董事。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月因應「大專校院產學合作續效評量分析計畫」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需求修改定義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53988" y="1023938"/>
          <a:ext cx="11922126" cy="2752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066">
                  <a:extLst>
                    <a:ext uri="{9D8B030D-6E8A-4147-A177-3AD203B41FA5}">
                      <a16:colId xmlns:a16="http://schemas.microsoft.com/office/drawing/2014/main" xmlns="" val="4010569246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xmlns="" val="1050976669"/>
                    </a:ext>
                  </a:extLst>
                </a:gridCol>
                <a:gridCol w="1876425">
                  <a:extLst>
                    <a:ext uri="{9D8B030D-6E8A-4147-A177-3AD203B41FA5}">
                      <a16:colId xmlns:a16="http://schemas.microsoft.com/office/drawing/2014/main" xmlns="" val="1410793165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xmlns="" val="3065655842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xmlns="" val="155721231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xmlns="" val="1799820979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xmlns="" val="1061521286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xmlns="" val="32761987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xmlns="" val="363440948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xmlns="" val="2637716725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xmlns="" val="1419523497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xmlns="" val="1633829879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xmlns="" val="3013448204"/>
                    </a:ext>
                  </a:extLst>
                </a:gridCol>
                <a:gridCol w="369660">
                  <a:extLst>
                    <a:ext uri="{9D8B030D-6E8A-4147-A177-3AD203B41FA5}">
                      <a16:colId xmlns:a16="http://schemas.microsoft.com/office/drawing/2014/main" xmlns="" val="1204330247"/>
                    </a:ext>
                  </a:extLst>
                </a:gridCol>
              </a:tblGrid>
              <a:tr h="365828"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公司基本資料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公司組成人員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回饋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之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29104537"/>
                  </a:ext>
                </a:extLst>
              </a:tr>
              <a:tr h="3658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教師數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學生數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87524301"/>
                  </a:ext>
                </a:extLst>
              </a:tr>
              <a:tr h="10132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曾任職於學校之專任教師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現職</a:t>
                      </a:r>
                      <a:r>
                        <a:rPr lang="zh-TW" altLang="en-US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為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專任教師</a:t>
                      </a:r>
                      <a:endParaRPr lang="en-US" altLang="zh-TW" sz="2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兼職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公司職務者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現職專任教師借調至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擔任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職務者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在學學生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休退學生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畢業學生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4991872"/>
                  </a:ext>
                </a:extLst>
              </a:tr>
              <a:tr h="3658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技轉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2387205"/>
                  </a:ext>
                </a:extLst>
              </a:tr>
              <a:tr h="155391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項目說明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合計金額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6113170"/>
                  </a:ext>
                </a:extLst>
              </a:tr>
            </a:tbl>
          </a:graphicData>
        </a:graphic>
      </p:graphicFrame>
      <p:cxnSp>
        <p:nvCxnSpPr>
          <p:cNvPr id="8" name="直線接點 7"/>
          <p:cNvCxnSpPr>
            <a:cxnSpLocks/>
          </p:cNvCxnSpPr>
          <p:nvPr/>
        </p:nvCxnSpPr>
        <p:spPr>
          <a:xfrm>
            <a:off x="10507663" y="4648200"/>
            <a:ext cx="1568450" cy="79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01</a:t>
            </a:r>
            <a:endParaRPr lang="zh-TW" altLang="en-US" smtClean="0"/>
          </a:p>
        </p:txBody>
      </p:sp>
      <p:sp>
        <p:nvSpPr>
          <p:cNvPr id="23555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F4E5DE5-1DE1-4E68-922B-7A01F2608F1C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246063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sz="28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sz="28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1-8 </a:t>
            </a:r>
            <a:r>
              <a:rPr lang="zh-TW" altLang="zh-TW" sz="28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教師承接政府部門計畫案、產學計畫案及技術服務案資料表</a:t>
            </a:r>
            <a:endParaRPr lang="zh-TW" altLang="en-US" sz="2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28622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修改定義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計畫總金額、政府出資金額、企業出資金額、其他單位出資金額、學校出資金額</a:t>
            </a:r>
            <a:endParaRPr lang="en-US" altLang="zh-TW" sz="2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填報金額以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「合約金額」為基準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，若與企業合作之合約註明未稅價者，則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請自行計算「含稅價」後填報。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月因應「大專校院產學合作續效評量分析計畫」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需求修改定義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23825" y="1076325"/>
          <a:ext cx="11963400" cy="26289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82613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01637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7785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561975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</a:tblGrid>
              <a:tr h="2628900"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kumimoji="0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  <a:endParaRPr kumimoji="0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</a:t>
                      </a:r>
                      <a:endParaRPr kumimoji="0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專案案號</a:t>
                      </a:r>
                      <a:endParaRPr kumimoji="0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專案案名</a:t>
                      </a:r>
                      <a:endParaRPr kumimoji="0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專案類型</a:t>
                      </a:r>
                      <a:endParaRPr kumimoji="0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計劃性質</a:t>
                      </a:r>
                      <a:endParaRPr kumimoji="0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略</a:t>
                      </a:r>
                      <a:endParaRPr kumimoji="0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執行起始日期</a:t>
                      </a:r>
                      <a:endParaRPr kumimoji="0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執行結束日期</a:t>
                      </a:r>
                      <a:endParaRPr kumimoji="0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工作類別</a:t>
                      </a:r>
                      <a:endParaRPr kumimoji="0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經費狀態</a:t>
                      </a:r>
                      <a:endParaRPr kumimoji="0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計畫總金額</a:t>
                      </a:r>
                      <a:endParaRPr kumimoji="0" lang="zh-TW" altLang="zh-TW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政府出資金額</a:t>
                      </a:r>
                      <a:endParaRPr kumimoji="0" lang="zh-TW" altLang="zh-TW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企業出資金額</a:t>
                      </a:r>
                      <a:endParaRPr kumimoji="0" lang="zh-TW" altLang="zh-TW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其他單位出資金額</a:t>
                      </a:r>
                      <a:endParaRPr kumimoji="0" lang="zh-TW" altLang="zh-TW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學校出資金額</a:t>
                      </a:r>
                      <a:endParaRPr kumimoji="0" lang="zh-TW" altLang="zh-TW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主要經費來源</a:t>
                      </a:r>
                      <a:endParaRPr kumimoji="0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略</a:t>
                      </a:r>
                      <a:endParaRPr kumimoji="0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他校轉入的專案</a:t>
                      </a:r>
                      <a:endParaRPr kumimoji="0" lang="zh-TW" altLang="zh-TW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專案已轉至他校</a:t>
                      </a:r>
                      <a:endParaRPr kumimoji="0" lang="zh-TW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09</a:t>
            </a:r>
            <a:endParaRPr lang="zh-TW" altLang="en-US" smtClean="0"/>
          </a:p>
        </p:txBody>
      </p:sp>
      <p:sp>
        <p:nvSpPr>
          <p:cNvPr id="43011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E325C89-4BC9-4615-9289-C3C55351B989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144463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14-10</a:t>
            </a:r>
            <a:r>
              <a:rPr lang="zh-TW" alt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學校衍生企業明細表</a:t>
            </a: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32321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修改定義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現職為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專任教師並兼職公司職務者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其中專職於公立大學教師應依「公立各級學校專任教師兼職處理原則」及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「從事研究人員兼職與技術作價投資事業管理辦法」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規定，因科學研究業務需要由學校同意專任教師至公司兼任職務者，方可列計；另任職於私立大學專任教師則應依學校相關規定及本部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99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日台高字第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0990081723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號函示辦理。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單純教師持股學校衍生企業則不列入。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月因應「大專校院產學合作續效評量分析計畫」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需求修改定義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53988" y="1023938"/>
          <a:ext cx="11922126" cy="2752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066">
                  <a:extLst>
                    <a:ext uri="{9D8B030D-6E8A-4147-A177-3AD203B41FA5}">
                      <a16:colId xmlns:a16="http://schemas.microsoft.com/office/drawing/2014/main" xmlns="" val="4010569246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xmlns="" val="1050976669"/>
                    </a:ext>
                  </a:extLst>
                </a:gridCol>
                <a:gridCol w="1876425">
                  <a:extLst>
                    <a:ext uri="{9D8B030D-6E8A-4147-A177-3AD203B41FA5}">
                      <a16:colId xmlns:a16="http://schemas.microsoft.com/office/drawing/2014/main" xmlns="" val="1410793165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xmlns="" val="3065655842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xmlns="" val="155721231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xmlns="" val="1799820979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xmlns="" val="1061521286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xmlns="" val="32761987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xmlns="" val="363440948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xmlns="" val="2637716725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xmlns="" val="1419523497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xmlns="" val="1633829879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xmlns="" val="3013448204"/>
                    </a:ext>
                  </a:extLst>
                </a:gridCol>
                <a:gridCol w="369660">
                  <a:extLst>
                    <a:ext uri="{9D8B030D-6E8A-4147-A177-3AD203B41FA5}">
                      <a16:colId xmlns:a16="http://schemas.microsoft.com/office/drawing/2014/main" xmlns="" val="1204330247"/>
                    </a:ext>
                  </a:extLst>
                </a:gridCol>
              </a:tblGrid>
              <a:tr h="365828"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公司基本資料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公司組成人員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回饋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之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29104537"/>
                  </a:ext>
                </a:extLst>
              </a:tr>
              <a:tr h="3658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教師數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學生數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87524301"/>
                  </a:ext>
                </a:extLst>
              </a:tr>
              <a:tr h="10132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曾任職於學校之專任教師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現職</a:t>
                      </a:r>
                      <a:r>
                        <a:rPr lang="zh-TW" altLang="en-US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為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專任教師</a:t>
                      </a:r>
                      <a:endParaRPr lang="en-US" altLang="zh-TW" sz="2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兼職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公司職務者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現職專任教師借調至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擔任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職務者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在學學生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休退學生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畢業學生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4991872"/>
                  </a:ext>
                </a:extLst>
              </a:tr>
              <a:tr h="3658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技轉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2387205"/>
                  </a:ext>
                </a:extLst>
              </a:tr>
              <a:tr h="155391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項目說明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合計金額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611317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09</a:t>
            </a:r>
            <a:endParaRPr lang="zh-TW" altLang="en-US" smtClean="0"/>
          </a:p>
        </p:txBody>
      </p:sp>
      <p:sp>
        <p:nvSpPr>
          <p:cNvPr id="44035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A76F583-6B40-4F85-AD3E-1D479AB083D7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144463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14-10</a:t>
            </a:r>
            <a:r>
              <a:rPr lang="zh-TW" alt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學校衍生企業明細表</a:t>
            </a: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30464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新增定義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回饋學校之金額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若合約中註明為多年期分別回饋，但學校當年度未知總回饋金額，則請按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「分年、分期之回饋金額入帳日」為填報額度。</a:t>
            </a:r>
            <a:endParaRPr lang="zh-TW" altLang="en-US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若公司多年度分別與學校簽訂回饋合約，則分別依不同「合約生效日」為認列年度基準日，並依各年度填報回饋金額。</a:t>
            </a:r>
          </a:p>
          <a:p>
            <a:pPr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月因應「大專校院產學合作續效評量分析計畫」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需求新增定義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53988" y="1023938"/>
          <a:ext cx="11922126" cy="2752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066">
                  <a:extLst>
                    <a:ext uri="{9D8B030D-6E8A-4147-A177-3AD203B41FA5}">
                      <a16:colId xmlns:a16="http://schemas.microsoft.com/office/drawing/2014/main" xmlns="" val="4010569246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xmlns="" val="1050976669"/>
                    </a:ext>
                  </a:extLst>
                </a:gridCol>
                <a:gridCol w="1876425">
                  <a:extLst>
                    <a:ext uri="{9D8B030D-6E8A-4147-A177-3AD203B41FA5}">
                      <a16:colId xmlns:a16="http://schemas.microsoft.com/office/drawing/2014/main" xmlns="" val="1410793165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xmlns="" val="3065655842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xmlns="" val="155721231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xmlns="" val="1799820979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xmlns="" val="1061521286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xmlns="" val="32761987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xmlns="" val="363440948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xmlns="" val="2637716725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xmlns="" val="1419523497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xmlns="" val="1633829879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xmlns="" val="3013448204"/>
                    </a:ext>
                  </a:extLst>
                </a:gridCol>
                <a:gridCol w="369660">
                  <a:extLst>
                    <a:ext uri="{9D8B030D-6E8A-4147-A177-3AD203B41FA5}">
                      <a16:colId xmlns:a16="http://schemas.microsoft.com/office/drawing/2014/main" xmlns="" val="1204330247"/>
                    </a:ext>
                  </a:extLst>
                </a:gridCol>
              </a:tblGrid>
              <a:tr h="365828"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公司基本資料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公司組成人員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回饋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</a:t>
                      </a:r>
                      <a:endParaRPr lang="en-US" altLang="zh-TW" sz="2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之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29104537"/>
                  </a:ext>
                </a:extLst>
              </a:tr>
              <a:tr h="3658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教師數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學生數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87524301"/>
                  </a:ext>
                </a:extLst>
              </a:tr>
              <a:tr h="10132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曾任職於學校之專任教師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現職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為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專任教師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兼職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公司職務者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現職專任教師借調至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擔任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職務者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在學學生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休退學生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畢業學生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4991872"/>
                  </a:ext>
                </a:extLst>
              </a:tr>
              <a:tr h="3658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技轉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  <a:endParaRPr lang="zh-TW" sz="2400" b="1" kern="10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2387205"/>
                  </a:ext>
                </a:extLst>
              </a:tr>
              <a:tr h="155391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項目說明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合計金額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611317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10</a:t>
            </a:r>
            <a:endParaRPr lang="zh-TW" altLang="en-US" smtClean="0"/>
          </a:p>
        </p:txBody>
      </p:sp>
      <p:sp>
        <p:nvSpPr>
          <p:cNvPr id="45059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D52E3DF-0F80-4103-A3E9-546D323BA7E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144463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14-10-1</a:t>
            </a:r>
            <a:r>
              <a:rPr lang="zh-TW" alt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學校合作企業新事業部門明細表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53988" y="1023938"/>
          <a:ext cx="11922126" cy="2752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066">
                  <a:extLst>
                    <a:ext uri="{9D8B030D-6E8A-4147-A177-3AD203B41FA5}">
                      <a16:colId xmlns:a16="http://schemas.microsoft.com/office/drawing/2014/main" xmlns="" val="4010569246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xmlns="" val="1050976669"/>
                    </a:ext>
                  </a:extLst>
                </a:gridCol>
                <a:gridCol w="1876425">
                  <a:extLst>
                    <a:ext uri="{9D8B030D-6E8A-4147-A177-3AD203B41FA5}">
                      <a16:colId xmlns:a16="http://schemas.microsoft.com/office/drawing/2014/main" xmlns="" val="1410793165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xmlns="" val="3065655842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xmlns="" val="155721231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xmlns="" val="1799820979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xmlns="" val="1061521286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xmlns="" val="32761987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xmlns="" val="363440948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xmlns="" val="2637716725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xmlns="" val="1419523497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xmlns="" val="1633829879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xmlns="" val="3013448204"/>
                    </a:ext>
                  </a:extLst>
                </a:gridCol>
                <a:gridCol w="369660">
                  <a:extLst>
                    <a:ext uri="{9D8B030D-6E8A-4147-A177-3AD203B41FA5}">
                      <a16:colId xmlns:a16="http://schemas.microsoft.com/office/drawing/2014/main" xmlns="" val="1204330247"/>
                    </a:ext>
                  </a:extLst>
                </a:gridCol>
              </a:tblGrid>
              <a:tr h="365828"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合作企業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基本資料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合作企業新事業部門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組成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人員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回饋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之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29104537"/>
                  </a:ext>
                </a:extLst>
              </a:tr>
              <a:tr h="3658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教師數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學生數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87524301"/>
                  </a:ext>
                </a:extLst>
              </a:tr>
              <a:tr h="10132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曾任職於學校之專任教師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現職</a:t>
                      </a:r>
                      <a:r>
                        <a:rPr lang="zh-TW" altLang="en-US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為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專任教師</a:t>
                      </a:r>
                      <a:endParaRPr lang="en-US" altLang="zh-TW" sz="2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兼職</a:t>
                      </a:r>
                      <a:r>
                        <a:rPr lang="zh-TW" altLang="en-US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合作企業新事業部門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職務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者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現職專任教師借調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合作企業新事業部門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擔任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職務者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在學學生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休退學生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畢業學生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4991872"/>
                  </a:ext>
                </a:extLst>
              </a:tr>
              <a:tr h="3658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技轉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2387205"/>
                  </a:ext>
                </a:extLst>
              </a:tr>
              <a:tr h="155391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項目說明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合計金額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6113170"/>
                  </a:ext>
                </a:extLst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15875" y="3836988"/>
            <a:ext cx="12176125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修改定義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現職為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專任教師並兼職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合作企業新事業部門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職務者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現職為專任教師並兼職公司職務者：係指任職於校內專任教師且同時兼任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為公司新事業部門</a:t>
            </a:r>
            <a:r>
              <a:rPr lang="zh-TW" altLang="zh-TW" sz="2400" b="1" strike="sngStrik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員工者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下列職務：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(A).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與本職研究領域相關，且非執行經營業務之職務，例如非實際參與籌集設立之發起人、非執行經營業務之科技諮詢委員、技術顧問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等、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(B).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為新創公司主要研發技術提供者，得為該公司董事。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月因應「大專校院產學合作續效評量分析計畫」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需求修改定義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0" name="直線接點 9"/>
          <p:cNvCxnSpPr>
            <a:cxnSpLocks/>
          </p:cNvCxnSpPr>
          <p:nvPr/>
        </p:nvCxnSpPr>
        <p:spPr>
          <a:xfrm>
            <a:off x="1069975" y="5019675"/>
            <a:ext cx="88265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10</a:t>
            </a:r>
            <a:endParaRPr lang="zh-TW" altLang="en-US" smtClean="0"/>
          </a:p>
        </p:txBody>
      </p:sp>
      <p:sp>
        <p:nvSpPr>
          <p:cNvPr id="46083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CE24204-4892-424B-8849-C01E9F9AD49F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144463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14-10-1</a:t>
            </a:r>
            <a:r>
              <a:rPr lang="zh-TW" alt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學校合作企業新事業部門明細表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53988" y="1023938"/>
          <a:ext cx="11922126" cy="2752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066">
                  <a:extLst>
                    <a:ext uri="{9D8B030D-6E8A-4147-A177-3AD203B41FA5}">
                      <a16:colId xmlns:a16="http://schemas.microsoft.com/office/drawing/2014/main" xmlns="" val="4010569246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xmlns="" val="1050976669"/>
                    </a:ext>
                  </a:extLst>
                </a:gridCol>
                <a:gridCol w="1876425">
                  <a:extLst>
                    <a:ext uri="{9D8B030D-6E8A-4147-A177-3AD203B41FA5}">
                      <a16:colId xmlns:a16="http://schemas.microsoft.com/office/drawing/2014/main" xmlns="" val="1410793165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xmlns="" val="3065655842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xmlns="" val="155721231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xmlns="" val="1799820979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xmlns="" val="1061521286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xmlns="" val="32761987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xmlns="" val="363440948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xmlns="" val="2637716725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xmlns="" val="1419523497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xmlns="" val="1633829879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xmlns="" val="3013448204"/>
                    </a:ext>
                  </a:extLst>
                </a:gridCol>
                <a:gridCol w="369660">
                  <a:extLst>
                    <a:ext uri="{9D8B030D-6E8A-4147-A177-3AD203B41FA5}">
                      <a16:colId xmlns:a16="http://schemas.microsoft.com/office/drawing/2014/main" xmlns="" val="1204330247"/>
                    </a:ext>
                  </a:extLst>
                </a:gridCol>
              </a:tblGrid>
              <a:tr h="365828"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合作企業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基本資料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合作企業新事業部門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組成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人員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回饋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之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29104537"/>
                  </a:ext>
                </a:extLst>
              </a:tr>
              <a:tr h="3658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教師數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學生數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87524301"/>
                  </a:ext>
                </a:extLst>
              </a:tr>
              <a:tr h="10132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曾任職於學校之專任教師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現職</a:t>
                      </a:r>
                      <a:r>
                        <a:rPr lang="zh-TW" altLang="en-US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為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專任教師</a:t>
                      </a:r>
                      <a:endParaRPr lang="en-US" altLang="zh-TW" sz="2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兼職</a:t>
                      </a:r>
                      <a:r>
                        <a:rPr lang="zh-TW" altLang="en-US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合作企業新事業部門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職務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者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現職專任教師借調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合作企業新事業部門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擔任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職務者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在學學生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休退學生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畢業學生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4991872"/>
                  </a:ext>
                </a:extLst>
              </a:tr>
              <a:tr h="3658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技轉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2387205"/>
                  </a:ext>
                </a:extLst>
              </a:tr>
              <a:tr h="155391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項目說明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合計金額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6113170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15875" y="3836988"/>
            <a:ext cx="12176125" cy="32321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修改定義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現職為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專任教師並兼職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合作企業新事業部門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職務者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其中專職於公立大學教師應依「公立各級學校專任教師兼職處理原則」及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「從事研究人員兼職與技術作價投資事業管理辦法」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規定，因科學研究業務需要由學校同意專任教師至公司兼任職務者，方可列計；另任職於私立大學專任教師則應依學校相關規定及本部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99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日台高字第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0990081723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號函示辦理。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單純教師持股合作企業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新事業部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則不列入。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>
              <a:defRPr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月因應「大專校院產學合作續效評量分析計畫」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需求修改定義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10</a:t>
            </a:r>
            <a:endParaRPr lang="zh-TW" altLang="en-US" smtClean="0"/>
          </a:p>
        </p:txBody>
      </p:sp>
      <p:sp>
        <p:nvSpPr>
          <p:cNvPr id="47107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2AA1D39-EB4F-491C-9E30-AFBDBCB35B0D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144463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14-10-1</a:t>
            </a:r>
            <a:r>
              <a:rPr lang="zh-TW" alt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學校合作企業新事業部門明細表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53988" y="1023938"/>
          <a:ext cx="11922126" cy="2752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066">
                  <a:extLst>
                    <a:ext uri="{9D8B030D-6E8A-4147-A177-3AD203B41FA5}">
                      <a16:colId xmlns:a16="http://schemas.microsoft.com/office/drawing/2014/main" xmlns="" val="4010569246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xmlns="" val="1050976669"/>
                    </a:ext>
                  </a:extLst>
                </a:gridCol>
                <a:gridCol w="1876425">
                  <a:extLst>
                    <a:ext uri="{9D8B030D-6E8A-4147-A177-3AD203B41FA5}">
                      <a16:colId xmlns:a16="http://schemas.microsoft.com/office/drawing/2014/main" xmlns="" val="1410793165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xmlns="" val="3065655842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xmlns="" val="155721231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xmlns="" val="1799820979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xmlns="" val="1061521286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xmlns="" val="32761987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xmlns="" val="363440948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xmlns="" val="2637716725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xmlns="" val="1419523497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xmlns="" val="1633829879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xmlns="" val="3013448204"/>
                    </a:ext>
                  </a:extLst>
                </a:gridCol>
                <a:gridCol w="369660">
                  <a:extLst>
                    <a:ext uri="{9D8B030D-6E8A-4147-A177-3AD203B41FA5}">
                      <a16:colId xmlns:a16="http://schemas.microsoft.com/office/drawing/2014/main" xmlns="" val="1204330247"/>
                    </a:ext>
                  </a:extLst>
                </a:gridCol>
              </a:tblGrid>
              <a:tr h="365828"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合作企業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基本資料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合作企業新事業部門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組成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人員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回饋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</a:t>
                      </a:r>
                      <a:endParaRPr lang="en-US" altLang="zh-TW" sz="2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之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29104537"/>
                  </a:ext>
                </a:extLst>
              </a:tr>
              <a:tr h="3658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教師數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學生數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87524301"/>
                  </a:ext>
                </a:extLst>
              </a:tr>
              <a:tr h="10132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曾任職於學校之專任教師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現職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為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專任教師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兼職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合作企業新事業部門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職務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現職專任教師借調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合作企業新事業部門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擔任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職務者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在學學生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休退學生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畢業學生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4991872"/>
                  </a:ext>
                </a:extLst>
              </a:tr>
              <a:tr h="3658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技轉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  <a:endParaRPr lang="zh-TW" sz="2400" b="1" kern="10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2387205"/>
                  </a:ext>
                </a:extLst>
              </a:tr>
              <a:tr h="155391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項目說明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合計金額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6113170"/>
                  </a:ext>
                </a:extLst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15875" y="3836988"/>
            <a:ext cx="12176125" cy="30464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新增定義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回饋學校之金額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若合約中註明為多年期分別回饋，但學校當年度未知總回饋金額，則請按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「分年、分期之回饋金額入帳日」為填報額度。</a:t>
            </a:r>
            <a:endParaRPr lang="zh-TW" altLang="en-US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若公司多年度分別與學校簽訂回饋合約，則分別依不同「合約生效日」為認列年度基準日，並依各年度填報回饋金額。</a:t>
            </a:r>
          </a:p>
          <a:p>
            <a:pPr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月因應「大專校院產學合作續效評量分析計畫」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需求新增定義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群組 11"/>
          <p:cNvGrpSpPr>
            <a:grpSpLocks/>
          </p:cNvGrpSpPr>
          <p:nvPr/>
        </p:nvGrpSpPr>
        <p:grpSpPr bwMode="auto">
          <a:xfrm>
            <a:off x="4556125" y="2563813"/>
            <a:ext cx="6264275" cy="949325"/>
            <a:chOff x="4917207" y="1744117"/>
            <a:chExt cx="5472608" cy="949396"/>
          </a:xfrm>
        </p:grpSpPr>
        <p:sp>
          <p:nvSpPr>
            <p:cNvPr id="29" name="圆角矩形 36"/>
            <p:cNvSpPr/>
            <p:nvPr/>
          </p:nvSpPr>
          <p:spPr>
            <a:xfrm>
              <a:off x="6213935" y="1744117"/>
              <a:ext cx="4175880" cy="911293"/>
            </a:xfrm>
            <a:prstGeom prst="roundRect">
              <a:avLst>
                <a:gd name="adj" fmla="val 50000"/>
              </a:avLst>
            </a:prstGeom>
            <a:solidFill>
              <a:srgbClr val="8CC9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/>
            </a:p>
          </p:txBody>
        </p:sp>
        <p:sp>
          <p:nvSpPr>
            <p:cNvPr id="30" name="矩形 29"/>
            <p:cNvSpPr/>
            <p:nvPr/>
          </p:nvSpPr>
          <p:spPr>
            <a:xfrm>
              <a:off x="6213935" y="1821910"/>
              <a:ext cx="4175880" cy="763645"/>
            </a:xfrm>
            <a:prstGeom prst="rect">
              <a:avLst/>
            </a:prstGeom>
            <a:effectLst/>
          </p:spPr>
          <p:txBody>
            <a:bodyPr>
              <a:spAutoFit/>
            </a:bodyPr>
            <a:lstStyle/>
            <a:p>
              <a:pPr eaLnBrk="1" fontAlgn="auto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sz="40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 下期表冊異動預告</a:t>
              </a:r>
              <a:endParaRPr lang="en-US" altLang="zh-CN" sz="4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  <p:sp>
          <p:nvSpPr>
            <p:cNvPr id="31" name="圆角矩形 40"/>
            <p:cNvSpPr/>
            <p:nvPr/>
          </p:nvSpPr>
          <p:spPr bwMode="auto">
            <a:xfrm>
              <a:off x="4917207" y="1782220"/>
              <a:ext cx="1011032" cy="911293"/>
            </a:xfrm>
            <a:prstGeom prst="roundRect">
              <a:avLst/>
            </a:prstGeom>
            <a:solidFill>
              <a:srgbClr val="339966"/>
            </a:solidFill>
            <a:ln w="38100">
              <a:noFill/>
            </a:ln>
            <a:effectLst>
              <a:outerShdw blurRad="203200" dist="88900" dir="8100000" sx="102000" sy="102000" algn="t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TW" altLang="en-US" sz="4000" b="1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+mn-ea"/>
                  <a:sym typeface="+mn-lt"/>
                </a:rPr>
                <a:t>肆</a:t>
              </a:r>
              <a:endParaRPr lang="zh-CN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endParaRPr>
            </a:p>
          </p:txBody>
        </p:sp>
      </p:grpSp>
      <p:sp>
        <p:nvSpPr>
          <p:cNvPr id="32" name="Freeform 7"/>
          <p:cNvSpPr>
            <a:spLocks/>
          </p:cNvSpPr>
          <p:nvPr/>
        </p:nvSpPr>
        <p:spPr bwMode="auto">
          <a:xfrm>
            <a:off x="693738" y="2713038"/>
            <a:ext cx="935037" cy="912812"/>
          </a:xfrm>
          <a:custGeom>
            <a:avLst/>
            <a:gdLst>
              <a:gd name="T0" fmla="*/ 158 w 524"/>
              <a:gd name="T1" fmla="*/ 0 h 423"/>
              <a:gd name="T2" fmla="*/ 365 w 524"/>
              <a:gd name="T3" fmla="*/ 0 h 423"/>
              <a:gd name="T4" fmla="*/ 366 w 524"/>
              <a:gd name="T5" fmla="*/ 0 h 423"/>
              <a:gd name="T6" fmla="*/ 366 w 524"/>
              <a:gd name="T7" fmla="*/ 0 h 423"/>
              <a:gd name="T8" fmla="*/ 523 w 524"/>
              <a:gd name="T9" fmla="*/ 157 h 423"/>
              <a:gd name="T10" fmla="*/ 524 w 524"/>
              <a:gd name="T11" fmla="*/ 423 h 423"/>
              <a:gd name="T12" fmla="*/ 388 w 524"/>
              <a:gd name="T13" fmla="*/ 321 h 423"/>
              <a:gd name="T14" fmla="*/ 158 w 524"/>
              <a:gd name="T15" fmla="*/ 316 h 423"/>
              <a:gd name="T16" fmla="*/ 0 w 524"/>
              <a:gd name="T17" fmla="*/ 158 h 423"/>
              <a:gd name="T18" fmla="*/ 158 w 524"/>
              <a:gd name="T19" fmla="*/ 0 h 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4" h="423">
                <a:moveTo>
                  <a:pt x="158" y="0"/>
                </a:moveTo>
                <a:cubicBezTo>
                  <a:pt x="365" y="0"/>
                  <a:pt x="365" y="0"/>
                  <a:pt x="365" y="0"/>
                </a:cubicBezTo>
                <a:cubicBezTo>
                  <a:pt x="365" y="0"/>
                  <a:pt x="365" y="0"/>
                  <a:pt x="366" y="0"/>
                </a:cubicBezTo>
                <a:cubicBezTo>
                  <a:pt x="366" y="0"/>
                  <a:pt x="366" y="0"/>
                  <a:pt x="366" y="0"/>
                </a:cubicBezTo>
                <a:cubicBezTo>
                  <a:pt x="453" y="0"/>
                  <a:pt x="523" y="71"/>
                  <a:pt x="523" y="157"/>
                </a:cubicBezTo>
                <a:cubicBezTo>
                  <a:pt x="523" y="244"/>
                  <a:pt x="524" y="423"/>
                  <a:pt x="524" y="423"/>
                </a:cubicBezTo>
                <a:cubicBezTo>
                  <a:pt x="524" y="423"/>
                  <a:pt x="484" y="335"/>
                  <a:pt x="388" y="321"/>
                </a:cubicBezTo>
                <a:cubicBezTo>
                  <a:pt x="376" y="319"/>
                  <a:pt x="158" y="316"/>
                  <a:pt x="158" y="316"/>
                </a:cubicBezTo>
                <a:cubicBezTo>
                  <a:pt x="70" y="316"/>
                  <a:pt x="0" y="246"/>
                  <a:pt x="0" y="158"/>
                </a:cubicBezTo>
                <a:cubicBezTo>
                  <a:pt x="0" y="71"/>
                  <a:pt x="70" y="0"/>
                  <a:pt x="158" y="0"/>
                </a:cubicBezTo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6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1547" kern="0" dirty="0">
              <a:solidFill>
                <a:schemeClr val="bg1"/>
              </a:solidFill>
              <a:latin typeface="Roboto Bold" charset="0"/>
              <a:ea typeface="+mn-ea"/>
            </a:endParaRPr>
          </a:p>
        </p:txBody>
      </p:sp>
      <p:sp>
        <p:nvSpPr>
          <p:cNvPr id="33" name="Freeform 8"/>
          <p:cNvSpPr>
            <a:spLocks/>
          </p:cNvSpPr>
          <p:nvPr/>
        </p:nvSpPr>
        <p:spPr bwMode="auto">
          <a:xfrm>
            <a:off x="0" y="3513138"/>
            <a:ext cx="1628775" cy="1585912"/>
          </a:xfrm>
          <a:custGeom>
            <a:avLst/>
            <a:gdLst>
              <a:gd name="T0" fmla="*/ 275 w 913"/>
              <a:gd name="T1" fmla="*/ 0 h 735"/>
              <a:gd name="T2" fmla="*/ 636 w 913"/>
              <a:gd name="T3" fmla="*/ 0 h 735"/>
              <a:gd name="T4" fmla="*/ 637 w 913"/>
              <a:gd name="T5" fmla="*/ 0 h 735"/>
              <a:gd name="T6" fmla="*/ 638 w 913"/>
              <a:gd name="T7" fmla="*/ 0 h 735"/>
              <a:gd name="T8" fmla="*/ 911 w 913"/>
              <a:gd name="T9" fmla="*/ 273 h 735"/>
              <a:gd name="T10" fmla="*/ 913 w 913"/>
              <a:gd name="T11" fmla="*/ 735 h 735"/>
              <a:gd name="T12" fmla="*/ 677 w 913"/>
              <a:gd name="T13" fmla="*/ 557 h 735"/>
              <a:gd name="T14" fmla="*/ 275 w 913"/>
              <a:gd name="T15" fmla="*/ 550 h 735"/>
              <a:gd name="T16" fmla="*/ 0 w 913"/>
              <a:gd name="T17" fmla="*/ 275 h 735"/>
              <a:gd name="T18" fmla="*/ 275 w 913"/>
              <a:gd name="T19" fmla="*/ 0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3" h="735">
                <a:moveTo>
                  <a:pt x="275" y="0"/>
                </a:move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7" y="0"/>
                  <a:pt x="637" y="0"/>
                </a:cubicBezTo>
                <a:cubicBezTo>
                  <a:pt x="637" y="0"/>
                  <a:pt x="638" y="0"/>
                  <a:pt x="638" y="0"/>
                </a:cubicBezTo>
                <a:cubicBezTo>
                  <a:pt x="789" y="0"/>
                  <a:pt x="911" y="122"/>
                  <a:pt x="911" y="273"/>
                </a:cubicBezTo>
                <a:cubicBezTo>
                  <a:pt x="911" y="424"/>
                  <a:pt x="913" y="735"/>
                  <a:pt x="913" y="735"/>
                </a:cubicBezTo>
                <a:cubicBezTo>
                  <a:pt x="913" y="735"/>
                  <a:pt x="844" y="582"/>
                  <a:pt x="677" y="557"/>
                </a:cubicBezTo>
                <a:cubicBezTo>
                  <a:pt x="656" y="554"/>
                  <a:pt x="275" y="550"/>
                  <a:pt x="275" y="550"/>
                </a:cubicBezTo>
                <a:cubicBezTo>
                  <a:pt x="123" y="550"/>
                  <a:pt x="0" y="427"/>
                  <a:pt x="0" y="275"/>
                </a:cubicBezTo>
                <a:cubicBezTo>
                  <a:pt x="0" y="123"/>
                  <a:pt x="123" y="0"/>
                  <a:pt x="275" y="0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6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3093" kern="0" dirty="0">
              <a:solidFill>
                <a:schemeClr val="bg1"/>
              </a:solidFill>
              <a:latin typeface="Roboto Bold" charset="0"/>
              <a:ea typeface="+mn-ea"/>
            </a:endParaRPr>
          </a:p>
        </p:txBody>
      </p:sp>
      <p:sp>
        <p:nvSpPr>
          <p:cNvPr id="34" name="Freeform 9"/>
          <p:cNvSpPr>
            <a:spLocks/>
          </p:cNvSpPr>
          <p:nvPr/>
        </p:nvSpPr>
        <p:spPr bwMode="auto">
          <a:xfrm>
            <a:off x="0" y="4857750"/>
            <a:ext cx="1628775" cy="1587500"/>
          </a:xfrm>
          <a:custGeom>
            <a:avLst/>
            <a:gdLst>
              <a:gd name="T0" fmla="*/ 275 w 913"/>
              <a:gd name="T1" fmla="*/ 0 h 735"/>
              <a:gd name="T2" fmla="*/ 636 w 913"/>
              <a:gd name="T3" fmla="*/ 0 h 735"/>
              <a:gd name="T4" fmla="*/ 637 w 913"/>
              <a:gd name="T5" fmla="*/ 0 h 735"/>
              <a:gd name="T6" fmla="*/ 638 w 913"/>
              <a:gd name="T7" fmla="*/ 0 h 735"/>
              <a:gd name="T8" fmla="*/ 911 w 913"/>
              <a:gd name="T9" fmla="*/ 273 h 735"/>
              <a:gd name="T10" fmla="*/ 913 w 913"/>
              <a:gd name="T11" fmla="*/ 735 h 735"/>
              <a:gd name="T12" fmla="*/ 677 w 913"/>
              <a:gd name="T13" fmla="*/ 557 h 735"/>
              <a:gd name="T14" fmla="*/ 275 w 913"/>
              <a:gd name="T15" fmla="*/ 550 h 735"/>
              <a:gd name="T16" fmla="*/ 0 w 913"/>
              <a:gd name="T17" fmla="*/ 275 h 735"/>
              <a:gd name="T18" fmla="*/ 275 w 913"/>
              <a:gd name="T19" fmla="*/ 0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3" h="735">
                <a:moveTo>
                  <a:pt x="275" y="0"/>
                </a:move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7" y="0"/>
                  <a:pt x="637" y="0"/>
                </a:cubicBezTo>
                <a:cubicBezTo>
                  <a:pt x="637" y="0"/>
                  <a:pt x="638" y="0"/>
                  <a:pt x="638" y="0"/>
                </a:cubicBezTo>
                <a:cubicBezTo>
                  <a:pt x="789" y="0"/>
                  <a:pt x="911" y="122"/>
                  <a:pt x="911" y="273"/>
                </a:cubicBezTo>
                <a:cubicBezTo>
                  <a:pt x="911" y="424"/>
                  <a:pt x="913" y="735"/>
                  <a:pt x="913" y="735"/>
                </a:cubicBezTo>
                <a:cubicBezTo>
                  <a:pt x="913" y="735"/>
                  <a:pt x="844" y="582"/>
                  <a:pt x="677" y="557"/>
                </a:cubicBezTo>
                <a:cubicBezTo>
                  <a:pt x="656" y="554"/>
                  <a:pt x="275" y="550"/>
                  <a:pt x="275" y="550"/>
                </a:cubicBezTo>
                <a:cubicBezTo>
                  <a:pt x="123" y="550"/>
                  <a:pt x="0" y="427"/>
                  <a:pt x="0" y="275"/>
                </a:cubicBezTo>
                <a:cubicBezTo>
                  <a:pt x="0" y="123"/>
                  <a:pt x="123" y="0"/>
                  <a:pt x="275" y="0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6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3656" kern="0" dirty="0">
              <a:solidFill>
                <a:schemeClr val="bg1"/>
              </a:solidFill>
              <a:latin typeface="Roboto Bold" charset="0"/>
              <a:ea typeface="+mn-ea"/>
            </a:endParaRPr>
          </a:p>
        </p:txBody>
      </p:sp>
      <p:sp>
        <p:nvSpPr>
          <p:cNvPr id="35" name="Freeform 10"/>
          <p:cNvSpPr>
            <a:spLocks/>
          </p:cNvSpPr>
          <p:nvPr/>
        </p:nvSpPr>
        <p:spPr bwMode="auto">
          <a:xfrm>
            <a:off x="1660525" y="4860925"/>
            <a:ext cx="2052638" cy="1997075"/>
          </a:xfrm>
          <a:custGeom>
            <a:avLst/>
            <a:gdLst>
              <a:gd name="T0" fmla="*/ 1020384 w 1151"/>
              <a:gd name="T1" fmla="*/ 0 h 926"/>
              <a:gd name="T2" fmla="*/ 442928 w 1151"/>
              <a:gd name="T3" fmla="*/ 0 h 926"/>
              <a:gd name="T4" fmla="*/ 441659 w 1151"/>
              <a:gd name="T5" fmla="*/ 0 h 926"/>
              <a:gd name="T6" fmla="*/ 440390 w 1151"/>
              <a:gd name="T7" fmla="*/ 0 h 926"/>
              <a:gd name="T8" fmla="*/ 3807 w 1151"/>
              <a:gd name="T9" fmla="*/ 529890 h 926"/>
              <a:gd name="T10" fmla="*/ 0 w 1151"/>
              <a:gd name="T11" fmla="*/ 1422256 h 926"/>
              <a:gd name="T12" fmla="*/ 378202 w 1151"/>
              <a:gd name="T13" fmla="*/ 1079747 h 926"/>
              <a:gd name="T14" fmla="*/ 1020384 w 1151"/>
              <a:gd name="T15" fmla="*/ 1064388 h 926"/>
              <a:gd name="T16" fmla="*/ 1460774 w 1151"/>
              <a:gd name="T17" fmla="*/ 532962 h 926"/>
              <a:gd name="T18" fmla="*/ 1020384 w 1151"/>
              <a:gd name="T19" fmla="*/ 0 h 92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51"/>
              <a:gd name="T31" fmla="*/ 0 h 926"/>
              <a:gd name="T32" fmla="*/ 1151 w 1151"/>
              <a:gd name="T33" fmla="*/ 926 h 92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51" h="926">
                <a:moveTo>
                  <a:pt x="804" y="0"/>
                </a:moveTo>
                <a:cubicBezTo>
                  <a:pt x="349" y="0"/>
                  <a:pt x="349" y="0"/>
                  <a:pt x="349" y="0"/>
                </a:cubicBezTo>
                <a:cubicBezTo>
                  <a:pt x="349" y="0"/>
                  <a:pt x="348" y="0"/>
                  <a:pt x="348" y="0"/>
                </a:cubicBezTo>
                <a:cubicBezTo>
                  <a:pt x="348" y="0"/>
                  <a:pt x="347" y="0"/>
                  <a:pt x="347" y="0"/>
                </a:cubicBezTo>
                <a:cubicBezTo>
                  <a:pt x="157" y="0"/>
                  <a:pt x="3" y="154"/>
                  <a:pt x="3" y="345"/>
                </a:cubicBezTo>
                <a:cubicBezTo>
                  <a:pt x="3" y="535"/>
                  <a:pt x="0" y="926"/>
                  <a:pt x="0" y="926"/>
                </a:cubicBezTo>
                <a:cubicBezTo>
                  <a:pt x="0" y="926"/>
                  <a:pt x="88" y="734"/>
                  <a:pt x="298" y="703"/>
                </a:cubicBezTo>
                <a:cubicBezTo>
                  <a:pt x="325" y="699"/>
                  <a:pt x="804" y="693"/>
                  <a:pt x="804" y="693"/>
                </a:cubicBezTo>
                <a:cubicBezTo>
                  <a:pt x="996" y="693"/>
                  <a:pt x="1151" y="538"/>
                  <a:pt x="1151" y="347"/>
                </a:cubicBezTo>
                <a:cubicBezTo>
                  <a:pt x="1151" y="155"/>
                  <a:pt x="996" y="0"/>
                  <a:pt x="804" y="0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6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4218" kern="0" dirty="0">
              <a:solidFill>
                <a:schemeClr val="bg1"/>
              </a:solidFill>
              <a:latin typeface="Roboto Bold" charset="0"/>
              <a:ea typeface="+mn-ea"/>
            </a:endParaRPr>
          </a:p>
        </p:txBody>
      </p:sp>
      <p:sp>
        <p:nvSpPr>
          <p:cNvPr id="36" name="Freeform 6"/>
          <p:cNvSpPr>
            <a:spLocks/>
          </p:cNvSpPr>
          <p:nvPr/>
        </p:nvSpPr>
        <p:spPr bwMode="auto">
          <a:xfrm>
            <a:off x="1660525" y="2371725"/>
            <a:ext cx="1363663" cy="1328738"/>
          </a:xfrm>
          <a:custGeom>
            <a:avLst/>
            <a:gdLst>
              <a:gd name="T0" fmla="*/ 534 w 764"/>
              <a:gd name="T1" fmla="*/ 0 h 615"/>
              <a:gd name="T2" fmla="*/ 232 w 764"/>
              <a:gd name="T3" fmla="*/ 0 h 615"/>
              <a:gd name="T4" fmla="*/ 231 w 764"/>
              <a:gd name="T5" fmla="*/ 0 h 615"/>
              <a:gd name="T6" fmla="*/ 230 w 764"/>
              <a:gd name="T7" fmla="*/ 0 h 615"/>
              <a:gd name="T8" fmla="*/ 2 w 764"/>
              <a:gd name="T9" fmla="*/ 229 h 615"/>
              <a:gd name="T10" fmla="*/ 0 w 764"/>
              <a:gd name="T11" fmla="*/ 615 h 615"/>
              <a:gd name="T12" fmla="*/ 198 w 764"/>
              <a:gd name="T13" fmla="*/ 466 h 615"/>
              <a:gd name="T14" fmla="*/ 534 w 764"/>
              <a:gd name="T15" fmla="*/ 460 h 615"/>
              <a:gd name="T16" fmla="*/ 764 w 764"/>
              <a:gd name="T17" fmla="*/ 230 h 615"/>
              <a:gd name="T18" fmla="*/ 534 w 764"/>
              <a:gd name="T19" fmla="*/ 0 h 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64" h="615">
                <a:moveTo>
                  <a:pt x="534" y="0"/>
                </a:moveTo>
                <a:cubicBezTo>
                  <a:pt x="232" y="0"/>
                  <a:pt x="232" y="0"/>
                  <a:pt x="232" y="0"/>
                </a:cubicBezTo>
                <a:cubicBezTo>
                  <a:pt x="232" y="0"/>
                  <a:pt x="231" y="0"/>
                  <a:pt x="231" y="0"/>
                </a:cubicBezTo>
                <a:cubicBezTo>
                  <a:pt x="231" y="0"/>
                  <a:pt x="231" y="0"/>
                  <a:pt x="230" y="0"/>
                </a:cubicBezTo>
                <a:cubicBezTo>
                  <a:pt x="104" y="0"/>
                  <a:pt x="2" y="102"/>
                  <a:pt x="2" y="229"/>
                </a:cubicBezTo>
                <a:cubicBezTo>
                  <a:pt x="2" y="355"/>
                  <a:pt x="0" y="615"/>
                  <a:pt x="0" y="615"/>
                </a:cubicBezTo>
                <a:cubicBezTo>
                  <a:pt x="0" y="615"/>
                  <a:pt x="58" y="487"/>
                  <a:pt x="198" y="466"/>
                </a:cubicBezTo>
                <a:cubicBezTo>
                  <a:pt x="216" y="464"/>
                  <a:pt x="534" y="460"/>
                  <a:pt x="534" y="460"/>
                </a:cubicBezTo>
                <a:cubicBezTo>
                  <a:pt x="661" y="460"/>
                  <a:pt x="764" y="357"/>
                  <a:pt x="764" y="230"/>
                </a:cubicBezTo>
                <a:cubicBezTo>
                  <a:pt x="764" y="103"/>
                  <a:pt x="661" y="0"/>
                  <a:pt x="534" y="0"/>
                </a:cubicBezTo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6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2109" kern="0" dirty="0">
              <a:solidFill>
                <a:schemeClr val="bg1"/>
              </a:solidFill>
              <a:latin typeface="Roboto Bold" charset="0"/>
              <a:ea typeface="+mn-ea"/>
            </a:endParaRPr>
          </a:p>
        </p:txBody>
      </p:sp>
      <p:sp>
        <p:nvSpPr>
          <p:cNvPr id="37" name="Freeform 5"/>
          <p:cNvSpPr>
            <a:spLocks/>
          </p:cNvSpPr>
          <p:nvPr/>
        </p:nvSpPr>
        <p:spPr bwMode="auto">
          <a:xfrm>
            <a:off x="1660525" y="3513138"/>
            <a:ext cx="1631950" cy="1585912"/>
          </a:xfrm>
          <a:custGeom>
            <a:avLst/>
            <a:gdLst>
              <a:gd name="T0" fmla="*/ 639 w 914"/>
              <a:gd name="T1" fmla="*/ 0 h 735"/>
              <a:gd name="T2" fmla="*/ 277 w 914"/>
              <a:gd name="T3" fmla="*/ 0 h 735"/>
              <a:gd name="T4" fmla="*/ 276 w 914"/>
              <a:gd name="T5" fmla="*/ 0 h 735"/>
              <a:gd name="T6" fmla="*/ 275 w 914"/>
              <a:gd name="T7" fmla="*/ 0 h 735"/>
              <a:gd name="T8" fmla="*/ 2 w 914"/>
              <a:gd name="T9" fmla="*/ 273 h 735"/>
              <a:gd name="T10" fmla="*/ 0 w 914"/>
              <a:gd name="T11" fmla="*/ 735 h 735"/>
              <a:gd name="T12" fmla="*/ 237 w 914"/>
              <a:gd name="T13" fmla="*/ 557 h 735"/>
              <a:gd name="T14" fmla="*/ 639 w 914"/>
              <a:gd name="T15" fmla="*/ 550 h 735"/>
              <a:gd name="T16" fmla="*/ 914 w 914"/>
              <a:gd name="T17" fmla="*/ 275 h 735"/>
              <a:gd name="T18" fmla="*/ 639 w 914"/>
              <a:gd name="T19" fmla="*/ 0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4" h="735">
                <a:moveTo>
                  <a:pt x="639" y="0"/>
                </a:moveTo>
                <a:cubicBezTo>
                  <a:pt x="277" y="0"/>
                  <a:pt x="277" y="0"/>
                  <a:pt x="277" y="0"/>
                </a:cubicBezTo>
                <a:cubicBezTo>
                  <a:pt x="277" y="0"/>
                  <a:pt x="277" y="0"/>
                  <a:pt x="276" y="0"/>
                </a:cubicBezTo>
                <a:cubicBezTo>
                  <a:pt x="276" y="0"/>
                  <a:pt x="276" y="0"/>
                  <a:pt x="275" y="0"/>
                </a:cubicBezTo>
                <a:cubicBezTo>
                  <a:pt x="125" y="0"/>
                  <a:pt x="2" y="122"/>
                  <a:pt x="2" y="273"/>
                </a:cubicBezTo>
                <a:cubicBezTo>
                  <a:pt x="2" y="424"/>
                  <a:pt x="0" y="735"/>
                  <a:pt x="0" y="735"/>
                </a:cubicBezTo>
                <a:cubicBezTo>
                  <a:pt x="0" y="735"/>
                  <a:pt x="70" y="582"/>
                  <a:pt x="237" y="557"/>
                </a:cubicBezTo>
                <a:cubicBezTo>
                  <a:pt x="258" y="554"/>
                  <a:pt x="639" y="550"/>
                  <a:pt x="639" y="550"/>
                </a:cubicBezTo>
                <a:cubicBezTo>
                  <a:pt x="790" y="550"/>
                  <a:pt x="914" y="427"/>
                  <a:pt x="914" y="275"/>
                </a:cubicBezTo>
                <a:cubicBezTo>
                  <a:pt x="914" y="123"/>
                  <a:pt x="790" y="0"/>
                  <a:pt x="639" y="0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6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3093" kern="0" dirty="0">
              <a:solidFill>
                <a:schemeClr val="bg1"/>
              </a:solidFill>
              <a:latin typeface="Roboto Bold" charset="0"/>
              <a:ea typeface="+mn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01</a:t>
            </a:r>
            <a:endParaRPr lang="zh-TW" altLang="en-US" smtClean="0"/>
          </a:p>
        </p:txBody>
      </p:sp>
      <p:sp>
        <p:nvSpPr>
          <p:cNvPr id="49155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C97A491-1893-42FB-BD00-85462EB65FF9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914525" y="152400"/>
            <a:ext cx="10125075" cy="7477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新表 表</a:t>
            </a:r>
            <a:r>
              <a:rPr lang="en-US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1-23 </a:t>
            </a:r>
            <a:r>
              <a:rPr lang="zh-TW" alt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專任教師積欠薪資情形調查</a:t>
            </a:r>
            <a:r>
              <a:rPr lang="zh-TW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endParaRPr lang="zh-TW" altLang="en-US" sz="4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28622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學年度、系所、教師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「學年度」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：請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私校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十月填寫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前一學年度之資料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，即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月填報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「系所」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請由下拉式選單選取教師所屬之主聘系所，該選單之資料來源為學校管理者所設定之科系所資料。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「教師」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請由下拉式選單選取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專任教師姓名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，該選單之資料來源為前一學年度之「表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1-1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教師基本資料表」。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本表收集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前一學年度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1-1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教師分類為「專任教師」之積欠薪資情形資料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17475" y="984250"/>
          <a:ext cx="11960224" cy="2711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3462">
                  <a:extLst>
                    <a:ext uri="{9D8B030D-6E8A-4147-A177-3AD203B41FA5}">
                      <a16:colId xmlns:a16="http://schemas.microsoft.com/office/drawing/2014/main" xmlns="" val="1376779440"/>
                    </a:ext>
                  </a:extLst>
                </a:gridCol>
                <a:gridCol w="895402">
                  <a:extLst>
                    <a:ext uri="{9D8B030D-6E8A-4147-A177-3AD203B41FA5}">
                      <a16:colId xmlns:a16="http://schemas.microsoft.com/office/drawing/2014/main" xmlns="" val="72580502"/>
                    </a:ext>
                  </a:extLst>
                </a:gridCol>
                <a:gridCol w="704891">
                  <a:extLst>
                    <a:ext uri="{9D8B030D-6E8A-4147-A177-3AD203B41FA5}">
                      <a16:colId xmlns:a16="http://schemas.microsoft.com/office/drawing/2014/main" xmlns="" val="1139796086"/>
                    </a:ext>
                  </a:extLst>
                </a:gridCol>
                <a:gridCol w="2562375">
                  <a:extLst>
                    <a:ext uri="{9D8B030D-6E8A-4147-A177-3AD203B41FA5}">
                      <a16:colId xmlns:a16="http://schemas.microsoft.com/office/drawing/2014/main" xmlns="" val="1570964826"/>
                    </a:ext>
                  </a:extLst>
                </a:gridCol>
                <a:gridCol w="1390731">
                  <a:extLst>
                    <a:ext uri="{9D8B030D-6E8A-4147-A177-3AD203B41FA5}">
                      <a16:colId xmlns:a16="http://schemas.microsoft.com/office/drawing/2014/main" xmlns="" val="1533569617"/>
                    </a:ext>
                  </a:extLst>
                </a:gridCol>
                <a:gridCol w="1390731">
                  <a:extLst>
                    <a:ext uri="{9D8B030D-6E8A-4147-A177-3AD203B41FA5}">
                      <a16:colId xmlns:a16="http://schemas.microsoft.com/office/drawing/2014/main" xmlns="" val="4117102429"/>
                    </a:ext>
                  </a:extLst>
                </a:gridCol>
                <a:gridCol w="1343104">
                  <a:extLst>
                    <a:ext uri="{9D8B030D-6E8A-4147-A177-3AD203B41FA5}">
                      <a16:colId xmlns:a16="http://schemas.microsoft.com/office/drawing/2014/main" xmlns="" val="972262191"/>
                    </a:ext>
                  </a:extLst>
                </a:gridCol>
                <a:gridCol w="1247848">
                  <a:extLst>
                    <a:ext uri="{9D8B030D-6E8A-4147-A177-3AD203B41FA5}">
                      <a16:colId xmlns:a16="http://schemas.microsoft.com/office/drawing/2014/main" xmlns="" val="4286813936"/>
                    </a:ext>
                  </a:extLst>
                </a:gridCol>
                <a:gridCol w="1371680">
                  <a:extLst>
                    <a:ext uri="{9D8B030D-6E8A-4147-A177-3AD203B41FA5}">
                      <a16:colId xmlns:a16="http://schemas.microsoft.com/office/drawing/2014/main" xmlns="" val="4235789574"/>
                    </a:ext>
                  </a:extLst>
                </a:gridCol>
              </a:tblGrid>
              <a:tr h="162687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是否有積欠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專任教師薪資情形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開始積欠薪資時間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最後積欠薪資時間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積欠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理由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31499624"/>
                  </a:ext>
                </a:extLst>
              </a:tr>
              <a:tr h="5422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是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否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02444901"/>
                  </a:ext>
                </a:extLst>
              </a:tr>
              <a:tr h="5422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686146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01</a:t>
            </a:r>
            <a:endParaRPr lang="zh-TW" altLang="en-US" smtClean="0"/>
          </a:p>
        </p:txBody>
      </p:sp>
      <p:sp>
        <p:nvSpPr>
          <p:cNvPr id="50179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4F2A9C3-D965-44C9-878D-9C7F56E6CB2B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914525" y="152400"/>
            <a:ext cx="10125075" cy="7477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新表 表</a:t>
            </a:r>
            <a:r>
              <a:rPr lang="en-US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1-23 </a:t>
            </a:r>
            <a:r>
              <a:rPr lang="zh-TW" alt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專任教師積欠薪資情形調查</a:t>
            </a:r>
            <a:r>
              <a:rPr lang="zh-TW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endParaRPr lang="zh-TW" altLang="en-US" sz="4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1754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是否有積欠專任教師薪資情形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本調查表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薪資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係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指本（年功）薪及學術研究加給，但不包含其他加給及獎金。</a:t>
            </a: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依上，請學校每年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月填報前一學年度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例如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日止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「是」、「否」有積欠專任教師薪資情形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17475" y="984250"/>
          <a:ext cx="11960224" cy="2711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3462">
                  <a:extLst>
                    <a:ext uri="{9D8B030D-6E8A-4147-A177-3AD203B41FA5}">
                      <a16:colId xmlns:a16="http://schemas.microsoft.com/office/drawing/2014/main" xmlns="" val="1376779440"/>
                    </a:ext>
                  </a:extLst>
                </a:gridCol>
                <a:gridCol w="895402">
                  <a:extLst>
                    <a:ext uri="{9D8B030D-6E8A-4147-A177-3AD203B41FA5}">
                      <a16:colId xmlns:a16="http://schemas.microsoft.com/office/drawing/2014/main" xmlns="" val="72580502"/>
                    </a:ext>
                  </a:extLst>
                </a:gridCol>
                <a:gridCol w="704891">
                  <a:extLst>
                    <a:ext uri="{9D8B030D-6E8A-4147-A177-3AD203B41FA5}">
                      <a16:colId xmlns:a16="http://schemas.microsoft.com/office/drawing/2014/main" xmlns="" val="1139796086"/>
                    </a:ext>
                  </a:extLst>
                </a:gridCol>
                <a:gridCol w="2562375">
                  <a:extLst>
                    <a:ext uri="{9D8B030D-6E8A-4147-A177-3AD203B41FA5}">
                      <a16:colId xmlns:a16="http://schemas.microsoft.com/office/drawing/2014/main" xmlns="" val="1570964826"/>
                    </a:ext>
                  </a:extLst>
                </a:gridCol>
                <a:gridCol w="1390731">
                  <a:extLst>
                    <a:ext uri="{9D8B030D-6E8A-4147-A177-3AD203B41FA5}">
                      <a16:colId xmlns:a16="http://schemas.microsoft.com/office/drawing/2014/main" xmlns="" val="1533569617"/>
                    </a:ext>
                  </a:extLst>
                </a:gridCol>
                <a:gridCol w="1390731">
                  <a:extLst>
                    <a:ext uri="{9D8B030D-6E8A-4147-A177-3AD203B41FA5}">
                      <a16:colId xmlns:a16="http://schemas.microsoft.com/office/drawing/2014/main" xmlns="" val="4117102429"/>
                    </a:ext>
                  </a:extLst>
                </a:gridCol>
                <a:gridCol w="1343104">
                  <a:extLst>
                    <a:ext uri="{9D8B030D-6E8A-4147-A177-3AD203B41FA5}">
                      <a16:colId xmlns:a16="http://schemas.microsoft.com/office/drawing/2014/main" xmlns="" val="972262191"/>
                    </a:ext>
                  </a:extLst>
                </a:gridCol>
                <a:gridCol w="1247848">
                  <a:extLst>
                    <a:ext uri="{9D8B030D-6E8A-4147-A177-3AD203B41FA5}">
                      <a16:colId xmlns:a16="http://schemas.microsoft.com/office/drawing/2014/main" xmlns="" val="4286813936"/>
                    </a:ext>
                  </a:extLst>
                </a:gridCol>
                <a:gridCol w="1371680">
                  <a:extLst>
                    <a:ext uri="{9D8B030D-6E8A-4147-A177-3AD203B41FA5}">
                      <a16:colId xmlns:a16="http://schemas.microsoft.com/office/drawing/2014/main" xmlns="" val="4235789574"/>
                    </a:ext>
                  </a:extLst>
                </a:gridCol>
              </a:tblGrid>
              <a:tr h="162687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是否有積欠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專任教師薪資情形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開始積欠薪資時間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最後積欠薪資時間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積欠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理由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31499624"/>
                  </a:ext>
                </a:extLst>
              </a:tr>
              <a:tr h="5422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是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否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02444901"/>
                  </a:ext>
                </a:extLst>
              </a:tr>
              <a:tr h="5422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686146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01</a:t>
            </a:r>
            <a:endParaRPr lang="zh-TW" altLang="en-US" smtClean="0"/>
          </a:p>
        </p:txBody>
      </p:sp>
      <p:sp>
        <p:nvSpPr>
          <p:cNvPr id="51203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31E8097-F54F-4CF2-B1D5-38AB4EF1434F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914525" y="152400"/>
            <a:ext cx="10125075" cy="7477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新表 表</a:t>
            </a:r>
            <a:r>
              <a:rPr lang="en-US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1-23 </a:t>
            </a:r>
            <a:r>
              <a:rPr lang="zh-TW" alt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專任教師積欠薪資情形調查</a:t>
            </a:r>
            <a:r>
              <a:rPr lang="zh-TW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endParaRPr lang="zh-TW" altLang="en-US" sz="4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0" y="3695700"/>
            <a:ext cx="12176125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是否有積欠專任教師薪資情形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是：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係指學校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至資料調查基準日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(10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仍有積欠教師薪資情形（包括薪資未全額支付），填報「是」者，請務必填報「開始積欠薪資時間」、「最後積欠薪資時間」及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積欠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理由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」等欄位。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另如屬「學術研究加給有調減」情形，請至「表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1-20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私立大專校院編制內專任教師待遇」之「調整學術研究加給情形」填寫，本欄位毋須勾選。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否：指學校「依法」按「月」給付教師薪資，未有因學校財務等因素積欠教師薪資情形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17475" y="984250"/>
          <a:ext cx="11960224" cy="2711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3462">
                  <a:extLst>
                    <a:ext uri="{9D8B030D-6E8A-4147-A177-3AD203B41FA5}">
                      <a16:colId xmlns:a16="http://schemas.microsoft.com/office/drawing/2014/main" xmlns="" val="1376779440"/>
                    </a:ext>
                  </a:extLst>
                </a:gridCol>
                <a:gridCol w="895402">
                  <a:extLst>
                    <a:ext uri="{9D8B030D-6E8A-4147-A177-3AD203B41FA5}">
                      <a16:colId xmlns:a16="http://schemas.microsoft.com/office/drawing/2014/main" xmlns="" val="72580502"/>
                    </a:ext>
                  </a:extLst>
                </a:gridCol>
                <a:gridCol w="704891">
                  <a:extLst>
                    <a:ext uri="{9D8B030D-6E8A-4147-A177-3AD203B41FA5}">
                      <a16:colId xmlns:a16="http://schemas.microsoft.com/office/drawing/2014/main" xmlns="" val="1139796086"/>
                    </a:ext>
                  </a:extLst>
                </a:gridCol>
                <a:gridCol w="2562375">
                  <a:extLst>
                    <a:ext uri="{9D8B030D-6E8A-4147-A177-3AD203B41FA5}">
                      <a16:colId xmlns:a16="http://schemas.microsoft.com/office/drawing/2014/main" xmlns="" val="1570964826"/>
                    </a:ext>
                  </a:extLst>
                </a:gridCol>
                <a:gridCol w="1390731">
                  <a:extLst>
                    <a:ext uri="{9D8B030D-6E8A-4147-A177-3AD203B41FA5}">
                      <a16:colId xmlns:a16="http://schemas.microsoft.com/office/drawing/2014/main" xmlns="" val="1533569617"/>
                    </a:ext>
                  </a:extLst>
                </a:gridCol>
                <a:gridCol w="1390731">
                  <a:extLst>
                    <a:ext uri="{9D8B030D-6E8A-4147-A177-3AD203B41FA5}">
                      <a16:colId xmlns:a16="http://schemas.microsoft.com/office/drawing/2014/main" xmlns="" val="4117102429"/>
                    </a:ext>
                  </a:extLst>
                </a:gridCol>
                <a:gridCol w="1343104">
                  <a:extLst>
                    <a:ext uri="{9D8B030D-6E8A-4147-A177-3AD203B41FA5}">
                      <a16:colId xmlns:a16="http://schemas.microsoft.com/office/drawing/2014/main" xmlns="" val="972262191"/>
                    </a:ext>
                  </a:extLst>
                </a:gridCol>
                <a:gridCol w="1247848">
                  <a:extLst>
                    <a:ext uri="{9D8B030D-6E8A-4147-A177-3AD203B41FA5}">
                      <a16:colId xmlns:a16="http://schemas.microsoft.com/office/drawing/2014/main" xmlns="" val="4286813936"/>
                    </a:ext>
                  </a:extLst>
                </a:gridCol>
                <a:gridCol w="1371680">
                  <a:extLst>
                    <a:ext uri="{9D8B030D-6E8A-4147-A177-3AD203B41FA5}">
                      <a16:colId xmlns:a16="http://schemas.microsoft.com/office/drawing/2014/main" xmlns="" val="4235789574"/>
                    </a:ext>
                  </a:extLst>
                </a:gridCol>
              </a:tblGrid>
              <a:tr h="162687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是否有積欠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專任教師薪資情形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開始積欠薪資時間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最後積欠薪資時間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積欠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理由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31499624"/>
                  </a:ext>
                </a:extLst>
              </a:tr>
              <a:tr h="5422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是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否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02444901"/>
                  </a:ext>
                </a:extLst>
              </a:tr>
              <a:tr h="5422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686146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01</a:t>
            </a:r>
            <a:endParaRPr lang="zh-TW" altLang="en-US" smtClean="0"/>
          </a:p>
        </p:txBody>
      </p:sp>
      <p:sp>
        <p:nvSpPr>
          <p:cNvPr id="52227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1966E1B-5C46-481A-965C-B20AAA9ABD0B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914525" y="152400"/>
            <a:ext cx="10125075" cy="7477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新表 表</a:t>
            </a:r>
            <a:r>
              <a:rPr lang="en-US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1-23 </a:t>
            </a:r>
            <a:r>
              <a:rPr lang="zh-TW" alt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專任教師積欠薪資情形調查</a:t>
            </a:r>
            <a:r>
              <a:rPr lang="zh-TW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endParaRPr lang="zh-TW" altLang="en-US" sz="4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開始積欠薪資時間、最後積欠薪資時間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填報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「是」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者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，務必填報「開始積欠薪資時間」、「最後積欠薪資時間」，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4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yyyy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/mm)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17475" y="984250"/>
          <a:ext cx="11960224" cy="2711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3462">
                  <a:extLst>
                    <a:ext uri="{9D8B030D-6E8A-4147-A177-3AD203B41FA5}">
                      <a16:colId xmlns:a16="http://schemas.microsoft.com/office/drawing/2014/main" xmlns="" val="1376779440"/>
                    </a:ext>
                  </a:extLst>
                </a:gridCol>
                <a:gridCol w="895402">
                  <a:extLst>
                    <a:ext uri="{9D8B030D-6E8A-4147-A177-3AD203B41FA5}">
                      <a16:colId xmlns:a16="http://schemas.microsoft.com/office/drawing/2014/main" xmlns="" val="72580502"/>
                    </a:ext>
                  </a:extLst>
                </a:gridCol>
                <a:gridCol w="704891">
                  <a:extLst>
                    <a:ext uri="{9D8B030D-6E8A-4147-A177-3AD203B41FA5}">
                      <a16:colId xmlns:a16="http://schemas.microsoft.com/office/drawing/2014/main" xmlns="" val="1139796086"/>
                    </a:ext>
                  </a:extLst>
                </a:gridCol>
                <a:gridCol w="2562375">
                  <a:extLst>
                    <a:ext uri="{9D8B030D-6E8A-4147-A177-3AD203B41FA5}">
                      <a16:colId xmlns:a16="http://schemas.microsoft.com/office/drawing/2014/main" xmlns="" val="1570964826"/>
                    </a:ext>
                  </a:extLst>
                </a:gridCol>
                <a:gridCol w="1390731">
                  <a:extLst>
                    <a:ext uri="{9D8B030D-6E8A-4147-A177-3AD203B41FA5}">
                      <a16:colId xmlns:a16="http://schemas.microsoft.com/office/drawing/2014/main" xmlns="" val="1533569617"/>
                    </a:ext>
                  </a:extLst>
                </a:gridCol>
                <a:gridCol w="1390731">
                  <a:extLst>
                    <a:ext uri="{9D8B030D-6E8A-4147-A177-3AD203B41FA5}">
                      <a16:colId xmlns:a16="http://schemas.microsoft.com/office/drawing/2014/main" xmlns="" val="4117102429"/>
                    </a:ext>
                  </a:extLst>
                </a:gridCol>
                <a:gridCol w="1343104">
                  <a:extLst>
                    <a:ext uri="{9D8B030D-6E8A-4147-A177-3AD203B41FA5}">
                      <a16:colId xmlns:a16="http://schemas.microsoft.com/office/drawing/2014/main" xmlns="" val="972262191"/>
                    </a:ext>
                  </a:extLst>
                </a:gridCol>
                <a:gridCol w="1247848">
                  <a:extLst>
                    <a:ext uri="{9D8B030D-6E8A-4147-A177-3AD203B41FA5}">
                      <a16:colId xmlns:a16="http://schemas.microsoft.com/office/drawing/2014/main" xmlns="" val="4286813936"/>
                    </a:ext>
                  </a:extLst>
                </a:gridCol>
                <a:gridCol w="1371680">
                  <a:extLst>
                    <a:ext uri="{9D8B030D-6E8A-4147-A177-3AD203B41FA5}">
                      <a16:colId xmlns:a16="http://schemas.microsoft.com/office/drawing/2014/main" xmlns="" val="4235789574"/>
                    </a:ext>
                  </a:extLst>
                </a:gridCol>
              </a:tblGrid>
              <a:tr h="162687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是否有積欠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專任教師薪資情形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開始積欠薪資時間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最後積欠薪資時間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積欠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理由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31499624"/>
                  </a:ext>
                </a:extLst>
              </a:tr>
              <a:tr h="5422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是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否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2400" b="1" kern="10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2400" b="1" kern="10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2400" b="1" kern="10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2400" b="1" kern="10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02444901"/>
                  </a:ext>
                </a:extLst>
              </a:tr>
              <a:tr h="5422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1" kern="10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1" kern="10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1" kern="10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686146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02</a:t>
            </a:r>
            <a:endParaRPr lang="zh-TW" altLang="en-US" smtClean="0"/>
          </a:p>
        </p:txBody>
      </p:sp>
      <p:sp>
        <p:nvSpPr>
          <p:cNvPr id="24579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57DB271-FF23-47EE-9FD7-CA9EA1CBC9D5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166688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sz="39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sz="39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1-17 </a:t>
            </a:r>
            <a:r>
              <a:rPr lang="zh-TW" altLang="zh-TW" sz="39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教師已完成半年產業研習或研究資料表</a:t>
            </a:r>
            <a:endParaRPr lang="zh-TW" altLang="en-US" sz="39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77800" y="1074738"/>
          <a:ext cx="11820528" cy="26241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51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01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80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86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9736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6640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6640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4980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4980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99669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112471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1418718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1049654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採計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起始</a:t>
                      </a:r>
                      <a:r>
                        <a:rPr lang="zh-TW" altLang="en-US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年月日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產業研習</a:t>
                      </a: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研究形式類型</a:t>
                      </a:r>
                      <a:endParaRPr lang="en-US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產業研習</a:t>
                      </a: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研究單位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起始日期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終止日期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（可複選）</a:t>
                      </a:r>
                      <a:endParaRPr lang="zh-TW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研習或研究成效</a:t>
                      </a:r>
                    </a:p>
                  </a:txBody>
                  <a:tcPr marL="17779" marR="17779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完成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研習或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研究最終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審核通過單位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審核通過日期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審核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通過研習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或研究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採計天數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744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合作機構類型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合作機構名稱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15875" y="3836988"/>
            <a:ext cx="12176125" cy="28622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採計起始年月日</a:t>
            </a:r>
            <a:endParaRPr lang="en-US" altLang="zh-TW" sz="2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請填寫該名教師依技職法第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26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條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實際應採計研習或研究之起始年月日，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4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yyyy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/mm/</a:t>
            </a:r>
            <a:r>
              <a:rPr lang="en-US" altLang="zh-TW" sz="24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dd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              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月因應「教育部技職司」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需求新增欄位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01</a:t>
            </a:r>
            <a:endParaRPr lang="zh-TW" altLang="en-US" smtClean="0"/>
          </a:p>
        </p:txBody>
      </p:sp>
      <p:sp>
        <p:nvSpPr>
          <p:cNvPr id="53251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593D82B-8F4C-4895-965B-658E28C618DC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914525" y="152400"/>
            <a:ext cx="10125075" cy="7477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新表 表</a:t>
            </a:r>
            <a:r>
              <a:rPr lang="en-US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1-23 </a:t>
            </a:r>
            <a:r>
              <a:rPr lang="zh-TW" alt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專任教師積欠薪資情形調查</a:t>
            </a:r>
            <a:r>
              <a:rPr lang="zh-TW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endParaRPr lang="zh-TW" altLang="en-US" sz="4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28622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開始積欠薪資時間、最後積欠薪資時間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範例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：乙校因學校財務因素，從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月至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月止，每個月積欠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老師部分薪資，惟截至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資料統計日（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日）時已結清教師薪資且無積欠者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，其填報方式為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【否】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範例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：丙校因契約尚有爭議，從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月至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止，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每個月積欠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老師部份薪資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，且截至資料統計日（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日）時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仍積欠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師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月至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月薪資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，故填報方式為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【是】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，積欠年度月份為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月至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月】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，積欠原因為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【因契約尚有爭議】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17475" y="984250"/>
          <a:ext cx="11960224" cy="2711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3462">
                  <a:extLst>
                    <a:ext uri="{9D8B030D-6E8A-4147-A177-3AD203B41FA5}">
                      <a16:colId xmlns:a16="http://schemas.microsoft.com/office/drawing/2014/main" xmlns="" val="1376779440"/>
                    </a:ext>
                  </a:extLst>
                </a:gridCol>
                <a:gridCol w="895402">
                  <a:extLst>
                    <a:ext uri="{9D8B030D-6E8A-4147-A177-3AD203B41FA5}">
                      <a16:colId xmlns:a16="http://schemas.microsoft.com/office/drawing/2014/main" xmlns="" val="72580502"/>
                    </a:ext>
                  </a:extLst>
                </a:gridCol>
                <a:gridCol w="704891">
                  <a:extLst>
                    <a:ext uri="{9D8B030D-6E8A-4147-A177-3AD203B41FA5}">
                      <a16:colId xmlns:a16="http://schemas.microsoft.com/office/drawing/2014/main" xmlns="" val="1139796086"/>
                    </a:ext>
                  </a:extLst>
                </a:gridCol>
                <a:gridCol w="2562375">
                  <a:extLst>
                    <a:ext uri="{9D8B030D-6E8A-4147-A177-3AD203B41FA5}">
                      <a16:colId xmlns:a16="http://schemas.microsoft.com/office/drawing/2014/main" xmlns="" val="1570964826"/>
                    </a:ext>
                  </a:extLst>
                </a:gridCol>
                <a:gridCol w="1390731">
                  <a:extLst>
                    <a:ext uri="{9D8B030D-6E8A-4147-A177-3AD203B41FA5}">
                      <a16:colId xmlns:a16="http://schemas.microsoft.com/office/drawing/2014/main" xmlns="" val="1533569617"/>
                    </a:ext>
                  </a:extLst>
                </a:gridCol>
                <a:gridCol w="1390731">
                  <a:extLst>
                    <a:ext uri="{9D8B030D-6E8A-4147-A177-3AD203B41FA5}">
                      <a16:colId xmlns:a16="http://schemas.microsoft.com/office/drawing/2014/main" xmlns="" val="4117102429"/>
                    </a:ext>
                  </a:extLst>
                </a:gridCol>
                <a:gridCol w="1343104">
                  <a:extLst>
                    <a:ext uri="{9D8B030D-6E8A-4147-A177-3AD203B41FA5}">
                      <a16:colId xmlns:a16="http://schemas.microsoft.com/office/drawing/2014/main" xmlns="" val="972262191"/>
                    </a:ext>
                  </a:extLst>
                </a:gridCol>
                <a:gridCol w="1247848">
                  <a:extLst>
                    <a:ext uri="{9D8B030D-6E8A-4147-A177-3AD203B41FA5}">
                      <a16:colId xmlns:a16="http://schemas.microsoft.com/office/drawing/2014/main" xmlns="" val="4286813936"/>
                    </a:ext>
                  </a:extLst>
                </a:gridCol>
                <a:gridCol w="1371680">
                  <a:extLst>
                    <a:ext uri="{9D8B030D-6E8A-4147-A177-3AD203B41FA5}">
                      <a16:colId xmlns:a16="http://schemas.microsoft.com/office/drawing/2014/main" xmlns="" val="4235789574"/>
                    </a:ext>
                  </a:extLst>
                </a:gridCol>
              </a:tblGrid>
              <a:tr h="162687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是否有積欠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專任教師薪資情形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開始積欠薪資時間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最後積欠薪資時間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積欠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理由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31499624"/>
                  </a:ext>
                </a:extLst>
              </a:tr>
              <a:tr h="5422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是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否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2400" b="1" kern="10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2400" b="1" kern="10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2400" b="1" kern="10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2400" b="1" kern="10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02444901"/>
                  </a:ext>
                </a:extLst>
              </a:tr>
              <a:tr h="5422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1" kern="10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1" kern="10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1" kern="10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686146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01</a:t>
            </a:r>
            <a:endParaRPr lang="zh-TW" altLang="en-US" smtClean="0"/>
          </a:p>
        </p:txBody>
      </p:sp>
      <p:sp>
        <p:nvSpPr>
          <p:cNvPr id="54275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5CFF7C6-3809-4259-9182-B191E052E128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914525" y="152400"/>
            <a:ext cx="10125075" cy="7477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新表 表</a:t>
            </a:r>
            <a:r>
              <a:rPr lang="en-US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1-23 </a:t>
            </a:r>
            <a:r>
              <a:rPr lang="zh-TW" alt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專任教師積欠薪資情形調查</a:t>
            </a:r>
            <a:r>
              <a:rPr lang="zh-TW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endParaRPr lang="zh-TW" altLang="en-US" sz="4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295433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積欠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理由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請由下拉式選單選取專任教師積欠薪資之理由，包含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「因學校財務因素」、「契約尚有爭議」、「其他」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。（不得空白）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選填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：非屬上述原因者 ，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請簡敘實際欠薪原因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。（不得空白，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字以內）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 algn="r">
              <a:buFont typeface="Wingdings" panose="05000000000000000000" pitchFamily="2" charset="2"/>
              <a:buChar char="u"/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月因應「教育部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人事處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新增表冊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17475" y="984250"/>
          <a:ext cx="11960224" cy="2711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3462">
                  <a:extLst>
                    <a:ext uri="{9D8B030D-6E8A-4147-A177-3AD203B41FA5}">
                      <a16:colId xmlns:a16="http://schemas.microsoft.com/office/drawing/2014/main" xmlns="" val="1376779440"/>
                    </a:ext>
                  </a:extLst>
                </a:gridCol>
                <a:gridCol w="895402">
                  <a:extLst>
                    <a:ext uri="{9D8B030D-6E8A-4147-A177-3AD203B41FA5}">
                      <a16:colId xmlns:a16="http://schemas.microsoft.com/office/drawing/2014/main" xmlns="" val="72580502"/>
                    </a:ext>
                  </a:extLst>
                </a:gridCol>
                <a:gridCol w="704891">
                  <a:extLst>
                    <a:ext uri="{9D8B030D-6E8A-4147-A177-3AD203B41FA5}">
                      <a16:colId xmlns:a16="http://schemas.microsoft.com/office/drawing/2014/main" xmlns="" val="1139796086"/>
                    </a:ext>
                  </a:extLst>
                </a:gridCol>
                <a:gridCol w="2562375">
                  <a:extLst>
                    <a:ext uri="{9D8B030D-6E8A-4147-A177-3AD203B41FA5}">
                      <a16:colId xmlns:a16="http://schemas.microsoft.com/office/drawing/2014/main" xmlns="" val="1570964826"/>
                    </a:ext>
                  </a:extLst>
                </a:gridCol>
                <a:gridCol w="1390731">
                  <a:extLst>
                    <a:ext uri="{9D8B030D-6E8A-4147-A177-3AD203B41FA5}">
                      <a16:colId xmlns:a16="http://schemas.microsoft.com/office/drawing/2014/main" xmlns="" val="1533569617"/>
                    </a:ext>
                  </a:extLst>
                </a:gridCol>
                <a:gridCol w="1390731">
                  <a:extLst>
                    <a:ext uri="{9D8B030D-6E8A-4147-A177-3AD203B41FA5}">
                      <a16:colId xmlns:a16="http://schemas.microsoft.com/office/drawing/2014/main" xmlns="" val="4117102429"/>
                    </a:ext>
                  </a:extLst>
                </a:gridCol>
                <a:gridCol w="1343104">
                  <a:extLst>
                    <a:ext uri="{9D8B030D-6E8A-4147-A177-3AD203B41FA5}">
                      <a16:colId xmlns:a16="http://schemas.microsoft.com/office/drawing/2014/main" xmlns="" val="972262191"/>
                    </a:ext>
                  </a:extLst>
                </a:gridCol>
                <a:gridCol w="1247848">
                  <a:extLst>
                    <a:ext uri="{9D8B030D-6E8A-4147-A177-3AD203B41FA5}">
                      <a16:colId xmlns:a16="http://schemas.microsoft.com/office/drawing/2014/main" xmlns="" val="4286813936"/>
                    </a:ext>
                  </a:extLst>
                </a:gridCol>
                <a:gridCol w="1371680">
                  <a:extLst>
                    <a:ext uri="{9D8B030D-6E8A-4147-A177-3AD203B41FA5}">
                      <a16:colId xmlns:a16="http://schemas.microsoft.com/office/drawing/2014/main" xmlns="" val="4235789574"/>
                    </a:ext>
                  </a:extLst>
                </a:gridCol>
              </a:tblGrid>
              <a:tr h="162687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是否有積欠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專任教師薪資情形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開始積欠薪資時間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最後積欠薪資時間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積欠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理由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1499624"/>
                  </a:ext>
                </a:extLst>
              </a:tr>
              <a:tr h="5422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是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否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02444901"/>
                  </a:ext>
                </a:extLst>
              </a:tr>
              <a:tr h="5422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1" marR="177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686146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02</a:t>
            </a:r>
            <a:endParaRPr lang="zh-TW" altLang="en-US" smtClean="0"/>
          </a:p>
        </p:txBody>
      </p:sp>
      <p:sp>
        <p:nvSpPr>
          <p:cNvPr id="55299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D1F555E-51C7-4C78-8879-BA3388D987E1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914525" y="152400"/>
            <a:ext cx="10125075" cy="7477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2-1-2</a:t>
            </a:r>
            <a:r>
              <a:rPr lang="zh-TW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各種招生管道外加名額資料表</a:t>
            </a:r>
            <a:endParaRPr lang="zh-TW" altLang="en-US" sz="4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28622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新增選項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招生方式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招生方式新增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經由大學校院招收大陸地區學生聯合招生委員會分發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」、「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經由海外聯合招生委員會分發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月因應「教育部技職司」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新增選項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80975" y="1122363"/>
          <a:ext cx="11858626" cy="25352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5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71775">
                  <a:extLst>
                    <a:ext uri="{9D8B030D-6E8A-4147-A177-3AD203B41FA5}">
                      <a16:colId xmlns:a16="http://schemas.microsoft.com/office/drawing/2014/main" xmlns="" val="210822027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619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5247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40846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學制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招生方式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特種生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身分別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核定外加名額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含依法令外加名額</a:t>
                      </a: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本國學生招生缺額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實際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註冊人數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增額錄取實際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註冊人數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教育部核准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增額錄取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267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男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男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公文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公文字號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02</a:t>
            </a:r>
            <a:endParaRPr lang="zh-TW" altLang="en-US" smtClean="0"/>
          </a:p>
        </p:txBody>
      </p:sp>
      <p:sp>
        <p:nvSpPr>
          <p:cNvPr id="56323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39BEC5F-CAB4-4D27-9033-F07AEB56B740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914525" y="152400"/>
            <a:ext cx="10125075" cy="7477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2-1-2</a:t>
            </a:r>
            <a:r>
              <a:rPr lang="zh-TW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各種招生管道外加名額資料表</a:t>
            </a:r>
            <a:endParaRPr lang="zh-TW" altLang="en-US" sz="4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295433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新增選項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特種生身分別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特種生身分別新增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「僑生（以本國學生招生缺額招收）」、「港澳生（以本國學生招生缺額招收）」、「外國學生（以本國學生招生缺額招收）」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月因應「教育部技職司」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新增選項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80975" y="1122363"/>
          <a:ext cx="11858626" cy="25352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5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71775">
                  <a:extLst>
                    <a:ext uri="{9D8B030D-6E8A-4147-A177-3AD203B41FA5}">
                      <a16:colId xmlns:a16="http://schemas.microsoft.com/office/drawing/2014/main" xmlns="" val="210822027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619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5247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40846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學制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招生方式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特種生</a:t>
                      </a: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身分別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核定外加名額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含依法令外加名額</a:t>
                      </a: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本國學生招生缺額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實際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註冊人數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增額錄取實際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註冊人數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教育部核准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增額錄取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267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男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男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公文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公文字號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02</a:t>
            </a:r>
            <a:endParaRPr lang="zh-TW" altLang="en-US" smtClean="0"/>
          </a:p>
        </p:txBody>
      </p:sp>
      <p:sp>
        <p:nvSpPr>
          <p:cNvPr id="57347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7E4988-E322-4D6A-A32E-EF6141FC21A2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914525" y="152400"/>
            <a:ext cx="10125075" cy="7477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2-1-2</a:t>
            </a:r>
            <a:r>
              <a:rPr lang="zh-TW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各種招生管道外加名額資料表</a:t>
            </a:r>
            <a:endParaRPr lang="zh-TW" altLang="en-US" sz="4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28622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新增選項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特種生身分別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「僑生（以本國學生招生缺額招收）」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：依僑生回國就學及輔導辦法第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條規定，大專校院於當年度核定招生總名額內，有本國學生未招足之情形者，得以僑生名額補足。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「港澳生（以本國學生招生缺額招收）」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：依香港澳門居民來臺就學辦法規定，大專校院於當年度核定招生總名額內，有本國學生未招足之情形者，得以港澳生名額補足。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                      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月因應「教育部技職司」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新增選項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80975" y="1122363"/>
          <a:ext cx="11858626" cy="25352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5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71775">
                  <a:extLst>
                    <a:ext uri="{9D8B030D-6E8A-4147-A177-3AD203B41FA5}">
                      <a16:colId xmlns:a16="http://schemas.microsoft.com/office/drawing/2014/main" xmlns="" val="210822027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619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5247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40846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學制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招生方式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特種生</a:t>
                      </a: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身分別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核定外加名額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含依法令外加名額</a:t>
                      </a: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本國學生招生缺額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實際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註冊人數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增額錄取實際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註冊人數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教育部核准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增額錄取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267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男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男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公文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公文字號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02</a:t>
            </a:r>
            <a:endParaRPr lang="zh-TW" altLang="en-US" smtClean="0"/>
          </a:p>
        </p:txBody>
      </p:sp>
      <p:sp>
        <p:nvSpPr>
          <p:cNvPr id="58371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FD71BA-220F-41D0-94CD-B079022BCB0E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914525" y="152400"/>
            <a:ext cx="10125075" cy="7477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2-1-2</a:t>
            </a:r>
            <a:r>
              <a:rPr lang="zh-TW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各種招生管道外加名額資料表</a:t>
            </a:r>
            <a:endParaRPr lang="zh-TW" altLang="en-US" sz="4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27701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新增選項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特種生身分別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「外國學生（以本國學生招生缺額招收）」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：依外國學生來臺就學辦法第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條規定，大專校院於當年度核定招生總名額內，有本國學生未招足之情形者，得以外國學生名額補足。</a:t>
            </a: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月因應「教育部技職司」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新增選項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80975" y="1122363"/>
          <a:ext cx="11858626" cy="25352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5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71775">
                  <a:extLst>
                    <a:ext uri="{9D8B030D-6E8A-4147-A177-3AD203B41FA5}">
                      <a16:colId xmlns:a16="http://schemas.microsoft.com/office/drawing/2014/main" xmlns="" val="210822027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619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5247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40846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學制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招生方式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特種生</a:t>
                      </a: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身分別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核定外加名額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含依法令外加名額</a:t>
                      </a: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本國學生招生缺額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實際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註冊人數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增額錄取實際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註冊人數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教育部核准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增額錄取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267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男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男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公文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公文字號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02</a:t>
            </a:r>
            <a:endParaRPr lang="zh-TW" altLang="en-US" smtClean="0"/>
          </a:p>
        </p:txBody>
      </p:sp>
      <p:sp>
        <p:nvSpPr>
          <p:cNvPr id="59395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4AFF0AC-9A0E-48D6-A09E-28C28F595645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914525" y="152400"/>
            <a:ext cx="10125075" cy="7477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2-1-2</a:t>
            </a:r>
            <a:r>
              <a:rPr lang="zh-TW" altLang="zh-TW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各種招生管道外加名額資料表</a:t>
            </a:r>
            <a:endParaRPr lang="zh-TW" altLang="en-US" sz="4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295433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本國國生招生缺額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如特種生身份別選填「僑生（以本國學生招生缺額招收）」、「港澳生（以本國學生招生缺額招收）」、「外國學生（以本國學生招生缺額招收）」者，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請填報本國學生招生缺額，並以實際缺額為計算基準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（請填阿拉伯數字）。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月因應「教育部技職司」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80975" y="1122363"/>
          <a:ext cx="11858626" cy="25352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5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71775">
                  <a:extLst>
                    <a:ext uri="{9D8B030D-6E8A-4147-A177-3AD203B41FA5}">
                      <a16:colId xmlns:a16="http://schemas.microsoft.com/office/drawing/2014/main" xmlns="" val="210822027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619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5247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40846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學制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招生方式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特種生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身分別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核定外加名額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含依法令外加名額</a:t>
                      </a: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本國學生招生缺額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實際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註冊人數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增額錄取實際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註冊人數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教育部核准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增額錄取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267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男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男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公文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公文字號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03</a:t>
            </a:r>
            <a:endParaRPr lang="zh-TW" altLang="en-US" smtClean="0"/>
          </a:p>
        </p:txBody>
      </p:sp>
      <p:sp>
        <p:nvSpPr>
          <p:cNvPr id="60419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CF39E5-E691-4B6F-84A5-20A78A179AC8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62125" y="230188"/>
            <a:ext cx="10467975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sz="3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sz="3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7-7</a:t>
            </a:r>
            <a:r>
              <a:rPr lang="zh-TW" altLang="zh-TW" sz="3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獎</a:t>
            </a:r>
            <a:r>
              <a:rPr lang="zh-TW" altLang="zh-TW" sz="3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助生及勞僱型學生兼任助理人數及經費統計表</a:t>
            </a:r>
            <a:endParaRPr lang="zh-TW" altLang="en-US" sz="3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30464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刪除欄位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教學獎助生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月起刪除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教學獎助生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之獎助生類型。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月因應「教育部技職司」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刪除欄位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41288" y="990600"/>
          <a:ext cx="11906252" cy="28940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681">
                  <a:extLst>
                    <a:ext uri="{9D8B030D-6E8A-4147-A177-3AD203B41FA5}">
                      <a16:colId xmlns:a16="http://schemas.microsoft.com/office/drawing/2014/main" xmlns="" val="1615788052"/>
                    </a:ext>
                  </a:extLst>
                </a:gridCol>
                <a:gridCol w="2796878">
                  <a:extLst>
                    <a:ext uri="{9D8B030D-6E8A-4147-A177-3AD203B41FA5}">
                      <a16:colId xmlns:a16="http://schemas.microsoft.com/office/drawing/2014/main" xmlns="" val="1802680754"/>
                    </a:ext>
                  </a:extLst>
                </a:gridCol>
                <a:gridCol w="478223">
                  <a:extLst>
                    <a:ext uri="{9D8B030D-6E8A-4147-A177-3AD203B41FA5}">
                      <a16:colId xmlns:a16="http://schemas.microsoft.com/office/drawing/2014/main" xmlns="" val="43456055"/>
                    </a:ext>
                  </a:extLst>
                </a:gridCol>
                <a:gridCol w="1610333">
                  <a:extLst>
                    <a:ext uri="{9D8B030D-6E8A-4147-A177-3AD203B41FA5}">
                      <a16:colId xmlns:a16="http://schemas.microsoft.com/office/drawing/2014/main" xmlns="" val="4001082707"/>
                    </a:ext>
                  </a:extLst>
                </a:gridCol>
                <a:gridCol w="1766807">
                  <a:extLst>
                    <a:ext uri="{9D8B030D-6E8A-4147-A177-3AD203B41FA5}">
                      <a16:colId xmlns:a16="http://schemas.microsoft.com/office/drawing/2014/main" xmlns="" val="2758324031"/>
                    </a:ext>
                  </a:extLst>
                </a:gridCol>
                <a:gridCol w="1796360">
                  <a:extLst>
                    <a:ext uri="{9D8B030D-6E8A-4147-A177-3AD203B41FA5}">
                      <a16:colId xmlns:a16="http://schemas.microsoft.com/office/drawing/2014/main" xmlns="" val="752491320"/>
                    </a:ext>
                  </a:extLst>
                </a:gridCol>
                <a:gridCol w="956446">
                  <a:extLst>
                    <a:ext uri="{9D8B030D-6E8A-4147-A177-3AD203B41FA5}">
                      <a16:colId xmlns:a16="http://schemas.microsoft.com/office/drawing/2014/main" xmlns="" val="390552703"/>
                    </a:ext>
                  </a:extLst>
                </a:gridCol>
                <a:gridCol w="970936">
                  <a:extLst>
                    <a:ext uri="{9D8B030D-6E8A-4147-A177-3AD203B41FA5}">
                      <a16:colId xmlns:a16="http://schemas.microsoft.com/office/drawing/2014/main" xmlns="" val="1709721365"/>
                    </a:ext>
                  </a:extLst>
                </a:gridCol>
                <a:gridCol w="1101588">
                  <a:extLst>
                    <a:ext uri="{9D8B030D-6E8A-4147-A177-3AD203B41FA5}">
                      <a16:colId xmlns:a16="http://schemas.microsoft.com/office/drawing/2014/main" xmlns="" val="1436464626"/>
                    </a:ext>
                  </a:extLst>
                </a:gridCol>
              </a:tblGrid>
              <a:tr h="375373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獎助生</a:t>
                      </a:r>
                      <a:r>
                        <a:rPr lang="zh-TW" sz="24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類型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勞僱型學生兼任助理</a:t>
                      </a:r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0965" marR="6096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81405808"/>
                  </a:ext>
                </a:extLst>
              </a:tr>
              <a:tr h="3753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</a:t>
                      </a: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助生類型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兼任</a:t>
                      </a:r>
                      <a:r>
                        <a:rPr lang="zh-TW" sz="24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助理</a:t>
                      </a:r>
                      <a:endParaRPr lang="en-US" altLang="zh-TW" sz="2400" b="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類型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雇主負擔經費</a:t>
                      </a:r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0349734"/>
                  </a:ext>
                </a:extLst>
              </a:tr>
              <a:tr h="101714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400" b="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非身心障礙</a:t>
                      </a:r>
                      <a:endParaRPr lang="en-US" altLang="zh-TW" sz="2400" b="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400" b="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身分學生數</a:t>
                      </a:r>
                      <a:endParaRPr lang="zh-TW" sz="2400" b="0" kern="1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具身心</a:t>
                      </a:r>
                      <a:r>
                        <a:rPr lang="zh-TW" sz="24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障礙</a:t>
                      </a:r>
                      <a:endParaRPr lang="en-US" altLang="zh-TW" sz="2400" b="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身分學生</a:t>
                      </a: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勞保</a:t>
                      </a:r>
                      <a:r>
                        <a:rPr lang="zh-TW" sz="24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健保</a:t>
                      </a:r>
                      <a:r>
                        <a:rPr lang="zh-TW" sz="24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勞退費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72238082"/>
                  </a:ext>
                </a:extLst>
              </a:tr>
              <a:tr h="375373">
                <a:tc vMerge="1">
                  <a:txBody>
                    <a:bodyPr/>
                    <a:lstStyle/>
                    <a:p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A.</a:t>
                      </a: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研究獎助生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D.</a:t>
                      </a: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研究助理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97943345"/>
                  </a:ext>
                </a:extLst>
              </a:tr>
              <a:tr h="3753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B.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教學獎助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生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6" marR="9526" marT="952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E.</a:t>
                      </a:r>
                      <a:r>
                        <a:rPr lang="zh-TW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教學助理</a:t>
                      </a:r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33259407"/>
                  </a:ext>
                </a:extLst>
              </a:tr>
              <a:tr h="3753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C.</a:t>
                      </a:r>
                      <a:r>
                        <a:rPr lang="zh-TW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附服務負擔助學生</a:t>
                      </a:r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F.</a:t>
                      </a:r>
                      <a:r>
                        <a:rPr lang="zh-TW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工讀生</a:t>
                      </a:r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8921755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03</a:t>
            </a:r>
            <a:endParaRPr lang="zh-TW" altLang="en-US" smtClean="0"/>
          </a:p>
        </p:txBody>
      </p:sp>
      <p:sp>
        <p:nvSpPr>
          <p:cNvPr id="61443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D364CE0-8185-4D94-A09B-BD3C5AC6ABA1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62125" y="230188"/>
            <a:ext cx="10467975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sz="3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sz="3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7-7</a:t>
            </a:r>
            <a:r>
              <a:rPr lang="zh-TW" altLang="zh-TW" sz="3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獎</a:t>
            </a:r>
            <a:r>
              <a:rPr lang="zh-TW" altLang="zh-TW" sz="3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助生及勞僱型學生兼任助理人數及經費統計表</a:t>
            </a:r>
            <a:endParaRPr lang="zh-TW" altLang="en-US" sz="3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30464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修改定義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非身心障礙身分學生數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原欄位名稱為「一般學生數」更改為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非身心障礙身分學生數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」。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月因應「教育部技職司」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修改定義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41288" y="990600"/>
          <a:ext cx="11906252" cy="28940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681">
                  <a:extLst>
                    <a:ext uri="{9D8B030D-6E8A-4147-A177-3AD203B41FA5}">
                      <a16:colId xmlns:a16="http://schemas.microsoft.com/office/drawing/2014/main" xmlns="" val="1615788052"/>
                    </a:ext>
                  </a:extLst>
                </a:gridCol>
                <a:gridCol w="2796878">
                  <a:extLst>
                    <a:ext uri="{9D8B030D-6E8A-4147-A177-3AD203B41FA5}">
                      <a16:colId xmlns:a16="http://schemas.microsoft.com/office/drawing/2014/main" xmlns="" val="1802680754"/>
                    </a:ext>
                  </a:extLst>
                </a:gridCol>
                <a:gridCol w="478223">
                  <a:extLst>
                    <a:ext uri="{9D8B030D-6E8A-4147-A177-3AD203B41FA5}">
                      <a16:colId xmlns:a16="http://schemas.microsoft.com/office/drawing/2014/main" xmlns="" val="43456055"/>
                    </a:ext>
                  </a:extLst>
                </a:gridCol>
                <a:gridCol w="1610333">
                  <a:extLst>
                    <a:ext uri="{9D8B030D-6E8A-4147-A177-3AD203B41FA5}">
                      <a16:colId xmlns:a16="http://schemas.microsoft.com/office/drawing/2014/main" xmlns="" val="4001082707"/>
                    </a:ext>
                  </a:extLst>
                </a:gridCol>
                <a:gridCol w="1766807">
                  <a:extLst>
                    <a:ext uri="{9D8B030D-6E8A-4147-A177-3AD203B41FA5}">
                      <a16:colId xmlns:a16="http://schemas.microsoft.com/office/drawing/2014/main" xmlns="" val="2758324031"/>
                    </a:ext>
                  </a:extLst>
                </a:gridCol>
                <a:gridCol w="1796360">
                  <a:extLst>
                    <a:ext uri="{9D8B030D-6E8A-4147-A177-3AD203B41FA5}">
                      <a16:colId xmlns:a16="http://schemas.microsoft.com/office/drawing/2014/main" xmlns="" val="752491320"/>
                    </a:ext>
                  </a:extLst>
                </a:gridCol>
                <a:gridCol w="956446">
                  <a:extLst>
                    <a:ext uri="{9D8B030D-6E8A-4147-A177-3AD203B41FA5}">
                      <a16:colId xmlns:a16="http://schemas.microsoft.com/office/drawing/2014/main" xmlns="" val="390552703"/>
                    </a:ext>
                  </a:extLst>
                </a:gridCol>
                <a:gridCol w="970936">
                  <a:extLst>
                    <a:ext uri="{9D8B030D-6E8A-4147-A177-3AD203B41FA5}">
                      <a16:colId xmlns:a16="http://schemas.microsoft.com/office/drawing/2014/main" xmlns="" val="1709721365"/>
                    </a:ext>
                  </a:extLst>
                </a:gridCol>
                <a:gridCol w="1101588">
                  <a:extLst>
                    <a:ext uri="{9D8B030D-6E8A-4147-A177-3AD203B41FA5}">
                      <a16:colId xmlns:a16="http://schemas.microsoft.com/office/drawing/2014/main" xmlns="" val="1436464626"/>
                    </a:ext>
                  </a:extLst>
                </a:gridCol>
              </a:tblGrid>
              <a:tr h="375373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獎助生</a:t>
                      </a:r>
                      <a:r>
                        <a:rPr lang="zh-TW" sz="24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類型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勞僱型學生兼任助理</a:t>
                      </a:r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0965" marR="60965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81405808"/>
                  </a:ext>
                </a:extLst>
              </a:tr>
              <a:tr h="3753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</a:t>
                      </a: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助生類型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兼任</a:t>
                      </a:r>
                      <a:r>
                        <a:rPr lang="zh-TW" sz="24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助理</a:t>
                      </a:r>
                      <a:endParaRPr lang="en-US" altLang="zh-TW" sz="2400" b="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類型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雇主負擔經費</a:t>
                      </a:r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0349734"/>
                  </a:ext>
                </a:extLst>
              </a:tr>
              <a:tr h="101714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非身心障礙</a:t>
                      </a:r>
                      <a:endParaRPr lang="en-US" altLang="zh-TW" sz="2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身分學生數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具身心</a:t>
                      </a:r>
                      <a:r>
                        <a:rPr lang="zh-TW" sz="24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障礙</a:t>
                      </a:r>
                      <a:endParaRPr lang="en-US" altLang="zh-TW" sz="2400" b="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身分學生</a:t>
                      </a: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勞保</a:t>
                      </a:r>
                      <a:r>
                        <a:rPr lang="zh-TW" sz="24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健保</a:t>
                      </a:r>
                      <a:r>
                        <a:rPr lang="zh-TW" sz="24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勞退費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72238082"/>
                  </a:ext>
                </a:extLst>
              </a:tr>
              <a:tr h="375373">
                <a:tc vMerge="1">
                  <a:txBody>
                    <a:bodyPr/>
                    <a:lstStyle/>
                    <a:p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A.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研究獎助生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D.</a:t>
                      </a: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研究助理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97943345"/>
                  </a:ext>
                </a:extLst>
              </a:tr>
              <a:tr h="3753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B.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教學獎助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E.</a:t>
                      </a:r>
                      <a:r>
                        <a:rPr lang="zh-TW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教學助理</a:t>
                      </a:r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33259407"/>
                  </a:ext>
                </a:extLst>
              </a:tr>
              <a:tr h="3753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C.</a:t>
                      </a:r>
                      <a:r>
                        <a:rPr lang="zh-TW" sz="24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附服務負擔助學生</a:t>
                      </a:r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F.</a:t>
                      </a:r>
                      <a:r>
                        <a:rPr lang="zh-TW" sz="2400" b="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工讀生</a:t>
                      </a:r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24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6" marR="9526" marT="95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8921755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04</a:t>
            </a:r>
            <a:endParaRPr lang="zh-TW" altLang="en-US" smtClean="0"/>
          </a:p>
        </p:txBody>
      </p:sp>
      <p:sp>
        <p:nvSpPr>
          <p:cNvPr id="62467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8BCA2FA-9E1D-494A-B149-3B27E8EAE7B3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62125" y="230188"/>
            <a:ext cx="10467975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sz="3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sz="3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7-10 </a:t>
            </a:r>
            <a:r>
              <a:rPr lang="zh-TW" altLang="zh-TW" sz="3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兼任</a:t>
            </a:r>
            <a:r>
              <a:rPr lang="zh-TW" altLang="zh-TW" sz="3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助理平均每月支給金額人數統計表</a:t>
            </a:r>
            <a:endParaRPr lang="zh-TW" altLang="en-US" sz="3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修改定義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獎助生人數統計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獎助生</a:t>
            </a:r>
            <a:r>
              <a:rPr lang="en-US" altLang="zh-TW" sz="2400" b="1" strike="sngStrik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b="1" strike="sngStrik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原學習型人數</a:t>
            </a:r>
            <a:r>
              <a:rPr lang="en-US" altLang="zh-TW" sz="2400" b="1" strike="sngStrik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：係指學生擔任【研究獎助生</a:t>
            </a:r>
            <a:r>
              <a:rPr lang="zh-TW" altLang="zh-TW" sz="2400" b="1" strike="sngStrik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、教學獎助生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、附服務負擔助學生】等未具僱傭關係之各類獎助生，請依教育部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107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日臺教高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字第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1070196432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號函及修正之「專科以上學校獎助生權益保障指導原則」分類，自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日起獎助生分為研究獎助生及附服務負擔助學生，教學獎助生與教學助理不再分流，全面計入至勞僱型兼任教學助理。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                                                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月因應「教育部技職司」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修改定義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7" name="Group 45"/>
          <p:cNvGraphicFramePr>
            <a:graphicFrameLocks noGrp="1"/>
          </p:cNvGraphicFramePr>
          <p:nvPr/>
        </p:nvGraphicFramePr>
        <p:xfrm>
          <a:off x="123825" y="1033463"/>
          <a:ext cx="11953875" cy="2713037"/>
        </p:xfrm>
        <a:graphic>
          <a:graphicData uri="http://schemas.openxmlformats.org/drawingml/2006/table">
            <a:tbl>
              <a:tblPr/>
              <a:tblGrid>
                <a:gridCol w="3850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405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3768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8321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</a:tblGrid>
              <a:tr h="547477"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400"/>
                        </a:spcBef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20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6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  <a:endParaRPr kumimoji="0" 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400"/>
                        </a:spcBef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20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6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獎助生人數統計</a:t>
                      </a:r>
                      <a:endParaRPr kumimoji="0" lang="zh-TW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6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400"/>
                        </a:spcBef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20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6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勞僱型兼任助理</a:t>
                      </a:r>
                      <a:r>
                        <a:rPr kumimoji="0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人數統計</a:t>
                      </a:r>
                      <a:endParaRPr kumimoji="0" 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0859" marR="60859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655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400"/>
                        </a:spcBef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20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6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80000"/>
                        <a:buFont typeface="Corbel" panose="020B0503020204020204" pitchFamily="34" charset="0"/>
                        <a:defRPr sz="140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月領</a:t>
                      </a: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3,000</a:t>
                      </a:r>
                      <a:r>
                        <a:rPr kumimoji="0" 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元以下</a:t>
                      </a:r>
                    </a:p>
                  </a:txBody>
                  <a:tcPr marL="60859" marR="608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月領</a:t>
                      </a: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3,001~</a:t>
                      </a:r>
                      <a:endParaRPr kumimoji="0" lang="zh-TW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6,000</a:t>
                      </a:r>
                      <a:r>
                        <a:rPr kumimoji="0" 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元以下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月領</a:t>
                      </a: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6,001~</a:t>
                      </a:r>
                      <a:endParaRPr kumimoji="0" lang="zh-TW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9,000</a:t>
                      </a:r>
                      <a:r>
                        <a:rPr kumimoji="0" 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元以下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月領</a:t>
                      </a: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9,001~</a:t>
                      </a:r>
                      <a:endParaRPr kumimoji="0" lang="zh-TW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基本工資一半以下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月領基本工資一半以上</a:t>
                      </a: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~</a:t>
                      </a:r>
                      <a:r>
                        <a:rPr kumimoji="0" 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未達基本工資以下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月領基本工資以上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月領</a:t>
                      </a: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3,000</a:t>
                      </a:r>
                      <a:r>
                        <a:rPr kumimoji="0" 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元以下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月領</a:t>
                      </a: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3,001~</a:t>
                      </a:r>
                      <a:endParaRPr kumimoji="0" lang="zh-TW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6,000</a:t>
                      </a:r>
                      <a:r>
                        <a:rPr kumimoji="0" 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元以下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月領</a:t>
                      </a: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6,001~</a:t>
                      </a:r>
                      <a:endParaRPr kumimoji="0" lang="zh-TW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9,000</a:t>
                      </a:r>
                      <a:r>
                        <a:rPr kumimoji="0" lang="zh-TW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</a:t>
                      </a:r>
                      <a:endParaRPr kumimoji="0" lang="en-US" altLang="zh-TW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zh-TW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以下</a:t>
                      </a:r>
                      <a:endParaRPr kumimoji="0" lang="zh-TW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月領</a:t>
                      </a: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9,001~</a:t>
                      </a:r>
                      <a:endParaRPr kumimoji="0" lang="zh-TW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基本工資一半以下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月領基本工資一半以上</a:t>
                      </a: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~</a:t>
                      </a:r>
                      <a:r>
                        <a:rPr kumimoji="0" 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未達基本工資以下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月領基本工資以上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8" name="直線接點 7"/>
          <p:cNvCxnSpPr>
            <a:cxnSpLocks/>
          </p:cNvCxnSpPr>
          <p:nvPr/>
        </p:nvCxnSpPr>
        <p:spPr>
          <a:xfrm>
            <a:off x="1320800" y="4637088"/>
            <a:ext cx="21463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cxnSpLocks/>
          </p:cNvCxnSpPr>
          <p:nvPr/>
        </p:nvCxnSpPr>
        <p:spPr>
          <a:xfrm>
            <a:off x="7388225" y="4635500"/>
            <a:ext cx="1908175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02</a:t>
            </a:r>
            <a:endParaRPr lang="zh-TW" altLang="en-US" smtClean="0"/>
          </a:p>
        </p:txBody>
      </p:sp>
      <p:sp>
        <p:nvSpPr>
          <p:cNvPr id="25603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56E277-67C0-4B19-A709-E6986A489AB4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166688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sz="39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sz="39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1-17 </a:t>
            </a:r>
            <a:r>
              <a:rPr lang="zh-TW" altLang="zh-TW" sz="39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教師已完成半年產業研習或研究資料表</a:t>
            </a:r>
            <a:endParaRPr lang="zh-TW" altLang="en-US" sz="39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審核通過研習或研究採計天數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請以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「阿拉伯數字」填寫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，教師所完成的產業研習或研究經審核單位通過後所採計期間，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採計期間單位以「天」計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師自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106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日起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106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止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以「產業實地服務或研究」至產業機構進行研習，教師研習結束後提交相關研習報告或成果，由學校審核單位認定通過後，認定研習期間符合採計資格，該欄即填寫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月因應「教育部技職司」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需求新增欄位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77800" y="1074738"/>
          <a:ext cx="11820528" cy="26241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51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01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80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803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56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6640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6640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4980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4980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99669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112471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1418718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1049654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採計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起始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年月日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產業研習</a:t>
                      </a: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研究形式類型</a:t>
                      </a:r>
                      <a:endParaRPr lang="en-US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產業研習</a:t>
                      </a: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研究單位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起始日期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終止日期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（可複選）</a:t>
                      </a:r>
                      <a:endParaRPr lang="zh-TW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研習或研究成效</a:t>
                      </a:r>
                    </a:p>
                  </a:txBody>
                  <a:tcPr marL="17779" marR="17779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完成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研習或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研究最終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審核通過單位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審核通過日期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審核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通過研習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或研究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採計天數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744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合作機構類型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合作機構名稱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05</a:t>
            </a:r>
            <a:endParaRPr lang="zh-TW" altLang="en-US" smtClean="0"/>
          </a:p>
        </p:txBody>
      </p:sp>
      <p:sp>
        <p:nvSpPr>
          <p:cNvPr id="63491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2C187B6-E007-4058-A026-F43008FA5CBD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62125" y="230188"/>
            <a:ext cx="10467975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7-11 </a:t>
            </a:r>
            <a:r>
              <a:rPr lang="zh-TW" altLang="zh-TW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學校</a:t>
            </a:r>
            <a:r>
              <a:rPr lang="zh-TW" altLang="zh-TW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「每月」身心障礙進用員額暨繳交代金統計</a:t>
            </a:r>
            <a:endParaRPr lang="zh-TW" altLang="en-US" sz="32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875" y="3836988"/>
            <a:ext cx="12176125" cy="28622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參加公、勞保總人數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勞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僱型學生兼任「教學」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助理人數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勞僱型學生兼任「教學」助理為勞僱型學生兼任助理類型之一，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本該欄位僅填報校內擔任「勞僱型學生兼任『教學』助理」之人數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，以利教育部後續辦理補助大專校院辦理教學助理納保查核運用。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勞僱型學生兼任「教學」助理人數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(C)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：指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學校每個月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日聘任勞僱型學生兼任助理之教學助理總人數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，亦即填報前一學年度學校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雇主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每個月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日依法投保勞工保險、全民健康保險及提撥勞退，且具僱傭關係之勞僱型學生兼任【教學助理】之每月投保人數。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77788" y="989013"/>
          <a:ext cx="11987212" cy="27447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842">
                  <a:extLst>
                    <a:ext uri="{9D8B030D-6E8A-4147-A177-3AD203B41FA5}">
                      <a16:colId xmlns:a16="http://schemas.microsoft.com/office/drawing/2014/main" xmlns="" val="3867426937"/>
                    </a:ext>
                  </a:extLst>
                </a:gridCol>
                <a:gridCol w="357531">
                  <a:extLst>
                    <a:ext uri="{9D8B030D-6E8A-4147-A177-3AD203B41FA5}">
                      <a16:colId xmlns:a16="http://schemas.microsoft.com/office/drawing/2014/main" xmlns="" val="2977121212"/>
                    </a:ext>
                  </a:extLst>
                </a:gridCol>
                <a:gridCol w="1559585">
                  <a:extLst>
                    <a:ext uri="{9D8B030D-6E8A-4147-A177-3AD203B41FA5}">
                      <a16:colId xmlns:a16="http://schemas.microsoft.com/office/drawing/2014/main" xmlns="" val="437432589"/>
                    </a:ext>
                  </a:extLst>
                </a:gridCol>
                <a:gridCol w="2433233">
                  <a:extLst>
                    <a:ext uri="{9D8B030D-6E8A-4147-A177-3AD203B41FA5}">
                      <a16:colId xmlns:a16="http://schemas.microsoft.com/office/drawing/2014/main" xmlns="" val="3230690783"/>
                    </a:ext>
                  </a:extLst>
                </a:gridCol>
                <a:gridCol w="2200759">
                  <a:extLst>
                    <a:ext uri="{9D8B030D-6E8A-4147-A177-3AD203B41FA5}">
                      <a16:colId xmlns:a16="http://schemas.microsoft.com/office/drawing/2014/main" xmlns="" val="2528131056"/>
                    </a:ext>
                  </a:extLst>
                </a:gridCol>
                <a:gridCol w="1849229">
                  <a:extLst>
                    <a:ext uri="{9D8B030D-6E8A-4147-A177-3AD203B41FA5}">
                      <a16:colId xmlns:a16="http://schemas.microsoft.com/office/drawing/2014/main" xmlns="" val="823008675"/>
                    </a:ext>
                  </a:extLst>
                </a:gridCol>
                <a:gridCol w="2629134">
                  <a:extLst>
                    <a:ext uri="{9D8B030D-6E8A-4147-A177-3AD203B41FA5}">
                      <a16:colId xmlns:a16="http://schemas.microsoft.com/office/drawing/2014/main" xmlns="" val="3095988284"/>
                    </a:ext>
                  </a:extLst>
                </a:gridCol>
                <a:gridCol w="596899">
                  <a:extLst>
                    <a:ext uri="{9D8B030D-6E8A-4147-A177-3AD203B41FA5}">
                      <a16:colId xmlns:a16="http://schemas.microsoft.com/office/drawing/2014/main" xmlns="" val="3587795652"/>
                    </a:ext>
                  </a:extLst>
                </a:gridCol>
              </a:tblGrid>
              <a:tr h="1513368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資料月份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參加公、勞保總人數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依法應進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用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身心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障礙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國立</a:t>
                      </a: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(D)=(A+B)</a:t>
                      </a: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╳</a:t>
                      </a: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3%</a:t>
                      </a:r>
                      <a:endParaRPr lang="zh-TW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私立</a:t>
                      </a: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(D)=(A+B)</a:t>
                      </a: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╳</a:t>
                      </a: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1%</a:t>
                      </a:r>
                      <a:endParaRPr lang="zh-TW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1883799"/>
                  </a:ext>
                </a:extLst>
              </a:tr>
              <a:tr h="123141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教職員工總人數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</a:t>
                      </a: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勞僱型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兼任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助理人數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(B)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勞僱型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</a:t>
                      </a:r>
                      <a:endParaRPr lang="en-US" altLang="zh-TW" sz="2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兼任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「教學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」</a:t>
                      </a:r>
                      <a:endParaRPr lang="en-US" altLang="zh-TW" sz="2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助理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r>
                        <a:rPr lang="en-US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(C) 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總人數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(D</a:t>
                      </a: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勞僱型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學生兼任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u="heavy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</a:t>
                      </a:r>
                      <a:r>
                        <a:rPr lang="zh-TW" sz="2400" b="0" u="heavy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教學」</a:t>
                      </a:r>
                      <a:r>
                        <a:rPr lang="zh-TW" sz="2400" b="0" u="heavy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助理</a:t>
                      </a:r>
                      <a:endParaRPr lang="en-US" altLang="zh-TW" sz="2400" b="0" u="heavy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599975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05</a:t>
            </a:r>
            <a:endParaRPr lang="zh-TW" altLang="en-US" smtClean="0"/>
          </a:p>
        </p:txBody>
      </p:sp>
      <p:sp>
        <p:nvSpPr>
          <p:cNvPr id="64515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24D1C4-4058-41CC-A0E5-18E672BF5DE3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62125" y="230188"/>
            <a:ext cx="10467975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7-11 </a:t>
            </a:r>
            <a:r>
              <a:rPr lang="zh-TW" altLang="zh-TW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學校</a:t>
            </a:r>
            <a:r>
              <a:rPr lang="zh-TW" altLang="zh-TW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「每月」身心障礙進用員額暨繳交代金統計</a:t>
            </a:r>
            <a:endParaRPr lang="zh-TW" altLang="en-US" sz="32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5875" y="3836988"/>
            <a:ext cx="12176125" cy="28622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參加公、勞保總人數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勞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僱型學生兼任「教學」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助理人數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所填人數定義請參酌前揭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「表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7-7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獎助生及勞僱型學生兼任助理人數及經費統計表」之「勞僱型學生兼任「教學助理學生數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亦即非身心障礙身分及具身心障礙身分之教學助理學生數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填報每月該等教學助理之加保人數，其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數據應小於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(&lt;)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「勞僱型學生兼任助理人數」。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</a:t>
            </a:r>
          </a:p>
          <a:p>
            <a:pPr>
              <a:defRPr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                       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月因應「教育部技職司」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77788" y="989013"/>
          <a:ext cx="11987212" cy="27447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842">
                  <a:extLst>
                    <a:ext uri="{9D8B030D-6E8A-4147-A177-3AD203B41FA5}">
                      <a16:colId xmlns:a16="http://schemas.microsoft.com/office/drawing/2014/main" xmlns="" val="3867426937"/>
                    </a:ext>
                  </a:extLst>
                </a:gridCol>
                <a:gridCol w="357531">
                  <a:extLst>
                    <a:ext uri="{9D8B030D-6E8A-4147-A177-3AD203B41FA5}">
                      <a16:colId xmlns:a16="http://schemas.microsoft.com/office/drawing/2014/main" xmlns="" val="2977121212"/>
                    </a:ext>
                  </a:extLst>
                </a:gridCol>
                <a:gridCol w="1559585">
                  <a:extLst>
                    <a:ext uri="{9D8B030D-6E8A-4147-A177-3AD203B41FA5}">
                      <a16:colId xmlns:a16="http://schemas.microsoft.com/office/drawing/2014/main" xmlns="" val="437432589"/>
                    </a:ext>
                  </a:extLst>
                </a:gridCol>
                <a:gridCol w="2433233">
                  <a:extLst>
                    <a:ext uri="{9D8B030D-6E8A-4147-A177-3AD203B41FA5}">
                      <a16:colId xmlns:a16="http://schemas.microsoft.com/office/drawing/2014/main" xmlns="" val="3230690783"/>
                    </a:ext>
                  </a:extLst>
                </a:gridCol>
                <a:gridCol w="2200759">
                  <a:extLst>
                    <a:ext uri="{9D8B030D-6E8A-4147-A177-3AD203B41FA5}">
                      <a16:colId xmlns:a16="http://schemas.microsoft.com/office/drawing/2014/main" xmlns="" val="2528131056"/>
                    </a:ext>
                  </a:extLst>
                </a:gridCol>
                <a:gridCol w="1849229">
                  <a:extLst>
                    <a:ext uri="{9D8B030D-6E8A-4147-A177-3AD203B41FA5}">
                      <a16:colId xmlns:a16="http://schemas.microsoft.com/office/drawing/2014/main" xmlns="" val="823008675"/>
                    </a:ext>
                  </a:extLst>
                </a:gridCol>
                <a:gridCol w="2629134">
                  <a:extLst>
                    <a:ext uri="{9D8B030D-6E8A-4147-A177-3AD203B41FA5}">
                      <a16:colId xmlns:a16="http://schemas.microsoft.com/office/drawing/2014/main" xmlns="" val="3095988284"/>
                    </a:ext>
                  </a:extLst>
                </a:gridCol>
                <a:gridCol w="596899">
                  <a:extLst>
                    <a:ext uri="{9D8B030D-6E8A-4147-A177-3AD203B41FA5}">
                      <a16:colId xmlns:a16="http://schemas.microsoft.com/office/drawing/2014/main" xmlns="" val="3587795652"/>
                    </a:ext>
                  </a:extLst>
                </a:gridCol>
              </a:tblGrid>
              <a:tr h="1513368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資料月份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參加公、勞保總人數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依法應進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用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身心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障礙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國立</a:t>
                      </a: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(D)=(A+B)</a:t>
                      </a: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╳</a:t>
                      </a: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3%</a:t>
                      </a:r>
                      <a:endParaRPr lang="zh-TW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私立</a:t>
                      </a: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(D)=(A+B)</a:t>
                      </a: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╳</a:t>
                      </a: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1%</a:t>
                      </a:r>
                      <a:endParaRPr lang="zh-TW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1883799"/>
                  </a:ext>
                </a:extLst>
              </a:tr>
              <a:tr h="123141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教職員工總人數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</a:t>
                      </a: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勞僱型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兼任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助理人數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(B)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勞僱型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</a:t>
                      </a:r>
                      <a:endParaRPr lang="en-US" altLang="zh-TW" sz="2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兼任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「教學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」</a:t>
                      </a:r>
                      <a:endParaRPr lang="en-US" altLang="zh-TW" sz="2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助理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r>
                        <a:rPr lang="en-US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(C) 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總人數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(D</a:t>
                      </a: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勞僱型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學生兼任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u="heavy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</a:t>
                      </a:r>
                      <a:r>
                        <a:rPr lang="zh-TW" sz="2400" b="0" u="heavy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教學」</a:t>
                      </a:r>
                      <a:r>
                        <a:rPr lang="zh-TW" sz="2400" b="0" u="heavy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助理</a:t>
                      </a:r>
                      <a:endParaRPr lang="en-US" altLang="zh-TW" sz="2400" b="0" u="heavy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599975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05</a:t>
            </a:r>
            <a:endParaRPr lang="zh-TW" altLang="en-US" smtClean="0"/>
          </a:p>
        </p:txBody>
      </p:sp>
      <p:sp>
        <p:nvSpPr>
          <p:cNvPr id="65539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0F3C2B-FDF9-457C-BFDB-591F1E8355C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62125" y="230188"/>
            <a:ext cx="10467975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7-11 </a:t>
            </a:r>
            <a:r>
              <a:rPr lang="zh-TW" altLang="zh-TW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學校</a:t>
            </a:r>
            <a:r>
              <a:rPr lang="zh-TW" altLang="zh-TW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「每月」身心障礙進用員額暨繳交代金統計</a:t>
            </a:r>
            <a:endParaRPr lang="zh-TW" altLang="en-US" sz="32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77788" y="989013"/>
          <a:ext cx="11987212" cy="27447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842">
                  <a:extLst>
                    <a:ext uri="{9D8B030D-6E8A-4147-A177-3AD203B41FA5}">
                      <a16:colId xmlns:a16="http://schemas.microsoft.com/office/drawing/2014/main" xmlns="" val="3867426937"/>
                    </a:ext>
                  </a:extLst>
                </a:gridCol>
                <a:gridCol w="357531">
                  <a:extLst>
                    <a:ext uri="{9D8B030D-6E8A-4147-A177-3AD203B41FA5}">
                      <a16:colId xmlns:a16="http://schemas.microsoft.com/office/drawing/2014/main" xmlns="" val="2977121212"/>
                    </a:ext>
                  </a:extLst>
                </a:gridCol>
                <a:gridCol w="1559585">
                  <a:extLst>
                    <a:ext uri="{9D8B030D-6E8A-4147-A177-3AD203B41FA5}">
                      <a16:colId xmlns:a16="http://schemas.microsoft.com/office/drawing/2014/main" xmlns="" val="437432589"/>
                    </a:ext>
                  </a:extLst>
                </a:gridCol>
                <a:gridCol w="2433233">
                  <a:extLst>
                    <a:ext uri="{9D8B030D-6E8A-4147-A177-3AD203B41FA5}">
                      <a16:colId xmlns:a16="http://schemas.microsoft.com/office/drawing/2014/main" xmlns="" val="3230690783"/>
                    </a:ext>
                  </a:extLst>
                </a:gridCol>
                <a:gridCol w="2200759">
                  <a:extLst>
                    <a:ext uri="{9D8B030D-6E8A-4147-A177-3AD203B41FA5}">
                      <a16:colId xmlns:a16="http://schemas.microsoft.com/office/drawing/2014/main" xmlns="" val="2528131056"/>
                    </a:ext>
                  </a:extLst>
                </a:gridCol>
                <a:gridCol w="1849229">
                  <a:extLst>
                    <a:ext uri="{9D8B030D-6E8A-4147-A177-3AD203B41FA5}">
                      <a16:colId xmlns:a16="http://schemas.microsoft.com/office/drawing/2014/main" xmlns="" val="823008675"/>
                    </a:ext>
                  </a:extLst>
                </a:gridCol>
                <a:gridCol w="2629134">
                  <a:extLst>
                    <a:ext uri="{9D8B030D-6E8A-4147-A177-3AD203B41FA5}">
                      <a16:colId xmlns:a16="http://schemas.microsoft.com/office/drawing/2014/main" xmlns="" val="3095988284"/>
                    </a:ext>
                  </a:extLst>
                </a:gridCol>
                <a:gridCol w="596899">
                  <a:extLst>
                    <a:ext uri="{9D8B030D-6E8A-4147-A177-3AD203B41FA5}">
                      <a16:colId xmlns:a16="http://schemas.microsoft.com/office/drawing/2014/main" xmlns="" val="3587795652"/>
                    </a:ext>
                  </a:extLst>
                </a:gridCol>
              </a:tblGrid>
              <a:tr h="1513368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資料月份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參加公、勞保總人數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依法應進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用</a:t>
                      </a:r>
                      <a:endParaRPr lang="en-US" altLang="zh-TW" sz="2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身心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障礙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endParaRPr lang="en-US" altLang="zh-TW" sz="2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國立</a:t>
                      </a:r>
                      <a:r>
                        <a:rPr lang="en-US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(D)=(A+B)</a:t>
                      </a:r>
                      <a:r>
                        <a:rPr lang="zh-TW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╳</a:t>
                      </a:r>
                      <a:r>
                        <a:rPr lang="en-US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3%</a:t>
                      </a:r>
                      <a:endParaRPr lang="zh-TW" altLang="zh-TW" sz="2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私立</a:t>
                      </a:r>
                      <a:r>
                        <a:rPr lang="en-US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(D)=(A+B)</a:t>
                      </a:r>
                      <a:r>
                        <a:rPr lang="zh-TW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╳</a:t>
                      </a:r>
                      <a:r>
                        <a:rPr lang="en-US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1%</a:t>
                      </a:r>
                      <a:endParaRPr lang="zh-TW" altLang="zh-TW" sz="2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1883799"/>
                  </a:ext>
                </a:extLst>
              </a:tr>
              <a:tr h="123141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教職員工總人數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</a:t>
                      </a: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勞僱型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兼任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助理人數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(B)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勞僱型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兼任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「教學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」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助理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(C) 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總人數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(D</a:t>
                      </a: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勞僱型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學生兼任</a:t>
                      </a:r>
                      <a:endParaRPr lang="en-US" altLang="zh-TW" sz="2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1" u="heavy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</a:t>
                      </a:r>
                      <a:r>
                        <a:rPr lang="zh-TW" sz="2400" b="1" u="heavy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教學」</a:t>
                      </a:r>
                      <a:r>
                        <a:rPr lang="zh-TW" sz="2400" b="1" u="heavy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助理</a:t>
                      </a:r>
                      <a:endParaRPr lang="en-US" altLang="zh-TW" sz="2400" b="1" u="heavy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</a:t>
                      </a:r>
                      <a:r>
                        <a:rPr lang="en-US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5999750"/>
                  </a:ext>
                </a:extLst>
              </a:tr>
            </a:tbl>
          </a:graphicData>
        </a:graphic>
      </p:graphicFrame>
      <p:sp>
        <p:nvSpPr>
          <p:cNvPr id="12" name="矩形 11"/>
          <p:cNvSpPr/>
          <p:nvPr/>
        </p:nvSpPr>
        <p:spPr>
          <a:xfrm>
            <a:off x="15875" y="3836988"/>
            <a:ext cx="12176125" cy="32321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依法應進用身心障礙人數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勞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僱型學生兼任「教學」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助理人數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依「本部補助大專校院辦理教學助理納保作業要點」，學校自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日起應針對「勞僱型學生兼任教學助理」辦理納保，查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「身心障礙者權益保障法」第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38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條規定，其中公立學校不得低於員工總人數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％、私立學校不得低於員工總人數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％，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故請學校填報所聘「勞僱型學生兼任教學助理」之衍生應進用身心障礙者之人數，其計算所得數字小於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者進位為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，大於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者小數無條件捨去。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                    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月因應「教育部技職司」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05</a:t>
            </a:r>
            <a:endParaRPr lang="zh-TW" altLang="en-US" smtClean="0"/>
          </a:p>
        </p:txBody>
      </p:sp>
      <p:sp>
        <p:nvSpPr>
          <p:cNvPr id="66563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ED97191-39EB-4691-87AB-838BA0EA5ED1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62125" y="230188"/>
            <a:ext cx="10467975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7-11 </a:t>
            </a:r>
            <a:r>
              <a:rPr lang="zh-TW" altLang="zh-TW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學校</a:t>
            </a:r>
            <a:r>
              <a:rPr lang="zh-TW" altLang="zh-TW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「每月」身心障礙進用員額暨繳交代金統計</a:t>
            </a:r>
            <a:endParaRPr lang="zh-TW" altLang="en-US" sz="32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77788" y="989013"/>
          <a:ext cx="11987212" cy="27447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842">
                  <a:extLst>
                    <a:ext uri="{9D8B030D-6E8A-4147-A177-3AD203B41FA5}">
                      <a16:colId xmlns:a16="http://schemas.microsoft.com/office/drawing/2014/main" xmlns="" val="3867426937"/>
                    </a:ext>
                  </a:extLst>
                </a:gridCol>
                <a:gridCol w="357531">
                  <a:extLst>
                    <a:ext uri="{9D8B030D-6E8A-4147-A177-3AD203B41FA5}">
                      <a16:colId xmlns:a16="http://schemas.microsoft.com/office/drawing/2014/main" xmlns="" val="2977121212"/>
                    </a:ext>
                  </a:extLst>
                </a:gridCol>
                <a:gridCol w="1559585">
                  <a:extLst>
                    <a:ext uri="{9D8B030D-6E8A-4147-A177-3AD203B41FA5}">
                      <a16:colId xmlns:a16="http://schemas.microsoft.com/office/drawing/2014/main" xmlns="" val="437432589"/>
                    </a:ext>
                  </a:extLst>
                </a:gridCol>
                <a:gridCol w="2433233">
                  <a:extLst>
                    <a:ext uri="{9D8B030D-6E8A-4147-A177-3AD203B41FA5}">
                      <a16:colId xmlns:a16="http://schemas.microsoft.com/office/drawing/2014/main" xmlns="" val="3230690783"/>
                    </a:ext>
                  </a:extLst>
                </a:gridCol>
                <a:gridCol w="2200759">
                  <a:extLst>
                    <a:ext uri="{9D8B030D-6E8A-4147-A177-3AD203B41FA5}">
                      <a16:colId xmlns:a16="http://schemas.microsoft.com/office/drawing/2014/main" xmlns="" val="2528131056"/>
                    </a:ext>
                  </a:extLst>
                </a:gridCol>
                <a:gridCol w="1849229">
                  <a:extLst>
                    <a:ext uri="{9D8B030D-6E8A-4147-A177-3AD203B41FA5}">
                      <a16:colId xmlns:a16="http://schemas.microsoft.com/office/drawing/2014/main" xmlns="" val="823008675"/>
                    </a:ext>
                  </a:extLst>
                </a:gridCol>
                <a:gridCol w="2629134">
                  <a:extLst>
                    <a:ext uri="{9D8B030D-6E8A-4147-A177-3AD203B41FA5}">
                      <a16:colId xmlns:a16="http://schemas.microsoft.com/office/drawing/2014/main" xmlns="" val="3095988284"/>
                    </a:ext>
                  </a:extLst>
                </a:gridCol>
                <a:gridCol w="596899">
                  <a:extLst>
                    <a:ext uri="{9D8B030D-6E8A-4147-A177-3AD203B41FA5}">
                      <a16:colId xmlns:a16="http://schemas.microsoft.com/office/drawing/2014/main" xmlns="" val="3587795652"/>
                    </a:ext>
                  </a:extLst>
                </a:gridCol>
              </a:tblGrid>
              <a:tr h="1513368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資料月份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參加公、勞保總人數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依法應進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用</a:t>
                      </a:r>
                      <a:endParaRPr lang="en-US" altLang="zh-TW" sz="2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身心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障礙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endParaRPr lang="en-US" altLang="zh-TW" sz="2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國立</a:t>
                      </a:r>
                      <a:r>
                        <a:rPr lang="en-US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(D)=(A+B)</a:t>
                      </a:r>
                      <a:r>
                        <a:rPr lang="zh-TW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╳</a:t>
                      </a:r>
                      <a:r>
                        <a:rPr lang="en-US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3%</a:t>
                      </a:r>
                      <a:endParaRPr lang="zh-TW" altLang="zh-TW" sz="2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私立</a:t>
                      </a:r>
                      <a:r>
                        <a:rPr lang="en-US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(D)=(A+B)</a:t>
                      </a:r>
                      <a:r>
                        <a:rPr lang="zh-TW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╳</a:t>
                      </a:r>
                      <a:r>
                        <a:rPr lang="en-US" alt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1%</a:t>
                      </a:r>
                      <a:endParaRPr lang="zh-TW" altLang="zh-TW" sz="2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1883799"/>
                  </a:ext>
                </a:extLst>
              </a:tr>
              <a:tr h="123141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教職員工總人數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</a:t>
                      </a: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勞僱型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兼任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助理人數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(B)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勞僱型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兼任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「教學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」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助理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(C) 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總人數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(D</a:t>
                      </a:r>
                      <a:r>
                        <a:rPr 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勞僱型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學生兼任</a:t>
                      </a:r>
                      <a:endParaRPr lang="en-US" altLang="zh-TW" sz="2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1" u="heavy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</a:t>
                      </a:r>
                      <a:r>
                        <a:rPr lang="zh-TW" sz="2400" b="1" u="heavy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教學」</a:t>
                      </a:r>
                      <a:r>
                        <a:rPr lang="zh-TW" sz="2400" b="1" u="heavy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助理</a:t>
                      </a:r>
                      <a:endParaRPr lang="en-US" altLang="zh-TW" sz="2400" b="1" u="heavy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</a:t>
                      </a:r>
                      <a:r>
                        <a:rPr lang="en-US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972040" algn="r"/>
                        </a:tabLs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5999750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15875" y="3836988"/>
            <a:ext cx="12176125" cy="32321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依法應進用身心障礙人數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勞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僱型學生兼任「教學」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助理人數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公立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聘任勞僱型學生兼任教學助理共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，其【依法應進用身心障礙人數】為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*3%=3.3(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，請填報【勞僱型學生兼任「教學」助理人數之依法應進用身心障礙人數為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私立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聘任勞僱型學生兼任教學助理共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人，其【依法應進用身心障礙人數】為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*1%=0.6(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，請填報【勞僱型學生兼任「教學」助理人數之依法應進用身心障礙人數為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】。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月因應「教育部技職司」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03</a:t>
            </a:r>
            <a:endParaRPr lang="zh-TW" altLang="en-US" smtClean="0"/>
          </a:p>
        </p:txBody>
      </p:sp>
      <p:sp>
        <p:nvSpPr>
          <p:cNvPr id="27651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4FE3761-8042-410F-834D-54694A3CDBBC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166688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sz="39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sz="39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1-18 </a:t>
            </a:r>
            <a:r>
              <a:rPr lang="zh-TW" altLang="zh-TW" sz="39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教師產業研習或研究</a:t>
            </a:r>
            <a:r>
              <a:rPr lang="zh-TW" altLang="en-US" sz="39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進行中</a:t>
            </a:r>
            <a:r>
              <a:rPr lang="zh-TW" altLang="zh-TW" sz="39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資料表</a:t>
            </a:r>
            <a:endParaRPr lang="zh-TW" altLang="en-US" sz="39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28622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採計起始年月日</a:t>
            </a:r>
            <a:endParaRPr lang="en-US" altLang="zh-TW" sz="2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請填寫該名教師依技職法第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26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條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實際應採計研習或研究之起始年月日，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4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yyyy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/mm/</a:t>
            </a:r>
            <a:r>
              <a:rPr lang="en-US" altLang="zh-TW" sz="24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dd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              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月因應「教育部技職司」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需求新增欄位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77800" y="1074738"/>
          <a:ext cx="11850689" cy="25923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78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90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12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47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004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340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3404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61743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631761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036954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8" marR="17778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8" marR="17778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8" marR="17778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採計</a:t>
                      </a: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起始</a:t>
                      </a:r>
                      <a:r>
                        <a:rPr lang="zh-TW" altLang="en-US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年月日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78" marR="17778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產業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研習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形式類型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8" marR="17778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產業研習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研究單位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8" marR="177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產業</a:t>
                      </a:r>
                      <a:r>
                        <a:rPr lang="zh-TW" alt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研習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研究內容</a:t>
                      </a:r>
                      <a:r>
                        <a:rPr lang="zh-TW" alt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是否與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教授專業</a:t>
                      </a:r>
                      <a:r>
                        <a:rPr lang="zh-TW" alt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科目或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技術科目相關</a:t>
                      </a:r>
                      <a:endParaRPr lang="zh-TW" altLang="en-US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預計完成產業研習</a:t>
                      </a:r>
                      <a:r>
                        <a:rPr lang="zh-TW" alt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或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研究年月日</a:t>
                      </a:r>
                      <a:endParaRPr lang="zh-TW" altLang="en-US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554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機構類型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8" marR="177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機構名稱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8" marR="177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03</a:t>
            </a:r>
            <a:endParaRPr lang="zh-TW" altLang="en-US" smtClean="0"/>
          </a:p>
        </p:txBody>
      </p:sp>
      <p:sp>
        <p:nvSpPr>
          <p:cNvPr id="28675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7ADBF4C-19EE-4968-95EF-3657F24E5E2D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166688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sz="39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sz="39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1-18 </a:t>
            </a:r>
            <a:r>
              <a:rPr lang="zh-TW" altLang="zh-TW" sz="39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教師產業研習或研究</a:t>
            </a:r>
            <a:r>
              <a:rPr lang="zh-TW" altLang="en-US" sz="39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進行中</a:t>
            </a:r>
            <a:r>
              <a:rPr lang="zh-TW" altLang="zh-TW" sz="39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資料表</a:t>
            </a:r>
            <a:endParaRPr lang="zh-TW" altLang="en-US" sz="39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15875" y="3836988"/>
            <a:ext cx="12176125" cy="29543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新增欄位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kern="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預計完成產業研習或研究年月日</a:t>
            </a: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請由下拉選單選擇該名教師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預計完成產業研習或研究之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年月日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4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yyyy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/mm/</a:t>
            </a:r>
            <a:r>
              <a:rPr lang="en-US" altLang="zh-TW" sz="24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dd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月因應「教育部技職司」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需求新增欄位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77800" y="1074738"/>
          <a:ext cx="11850689" cy="25923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78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90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12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47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004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340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3404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61743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631761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036954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8" marR="17778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8" marR="17778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8" marR="17778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採計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起始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年月日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78" marR="17778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產業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研習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形式類型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8" marR="177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產業研習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研究單位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8" marR="177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產業</a:t>
                      </a:r>
                      <a:r>
                        <a:rPr lang="zh-TW" alt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研習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研究內容</a:t>
                      </a:r>
                      <a:r>
                        <a:rPr lang="zh-TW" alt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是否與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教授專業</a:t>
                      </a:r>
                      <a:r>
                        <a:rPr lang="zh-TW" alt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科目或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技術科目相關</a:t>
                      </a:r>
                      <a:endParaRPr lang="zh-TW" altLang="en-US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預計完成產業研習</a:t>
                      </a:r>
                      <a:r>
                        <a:rPr lang="zh-TW" altLang="en-US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或</a:t>
                      </a:r>
                      <a:r>
                        <a:rPr lang="zh-TW" altLang="en-US" sz="2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研究年月日</a:t>
                      </a:r>
                      <a:endParaRPr lang="zh-TW" altLang="en-US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79" marR="17779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554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機構類型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8" marR="177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</a:t>
                      </a: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機構名稱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8" marR="177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04</a:t>
            </a:r>
            <a:endParaRPr lang="zh-TW" altLang="en-US" smtClean="0"/>
          </a:p>
        </p:txBody>
      </p:sp>
      <p:sp>
        <p:nvSpPr>
          <p:cNvPr id="29699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10B4D9-77FC-4BD8-8A19-CB18966A710D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246063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en-US" sz="39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sz="39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1-22-1</a:t>
            </a:r>
            <a:r>
              <a:rPr lang="zh-TW" altLang="en-US" sz="39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編制外專任教師報酬標準之明細表</a:t>
            </a:r>
          </a:p>
        </p:txBody>
      </p:sp>
      <p:sp>
        <p:nvSpPr>
          <p:cNvPr id="2" name="矩形 1"/>
          <p:cNvSpPr/>
          <p:nvPr/>
        </p:nvSpPr>
        <p:spPr>
          <a:xfrm>
            <a:off x="15875" y="3836988"/>
            <a:ext cx="12176125" cy="2954337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修改定義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400" b="1" kern="1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 latinLnBrk="1">
              <a:buFont typeface="Wingdings" panose="05000000000000000000" pitchFamily="2" charset="2"/>
              <a:buChar char="u"/>
              <a:defRPr/>
            </a:pP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本表所填報之人數，應與「表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1-1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教師基本資料表」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之「編制外專任教師」之「一般教師；客座教師；講座教師；專業技術人員；專業技術教師」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人員數相符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除屬非任教中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生病、留職停薪等因素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月因應「教育部技職司」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需求修改定義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         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5575" y="1079500"/>
          <a:ext cx="11914188" cy="2670185"/>
        </p:xfrm>
        <a:graphic>
          <a:graphicData uri="http://schemas.openxmlformats.org/drawingml/2006/table">
            <a:tbl>
              <a:tblPr/>
              <a:tblGrid>
                <a:gridCol w="1252538">
                  <a:extLst>
                    <a:ext uri="{9D8B030D-6E8A-4147-A177-3AD203B41FA5}">
                      <a16:colId xmlns:a16="http://schemas.microsoft.com/office/drawing/2014/main" xmlns="" val="285222299"/>
                    </a:ext>
                  </a:extLst>
                </a:gridCol>
                <a:gridCol w="2432050">
                  <a:extLst>
                    <a:ext uri="{9D8B030D-6E8A-4147-A177-3AD203B41FA5}">
                      <a16:colId xmlns:a16="http://schemas.microsoft.com/office/drawing/2014/main" xmlns="" val="1273850158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xmlns="" val="4259688003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xmlns="" val="2050646358"/>
                    </a:ext>
                  </a:extLst>
                </a:gridCol>
                <a:gridCol w="1004887">
                  <a:extLst>
                    <a:ext uri="{9D8B030D-6E8A-4147-A177-3AD203B41FA5}">
                      <a16:colId xmlns:a16="http://schemas.microsoft.com/office/drawing/2014/main" xmlns="" val="2632193231"/>
                    </a:ext>
                  </a:extLst>
                </a:gridCol>
                <a:gridCol w="1393825">
                  <a:extLst>
                    <a:ext uri="{9D8B030D-6E8A-4147-A177-3AD203B41FA5}">
                      <a16:colId xmlns:a16="http://schemas.microsoft.com/office/drawing/2014/main" xmlns="" val="178933782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xmlns="" val="3642600047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xmlns="" val="231177535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1418650846"/>
                    </a:ext>
                  </a:extLst>
                </a:gridCol>
              </a:tblGrid>
              <a:tr h="475625">
                <a:tc rowSpan="2"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學年度</a:t>
                      </a: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學期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376" marR="11376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教師分類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376" marR="1137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報酬組成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376" marR="1137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編制外專任教師支給人數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376" marR="1137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編制外專任教師支給數額情形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376" marR="1137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21841712"/>
                  </a:ext>
                </a:extLst>
              </a:tr>
              <a:tr h="3657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教授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376" marR="1137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副教授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376" marR="1137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助理教授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376" marR="1137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講師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376" marR="1137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376" marR="1137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42793730"/>
                  </a:ext>
                </a:extLst>
              </a:tr>
              <a:tr h="1828792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376" marR="11376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143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□一般教師</a:t>
                      </a:r>
                    </a:p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□客座教師</a:t>
                      </a:r>
                    </a:p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□講座教師</a:t>
                      </a:r>
                    </a:p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□專業技術人員</a:t>
                      </a:r>
                    </a:p>
                    <a:p>
                      <a:pPr marL="714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□專業技術教師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376" marR="1137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376" marR="1137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376" marR="1137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376" marR="1137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376" marR="1137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376" marR="1137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376" marR="1137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rgbClr val="0D0D0D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376" marR="1137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8345208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05</a:t>
            </a:r>
            <a:endParaRPr lang="zh-TW" altLang="en-US" smtClean="0"/>
          </a:p>
        </p:txBody>
      </p:sp>
      <p:sp>
        <p:nvSpPr>
          <p:cNvPr id="30723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24CED9-3266-4140-A76A-0014418D0595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147638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4-4-1 </a:t>
            </a:r>
            <a:r>
              <a:rPr lang="zh-TW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休、退學人數暨原因資料表</a:t>
            </a:r>
            <a:endParaRPr lang="zh-TW" alt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09538" y="1068388"/>
          <a:ext cx="11928474" cy="26511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3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67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796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6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24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1390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7100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5997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6166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1492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3502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17272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35028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79418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99515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932201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532686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532686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</a:tblGrid>
              <a:tr h="374840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學期內新增辦理休學人數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至學期底總休學人數</a:t>
                      </a:r>
                      <a:endParaRPr lang="zh-TW" altLang="en-US" sz="2400" b="1" kern="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zh-TW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學期內退學人數</a:t>
                      </a:r>
                      <a:endParaRPr lang="zh-TW" altLang="en-US" sz="2400" b="0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76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因傷病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因學業成績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因志趣不合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因懷孕</a:t>
                      </a:r>
                      <a:endParaRPr lang="zh-TW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因兵役</a:t>
                      </a:r>
                      <a:endParaRPr lang="zh-TW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因適應不良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因家人傷病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</a:t>
                      </a:r>
                      <a:r>
                        <a:rPr lang="zh-TW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逾期未</a:t>
                      </a: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註冊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繳費</a:t>
                      </a:r>
                      <a:r>
                        <a:rPr lang="zh-TW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選課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因傷病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因學業成績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因志趣不合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因懷孕</a:t>
                      </a:r>
                      <a:endParaRPr lang="zh-TW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因兵役</a:t>
                      </a:r>
                      <a:endParaRPr lang="zh-TW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因適應不良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因家人傷病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</a:t>
                      </a:r>
                      <a:r>
                        <a:rPr lang="zh-TW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逾期未</a:t>
                      </a: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註冊</a:t>
                      </a:r>
                      <a:endParaRPr lang="en-US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繳費</a:t>
                      </a:r>
                      <a:r>
                        <a:rPr lang="zh-TW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選課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因學業成績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因志趣不合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因逾期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未註冊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因懷孕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因傷</a:t>
                      </a:r>
                      <a:r>
                        <a:rPr lang="zh-TW" altLang="en-US" sz="2400" b="0" kern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病因素</a:t>
                      </a:r>
                      <a:endParaRPr lang="zh-TW" altLang="en-US" sz="2400" b="0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因生涯規劃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15875" y="3836988"/>
            <a:ext cx="12176125" cy="29543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修改定義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學期內新增辦理休學人數、至學期底總休學人數</a:t>
            </a:r>
            <a:endParaRPr lang="zh-TW" altLang="en-US" sz="2400" b="1" kern="1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傷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病：指因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受傷、生病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、身心狀況不佳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等因素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而休學者。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因學業成績：指因學業困難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或成績不佳因素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而休學者。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因志趣不合：指因志趣不合（含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就讀科系不符期待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、重考、轉學）而休學者。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因懷孕：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指女性因懷孕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相關原因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而辦理休學者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因兵役：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指因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兵役而辦理休學者。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大專校院學生基本資料庫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需求修改定義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" name="直線接點 5"/>
          <p:cNvCxnSpPr>
            <a:cxnSpLocks/>
          </p:cNvCxnSpPr>
          <p:nvPr/>
        </p:nvCxnSpPr>
        <p:spPr>
          <a:xfrm>
            <a:off x="2266950" y="5883275"/>
            <a:ext cx="3175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標題 1"/>
          <p:cNvSpPr>
            <a:spLocks noGrp="1"/>
          </p:cNvSpPr>
          <p:nvPr>
            <p:ph type="title"/>
          </p:nvPr>
        </p:nvSpPr>
        <p:spPr bwMode="auto">
          <a:xfrm>
            <a:off x="314325" y="152400"/>
            <a:ext cx="1252538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mtClean="0"/>
              <a:t>05</a:t>
            </a:r>
            <a:endParaRPr lang="zh-TW" altLang="en-US" smtClean="0"/>
          </a:p>
        </p:txBody>
      </p:sp>
      <p:sp>
        <p:nvSpPr>
          <p:cNvPr id="31747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56C2D80-376E-4EEC-897E-AB64561446F8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zh-TW" altLang="en-US" smtClean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722438" y="147638"/>
            <a:ext cx="10472737" cy="7477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TW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表</a:t>
            </a:r>
            <a:r>
              <a:rPr lang="en-US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4-4-1 </a:t>
            </a:r>
            <a:r>
              <a:rPr lang="zh-TW" altLang="zh-TW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休、退學人數暨原因資料表</a:t>
            </a:r>
            <a:endParaRPr lang="zh-TW" alt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09538" y="1068388"/>
          <a:ext cx="11928474" cy="26511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3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67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796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6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24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1390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7100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5997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6166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1492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3502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17272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35028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79418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99515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932201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532686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532686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532687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</a:tblGrid>
              <a:tr h="374840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學期內新增辦理休學人數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1" kern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至學期底總休學人數</a:t>
                      </a:r>
                      <a:endParaRPr lang="zh-TW" altLang="en-US" sz="2400" b="1" kern="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zh-TW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學期內退學人數</a:t>
                      </a:r>
                      <a:endParaRPr lang="zh-TW" altLang="en-US" sz="2400" b="0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76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因傷病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因學業成績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因志趣不合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因懷孕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因兵役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因適應不良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因家人傷病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因逾期未註冊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繳費、選課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因傷病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因學業成績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因志趣不合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因懷孕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因兵役</a:t>
                      </a: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因適應不良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因家人傷病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因逾期未註冊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繳費、選課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因學業成績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因志趣不合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因逾期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未註冊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因懷孕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因傷</a:t>
                      </a:r>
                      <a:r>
                        <a:rPr lang="zh-TW" altLang="en-US" sz="2400" b="0" kern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病因素</a:t>
                      </a:r>
                      <a:endParaRPr lang="zh-TW" altLang="en-US" sz="2400" b="0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b="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因生涯規劃</a:t>
                      </a:r>
                    </a:p>
                  </a:txBody>
                  <a:tcPr marL="0" marR="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2" name="矩形 11"/>
          <p:cNvSpPr/>
          <p:nvPr/>
        </p:nvSpPr>
        <p:spPr>
          <a:xfrm>
            <a:off x="15875" y="3836988"/>
            <a:ext cx="12176125" cy="28622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修改定義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學期內新增辦理休學人數、至學期底總休學人數</a:t>
            </a:r>
            <a:endParaRPr lang="zh-TW" altLang="en-US" sz="2400" b="1" kern="1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因適應不良：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指因人際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關係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互動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不佳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、學校環境適應不良而辦理休學者。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因家人傷病：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因家人傷病，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例如家人意外受傷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，照顧家人</a:t>
            </a:r>
            <a:r>
              <a:rPr lang="zh-TW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（家庭）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而辦理休學者。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月因應「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大專校院學生基本資料庫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需求修改定義 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u"/>
              <a:defRPr/>
            </a:pP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15352</TotalTime>
  <Words>7380</Words>
  <Application>Microsoft Office PowerPoint</Application>
  <PresentationFormat>寬螢幕</PresentationFormat>
  <Paragraphs>1213</Paragraphs>
  <Slides>43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43</vt:i4>
      </vt:variant>
    </vt:vector>
  </HeadingPairs>
  <TitlesOfParts>
    <vt:vector size="57" baseType="lpstr">
      <vt:lpstr>Calibri</vt:lpstr>
      <vt:lpstr>新細明體</vt:lpstr>
      <vt:lpstr>Arial</vt:lpstr>
      <vt:lpstr>微軟正黑體</vt:lpstr>
      <vt:lpstr>等线</vt:lpstr>
      <vt:lpstr>Microsoft YaHei</vt:lpstr>
      <vt:lpstr>+mn-lt</vt:lpstr>
      <vt:lpstr>HY얕은샘물M</vt:lpstr>
      <vt:lpstr>Tw Cen MT</vt:lpstr>
      <vt:lpstr>Gulim</vt:lpstr>
      <vt:lpstr>Wingdings</vt:lpstr>
      <vt:lpstr>Times New Roman</vt:lpstr>
      <vt:lpstr>Corbel</vt:lpstr>
      <vt:lpstr>Office 佈景主題</vt:lpstr>
      <vt:lpstr>PowerPoint 簡報</vt:lpstr>
      <vt:lpstr>01</vt:lpstr>
      <vt:lpstr>02</vt:lpstr>
      <vt:lpstr>02</vt:lpstr>
      <vt:lpstr>03</vt:lpstr>
      <vt:lpstr>03</vt:lpstr>
      <vt:lpstr>04</vt:lpstr>
      <vt:lpstr>05</vt:lpstr>
      <vt:lpstr>05</vt:lpstr>
      <vt:lpstr>05</vt:lpstr>
      <vt:lpstr>05</vt:lpstr>
      <vt:lpstr>05</vt:lpstr>
      <vt:lpstr>05</vt:lpstr>
      <vt:lpstr>05</vt:lpstr>
      <vt:lpstr>06</vt:lpstr>
      <vt:lpstr>07</vt:lpstr>
      <vt:lpstr>08</vt:lpstr>
      <vt:lpstr>08</vt:lpstr>
      <vt:lpstr>09</vt:lpstr>
      <vt:lpstr>09</vt:lpstr>
      <vt:lpstr>09</vt:lpstr>
      <vt:lpstr>10</vt:lpstr>
      <vt:lpstr>10</vt:lpstr>
      <vt:lpstr>10</vt:lpstr>
      <vt:lpstr>PowerPoint 簡報</vt:lpstr>
      <vt:lpstr>01</vt:lpstr>
      <vt:lpstr>01</vt:lpstr>
      <vt:lpstr>01</vt:lpstr>
      <vt:lpstr>01</vt:lpstr>
      <vt:lpstr>01</vt:lpstr>
      <vt:lpstr>01</vt:lpstr>
      <vt:lpstr>02</vt:lpstr>
      <vt:lpstr>02</vt:lpstr>
      <vt:lpstr>02</vt:lpstr>
      <vt:lpstr>02</vt:lpstr>
      <vt:lpstr>02</vt:lpstr>
      <vt:lpstr>03</vt:lpstr>
      <vt:lpstr>03</vt:lpstr>
      <vt:lpstr>04</vt:lpstr>
      <vt:lpstr>05</vt:lpstr>
      <vt:lpstr>05</vt:lpstr>
      <vt:lpstr>05</vt:lpstr>
      <vt:lpstr>05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tvedb</dc:creator>
  <cp:lastModifiedBy>user</cp:lastModifiedBy>
  <cp:revision>588</cp:revision>
  <cp:lastPrinted>2020-02-07T02:12:45Z</cp:lastPrinted>
  <dcterms:created xsi:type="dcterms:W3CDTF">2017-07-18T06:08:12Z</dcterms:created>
  <dcterms:modified xsi:type="dcterms:W3CDTF">2020-02-26T02:53:09Z</dcterms:modified>
</cp:coreProperties>
</file>