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764" r:id="rId2"/>
  </p:sldMasterIdLst>
  <p:notesMasterIdLst>
    <p:notesMasterId r:id="rId107"/>
  </p:notesMasterIdLst>
  <p:handoutMasterIdLst>
    <p:handoutMasterId r:id="rId108"/>
  </p:handoutMasterIdLst>
  <p:sldIdLst>
    <p:sldId id="261" r:id="rId3"/>
    <p:sldId id="725" r:id="rId4"/>
    <p:sldId id="726" r:id="rId5"/>
    <p:sldId id="729" r:id="rId6"/>
    <p:sldId id="730" r:id="rId7"/>
    <p:sldId id="731" r:id="rId8"/>
    <p:sldId id="696" r:id="rId9"/>
    <p:sldId id="697" r:id="rId10"/>
    <p:sldId id="698" r:id="rId11"/>
    <p:sldId id="699" r:id="rId12"/>
    <p:sldId id="700" r:id="rId13"/>
    <p:sldId id="701" r:id="rId14"/>
    <p:sldId id="702" r:id="rId15"/>
    <p:sldId id="732" r:id="rId16"/>
    <p:sldId id="733" r:id="rId17"/>
    <p:sldId id="734" r:id="rId18"/>
    <p:sldId id="738" r:id="rId19"/>
    <p:sldId id="739" r:id="rId20"/>
    <p:sldId id="740" r:id="rId21"/>
    <p:sldId id="822" r:id="rId22"/>
    <p:sldId id="735" r:id="rId23"/>
    <p:sldId id="741" r:id="rId24"/>
    <p:sldId id="742" r:id="rId25"/>
    <p:sldId id="736" r:id="rId26"/>
    <p:sldId id="743" r:id="rId27"/>
    <p:sldId id="744" r:id="rId28"/>
    <p:sldId id="737" r:id="rId29"/>
    <p:sldId id="745" r:id="rId30"/>
    <p:sldId id="746" r:id="rId31"/>
    <p:sldId id="747" r:id="rId32"/>
    <p:sldId id="829" r:id="rId33"/>
    <p:sldId id="830" r:id="rId34"/>
    <p:sldId id="748" r:id="rId35"/>
    <p:sldId id="749" r:id="rId36"/>
    <p:sldId id="750" r:id="rId37"/>
    <p:sldId id="751" r:id="rId38"/>
    <p:sldId id="752" r:id="rId39"/>
    <p:sldId id="754" r:id="rId40"/>
    <p:sldId id="753" r:id="rId41"/>
    <p:sldId id="755" r:id="rId42"/>
    <p:sldId id="756" r:id="rId43"/>
    <p:sldId id="757" r:id="rId44"/>
    <p:sldId id="758" r:id="rId45"/>
    <p:sldId id="759" r:id="rId46"/>
    <p:sldId id="760" r:id="rId47"/>
    <p:sldId id="761" r:id="rId48"/>
    <p:sldId id="801" r:id="rId49"/>
    <p:sldId id="810" r:id="rId50"/>
    <p:sldId id="802" r:id="rId51"/>
    <p:sldId id="803" r:id="rId52"/>
    <p:sldId id="804" r:id="rId53"/>
    <p:sldId id="813" r:id="rId54"/>
    <p:sldId id="826" r:id="rId55"/>
    <p:sldId id="811" r:id="rId56"/>
    <p:sldId id="812" r:id="rId57"/>
    <p:sldId id="805" r:id="rId58"/>
    <p:sldId id="816" r:id="rId59"/>
    <p:sldId id="817" r:id="rId60"/>
    <p:sldId id="814" r:id="rId61"/>
    <p:sldId id="818" r:id="rId62"/>
    <p:sldId id="819" r:id="rId63"/>
    <p:sldId id="820" r:id="rId64"/>
    <p:sldId id="809" r:id="rId65"/>
    <p:sldId id="821" r:id="rId66"/>
    <p:sldId id="762" r:id="rId67"/>
    <p:sldId id="763" r:id="rId68"/>
    <p:sldId id="764" r:id="rId69"/>
    <p:sldId id="765" r:id="rId70"/>
    <p:sldId id="766" r:id="rId71"/>
    <p:sldId id="768" r:id="rId72"/>
    <p:sldId id="767" r:id="rId73"/>
    <p:sldId id="769" r:id="rId74"/>
    <p:sldId id="770" r:id="rId75"/>
    <p:sldId id="771" r:id="rId76"/>
    <p:sldId id="772" r:id="rId77"/>
    <p:sldId id="773" r:id="rId78"/>
    <p:sldId id="774" r:id="rId79"/>
    <p:sldId id="775" r:id="rId80"/>
    <p:sldId id="707" r:id="rId81"/>
    <p:sldId id="708" r:id="rId82"/>
    <p:sldId id="709" r:id="rId83"/>
    <p:sldId id="710" r:id="rId84"/>
    <p:sldId id="711" r:id="rId85"/>
    <p:sldId id="712" r:id="rId86"/>
    <p:sldId id="713" r:id="rId87"/>
    <p:sldId id="776" r:id="rId88"/>
    <p:sldId id="777" r:id="rId89"/>
    <p:sldId id="783" r:id="rId90"/>
    <p:sldId id="784" r:id="rId91"/>
    <p:sldId id="785" r:id="rId92"/>
    <p:sldId id="778" r:id="rId93"/>
    <p:sldId id="786" r:id="rId94"/>
    <p:sldId id="794" r:id="rId95"/>
    <p:sldId id="800" r:id="rId96"/>
    <p:sldId id="779" r:id="rId97"/>
    <p:sldId id="793" r:id="rId98"/>
    <p:sldId id="790" r:id="rId99"/>
    <p:sldId id="792" r:id="rId100"/>
    <p:sldId id="824" r:id="rId101"/>
    <p:sldId id="825" r:id="rId102"/>
    <p:sldId id="798" r:id="rId103"/>
    <p:sldId id="796" r:id="rId104"/>
    <p:sldId id="797" r:id="rId105"/>
    <p:sldId id="799" r:id="rId106"/>
  </p:sldIdLst>
  <p:sldSz cx="12192000" cy="6858000"/>
  <p:notesSz cx="7099300" cy="10234613"/>
  <p:defaultTextStyle>
    <a:defPPr>
      <a:defRPr lang="zh-TW"/>
    </a:defPPr>
    <a:lvl1pPr algn="l" rtl="0" eaLnBrk="0" fontAlgn="base" hangingPunct="0">
      <a:spcBef>
        <a:spcPct val="0"/>
      </a:spcBef>
      <a:spcAft>
        <a:spcPct val="0"/>
      </a:spcAft>
      <a:defRPr kern="1200">
        <a:solidFill>
          <a:schemeClr val="tx1"/>
        </a:solidFill>
        <a:latin typeface="Calibri" panose="020F0502020204030204" pitchFamily="34" charset="0"/>
        <a:ea typeface="新細明體" panose="02020500000000000000" pitchFamily="18" charset="-120"/>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新細明體" panose="02020500000000000000" pitchFamily="18" charset="-120"/>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新細明體" panose="02020500000000000000" pitchFamily="18" charset="-120"/>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新細明體" panose="02020500000000000000" pitchFamily="18" charset="-120"/>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新細明體" panose="02020500000000000000" pitchFamily="18" charset="-120"/>
        <a:cs typeface="+mn-cs"/>
      </a:defRPr>
    </a:lvl5pPr>
    <a:lvl6pPr marL="2286000" algn="l" defTabSz="914400" rtl="0" eaLnBrk="1" latinLnBrk="0" hangingPunct="1">
      <a:defRPr kern="1200">
        <a:solidFill>
          <a:schemeClr val="tx1"/>
        </a:solidFill>
        <a:latin typeface="Calibri" panose="020F0502020204030204" pitchFamily="34" charset="0"/>
        <a:ea typeface="新細明體" panose="02020500000000000000" pitchFamily="18" charset="-120"/>
        <a:cs typeface="+mn-cs"/>
      </a:defRPr>
    </a:lvl6pPr>
    <a:lvl7pPr marL="2743200" algn="l" defTabSz="914400" rtl="0" eaLnBrk="1" latinLnBrk="0" hangingPunct="1">
      <a:defRPr kern="1200">
        <a:solidFill>
          <a:schemeClr val="tx1"/>
        </a:solidFill>
        <a:latin typeface="Calibri" panose="020F0502020204030204" pitchFamily="34" charset="0"/>
        <a:ea typeface="新細明體" panose="02020500000000000000" pitchFamily="18" charset="-120"/>
        <a:cs typeface="+mn-cs"/>
      </a:defRPr>
    </a:lvl7pPr>
    <a:lvl8pPr marL="3200400" algn="l" defTabSz="914400" rtl="0" eaLnBrk="1" latinLnBrk="0" hangingPunct="1">
      <a:defRPr kern="1200">
        <a:solidFill>
          <a:schemeClr val="tx1"/>
        </a:solidFill>
        <a:latin typeface="Calibri" panose="020F0502020204030204" pitchFamily="34" charset="0"/>
        <a:ea typeface="新細明體" panose="02020500000000000000" pitchFamily="18" charset="-120"/>
        <a:cs typeface="+mn-cs"/>
      </a:defRPr>
    </a:lvl8pPr>
    <a:lvl9pPr marL="3657600" algn="l" defTabSz="914400" rtl="0" eaLnBrk="1" latinLnBrk="0" hangingPunct="1">
      <a:defRPr kern="1200">
        <a:solidFill>
          <a:schemeClr val="tx1"/>
        </a:solidFill>
        <a:latin typeface="Calibri" panose="020F050202020403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F1E9"/>
    <a:srgbClr val="FFFF60"/>
    <a:srgbClr val="339966"/>
    <a:srgbClr val="339933"/>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深色樣式 1 - 輔色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淺色樣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18" autoAdjust="0"/>
    <p:restoredTop sz="92899" autoAdjust="0"/>
  </p:normalViewPr>
  <p:slideViewPr>
    <p:cSldViewPr snapToGrid="0">
      <p:cViewPr varScale="1">
        <p:scale>
          <a:sx n="107" d="100"/>
          <a:sy n="107" d="100"/>
        </p:scale>
        <p:origin x="1110" y="102"/>
      </p:cViewPr>
      <p:guideLst>
        <p:guide orient="horz" pos="2160"/>
        <p:guide pos="3840"/>
      </p:guideLst>
    </p:cSldViewPr>
  </p:slideViewPr>
  <p:notesTextViewPr>
    <p:cViewPr>
      <p:scale>
        <a:sx n="1" d="1"/>
        <a:sy n="1" d="1"/>
      </p:scale>
      <p:origin x="0" y="0"/>
    </p:cViewPr>
  </p:notesTextViewPr>
  <p:notesViewPr>
    <p:cSldViewPr snapToGrid="0">
      <p:cViewPr varScale="1">
        <p:scale>
          <a:sx n="76" d="100"/>
          <a:sy n="76" d="100"/>
        </p:scale>
        <p:origin x="3954" y="102"/>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tableStyles" Target="tableStyles.xml"/><Relationship Id="rId16" Type="http://schemas.openxmlformats.org/officeDocument/2006/relationships/slide" Target="slides/slide14.xml"/><Relationship Id="rId107" Type="http://schemas.openxmlformats.org/officeDocument/2006/relationships/notesMaster" Target="notesMasters/notesMaster1.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handoutMaster" Target="handoutMasters/handoutMaster1.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presProps" Target="presProps.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viewProps" Target="viewProps.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3076575" cy="514350"/>
          </a:xfrm>
          <a:prstGeom prst="rect">
            <a:avLst/>
          </a:prstGeom>
        </p:spPr>
        <p:txBody>
          <a:bodyPr vert="horz" lIns="94699" tIns="47348" rIns="94699" bIns="47348" rtlCol="0"/>
          <a:lstStyle>
            <a:lvl1pPr algn="l">
              <a:defRPr sz="1200"/>
            </a:lvl1pPr>
          </a:lstStyle>
          <a:p>
            <a:pPr>
              <a:defRPr/>
            </a:pPr>
            <a:endParaRPr lang="zh-TW" altLang="en-US"/>
          </a:p>
        </p:txBody>
      </p:sp>
      <p:sp>
        <p:nvSpPr>
          <p:cNvPr id="3" name="日期版面配置區 2"/>
          <p:cNvSpPr>
            <a:spLocks noGrp="1"/>
          </p:cNvSpPr>
          <p:nvPr>
            <p:ph type="dt" sz="quarter" idx="1"/>
          </p:nvPr>
        </p:nvSpPr>
        <p:spPr>
          <a:xfrm>
            <a:off x="4021138" y="0"/>
            <a:ext cx="3076575" cy="514350"/>
          </a:xfrm>
          <a:prstGeom prst="rect">
            <a:avLst/>
          </a:prstGeom>
        </p:spPr>
        <p:txBody>
          <a:bodyPr vert="horz" lIns="94699" tIns="47348" rIns="94699" bIns="47348" rtlCol="0"/>
          <a:lstStyle>
            <a:lvl1pPr algn="r">
              <a:defRPr sz="1200"/>
            </a:lvl1pPr>
          </a:lstStyle>
          <a:p>
            <a:pPr>
              <a:defRPr/>
            </a:pPr>
            <a:endParaRPr lang="zh-TW" altLang="en-US"/>
          </a:p>
        </p:txBody>
      </p:sp>
      <p:sp>
        <p:nvSpPr>
          <p:cNvPr id="4" name="頁尾版面配置區 3"/>
          <p:cNvSpPr>
            <a:spLocks noGrp="1"/>
          </p:cNvSpPr>
          <p:nvPr>
            <p:ph type="ftr" sz="quarter" idx="2"/>
          </p:nvPr>
        </p:nvSpPr>
        <p:spPr>
          <a:xfrm>
            <a:off x="0" y="9720263"/>
            <a:ext cx="3076575" cy="514350"/>
          </a:xfrm>
          <a:prstGeom prst="rect">
            <a:avLst/>
          </a:prstGeom>
        </p:spPr>
        <p:txBody>
          <a:bodyPr vert="horz" lIns="94699" tIns="47348" rIns="94699" bIns="47348" rtlCol="0" anchor="b"/>
          <a:lstStyle>
            <a:lvl1pPr algn="l">
              <a:defRPr sz="1200"/>
            </a:lvl1pPr>
          </a:lstStyle>
          <a:p>
            <a:pPr>
              <a:defRPr/>
            </a:pPr>
            <a:endParaRPr lang="zh-TW" altLang="en-US"/>
          </a:p>
        </p:txBody>
      </p:sp>
      <p:sp>
        <p:nvSpPr>
          <p:cNvPr id="5" name="投影片編號版面配置區 4"/>
          <p:cNvSpPr>
            <a:spLocks noGrp="1"/>
          </p:cNvSpPr>
          <p:nvPr>
            <p:ph type="sldNum" sz="quarter" idx="3"/>
          </p:nvPr>
        </p:nvSpPr>
        <p:spPr>
          <a:xfrm>
            <a:off x="4021138" y="9720263"/>
            <a:ext cx="3076575" cy="514350"/>
          </a:xfrm>
          <a:prstGeom prst="rect">
            <a:avLst/>
          </a:prstGeom>
        </p:spPr>
        <p:txBody>
          <a:bodyPr vert="horz" lIns="94699" tIns="47348" rIns="94699" bIns="47348" rtlCol="0" anchor="b"/>
          <a:lstStyle>
            <a:lvl1pPr algn="r">
              <a:defRPr sz="1200"/>
            </a:lvl1pPr>
          </a:lstStyle>
          <a:p>
            <a:pPr>
              <a:defRPr/>
            </a:pPr>
            <a:fld id="{36DAE757-43C3-4D69-872A-2A1E674FC1C8}"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日期版面配置區 2"/>
          <p:cNvSpPr>
            <a:spLocks noGrp="1"/>
          </p:cNvSpPr>
          <p:nvPr>
            <p:ph type="dt" idx="1"/>
          </p:nvPr>
        </p:nvSpPr>
        <p:spPr>
          <a:xfrm>
            <a:off x="4021138" y="0"/>
            <a:ext cx="3076575" cy="514350"/>
          </a:xfrm>
          <a:prstGeom prst="rect">
            <a:avLst/>
          </a:prstGeom>
        </p:spPr>
        <p:txBody>
          <a:bodyPr vert="horz" lIns="94699" tIns="47348" rIns="94699" bIns="47348" rtlCol="0"/>
          <a:lstStyle>
            <a:lvl1pPr algn="r" eaLnBrk="1" fontAlgn="auto" hangingPunct="1">
              <a:spcBef>
                <a:spcPts val="0"/>
              </a:spcBef>
              <a:spcAft>
                <a:spcPts val="0"/>
              </a:spcAft>
              <a:defRPr sz="1200">
                <a:latin typeface="+mn-lt"/>
                <a:ea typeface="+mn-ea"/>
              </a:defRPr>
            </a:lvl1pPr>
          </a:lstStyle>
          <a:p>
            <a:pPr>
              <a:defRPr/>
            </a:pPr>
            <a:fld id="{52AA51A9-4593-4988-BA64-264333A62B1E}" type="datetimeFigureOut">
              <a:rPr lang="zh-TW" altLang="en-US"/>
              <a:pPr>
                <a:defRPr/>
              </a:pPr>
              <a:t>2020/9/4</a:t>
            </a:fld>
            <a:endParaRPr lang="zh-TW" altLang="en-US"/>
          </a:p>
        </p:txBody>
      </p:sp>
      <p:sp>
        <p:nvSpPr>
          <p:cNvPr id="4" name="投影片圖像版面配置區 3"/>
          <p:cNvSpPr>
            <a:spLocks noGrp="1" noRot="1" noChangeAspect="1"/>
          </p:cNvSpPr>
          <p:nvPr>
            <p:ph type="sldImg" idx="2"/>
          </p:nvPr>
        </p:nvSpPr>
        <p:spPr>
          <a:xfrm>
            <a:off x="482600" y="1281113"/>
            <a:ext cx="6134100" cy="3451225"/>
          </a:xfrm>
          <a:prstGeom prst="rect">
            <a:avLst/>
          </a:prstGeom>
          <a:noFill/>
          <a:ln w="12700">
            <a:solidFill>
              <a:prstClr val="black"/>
            </a:solidFill>
          </a:ln>
        </p:spPr>
        <p:txBody>
          <a:bodyPr vert="horz" lIns="94699" tIns="47348" rIns="94699" bIns="47348" rtlCol="0" anchor="ctr"/>
          <a:lstStyle/>
          <a:p>
            <a:pPr lvl="0"/>
            <a:endParaRPr lang="zh-TW" altLang="en-US" noProof="0" smtClean="0"/>
          </a:p>
        </p:txBody>
      </p:sp>
      <p:sp>
        <p:nvSpPr>
          <p:cNvPr id="5" name="備忘稿版面配置區 4"/>
          <p:cNvSpPr>
            <a:spLocks noGrp="1"/>
          </p:cNvSpPr>
          <p:nvPr>
            <p:ph type="body" sz="quarter" idx="3"/>
          </p:nvPr>
        </p:nvSpPr>
        <p:spPr>
          <a:xfrm>
            <a:off x="709613" y="4924425"/>
            <a:ext cx="5680075" cy="4029075"/>
          </a:xfrm>
          <a:prstGeom prst="rect">
            <a:avLst/>
          </a:prstGeom>
        </p:spPr>
        <p:txBody>
          <a:bodyPr vert="horz" lIns="94699" tIns="47348" rIns="94699" bIns="47348" rtlCol="0"/>
          <a:lstStyle/>
          <a:p>
            <a:pPr lvl="0"/>
            <a:r>
              <a:rPr lang="zh-TW" altLang="en-US" noProof="0" smtClean="0"/>
              <a:t>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9720263"/>
            <a:ext cx="3076575" cy="514350"/>
          </a:xfrm>
          <a:prstGeom prst="rect">
            <a:avLst/>
          </a:prstGeom>
        </p:spPr>
        <p:txBody>
          <a:bodyPr vert="horz" lIns="94699" tIns="47348" rIns="94699" bIns="47348" rtlCol="0" anchor="b"/>
          <a:lstStyle>
            <a:lvl1pPr algn="l" eaLnBrk="1" fontAlgn="auto" hangingPunct="1">
              <a:spcBef>
                <a:spcPts val="0"/>
              </a:spcBef>
              <a:spcAft>
                <a:spcPts val="0"/>
              </a:spcAft>
              <a:defRPr sz="1200">
                <a:latin typeface="+mn-lt"/>
                <a:ea typeface="+mn-ea"/>
              </a:defRPr>
            </a:lvl1pPr>
          </a:lstStyle>
          <a:p>
            <a:pPr>
              <a:defRPr/>
            </a:pPr>
            <a:endParaRPr lang="zh-TW" altLang="en-US"/>
          </a:p>
        </p:txBody>
      </p:sp>
      <p:sp>
        <p:nvSpPr>
          <p:cNvPr id="7" name="投影片編號版面配置區 6"/>
          <p:cNvSpPr>
            <a:spLocks noGrp="1"/>
          </p:cNvSpPr>
          <p:nvPr>
            <p:ph type="sldNum" sz="quarter" idx="5"/>
          </p:nvPr>
        </p:nvSpPr>
        <p:spPr>
          <a:xfrm>
            <a:off x="4021138" y="9720263"/>
            <a:ext cx="3076575" cy="514350"/>
          </a:xfrm>
          <a:prstGeom prst="rect">
            <a:avLst/>
          </a:prstGeom>
        </p:spPr>
        <p:txBody>
          <a:bodyPr vert="horz" lIns="94699" tIns="47348" rIns="94699" bIns="47348" rtlCol="0" anchor="b"/>
          <a:lstStyle>
            <a:lvl1pPr algn="r" eaLnBrk="1" fontAlgn="auto" hangingPunct="1">
              <a:spcBef>
                <a:spcPts val="0"/>
              </a:spcBef>
              <a:spcAft>
                <a:spcPts val="0"/>
              </a:spcAft>
              <a:defRPr sz="1200">
                <a:latin typeface="+mn-lt"/>
                <a:ea typeface="+mn-ea"/>
              </a:defRPr>
            </a:lvl1pPr>
          </a:lstStyle>
          <a:p>
            <a:pPr>
              <a:defRPr/>
            </a:pPr>
            <a:fld id="{62A3CD42-67D9-42F3-9D20-DA2B15507FF5}" type="slidenum">
              <a:rPr lang="zh-TW" altLang="en-US"/>
              <a:pPr>
                <a:defRPr/>
              </a:pPr>
              <a:t>‹#›</a:t>
            </a:fld>
            <a:endParaRPr lang="zh-TW" altLang="en-US"/>
          </a:p>
        </p:txBody>
      </p:sp>
      <p:sp>
        <p:nvSpPr>
          <p:cNvPr id="8" name="頁首版面配置區 7"/>
          <p:cNvSpPr>
            <a:spLocks noGrp="1"/>
          </p:cNvSpPr>
          <p:nvPr>
            <p:ph type="hdr" sz="quarter"/>
          </p:nvPr>
        </p:nvSpPr>
        <p:spPr>
          <a:xfrm>
            <a:off x="0" y="0"/>
            <a:ext cx="3076575" cy="509588"/>
          </a:xfrm>
          <a:prstGeom prst="rect">
            <a:avLst/>
          </a:prstGeom>
        </p:spPr>
        <p:txBody>
          <a:bodyPr vert="horz" lIns="91425" tIns="45714" rIns="91425" bIns="45714" rtlCol="0"/>
          <a:lstStyle>
            <a:lvl1pPr algn="l">
              <a:defRPr sz="1200"/>
            </a:lvl1pPr>
          </a:lstStyle>
          <a:p>
            <a:pPr>
              <a:defRPr/>
            </a:pPr>
            <a:endParaRPr lang="zh-TW"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FC391BC7-E8C5-4BB2-A6D8-D761C0D3EABF}" type="slidenum">
              <a:rPr lang="zh-TW" altLang="en-US" smtClean="0"/>
              <a:pPr>
                <a:defRPr/>
              </a:pPr>
              <a:t>3</a:t>
            </a:fld>
            <a:endParaRPr lang="zh-TW"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C0F703BF-6A7A-4360-A4D9-9383E9D6AC5D}" type="slidenum">
              <a:rPr lang="zh-TW" altLang="en-US" smtClean="0"/>
              <a:pPr>
                <a:defRPr/>
              </a:pPr>
              <a:t>68</a:t>
            </a:fld>
            <a:endParaRPr lang="zh-TW"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3D3EEF5B-D69B-4458-B6A1-8F1F29D86CBC}" type="slidenum">
              <a:rPr lang="zh-TW" altLang="en-US" smtClean="0"/>
              <a:pPr>
                <a:defRPr/>
              </a:pPr>
              <a:t>69</a:t>
            </a:fld>
            <a:endParaRPr lang="zh-TW"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1E837B5A-58B4-4390-BC04-53C411B94E31}" type="slidenum">
              <a:rPr lang="zh-TW" altLang="en-US" smtClean="0"/>
              <a:pPr>
                <a:defRPr/>
              </a:pPr>
              <a:t>70</a:t>
            </a:fld>
            <a:endParaRPr lang="zh-TW"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B45A623F-CC7E-49AA-A34F-C7A047390125}" type="slidenum">
              <a:rPr lang="zh-TW" altLang="en-US" smtClean="0"/>
              <a:pPr>
                <a:defRPr/>
              </a:pPr>
              <a:t>71</a:t>
            </a:fld>
            <a:endParaRPr lang="zh-TW"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486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B423B84D-7F6C-4206-A54A-3F0431593D82}" type="slidenum">
              <a:rPr lang="zh-TW" altLang="en-US" smtClean="0"/>
              <a:pPr>
                <a:defRPr/>
              </a:pPr>
              <a:t>99</a:t>
            </a:fld>
            <a:endParaRPr lang="zh-TW"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691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6F695745-7F05-4F23-89CB-06B86D8A0061}" type="slidenum">
              <a:rPr lang="zh-TW" altLang="en-US" smtClean="0"/>
              <a:pPr>
                <a:defRPr/>
              </a:pPr>
              <a:t>100</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40D33427-CBB7-4ADA-9DFE-3237A7638D35}" type="slidenum">
              <a:rPr lang="zh-TW" altLang="en-US" smtClean="0"/>
              <a:pPr>
                <a:defRPr/>
              </a:pPr>
              <a:t>4</a:t>
            </a:fld>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1F195EDA-CB0A-4F89-A306-4346A9A96FE9}" type="slidenum">
              <a:rPr lang="zh-TW" altLang="en-US" smtClean="0"/>
              <a:pPr>
                <a:defRPr/>
              </a:pPr>
              <a:t>5</a:t>
            </a:fld>
            <a:endParaRPr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839EE79F-36BB-427B-AB7A-AB994A898682}" type="slidenum">
              <a:rPr lang="zh-TW" altLang="en-US" smtClean="0"/>
              <a:pPr>
                <a:defRPr/>
              </a:pPr>
              <a:t>6</a:t>
            </a:fld>
            <a:endParaRPr lang="zh-TW"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9893DB60-6FBE-4C74-A8D6-BECA67F03ED9}" type="slidenum">
              <a:rPr lang="zh-TW" altLang="en-US" smtClean="0"/>
              <a:pPr>
                <a:defRPr/>
              </a:pPr>
              <a:t>18</a:t>
            </a:fld>
            <a:endParaRPr lang="zh-TW"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CC9421B5-0372-4C01-8FFB-2A594B14FA41}" type="slidenum">
              <a:rPr lang="zh-TW" altLang="en-US" smtClean="0"/>
              <a:pPr>
                <a:defRPr/>
              </a:pPr>
              <a:t>21</a:t>
            </a:fld>
            <a:endParaRPr lang="zh-TW"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3561D277-C39B-41C2-A15D-83A6380596CE}" type="slidenum">
              <a:rPr lang="zh-TW" altLang="en-US" smtClean="0"/>
              <a:pPr>
                <a:defRPr/>
              </a:pPr>
              <a:t>65</a:t>
            </a:fld>
            <a:endParaRPr lang="zh-TW"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6B3B272F-BE73-4ABA-A33F-A8D9F7615E5F}" type="slidenum">
              <a:rPr lang="zh-TW" altLang="en-US" smtClean="0"/>
              <a:pPr>
                <a:defRPr/>
              </a:pPr>
              <a:t>66</a:t>
            </a:fld>
            <a:endParaRPr lang="zh-TW"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1F2A6A9A-8A19-4C82-BB3D-CAB199C262F8}" type="slidenum">
              <a:rPr lang="zh-TW" altLang="en-US" smtClean="0"/>
              <a:pPr>
                <a:defRPr/>
              </a:pPr>
              <a:t>67</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grpSp>
        <p:nvGrpSpPr>
          <p:cNvPr id="3" name="群組 1"/>
          <p:cNvGrpSpPr>
            <a:grpSpLocks/>
          </p:cNvGrpSpPr>
          <p:nvPr userDrawn="1"/>
        </p:nvGrpSpPr>
        <p:grpSpPr bwMode="auto">
          <a:xfrm>
            <a:off x="0" y="-4763"/>
            <a:ext cx="11696700" cy="6862763"/>
            <a:chOff x="0" y="-4087"/>
            <a:chExt cx="11696700" cy="6283320"/>
          </a:xfrm>
        </p:grpSpPr>
        <p:sp>
          <p:nvSpPr>
            <p:cNvPr id="4" name="Freeform 6"/>
            <p:cNvSpPr>
              <a:spLocks/>
            </p:cNvSpPr>
            <p:nvPr userDrawn="1"/>
          </p:nvSpPr>
          <p:spPr bwMode="auto">
            <a:xfrm>
              <a:off x="0" y="476440"/>
              <a:ext cx="11696700" cy="5343455"/>
            </a:xfrm>
            <a:custGeom>
              <a:avLst/>
              <a:gdLst>
                <a:gd name="T0" fmla="*/ 0 w 4756"/>
                <a:gd name="T1" fmla="*/ 0 h 2239"/>
                <a:gd name="T2" fmla="*/ 2147483646 w 4756"/>
                <a:gd name="T3" fmla="*/ 0 h 2239"/>
                <a:gd name="T4" fmla="*/ 2147483646 w 4756"/>
                <a:gd name="T5" fmla="*/ 2147483646 h 2239"/>
                <a:gd name="T6" fmla="*/ 2147483646 w 4756"/>
                <a:gd name="T7" fmla="*/ 2147483646 h 2239"/>
                <a:gd name="T8" fmla="*/ 0 w 4756"/>
                <a:gd name="T9" fmla="*/ 2147483646 h 2239"/>
                <a:gd name="T10" fmla="*/ 0 w 4756"/>
                <a:gd name="T11" fmla="*/ 0 h 223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56" h="2239">
                  <a:moveTo>
                    <a:pt x="0" y="0"/>
                  </a:moveTo>
                  <a:lnTo>
                    <a:pt x="3897" y="0"/>
                  </a:lnTo>
                  <a:lnTo>
                    <a:pt x="4756" y="1121"/>
                  </a:lnTo>
                  <a:lnTo>
                    <a:pt x="3897" y="2239"/>
                  </a:lnTo>
                  <a:lnTo>
                    <a:pt x="0" y="2239"/>
                  </a:lnTo>
                  <a:lnTo>
                    <a:pt x="0" y="0"/>
                  </a:lnTo>
                  <a:close/>
                </a:path>
              </a:pathLst>
            </a:custGeom>
            <a:solidFill>
              <a:srgbClr val="339966"/>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lIns="128580" tIns="64290" rIns="128580" bIns="64290"/>
            <a:lstStyle/>
            <a:p>
              <a:endParaRPr lang="zh-TW" altLang="en-US"/>
            </a:p>
          </p:txBody>
        </p:sp>
        <p:sp>
          <p:nvSpPr>
            <p:cNvPr id="5" name="Freeform 7"/>
            <p:cNvSpPr>
              <a:spLocks/>
            </p:cNvSpPr>
            <p:nvPr userDrawn="1"/>
          </p:nvSpPr>
          <p:spPr bwMode="auto">
            <a:xfrm>
              <a:off x="5942716" y="-4087"/>
              <a:ext cx="4620789" cy="6283320"/>
            </a:xfrm>
            <a:custGeom>
              <a:avLst/>
              <a:gdLst>
                <a:gd name="T0" fmla="*/ 0 w 1940"/>
                <a:gd name="T1" fmla="*/ 0 h 3040"/>
                <a:gd name="T2" fmla="*/ 2147483646 w 1940"/>
                <a:gd name="T3" fmla="*/ 0 h 3040"/>
                <a:gd name="T4" fmla="*/ 2147483646 w 1940"/>
                <a:gd name="T5" fmla="*/ 2147483646 h 3040"/>
                <a:gd name="T6" fmla="*/ 2147483646 w 1940"/>
                <a:gd name="T7" fmla="*/ 2147483646 h 3040"/>
                <a:gd name="T8" fmla="*/ 2147483646 w 1940"/>
                <a:gd name="T9" fmla="*/ 2147483646 h 3040"/>
                <a:gd name="T10" fmla="*/ 0 w 1940"/>
                <a:gd name="T11" fmla="*/ 2147483646 h 3040"/>
                <a:gd name="T12" fmla="*/ 2147483646 w 1940"/>
                <a:gd name="T13" fmla="*/ 2147483646 h 3040"/>
                <a:gd name="T14" fmla="*/ 0 w 1940"/>
                <a:gd name="T15" fmla="*/ 0 h 304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40" h="3040">
                  <a:moveTo>
                    <a:pt x="0" y="0"/>
                  </a:moveTo>
                  <a:lnTo>
                    <a:pt x="774" y="0"/>
                  </a:lnTo>
                  <a:lnTo>
                    <a:pt x="1938" y="1537"/>
                  </a:lnTo>
                  <a:lnTo>
                    <a:pt x="1940" y="1537"/>
                  </a:lnTo>
                  <a:lnTo>
                    <a:pt x="774" y="3040"/>
                  </a:lnTo>
                  <a:lnTo>
                    <a:pt x="0" y="3040"/>
                  </a:lnTo>
                  <a:lnTo>
                    <a:pt x="1167" y="1537"/>
                  </a:lnTo>
                  <a:lnTo>
                    <a:pt x="0" y="0"/>
                  </a:lnTo>
                  <a:close/>
                </a:path>
              </a:pathLst>
            </a:custGeom>
            <a:solidFill>
              <a:srgbClr val="92D05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lIns="128580" tIns="64290" rIns="128580" bIns="64290"/>
            <a:lstStyle/>
            <a:p>
              <a:endParaRPr lang="zh-TW" altLang="en-US"/>
            </a:p>
          </p:txBody>
        </p:sp>
        <p:cxnSp>
          <p:nvCxnSpPr>
            <p:cNvPr id="6" name="直接连接符 12"/>
            <p:cNvCxnSpPr/>
            <p:nvPr userDrawn="1"/>
          </p:nvCxnSpPr>
          <p:spPr>
            <a:xfrm flipV="1">
              <a:off x="76200" y="4466765"/>
              <a:ext cx="7504113" cy="436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標題 1"/>
          <p:cNvSpPr>
            <a:spLocks noGrp="1"/>
          </p:cNvSpPr>
          <p:nvPr>
            <p:ph type="ctrTitle"/>
          </p:nvPr>
        </p:nvSpPr>
        <p:spPr>
          <a:xfrm>
            <a:off x="312170" y="2040625"/>
            <a:ext cx="7032171" cy="2387600"/>
          </a:xfrm>
          <a:prstGeom prst="rect">
            <a:avLst/>
          </a:prstGeom>
        </p:spPr>
        <p:txBody>
          <a:bodyPr anchor="b">
            <a:normAutofit/>
          </a:bodyPr>
          <a:lstStyle>
            <a:lvl1pPr algn="ctr">
              <a:defRPr sz="6000">
                <a:solidFill>
                  <a:schemeClr val="accent6">
                    <a:lumMod val="60000"/>
                    <a:lumOff val="40000"/>
                  </a:schemeClr>
                </a:solidFill>
                <a:latin typeface="微軟正黑體" panose="020B0604030504040204" pitchFamily="34" charset="-120"/>
                <a:ea typeface="微軟正黑體" panose="020B0604030504040204" pitchFamily="34" charset="-120"/>
              </a:defRPr>
            </a:lvl1pPr>
          </a:lstStyle>
          <a:p>
            <a:r>
              <a:rPr lang="zh-TW" altLang="en-US" dirty="0" smtClean="0"/>
              <a:t>按一下以編輯母片標題樣式</a:t>
            </a:r>
            <a:endParaRPr lang="zh-TW" altLang="en-US" dirty="0"/>
          </a:p>
        </p:txBody>
      </p:sp>
      <p:sp>
        <p:nvSpPr>
          <p:cNvPr id="7" name="日期版面配置區 3"/>
          <p:cNvSpPr>
            <a:spLocks noGrp="1"/>
          </p:cNvSpPr>
          <p:nvPr>
            <p:ph type="dt" sz="half" idx="10"/>
          </p:nvPr>
        </p:nvSpPr>
        <p:spPr>
          <a:xfrm>
            <a:off x="838200" y="6356350"/>
            <a:ext cx="2743200" cy="365125"/>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zh-TW" altLang="en-US"/>
          </a:p>
        </p:txBody>
      </p:sp>
      <p:sp>
        <p:nvSpPr>
          <p:cNvPr id="8" name="頁尾版面配置區 4"/>
          <p:cNvSpPr>
            <a:spLocks noGrp="1"/>
          </p:cNvSpPr>
          <p:nvPr>
            <p:ph type="ftr" sz="quarter" idx="11"/>
          </p:nvPr>
        </p:nvSpPr>
        <p:spPr>
          <a:xfrm>
            <a:off x="4038600" y="6356350"/>
            <a:ext cx="4114800" cy="365125"/>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zh-TW" altLang="en-US"/>
          </a:p>
        </p:txBody>
      </p:sp>
      <p:sp>
        <p:nvSpPr>
          <p:cNvPr id="9" name="投影片編號版面配置區 5"/>
          <p:cNvSpPr>
            <a:spLocks noGrp="1"/>
          </p:cNvSpPr>
          <p:nvPr>
            <p:ph type="sldNum" sz="quarter" idx="12"/>
          </p:nvPr>
        </p:nvSpPr>
        <p:spPr>
          <a:xfrm>
            <a:off x="9448800" y="6350000"/>
            <a:ext cx="2743200" cy="365125"/>
          </a:xfrm>
          <a:prstGeom prst="rect">
            <a:avLst/>
          </a:prstGeom>
        </p:spPr>
        <p:txBody>
          <a:bodyPr/>
          <a:lstStyle>
            <a:lvl1pPr algn="r" eaLnBrk="1" fontAlgn="auto" hangingPunct="1">
              <a:spcBef>
                <a:spcPts val="0"/>
              </a:spcBef>
              <a:spcAft>
                <a:spcPts val="0"/>
              </a:spcAft>
              <a:defRPr>
                <a:latin typeface="+mn-lt"/>
                <a:ea typeface="+mn-ea"/>
              </a:defRPr>
            </a:lvl1pPr>
          </a:lstStyle>
          <a:p>
            <a:pPr>
              <a:defRPr/>
            </a:pPr>
            <a:fld id="{396C356E-7B08-4A63-8142-33A6EA4D4A2F}" type="slidenum">
              <a:rPr lang="zh-TW" altLang="en-US"/>
              <a:pPr>
                <a:defRPr/>
              </a:pPr>
              <a:t>‹#›</a:t>
            </a:fld>
            <a:endParaRPr lang="zh-TW" altLang="en-US" dirty="0"/>
          </a:p>
        </p:txBody>
      </p:sp>
    </p:spTree>
    <p:extLst>
      <p:ext uri="{BB962C8B-B14F-4D97-AF65-F5344CB8AC3E}">
        <p14:creationId xmlns:p14="http://schemas.microsoft.com/office/powerpoint/2010/main" val="3314113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4" name="任意多边形 20"/>
          <p:cNvSpPr/>
          <p:nvPr userDrawn="1"/>
        </p:nvSpPr>
        <p:spPr>
          <a:xfrm>
            <a:off x="0" y="-19050"/>
            <a:ext cx="1566863" cy="968375"/>
          </a:xfrm>
          <a:custGeom>
            <a:avLst/>
            <a:gdLst>
              <a:gd name="connsiteX0" fmla="*/ 2445724 w 3036849"/>
              <a:gd name="connsiteY0" fmla="*/ 0 h 1182250"/>
              <a:gd name="connsiteX1" fmla="*/ 3036849 w 3036849"/>
              <a:gd name="connsiteY1" fmla="*/ 591125 h 1182250"/>
              <a:gd name="connsiteX2" fmla="*/ 2445724 w 3036849"/>
              <a:gd name="connsiteY2" fmla="*/ 1182250 h 1182250"/>
              <a:gd name="connsiteX3" fmla="*/ 2367755 w 3036849"/>
              <a:gd name="connsiteY3" fmla="*/ 1174390 h 1182250"/>
              <a:gd name="connsiteX4" fmla="*/ 0 w 3036849"/>
              <a:gd name="connsiteY4" fmla="*/ 1174390 h 1182250"/>
              <a:gd name="connsiteX5" fmla="*/ 0 w 3036849"/>
              <a:gd name="connsiteY5" fmla="*/ 7860 h 1182250"/>
              <a:gd name="connsiteX6" fmla="*/ 2367755 w 3036849"/>
              <a:gd name="connsiteY6" fmla="*/ 7860 h 118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36849" h="1182250">
                <a:moveTo>
                  <a:pt x="2445724" y="0"/>
                </a:moveTo>
                <a:cubicBezTo>
                  <a:pt x="2772193" y="0"/>
                  <a:pt x="3036849" y="264656"/>
                  <a:pt x="3036849" y="591125"/>
                </a:cubicBezTo>
                <a:cubicBezTo>
                  <a:pt x="3036849" y="917594"/>
                  <a:pt x="2772193" y="1182250"/>
                  <a:pt x="2445724" y="1182250"/>
                </a:cubicBezTo>
                <a:lnTo>
                  <a:pt x="2367755" y="1174390"/>
                </a:lnTo>
                <a:lnTo>
                  <a:pt x="0" y="1174390"/>
                </a:lnTo>
                <a:lnTo>
                  <a:pt x="0" y="7860"/>
                </a:lnTo>
                <a:lnTo>
                  <a:pt x="2367755" y="7860"/>
                </a:lnTo>
                <a:close/>
              </a:path>
            </a:pathLst>
          </a:custGeom>
          <a:solidFill>
            <a:srgbClr val="8CC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prstClr val="white"/>
              </a:solidFill>
            </a:endParaRPr>
          </a:p>
        </p:txBody>
      </p:sp>
      <p:sp>
        <p:nvSpPr>
          <p:cNvPr id="5" name="任意多边形 21"/>
          <p:cNvSpPr/>
          <p:nvPr userDrawn="1"/>
        </p:nvSpPr>
        <p:spPr>
          <a:xfrm rot="10800000">
            <a:off x="1673225" y="-6350"/>
            <a:ext cx="10518775" cy="968375"/>
          </a:xfrm>
          <a:custGeom>
            <a:avLst/>
            <a:gdLst>
              <a:gd name="connsiteX0" fmla="*/ 2445724 w 3036849"/>
              <a:gd name="connsiteY0" fmla="*/ 0 h 1182250"/>
              <a:gd name="connsiteX1" fmla="*/ 3036849 w 3036849"/>
              <a:gd name="connsiteY1" fmla="*/ 591125 h 1182250"/>
              <a:gd name="connsiteX2" fmla="*/ 2445724 w 3036849"/>
              <a:gd name="connsiteY2" fmla="*/ 1182250 h 1182250"/>
              <a:gd name="connsiteX3" fmla="*/ 2367755 w 3036849"/>
              <a:gd name="connsiteY3" fmla="*/ 1174390 h 1182250"/>
              <a:gd name="connsiteX4" fmla="*/ 0 w 3036849"/>
              <a:gd name="connsiteY4" fmla="*/ 1174390 h 1182250"/>
              <a:gd name="connsiteX5" fmla="*/ 0 w 3036849"/>
              <a:gd name="connsiteY5" fmla="*/ 7860 h 1182250"/>
              <a:gd name="connsiteX6" fmla="*/ 2367755 w 3036849"/>
              <a:gd name="connsiteY6" fmla="*/ 786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18906855 w 19575949"/>
              <a:gd name="connsiteY3" fmla="*/ 1174390 h 1182250"/>
              <a:gd name="connsiteX4" fmla="*/ 16539100 w 19575949"/>
              <a:gd name="connsiteY4" fmla="*/ 1174390 h 1182250"/>
              <a:gd name="connsiteX5" fmla="*/ 0 w 19575949"/>
              <a:gd name="connsiteY5" fmla="*/ 112703 h 1182250"/>
              <a:gd name="connsiteX6" fmla="*/ 18906855 w 19575949"/>
              <a:gd name="connsiteY6" fmla="*/ 7860 h 1182250"/>
              <a:gd name="connsiteX7" fmla="*/ 18984824 w 19575949"/>
              <a:gd name="connsiteY7" fmla="*/ 0 h 1182250"/>
              <a:gd name="connsiteX0" fmla="*/ 18984826 w 19575951"/>
              <a:gd name="connsiteY0" fmla="*/ 0 h 1182250"/>
              <a:gd name="connsiteX1" fmla="*/ 19575951 w 19575951"/>
              <a:gd name="connsiteY1" fmla="*/ 591125 h 1182250"/>
              <a:gd name="connsiteX2" fmla="*/ 18984826 w 19575951"/>
              <a:gd name="connsiteY2" fmla="*/ 1182250 h 1182250"/>
              <a:gd name="connsiteX3" fmla="*/ 18906857 w 19575951"/>
              <a:gd name="connsiteY3" fmla="*/ 1174390 h 1182250"/>
              <a:gd name="connsiteX4" fmla="*/ 0 w 19575951"/>
              <a:gd name="connsiteY4" fmla="*/ 1148181 h 1182250"/>
              <a:gd name="connsiteX5" fmla="*/ 2 w 19575951"/>
              <a:gd name="connsiteY5" fmla="*/ 112703 h 1182250"/>
              <a:gd name="connsiteX6" fmla="*/ 18906857 w 19575951"/>
              <a:gd name="connsiteY6" fmla="*/ 7860 h 1182250"/>
              <a:gd name="connsiteX7" fmla="*/ 18984826 w 19575951"/>
              <a:gd name="connsiteY7" fmla="*/ 0 h 118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575951" h="1182250">
                <a:moveTo>
                  <a:pt x="18984826" y="0"/>
                </a:moveTo>
                <a:cubicBezTo>
                  <a:pt x="19311295" y="0"/>
                  <a:pt x="19575951" y="264656"/>
                  <a:pt x="19575951" y="591125"/>
                </a:cubicBezTo>
                <a:cubicBezTo>
                  <a:pt x="19575951" y="917594"/>
                  <a:pt x="19311295" y="1182250"/>
                  <a:pt x="18984826" y="1182250"/>
                </a:cubicBezTo>
                <a:lnTo>
                  <a:pt x="18906857" y="1174390"/>
                </a:lnTo>
                <a:lnTo>
                  <a:pt x="0" y="1148181"/>
                </a:lnTo>
                <a:cubicBezTo>
                  <a:pt x="1" y="803022"/>
                  <a:pt x="1" y="457862"/>
                  <a:pt x="2" y="112703"/>
                </a:cubicBezTo>
                <a:lnTo>
                  <a:pt x="18906857" y="7860"/>
                </a:lnTo>
                <a:lnTo>
                  <a:pt x="18984826" y="0"/>
                </a:lnTo>
                <a:close/>
              </a:path>
            </a:pathLst>
          </a:cu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prstClr val="white"/>
              </a:solidFill>
            </a:endParaRPr>
          </a:p>
        </p:txBody>
      </p:sp>
      <p:sp>
        <p:nvSpPr>
          <p:cNvPr id="6" name="矩形 5"/>
          <p:cNvSpPr/>
          <p:nvPr userDrawn="1"/>
        </p:nvSpPr>
        <p:spPr>
          <a:xfrm>
            <a:off x="0" y="6754813"/>
            <a:ext cx="12192000" cy="114300"/>
          </a:xfrm>
          <a:prstGeom prst="rect">
            <a:avLst/>
          </a:pr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solidFill>
                <a:prstClr val="white"/>
              </a:solidFill>
            </a:endParaRPr>
          </a:p>
        </p:txBody>
      </p:sp>
      <p:sp>
        <p:nvSpPr>
          <p:cNvPr id="7" name="Rectangle 8"/>
          <p:cNvSpPr>
            <a:spLocks noChangeArrowheads="1"/>
          </p:cNvSpPr>
          <p:nvPr userDrawn="1"/>
        </p:nvSpPr>
        <p:spPr bwMode="auto">
          <a:xfrm>
            <a:off x="0" y="3810000"/>
            <a:ext cx="12192000" cy="3001963"/>
          </a:xfrm>
          <a:prstGeom prst="rect">
            <a:avLst/>
          </a:prstGeom>
          <a:solidFill>
            <a:schemeClr val="bg1">
              <a:lumMod val="75000"/>
              <a:alpha val="41176"/>
            </a:schemeClr>
          </a:solidFill>
          <a:ln>
            <a:noFill/>
          </a:ln>
        </p:spPr>
        <p:txBody>
          <a:bodyPr lIns="96393" tIns="48196" rIns="96393" bIns="48196"/>
          <a:lstStyle/>
          <a:p>
            <a:pPr defTabSz="1285372" eaLnBrk="1" fontAlgn="auto" hangingPunct="1">
              <a:spcBef>
                <a:spcPts val="0"/>
              </a:spcBef>
              <a:spcAft>
                <a:spcPts val="0"/>
              </a:spcAft>
              <a:defRPr/>
            </a:pPr>
            <a:endParaRPr lang="zh-CN" altLang="en-US" sz="2530" kern="0">
              <a:solidFill>
                <a:sysClr val="windowText" lastClr="000000"/>
              </a:solidFill>
              <a:latin typeface="Calibri" panose="020F0502020204030204"/>
              <a:ea typeface="+mn-ea"/>
            </a:endParaRPr>
          </a:p>
        </p:txBody>
      </p:sp>
      <p:sp>
        <p:nvSpPr>
          <p:cNvPr id="3" name="內容版面配置區 2"/>
          <p:cNvSpPr>
            <a:spLocks noGrp="1"/>
          </p:cNvSpPr>
          <p:nvPr>
            <p:ph idx="1"/>
          </p:nvPr>
        </p:nvSpPr>
        <p:spPr>
          <a:xfrm>
            <a:off x="251484" y="4043874"/>
            <a:ext cx="11689030" cy="2768714"/>
          </a:xfrm>
          <a:prstGeom prst="rect">
            <a:avLst/>
          </a:prstGeom>
        </p:spPr>
        <p:txBody>
          <a:bodyPr/>
          <a:lstStyle>
            <a:lvl1pPr marL="228600" indent="-228600">
              <a:buFont typeface="Wingdings" panose="05000000000000000000" pitchFamily="2" charset="2"/>
              <a:buChar char="u"/>
              <a:defRPr>
                <a:solidFill>
                  <a:schemeClr val="accent6">
                    <a:lumMod val="50000"/>
                  </a:schemeClr>
                </a:solidFill>
              </a:defRPr>
            </a:lvl1pPr>
          </a:lstStyle>
          <a:p>
            <a:pPr lvl="0"/>
            <a:r>
              <a:rPr lang="zh-TW" altLang="en-US" dirty="0"/>
              <a:t>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2" name="標題 1"/>
          <p:cNvSpPr>
            <a:spLocks noGrp="1"/>
          </p:cNvSpPr>
          <p:nvPr>
            <p:ph type="title"/>
          </p:nvPr>
        </p:nvSpPr>
        <p:spPr>
          <a:xfrm>
            <a:off x="314058" y="152399"/>
            <a:ext cx="1252671" cy="1325563"/>
          </a:xfrm>
          <a:prstGeom prst="rect">
            <a:avLst/>
          </a:prstGeom>
        </p:spPr>
        <p:txBody>
          <a:bodyPr/>
          <a:lstStyle/>
          <a:p>
            <a:r>
              <a:rPr lang="zh-TW" altLang="en-US" dirty="0"/>
              <a:t>按一下以編輯母片標題樣式</a:t>
            </a:r>
          </a:p>
        </p:txBody>
      </p:sp>
      <p:sp>
        <p:nvSpPr>
          <p:cNvPr id="8" name="投影片編號版面配置區 5"/>
          <p:cNvSpPr>
            <a:spLocks noGrp="1"/>
          </p:cNvSpPr>
          <p:nvPr>
            <p:ph type="sldNum" sz="quarter" idx="10"/>
          </p:nvPr>
        </p:nvSpPr>
        <p:spPr>
          <a:xfrm>
            <a:off x="9448800" y="6332538"/>
            <a:ext cx="2743200" cy="365125"/>
          </a:xfrm>
          <a:prstGeom prst="rect">
            <a:avLst/>
          </a:prstGeom>
        </p:spPr>
        <p:txBody>
          <a:bodyPr/>
          <a:lstStyle>
            <a:lvl1pPr algn="r" eaLnBrk="1" fontAlgn="auto" hangingPunct="1">
              <a:spcBef>
                <a:spcPts val="0"/>
              </a:spcBef>
              <a:spcAft>
                <a:spcPts val="0"/>
              </a:spcAft>
              <a:defRPr>
                <a:solidFill>
                  <a:prstClr val="black"/>
                </a:solidFill>
                <a:latin typeface="+mn-lt"/>
                <a:ea typeface="+mn-ea"/>
              </a:defRPr>
            </a:lvl1pPr>
          </a:lstStyle>
          <a:p>
            <a:pPr>
              <a:defRPr/>
            </a:pPr>
            <a:fld id="{FA8BB6E8-A2F4-4EEC-B63D-39F7D2145B89}" type="slidenum">
              <a:rPr lang="zh-TW" altLang="en-US"/>
              <a:pPr>
                <a:defRPr/>
              </a:pPr>
              <a:t>‹#›</a:t>
            </a:fld>
            <a:endParaRPr lang="zh-TW" altLang="en-US"/>
          </a:p>
        </p:txBody>
      </p:sp>
    </p:spTree>
    <p:extLst>
      <p:ext uri="{BB962C8B-B14F-4D97-AF65-F5344CB8AC3E}">
        <p14:creationId xmlns:p14="http://schemas.microsoft.com/office/powerpoint/2010/main" val="334323399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
        <p:nvSpPr>
          <p:cNvPr id="4" name="任意多边形 20"/>
          <p:cNvSpPr/>
          <p:nvPr userDrawn="1"/>
        </p:nvSpPr>
        <p:spPr>
          <a:xfrm>
            <a:off x="0" y="-19050"/>
            <a:ext cx="1566863" cy="968375"/>
          </a:xfrm>
          <a:custGeom>
            <a:avLst/>
            <a:gdLst>
              <a:gd name="connsiteX0" fmla="*/ 2445724 w 3036849"/>
              <a:gd name="connsiteY0" fmla="*/ 0 h 1182250"/>
              <a:gd name="connsiteX1" fmla="*/ 3036849 w 3036849"/>
              <a:gd name="connsiteY1" fmla="*/ 591125 h 1182250"/>
              <a:gd name="connsiteX2" fmla="*/ 2445724 w 3036849"/>
              <a:gd name="connsiteY2" fmla="*/ 1182250 h 1182250"/>
              <a:gd name="connsiteX3" fmla="*/ 2367755 w 3036849"/>
              <a:gd name="connsiteY3" fmla="*/ 1174390 h 1182250"/>
              <a:gd name="connsiteX4" fmla="*/ 0 w 3036849"/>
              <a:gd name="connsiteY4" fmla="*/ 1174390 h 1182250"/>
              <a:gd name="connsiteX5" fmla="*/ 0 w 3036849"/>
              <a:gd name="connsiteY5" fmla="*/ 7860 h 1182250"/>
              <a:gd name="connsiteX6" fmla="*/ 2367755 w 3036849"/>
              <a:gd name="connsiteY6" fmla="*/ 7860 h 118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36849" h="1182250">
                <a:moveTo>
                  <a:pt x="2445724" y="0"/>
                </a:moveTo>
                <a:cubicBezTo>
                  <a:pt x="2772193" y="0"/>
                  <a:pt x="3036849" y="264656"/>
                  <a:pt x="3036849" y="591125"/>
                </a:cubicBezTo>
                <a:cubicBezTo>
                  <a:pt x="3036849" y="917594"/>
                  <a:pt x="2772193" y="1182250"/>
                  <a:pt x="2445724" y="1182250"/>
                </a:cubicBezTo>
                <a:lnTo>
                  <a:pt x="2367755" y="1174390"/>
                </a:lnTo>
                <a:lnTo>
                  <a:pt x="0" y="1174390"/>
                </a:lnTo>
                <a:lnTo>
                  <a:pt x="0" y="7860"/>
                </a:lnTo>
                <a:lnTo>
                  <a:pt x="2367755" y="7860"/>
                </a:lnTo>
                <a:close/>
              </a:path>
            </a:pathLst>
          </a:custGeom>
          <a:solidFill>
            <a:srgbClr val="8CC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prstClr val="white"/>
              </a:solidFill>
            </a:endParaRPr>
          </a:p>
        </p:txBody>
      </p:sp>
      <p:sp>
        <p:nvSpPr>
          <p:cNvPr id="5" name="任意多边形 21"/>
          <p:cNvSpPr/>
          <p:nvPr userDrawn="1"/>
        </p:nvSpPr>
        <p:spPr>
          <a:xfrm rot="10800000">
            <a:off x="1673225" y="-6350"/>
            <a:ext cx="10518775" cy="968375"/>
          </a:xfrm>
          <a:custGeom>
            <a:avLst/>
            <a:gdLst>
              <a:gd name="connsiteX0" fmla="*/ 2445724 w 3036849"/>
              <a:gd name="connsiteY0" fmla="*/ 0 h 1182250"/>
              <a:gd name="connsiteX1" fmla="*/ 3036849 w 3036849"/>
              <a:gd name="connsiteY1" fmla="*/ 591125 h 1182250"/>
              <a:gd name="connsiteX2" fmla="*/ 2445724 w 3036849"/>
              <a:gd name="connsiteY2" fmla="*/ 1182250 h 1182250"/>
              <a:gd name="connsiteX3" fmla="*/ 2367755 w 3036849"/>
              <a:gd name="connsiteY3" fmla="*/ 1174390 h 1182250"/>
              <a:gd name="connsiteX4" fmla="*/ 0 w 3036849"/>
              <a:gd name="connsiteY4" fmla="*/ 1174390 h 1182250"/>
              <a:gd name="connsiteX5" fmla="*/ 0 w 3036849"/>
              <a:gd name="connsiteY5" fmla="*/ 7860 h 1182250"/>
              <a:gd name="connsiteX6" fmla="*/ 2367755 w 3036849"/>
              <a:gd name="connsiteY6" fmla="*/ 786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18906855 w 19575949"/>
              <a:gd name="connsiteY3" fmla="*/ 1174390 h 1182250"/>
              <a:gd name="connsiteX4" fmla="*/ 16539100 w 19575949"/>
              <a:gd name="connsiteY4" fmla="*/ 1174390 h 1182250"/>
              <a:gd name="connsiteX5" fmla="*/ 0 w 19575949"/>
              <a:gd name="connsiteY5" fmla="*/ 112703 h 1182250"/>
              <a:gd name="connsiteX6" fmla="*/ 18906855 w 19575949"/>
              <a:gd name="connsiteY6" fmla="*/ 7860 h 1182250"/>
              <a:gd name="connsiteX7" fmla="*/ 18984824 w 19575949"/>
              <a:gd name="connsiteY7" fmla="*/ 0 h 1182250"/>
              <a:gd name="connsiteX0" fmla="*/ 18984826 w 19575951"/>
              <a:gd name="connsiteY0" fmla="*/ 0 h 1182250"/>
              <a:gd name="connsiteX1" fmla="*/ 19575951 w 19575951"/>
              <a:gd name="connsiteY1" fmla="*/ 591125 h 1182250"/>
              <a:gd name="connsiteX2" fmla="*/ 18984826 w 19575951"/>
              <a:gd name="connsiteY2" fmla="*/ 1182250 h 1182250"/>
              <a:gd name="connsiteX3" fmla="*/ 18906857 w 19575951"/>
              <a:gd name="connsiteY3" fmla="*/ 1174390 h 1182250"/>
              <a:gd name="connsiteX4" fmla="*/ 0 w 19575951"/>
              <a:gd name="connsiteY4" fmla="*/ 1148181 h 1182250"/>
              <a:gd name="connsiteX5" fmla="*/ 2 w 19575951"/>
              <a:gd name="connsiteY5" fmla="*/ 112703 h 1182250"/>
              <a:gd name="connsiteX6" fmla="*/ 18906857 w 19575951"/>
              <a:gd name="connsiteY6" fmla="*/ 7860 h 1182250"/>
              <a:gd name="connsiteX7" fmla="*/ 18984826 w 19575951"/>
              <a:gd name="connsiteY7" fmla="*/ 0 h 118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575951" h="1182250">
                <a:moveTo>
                  <a:pt x="18984826" y="0"/>
                </a:moveTo>
                <a:cubicBezTo>
                  <a:pt x="19311295" y="0"/>
                  <a:pt x="19575951" y="264656"/>
                  <a:pt x="19575951" y="591125"/>
                </a:cubicBezTo>
                <a:cubicBezTo>
                  <a:pt x="19575951" y="917594"/>
                  <a:pt x="19311295" y="1182250"/>
                  <a:pt x="18984826" y="1182250"/>
                </a:cubicBezTo>
                <a:lnTo>
                  <a:pt x="18906857" y="1174390"/>
                </a:lnTo>
                <a:lnTo>
                  <a:pt x="0" y="1148181"/>
                </a:lnTo>
                <a:cubicBezTo>
                  <a:pt x="1" y="803022"/>
                  <a:pt x="1" y="457862"/>
                  <a:pt x="2" y="112703"/>
                </a:cubicBezTo>
                <a:lnTo>
                  <a:pt x="18906857" y="7860"/>
                </a:lnTo>
                <a:lnTo>
                  <a:pt x="18984826" y="0"/>
                </a:lnTo>
                <a:close/>
              </a:path>
            </a:pathLst>
          </a:cu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prstClr val="white"/>
              </a:solidFill>
            </a:endParaRPr>
          </a:p>
        </p:txBody>
      </p:sp>
      <p:sp>
        <p:nvSpPr>
          <p:cNvPr id="6" name="矩形 5"/>
          <p:cNvSpPr/>
          <p:nvPr userDrawn="1"/>
        </p:nvSpPr>
        <p:spPr>
          <a:xfrm>
            <a:off x="0" y="6883400"/>
            <a:ext cx="12192000" cy="114300"/>
          </a:xfrm>
          <a:prstGeom prst="rect">
            <a:avLst/>
          </a:pr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solidFill>
                <a:prstClr val="white"/>
              </a:solidFill>
            </a:endParaRPr>
          </a:p>
        </p:txBody>
      </p:sp>
      <p:sp>
        <p:nvSpPr>
          <p:cNvPr id="3" name="文字版面配置區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dirty="0"/>
              <a:t>編輯母片文字樣式</a:t>
            </a:r>
          </a:p>
        </p:txBody>
      </p:sp>
      <p:sp>
        <p:nvSpPr>
          <p:cNvPr id="7" name="日期版面配置區 3"/>
          <p:cNvSpPr>
            <a:spLocks noGrp="1"/>
          </p:cNvSpPr>
          <p:nvPr>
            <p:ph type="dt" sz="half" idx="10"/>
          </p:nvPr>
        </p:nvSpPr>
        <p:spPr>
          <a:xfrm>
            <a:off x="838200" y="6356350"/>
            <a:ext cx="2743200" cy="365125"/>
          </a:xfrm>
          <a:prstGeom prst="rect">
            <a:avLst/>
          </a:prstGeom>
        </p:spPr>
        <p:txBody>
          <a:bodyPr/>
          <a:lstStyle>
            <a:lvl1pPr eaLnBrk="1" fontAlgn="auto" hangingPunct="1">
              <a:spcBef>
                <a:spcPts val="0"/>
              </a:spcBef>
              <a:spcAft>
                <a:spcPts val="0"/>
              </a:spcAft>
              <a:defRPr>
                <a:solidFill>
                  <a:prstClr val="black"/>
                </a:solidFill>
                <a:latin typeface="+mn-lt"/>
                <a:ea typeface="+mn-ea"/>
              </a:defRPr>
            </a:lvl1pPr>
          </a:lstStyle>
          <a:p>
            <a:pPr>
              <a:defRPr/>
            </a:pPr>
            <a:endParaRPr lang="zh-TW" altLang="en-US"/>
          </a:p>
        </p:txBody>
      </p:sp>
      <p:sp>
        <p:nvSpPr>
          <p:cNvPr id="8" name="投影片編號版面配置區 5"/>
          <p:cNvSpPr>
            <a:spLocks noGrp="1"/>
          </p:cNvSpPr>
          <p:nvPr>
            <p:ph type="sldNum" sz="quarter" idx="11"/>
          </p:nvPr>
        </p:nvSpPr>
        <p:spPr>
          <a:xfrm>
            <a:off x="9448800" y="6477000"/>
            <a:ext cx="2743200" cy="365125"/>
          </a:xfrm>
          <a:prstGeom prst="rect">
            <a:avLst/>
          </a:prstGeom>
        </p:spPr>
        <p:txBody>
          <a:bodyPr/>
          <a:lstStyle>
            <a:lvl1pPr algn="r" eaLnBrk="1" fontAlgn="auto" hangingPunct="1">
              <a:spcBef>
                <a:spcPts val="0"/>
              </a:spcBef>
              <a:spcAft>
                <a:spcPts val="0"/>
              </a:spcAft>
              <a:defRPr>
                <a:solidFill>
                  <a:prstClr val="black"/>
                </a:solidFill>
                <a:latin typeface="+mn-lt"/>
                <a:ea typeface="+mn-ea"/>
              </a:defRPr>
            </a:lvl1pPr>
          </a:lstStyle>
          <a:p>
            <a:pPr>
              <a:defRPr/>
            </a:pPr>
            <a:fld id="{A6AD940A-8A3A-4A86-AD3B-3A3DB07E1026}" type="slidenum">
              <a:rPr lang="zh-TW" altLang="en-US"/>
              <a:pPr>
                <a:defRPr/>
              </a:pPr>
              <a:t>‹#›</a:t>
            </a:fld>
            <a:endParaRPr lang="zh-TW" altLang="en-US"/>
          </a:p>
        </p:txBody>
      </p:sp>
    </p:spTree>
    <p:extLst>
      <p:ext uri="{BB962C8B-B14F-4D97-AF65-F5344CB8AC3E}">
        <p14:creationId xmlns:p14="http://schemas.microsoft.com/office/powerpoint/2010/main" val="2712457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314058" y="-114301"/>
            <a:ext cx="1252671" cy="1325563"/>
          </a:xfrm>
          <a:prstGeom prst="rect">
            <a:avLst/>
          </a:prstGeom>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a:prstGeom prst="rect">
            <a:avLst/>
          </a:prstGeo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a:prstGeom prst="rect">
            <a:avLst/>
          </a:prstGeo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a:xfrm>
            <a:off x="838200" y="6356350"/>
            <a:ext cx="2743200" cy="365125"/>
          </a:xfrm>
          <a:prstGeom prst="rect">
            <a:avLst/>
          </a:prstGeom>
        </p:spPr>
        <p:txBody>
          <a:bodyPr/>
          <a:lstStyle>
            <a:lvl1pPr eaLnBrk="1" fontAlgn="auto" hangingPunct="1">
              <a:spcBef>
                <a:spcPts val="0"/>
              </a:spcBef>
              <a:spcAft>
                <a:spcPts val="0"/>
              </a:spcAft>
              <a:defRPr>
                <a:solidFill>
                  <a:prstClr val="black"/>
                </a:solidFill>
                <a:latin typeface="+mn-lt"/>
                <a:ea typeface="+mn-ea"/>
              </a:defRPr>
            </a:lvl1pPr>
          </a:lstStyle>
          <a:p>
            <a:pPr>
              <a:defRPr/>
            </a:pPr>
            <a:endParaRPr lang="zh-TW" altLang="en-US"/>
          </a:p>
        </p:txBody>
      </p:sp>
      <p:sp>
        <p:nvSpPr>
          <p:cNvPr id="6" name="頁尾版面配置區 5"/>
          <p:cNvSpPr>
            <a:spLocks noGrp="1"/>
          </p:cNvSpPr>
          <p:nvPr>
            <p:ph type="ftr" sz="quarter" idx="11"/>
          </p:nvPr>
        </p:nvSpPr>
        <p:spPr>
          <a:xfrm>
            <a:off x="4038600" y="6356350"/>
            <a:ext cx="4114800" cy="365125"/>
          </a:xfrm>
          <a:prstGeom prst="rect">
            <a:avLst/>
          </a:prstGeom>
        </p:spPr>
        <p:txBody>
          <a:bodyPr/>
          <a:lstStyle>
            <a:lvl1pPr eaLnBrk="1" fontAlgn="auto" hangingPunct="1">
              <a:spcBef>
                <a:spcPts val="0"/>
              </a:spcBef>
              <a:spcAft>
                <a:spcPts val="0"/>
              </a:spcAft>
              <a:defRPr>
                <a:solidFill>
                  <a:prstClr val="black"/>
                </a:solidFill>
                <a:latin typeface="+mn-lt"/>
                <a:ea typeface="+mn-ea"/>
              </a:defRPr>
            </a:lvl1pPr>
          </a:lstStyle>
          <a:p>
            <a:pPr>
              <a:defRPr/>
            </a:pPr>
            <a:endParaRPr lang="zh-TW" altLang="en-US"/>
          </a:p>
        </p:txBody>
      </p:sp>
      <p:sp>
        <p:nvSpPr>
          <p:cNvPr id="7" name="投影片編號版面配置區 6"/>
          <p:cNvSpPr>
            <a:spLocks noGrp="1"/>
          </p:cNvSpPr>
          <p:nvPr>
            <p:ph type="sldNum" sz="quarter" idx="12"/>
          </p:nvPr>
        </p:nvSpPr>
        <p:spPr>
          <a:xfrm>
            <a:off x="8610600" y="6356350"/>
            <a:ext cx="2743200" cy="365125"/>
          </a:xfrm>
          <a:prstGeom prst="rect">
            <a:avLst/>
          </a:prstGeom>
        </p:spPr>
        <p:txBody>
          <a:bodyPr/>
          <a:lstStyle>
            <a:lvl1pPr eaLnBrk="1" fontAlgn="auto" hangingPunct="1">
              <a:spcBef>
                <a:spcPts val="0"/>
              </a:spcBef>
              <a:spcAft>
                <a:spcPts val="0"/>
              </a:spcAft>
              <a:defRPr>
                <a:solidFill>
                  <a:prstClr val="black"/>
                </a:solidFill>
                <a:latin typeface="+mn-lt"/>
                <a:ea typeface="+mn-ea"/>
              </a:defRPr>
            </a:lvl1pPr>
          </a:lstStyle>
          <a:p>
            <a:pPr>
              <a:defRPr/>
            </a:pPr>
            <a:fld id="{87D13A4D-F7F0-4BFE-B719-3F6273487701}" type="slidenum">
              <a:rPr lang="zh-TW" altLang="en-US"/>
              <a:pPr>
                <a:defRPr/>
              </a:pPr>
              <a:t>‹#›</a:t>
            </a:fld>
            <a:endParaRPr lang="zh-TW" altLang="en-US"/>
          </a:p>
        </p:txBody>
      </p:sp>
    </p:spTree>
    <p:extLst>
      <p:ext uri="{BB962C8B-B14F-4D97-AF65-F5344CB8AC3E}">
        <p14:creationId xmlns:p14="http://schemas.microsoft.com/office/powerpoint/2010/main" val="1241845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a:prstGeom prst="rect">
            <a:avLst/>
          </a:prstGeo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a:xfrm>
            <a:off x="838200" y="6356350"/>
            <a:ext cx="2743200" cy="365125"/>
          </a:xfrm>
          <a:prstGeom prst="rect">
            <a:avLst/>
          </a:prstGeom>
        </p:spPr>
        <p:txBody>
          <a:bodyPr/>
          <a:lstStyle>
            <a:lvl1pPr eaLnBrk="1" fontAlgn="auto" hangingPunct="1">
              <a:spcBef>
                <a:spcPts val="0"/>
              </a:spcBef>
              <a:spcAft>
                <a:spcPts val="0"/>
              </a:spcAft>
              <a:defRPr>
                <a:solidFill>
                  <a:prstClr val="black"/>
                </a:solidFill>
                <a:latin typeface="+mn-lt"/>
                <a:ea typeface="+mn-ea"/>
              </a:defRPr>
            </a:lvl1pPr>
          </a:lstStyle>
          <a:p>
            <a:pPr>
              <a:defRPr/>
            </a:pPr>
            <a:endParaRPr lang="zh-TW" altLang="en-US"/>
          </a:p>
        </p:txBody>
      </p:sp>
      <p:sp>
        <p:nvSpPr>
          <p:cNvPr id="6" name="頁尾版面配置區 5"/>
          <p:cNvSpPr>
            <a:spLocks noGrp="1"/>
          </p:cNvSpPr>
          <p:nvPr>
            <p:ph type="ftr" sz="quarter" idx="11"/>
          </p:nvPr>
        </p:nvSpPr>
        <p:spPr>
          <a:xfrm>
            <a:off x="4038600" y="6356350"/>
            <a:ext cx="4114800" cy="365125"/>
          </a:xfrm>
          <a:prstGeom prst="rect">
            <a:avLst/>
          </a:prstGeom>
        </p:spPr>
        <p:txBody>
          <a:bodyPr/>
          <a:lstStyle>
            <a:lvl1pPr eaLnBrk="1" fontAlgn="auto" hangingPunct="1">
              <a:spcBef>
                <a:spcPts val="0"/>
              </a:spcBef>
              <a:spcAft>
                <a:spcPts val="0"/>
              </a:spcAft>
              <a:defRPr>
                <a:solidFill>
                  <a:prstClr val="black"/>
                </a:solidFill>
                <a:latin typeface="+mn-lt"/>
                <a:ea typeface="+mn-ea"/>
              </a:defRPr>
            </a:lvl1pPr>
          </a:lstStyle>
          <a:p>
            <a:pPr>
              <a:defRPr/>
            </a:pPr>
            <a:endParaRPr lang="zh-TW" altLang="en-US"/>
          </a:p>
        </p:txBody>
      </p:sp>
      <p:sp>
        <p:nvSpPr>
          <p:cNvPr id="7" name="投影片編號版面配置區 6"/>
          <p:cNvSpPr>
            <a:spLocks noGrp="1"/>
          </p:cNvSpPr>
          <p:nvPr>
            <p:ph type="sldNum" sz="quarter" idx="12"/>
          </p:nvPr>
        </p:nvSpPr>
        <p:spPr>
          <a:xfrm>
            <a:off x="8610600" y="6356350"/>
            <a:ext cx="2743200" cy="365125"/>
          </a:xfrm>
          <a:prstGeom prst="rect">
            <a:avLst/>
          </a:prstGeom>
        </p:spPr>
        <p:txBody>
          <a:bodyPr/>
          <a:lstStyle>
            <a:lvl1pPr eaLnBrk="1" fontAlgn="auto" hangingPunct="1">
              <a:spcBef>
                <a:spcPts val="0"/>
              </a:spcBef>
              <a:spcAft>
                <a:spcPts val="0"/>
              </a:spcAft>
              <a:defRPr>
                <a:solidFill>
                  <a:prstClr val="black"/>
                </a:solidFill>
                <a:latin typeface="+mn-lt"/>
                <a:ea typeface="+mn-ea"/>
              </a:defRPr>
            </a:lvl1pPr>
          </a:lstStyle>
          <a:p>
            <a:pPr>
              <a:defRPr/>
            </a:pPr>
            <a:fld id="{0D9AA6C8-5E9C-46EF-AB31-D30331C38A3C}" type="slidenum">
              <a:rPr lang="zh-TW" altLang="en-US"/>
              <a:pPr>
                <a:defRPr/>
              </a:pPr>
              <a:t>‹#›</a:t>
            </a:fld>
            <a:endParaRPr lang="zh-TW" altLang="en-US"/>
          </a:p>
        </p:txBody>
      </p:sp>
    </p:spTree>
    <p:extLst>
      <p:ext uri="{BB962C8B-B14F-4D97-AF65-F5344CB8AC3E}">
        <p14:creationId xmlns:p14="http://schemas.microsoft.com/office/powerpoint/2010/main" val="9172042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a:prstGeom prst="rect">
            <a:avLst/>
          </a:prstGeo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a:xfrm>
            <a:off x="838200" y="6356350"/>
            <a:ext cx="2743200" cy="365125"/>
          </a:xfrm>
          <a:prstGeom prst="rect">
            <a:avLst/>
          </a:prstGeom>
        </p:spPr>
        <p:txBody>
          <a:bodyPr/>
          <a:lstStyle>
            <a:lvl1pPr eaLnBrk="1" fontAlgn="auto" hangingPunct="1">
              <a:spcBef>
                <a:spcPts val="0"/>
              </a:spcBef>
              <a:spcAft>
                <a:spcPts val="0"/>
              </a:spcAft>
              <a:defRPr>
                <a:solidFill>
                  <a:prstClr val="black"/>
                </a:solidFill>
                <a:latin typeface="+mn-lt"/>
                <a:ea typeface="+mn-ea"/>
              </a:defRPr>
            </a:lvl1pPr>
          </a:lstStyle>
          <a:p>
            <a:pPr>
              <a:defRPr/>
            </a:pPr>
            <a:endParaRPr lang="zh-TW" altLang="en-US"/>
          </a:p>
        </p:txBody>
      </p:sp>
      <p:sp>
        <p:nvSpPr>
          <p:cNvPr id="6" name="頁尾版面配置區 5"/>
          <p:cNvSpPr>
            <a:spLocks noGrp="1"/>
          </p:cNvSpPr>
          <p:nvPr>
            <p:ph type="ftr" sz="quarter" idx="11"/>
          </p:nvPr>
        </p:nvSpPr>
        <p:spPr>
          <a:xfrm>
            <a:off x="4038600" y="6356350"/>
            <a:ext cx="4114800" cy="365125"/>
          </a:xfrm>
          <a:prstGeom prst="rect">
            <a:avLst/>
          </a:prstGeom>
        </p:spPr>
        <p:txBody>
          <a:bodyPr/>
          <a:lstStyle>
            <a:lvl1pPr eaLnBrk="1" fontAlgn="auto" hangingPunct="1">
              <a:spcBef>
                <a:spcPts val="0"/>
              </a:spcBef>
              <a:spcAft>
                <a:spcPts val="0"/>
              </a:spcAft>
              <a:defRPr>
                <a:solidFill>
                  <a:prstClr val="black"/>
                </a:solidFill>
                <a:latin typeface="+mn-lt"/>
                <a:ea typeface="+mn-ea"/>
              </a:defRPr>
            </a:lvl1pPr>
          </a:lstStyle>
          <a:p>
            <a:pPr>
              <a:defRPr/>
            </a:pPr>
            <a:endParaRPr lang="zh-TW" altLang="en-US"/>
          </a:p>
        </p:txBody>
      </p:sp>
      <p:sp>
        <p:nvSpPr>
          <p:cNvPr id="7" name="投影片編號版面配置區 6"/>
          <p:cNvSpPr>
            <a:spLocks noGrp="1"/>
          </p:cNvSpPr>
          <p:nvPr>
            <p:ph type="sldNum" sz="quarter" idx="12"/>
          </p:nvPr>
        </p:nvSpPr>
        <p:spPr>
          <a:xfrm>
            <a:off x="8610600" y="6356350"/>
            <a:ext cx="2743200" cy="365125"/>
          </a:xfrm>
          <a:prstGeom prst="rect">
            <a:avLst/>
          </a:prstGeom>
        </p:spPr>
        <p:txBody>
          <a:bodyPr/>
          <a:lstStyle>
            <a:lvl1pPr eaLnBrk="1" fontAlgn="auto" hangingPunct="1">
              <a:spcBef>
                <a:spcPts val="0"/>
              </a:spcBef>
              <a:spcAft>
                <a:spcPts val="0"/>
              </a:spcAft>
              <a:defRPr>
                <a:solidFill>
                  <a:prstClr val="black"/>
                </a:solidFill>
                <a:latin typeface="+mn-lt"/>
                <a:ea typeface="+mn-ea"/>
              </a:defRPr>
            </a:lvl1pPr>
          </a:lstStyle>
          <a:p>
            <a:pPr>
              <a:defRPr/>
            </a:pPr>
            <a:fld id="{AB04ED76-5CBA-44EA-A15D-F7F6C4C5B12E}" type="slidenum">
              <a:rPr lang="zh-TW" altLang="en-US"/>
              <a:pPr>
                <a:defRPr/>
              </a:pPr>
              <a:t>‹#›</a:t>
            </a:fld>
            <a:endParaRPr lang="zh-TW" altLang="en-US"/>
          </a:p>
        </p:txBody>
      </p:sp>
    </p:spTree>
    <p:extLst>
      <p:ext uri="{BB962C8B-B14F-4D97-AF65-F5344CB8AC3E}">
        <p14:creationId xmlns:p14="http://schemas.microsoft.com/office/powerpoint/2010/main" val="2266841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標題及直排文字">
    <p:spTree>
      <p:nvGrpSpPr>
        <p:cNvPr id="1" name=""/>
        <p:cNvGrpSpPr/>
        <p:nvPr/>
      </p:nvGrpSpPr>
      <p:grpSpPr>
        <a:xfrm>
          <a:off x="0" y="0"/>
          <a:ext cx="0" cy="0"/>
          <a:chOff x="0" y="0"/>
          <a:chExt cx="0" cy="0"/>
        </a:xfrm>
      </p:grpSpPr>
      <p:sp>
        <p:nvSpPr>
          <p:cNvPr id="2" name="任意多边形 20"/>
          <p:cNvSpPr/>
          <p:nvPr userDrawn="1"/>
        </p:nvSpPr>
        <p:spPr>
          <a:xfrm>
            <a:off x="0" y="-19050"/>
            <a:ext cx="1566863" cy="968375"/>
          </a:xfrm>
          <a:custGeom>
            <a:avLst/>
            <a:gdLst>
              <a:gd name="connsiteX0" fmla="*/ 2445724 w 3036849"/>
              <a:gd name="connsiteY0" fmla="*/ 0 h 1182250"/>
              <a:gd name="connsiteX1" fmla="*/ 3036849 w 3036849"/>
              <a:gd name="connsiteY1" fmla="*/ 591125 h 1182250"/>
              <a:gd name="connsiteX2" fmla="*/ 2445724 w 3036849"/>
              <a:gd name="connsiteY2" fmla="*/ 1182250 h 1182250"/>
              <a:gd name="connsiteX3" fmla="*/ 2367755 w 3036849"/>
              <a:gd name="connsiteY3" fmla="*/ 1174390 h 1182250"/>
              <a:gd name="connsiteX4" fmla="*/ 0 w 3036849"/>
              <a:gd name="connsiteY4" fmla="*/ 1174390 h 1182250"/>
              <a:gd name="connsiteX5" fmla="*/ 0 w 3036849"/>
              <a:gd name="connsiteY5" fmla="*/ 7860 h 1182250"/>
              <a:gd name="connsiteX6" fmla="*/ 2367755 w 3036849"/>
              <a:gd name="connsiteY6" fmla="*/ 7860 h 118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36849" h="1182250">
                <a:moveTo>
                  <a:pt x="2445724" y="0"/>
                </a:moveTo>
                <a:cubicBezTo>
                  <a:pt x="2772193" y="0"/>
                  <a:pt x="3036849" y="264656"/>
                  <a:pt x="3036849" y="591125"/>
                </a:cubicBezTo>
                <a:cubicBezTo>
                  <a:pt x="3036849" y="917594"/>
                  <a:pt x="2772193" y="1182250"/>
                  <a:pt x="2445724" y="1182250"/>
                </a:cubicBezTo>
                <a:lnTo>
                  <a:pt x="2367755" y="1174390"/>
                </a:lnTo>
                <a:lnTo>
                  <a:pt x="0" y="1174390"/>
                </a:lnTo>
                <a:lnTo>
                  <a:pt x="0" y="7860"/>
                </a:lnTo>
                <a:lnTo>
                  <a:pt x="2367755" y="7860"/>
                </a:lnTo>
                <a:close/>
              </a:path>
            </a:pathLst>
          </a:custGeom>
          <a:solidFill>
            <a:srgbClr val="8CC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prstClr val="white"/>
              </a:solidFill>
            </a:endParaRPr>
          </a:p>
        </p:txBody>
      </p:sp>
      <p:sp>
        <p:nvSpPr>
          <p:cNvPr id="3" name="任意多边形 21"/>
          <p:cNvSpPr/>
          <p:nvPr userDrawn="1"/>
        </p:nvSpPr>
        <p:spPr>
          <a:xfrm rot="10800000">
            <a:off x="1673225" y="-6350"/>
            <a:ext cx="10518775" cy="968375"/>
          </a:xfrm>
          <a:custGeom>
            <a:avLst/>
            <a:gdLst>
              <a:gd name="connsiteX0" fmla="*/ 2445724 w 3036849"/>
              <a:gd name="connsiteY0" fmla="*/ 0 h 1182250"/>
              <a:gd name="connsiteX1" fmla="*/ 3036849 w 3036849"/>
              <a:gd name="connsiteY1" fmla="*/ 591125 h 1182250"/>
              <a:gd name="connsiteX2" fmla="*/ 2445724 w 3036849"/>
              <a:gd name="connsiteY2" fmla="*/ 1182250 h 1182250"/>
              <a:gd name="connsiteX3" fmla="*/ 2367755 w 3036849"/>
              <a:gd name="connsiteY3" fmla="*/ 1174390 h 1182250"/>
              <a:gd name="connsiteX4" fmla="*/ 0 w 3036849"/>
              <a:gd name="connsiteY4" fmla="*/ 1174390 h 1182250"/>
              <a:gd name="connsiteX5" fmla="*/ 0 w 3036849"/>
              <a:gd name="connsiteY5" fmla="*/ 7860 h 1182250"/>
              <a:gd name="connsiteX6" fmla="*/ 2367755 w 3036849"/>
              <a:gd name="connsiteY6" fmla="*/ 786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18906855 w 19575949"/>
              <a:gd name="connsiteY3" fmla="*/ 1174390 h 1182250"/>
              <a:gd name="connsiteX4" fmla="*/ 16539100 w 19575949"/>
              <a:gd name="connsiteY4" fmla="*/ 1174390 h 1182250"/>
              <a:gd name="connsiteX5" fmla="*/ 0 w 19575949"/>
              <a:gd name="connsiteY5" fmla="*/ 112703 h 1182250"/>
              <a:gd name="connsiteX6" fmla="*/ 18906855 w 19575949"/>
              <a:gd name="connsiteY6" fmla="*/ 7860 h 1182250"/>
              <a:gd name="connsiteX7" fmla="*/ 18984824 w 19575949"/>
              <a:gd name="connsiteY7" fmla="*/ 0 h 1182250"/>
              <a:gd name="connsiteX0" fmla="*/ 18984826 w 19575951"/>
              <a:gd name="connsiteY0" fmla="*/ 0 h 1182250"/>
              <a:gd name="connsiteX1" fmla="*/ 19575951 w 19575951"/>
              <a:gd name="connsiteY1" fmla="*/ 591125 h 1182250"/>
              <a:gd name="connsiteX2" fmla="*/ 18984826 w 19575951"/>
              <a:gd name="connsiteY2" fmla="*/ 1182250 h 1182250"/>
              <a:gd name="connsiteX3" fmla="*/ 18906857 w 19575951"/>
              <a:gd name="connsiteY3" fmla="*/ 1174390 h 1182250"/>
              <a:gd name="connsiteX4" fmla="*/ 0 w 19575951"/>
              <a:gd name="connsiteY4" fmla="*/ 1148181 h 1182250"/>
              <a:gd name="connsiteX5" fmla="*/ 2 w 19575951"/>
              <a:gd name="connsiteY5" fmla="*/ 112703 h 1182250"/>
              <a:gd name="connsiteX6" fmla="*/ 18906857 w 19575951"/>
              <a:gd name="connsiteY6" fmla="*/ 7860 h 1182250"/>
              <a:gd name="connsiteX7" fmla="*/ 18984826 w 19575951"/>
              <a:gd name="connsiteY7" fmla="*/ 0 h 118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575951" h="1182250">
                <a:moveTo>
                  <a:pt x="18984826" y="0"/>
                </a:moveTo>
                <a:cubicBezTo>
                  <a:pt x="19311295" y="0"/>
                  <a:pt x="19575951" y="264656"/>
                  <a:pt x="19575951" y="591125"/>
                </a:cubicBezTo>
                <a:cubicBezTo>
                  <a:pt x="19575951" y="917594"/>
                  <a:pt x="19311295" y="1182250"/>
                  <a:pt x="18984826" y="1182250"/>
                </a:cubicBezTo>
                <a:lnTo>
                  <a:pt x="18906857" y="1174390"/>
                </a:lnTo>
                <a:lnTo>
                  <a:pt x="0" y="1148181"/>
                </a:lnTo>
                <a:cubicBezTo>
                  <a:pt x="1" y="803022"/>
                  <a:pt x="1" y="457862"/>
                  <a:pt x="2" y="112703"/>
                </a:cubicBezTo>
                <a:lnTo>
                  <a:pt x="18906857" y="7860"/>
                </a:lnTo>
                <a:lnTo>
                  <a:pt x="18984826" y="0"/>
                </a:lnTo>
                <a:close/>
              </a:path>
            </a:pathLst>
          </a:cu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prstClr val="white"/>
              </a:solidFill>
            </a:endParaRPr>
          </a:p>
        </p:txBody>
      </p:sp>
      <p:sp>
        <p:nvSpPr>
          <p:cNvPr id="4" name="投影片編號版面配置區 5"/>
          <p:cNvSpPr>
            <a:spLocks noGrp="1"/>
          </p:cNvSpPr>
          <p:nvPr>
            <p:ph type="sldNum" sz="quarter" idx="10"/>
          </p:nvPr>
        </p:nvSpPr>
        <p:spPr>
          <a:xfrm>
            <a:off x="9334500" y="6362700"/>
            <a:ext cx="2743200" cy="365125"/>
          </a:xfrm>
          <a:prstGeom prst="rect">
            <a:avLst/>
          </a:prstGeom>
        </p:spPr>
        <p:txBody>
          <a:bodyPr/>
          <a:lstStyle>
            <a:lvl1pPr algn="r" eaLnBrk="1" fontAlgn="auto" hangingPunct="1">
              <a:spcBef>
                <a:spcPts val="0"/>
              </a:spcBef>
              <a:spcAft>
                <a:spcPts val="0"/>
              </a:spcAft>
              <a:defRPr>
                <a:solidFill>
                  <a:prstClr val="black"/>
                </a:solidFill>
                <a:latin typeface="+mn-lt"/>
                <a:ea typeface="+mn-ea"/>
              </a:defRPr>
            </a:lvl1pPr>
          </a:lstStyle>
          <a:p>
            <a:pPr>
              <a:defRPr/>
            </a:pPr>
            <a:fld id="{0105EF99-5251-4308-967E-21D8CCBC2A88}" type="slidenum">
              <a:rPr lang="zh-TW" altLang="en-US"/>
              <a:pPr>
                <a:defRPr/>
              </a:pPr>
              <a:t>‹#›</a:t>
            </a:fld>
            <a:endParaRPr lang="zh-TW" altLang="en-US"/>
          </a:p>
        </p:txBody>
      </p:sp>
    </p:spTree>
    <p:extLst>
      <p:ext uri="{BB962C8B-B14F-4D97-AF65-F5344CB8AC3E}">
        <p14:creationId xmlns:p14="http://schemas.microsoft.com/office/powerpoint/2010/main" val="2841661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直排標題及文字">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926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4" name="任意多边形 20"/>
          <p:cNvSpPr/>
          <p:nvPr userDrawn="1"/>
        </p:nvSpPr>
        <p:spPr>
          <a:xfrm>
            <a:off x="0" y="-12700"/>
            <a:ext cx="1566863" cy="955675"/>
          </a:xfrm>
          <a:custGeom>
            <a:avLst/>
            <a:gdLst>
              <a:gd name="connsiteX0" fmla="*/ 2445724 w 3036849"/>
              <a:gd name="connsiteY0" fmla="*/ 0 h 1182250"/>
              <a:gd name="connsiteX1" fmla="*/ 3036849 w 3036849"/>
              <a:gd name="connsiteY1" fmla="*/ 591125 h 1182250"/>
              <a:gd name="connsiteX2" fmla="*/ 2445724 w 3036849"/>
              <a:gd name="connsiteY2" fmla="*/ 1182250 h 1182250"/>
              <a:gd name="connsiteX3" fmla="*/ 2367755 w 3036849"/>
              <a:gd name="connsiteY3" fmla="*/ 1174390 h 1182250"/>
              <a:gd name="connsiteX4" fmla="*/ 0 w 3036849"/>
              <a:gd name="connsiteY4" fmla="*/ 1174390 h 1182250"/>
              <a:gd name="connsiteX5" fmla="*/ 0 w 3036849"/>
              <a:gd name="connsiteY5" fmla="*/ 7860 h 1182250"/>
              <a:gd name="connsiteX6" fmla="*/ 2367755 w 3036849"/>
              <a:gd name="connsiteY6" fmla="*/ 7860 h 1182250"/>
              <a:gd name="connsiteX0" fmla="*/ 2445724 w 3036849"/>
              <a:gd name="connsiteY0" fmla="*/ 0 h 1182250"/>
              <a:gd name="connsiteX1" fmla="*/ 3036849 w 3036849"/>
              <a:gd name="connsiteY1" fmla="*/ 591125 h 1182250"/>
              <a:gd name="connsiteX2" fmla="*/ 2445724 w 3036849"/>
              <a:gd name="connsiteY2" fmla="*/ 1182250 h 1182250"/>
              <a:gd name="connsiteX3" fmla="*/ 0 w 3036849"/>
              <a:gd name="connsiteY3" fmla="*/ 1174390 h 1182250"/>
              <a:gd name="connsiteX4" fmla="*/ 0 w 3036849"/>
              <a:gd name="connsiteY4" fmla="*/ 7860 h 1182250"/>
              <a:gd name="connsiteX5" fmla="*/ 2367755 w 3036849"/>
              <a:gd name="connsiteY5" fmla="*/ 7860 h 1182250"/>
              <a:gd name="connsiteX6" fmla="*/ 2445724 w 3036849"/>
              <a:gd name="connsiteY6" fmla="*/ 0 h 1182250"/>
              <a:gd name="connsiteX0" fmla="*/ 2445724 w 3036849"/>
              <a:gd name="connsiteY0" fmla="*/ 0 h 1182250"/>
              <a:gd name="connsiteX1" fmla="*/ 3036849 w 3036849"/>
              <a:gd name="connsiteY1" fmla="*/ 591125 h 1182250"/>
              <a:gd name="connsiteX2" fmla="*/ 2445724 w 3036849"/>
              <a:gd name="connsiteY2" fmla="*/ 1182250 h 1182250"/>
              <a:gd name="connsiteX3" fmla="*/ 0 w 3036849"/>
              <a:gd name="connsiteY3" fmla="*/ 1174390 h 1182250"/>
              <a:gd name="connsiteX4" fmla="*/ 0 w 3036849"/>
              <a:gd name="connsiteY4" fmla="*/ 7860 h 1182250"/>
              <a:gd name="connsiteX5" fmla="*/ 2445724 w 3036849"/>
              <a:gd name="connsiteY5" fmla="*/ 0 h 1182250"/>
              <a:gd name="connsiteX0" fmla="*/ 2445724 w 3036849"/>
              <a:gd name="connsiteY0" fmla="*/ 3031 h 1174390"/>
              <a:gd name="connsiteX1" fmla="*/ 3036849 w 3036849"/>
              <a:gd name="connsiteY1" fmla="*/ 583265 h 1174390"/>
              <a:gd name="connsiteX2" fmla="*/ 2445724 w 3036849"/>
              <a:gd name="connsiteY2" fmla="*/ 1174390 h 1174390"/>
              <a:gd name="connsiteX3" fmla="*/ 0 w 3036849"/>
              <a:gd name="connsiteY3" fmla="*/ 1166530 h 1174390"/>
              <a:gd name="connsiteX4" fmla="*/ 0 w 3036849"/>
              <a:gd name="connsiteY4" fmla="*/ 0 h 1174390"/>
              <a:gd name="connsiteX5" fmla="*/ 2445724 w 3036849"/>
              <a:gd name="connsiteY5" fmla="*/ 3031 h 1174390"/>
              <a:gd name="connsiteX0" fmla="*/ 2445724 w 3036872"/>
              <a:gd name="connsiteY0" fmla="*/ 3031 h 1166530"/>
              <a:gd name="connsiteX1" fmla="*/ 3036849 w 3036872"/>
              <a:gd name="connsiteY1" fmla="*/ 583265 h 1166530"/>
              <a:gd name="connsiteX2" fmla="*/ 2463015 w 3036872"/>
              <a:gd name="connsiteY2" fmla="*/ 1163499 h 1166530"/>
              <a:gd name="connsiteX3" fmla="*/ 0 w 3036872"/>
              <a:gd name="connsiteY3" fmla="*/ 1166530 h 1166530"/>
              <a:gd name="connsiteX4" fmla="*/ 0 w 3036872"/>
              <a:gd name="connsiteY4" fmla="*/ 0 h 1166530"/>
              <a:gd name="connsiteX5" fmla="*/ 2445724 w 3036872"/>
              <a:gd name="connsiteY5" fmla="*/ 3031 h 1166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36872" h="1166530">
                <a:moveTo>
                  <a:pt x="2445724" y="3031"/>
                </a:moveTo>
                <a:cubicBezTo>
                  <a:pt x="2772193" y="3031"/>
                  <a:pt x="3033967" y="389854"/>
                  <a:pt x="3036849" y="583265"/>
                </a:cubicBezTo>
                <a:cubicBezTo>
                  <a:pt x="3039731" y="776676"/>
                  <a:pt x="2789484" y="1163499"/>
                  <a:pt x="2463015" y="1163499"/>
                </a:cubicBezTo>
                <a:lnTo>
                  <a:pt x="0" y="1166530"/>
                </a:lnTo>
                <a:lnTo>
                  <a:pt x="0" y="0"/>
                </a:lnTo>
                <a:lnTo>
                  <a:pt x="2445724" y="3031"/>
                </a:lnTo>
                <a:close/>
              </a:path>
            </a:pathLst>
          </a:custGeom>
          <a:solidFill>
            <a:srgbClr val="8CC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5" name="任意多边形 21"/>
          <p:cNvSpPr/>
          <p:nvPr userDrawn="1"/>
        </p:nvSpPr>
        <p:spPr>
          <a:xfrm rot="10800000">
            <a:off x="1673225" y="-11113"/>
            <a:ext cx="10529888" cy="954088"/>
          </a:xfrm>
          <a:custGeom>
            <a:avLst/>
            <a:gdLst>
              <a:gd name="connsiteX0" fmla="*/ 2445724 w 3036849"/>
              <a:gd name="connsiteY0" fmla="*/ 0 h 1182250"/>
              <a:gd name="connsiteX1" fmla="*/ 3036849 w 3036849"/>
              <a:gd name="connsiteY1" fmla="*/ 591125 h 1182250"/>
              <a:gd name="connsiteX2" fmla="*/ 2445724 w 3036849"/>
              <a:gd name="connsiteY2" fmla="*/ 1182250 h 1182250"/>
              <a:gd name="connsiteX3" fmla="*/ 2367755 w 3036849"/>
              <a:gd name="connsiteY3" fmla="*/ 1174390 h 1182250"/>
              <a:gd name="connsiteX4" fmla="*/ 0 w 3036849"/>
              <a:gd name="connsiteY4" fmla="*/ 1174390 h 1182250"/>
              <a:gd name="connsiteX5" fmla="*/ 0 w 3036849"/>
              <a:gd name="connsiteY5" fmla="*/ 7860 h 1182250"/>
              <a:gd name="connsiteX6" fmla="*/ 2367755 w 3036849"/>
              <a:gd name="connsiteY6" fmla="*/ 786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18906855 w 19575949"/>
              <a:gd name="connsiteY3" fmla="*/ 1174390 h 1182250"/>
              <a:gd name="connsiteX4" fmla="*/ 16539100 w 19575949"/>
              <a:gd name="connsiteY4" fmla="*/ 1174390 h 1182250"/>
              <a:gd name="connsiteX5" fmla="*/ 0 w 19575949"/>
              <a:gd name="connsiteY5" fmla="*/ 112703 h 1182250"/>
              <a:gd name="connsiteX6" fmla="*/ 18906855 w 19575949"/>
              <a:gd name="connsiteY6" fmla="*/ 7860 h 1182250"/>
              <a:gd name="connsiteX7" fmla="*/ 18984824 w 19575949"/>
              <a:gd name="connsiteY7" fmla="*/ 0 h 1182250"/>
              <a:gd name="connsiteX0" fmla="*/ 18984826 w 19575951"/>
              <a:gd name="connsiteY0" fmla="*/ 0 h 1182250"/>
              <a:gd name="connsiteX1" fmla="*/ 19575951 w 19575951"/>
              <a:gd name="connsiteY1" fmla="*/ 591125 h 1182250"/>
              <a:gd name="connsiteX2" fmla="*/ 18984826 w 19575951"/>
              <a:gd name="connsiteY2" fmla="*/ 1182250 h 1182250"/>
              <a:gd name="connsiteX3" fmla="*/ 18906857 w 19575951"/>
              <a:gd name="connsiteY3" fmla="*/ 1174390 h 1182250"/>
              <a:gd name="connsiteX4" fmla="*/ 0 w 19575951"/>
              <a:gd name="connsiteY4" fmla="*/ 1148181 h 1182250"/>
              <a:gd name="connsiteX5" fmla="*/ 2 w 19575951"/>
              <a:gd name="connsiteY5" fmla="*/ 112703 h 1182250"/>
              <a:gd name="connsiteX6" fmla="*/ 18906857 w 19575951"/>
              <a:gd name="connsiteY6" fmla="*/ 7860 h 1182250"/>
              <a:gd name="connsiteX7" fmla="*/ 18984826 w 19575951"/>
              <a:gd name="connsiteY7" fmla="*/ 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18906855 w 19575949"/>
              <a:gd name="connsiteY3" fmla="*/ 1174390 h 1182250"/>
              <a:gd name="connsiteX4" fmla="*/ 6348 w 19575949"/>
              <a:gd name="connsiteY4" fmla="*/ 1177340 h 1182250"/>
              <a:gd name="connsiteX5" fmla="*/ 0 w 19575949"/>
              <a:gd name="connsiteY5" fmla="*/ 112703 h 1182250"/>
              <a:gd name="connsiteX6" fmla="*/ 18906855 w 19575949"/>
              <a:gd name="connsiteY6" fmla="*/ 7860 h 1182250"/>
              <a:gd name="connsiteX7" fmla="*/ 18984824 w 19575949"/>
              <a:gd name="connsiteY7" fmla="*/ 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18906855 w 19575949"/>
              <a:gd name="connsiteY3" fmla="*/ 1174390 h 1182250"/>
              <a:gd name="connsiteX4" fmla="*/ 6348 w 19575949"/>
              <a:gd name="connsiteY4" fmla="*/ 1177340 h 1182250"/>
              <a:gd name="connsiteX5" fmla="*/ 0 w 19575949"/>
              <a:gd name="connsiteY5" fmla="*/ 112703 h 1182250"/>
              <a:gd name="connsiteX6" fmla="*/ 18984824 w 19575949"/>
              <a:gd name="connsiteY6" fmla="*/ 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18906856 w 19575949"/>
              <a:gd name="connsiteY3" fmla="*/ 1174390 h 1182250"/>
              <a:gd name="connsiteX4" fmla="*/ 6348 w 19575949"/>
              <a:gd name="connsiteY4" fmla="*/ 1177340 h 1182250"/>
              <a:gd name="connsiteX5" fmla="*/ 0 w 19575949"/>
              <a:gd name="connsiteY5" fmla="*/ 112703 h 1182250"/>
              <a:gd name="connsiteX6" fmla="*/ 18984824 w 19575949"/>
              <a:gd name="connsiteY6" fmla="*/ 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6348 w 19575949"/>
              <a:gd name="connsiteY3" fmla="*/ 1177340 h 1182250"/>
              <a:gd name="connsiteX4" fmla="*/ 0 w 19575949"/>
              <a:gd name="connsiteY4" fmla="*/ 112703 h 1182250"/>
              <a:gd name="connsiteX5" fmla="*/ 18984824 w 19575949"/>
              <a:gd name="connsiteY5" fmla="*/ 0 h 1182250"/>
              <a:gd name="connsiteX0" fmla="*/ 18993124 w 19584249"/>
              <a:gd name="connsiteY0" fmla="*/ 7101 h 1189351"/>
              <a:gd name="connsiteX1" fmla="*/ 19584249 w 19584249"/>
              <a:gd name="connsiteY1" fmla="*/ 598226 h 1189351"/>
              <a:gd name="connsiteX2" fmla="*/ 18993124 w 19584249"/>
              <a:gd name="connsiteY2" fmla="*/ 1189351 h 1189351"/>
              <a:gd name="connsiteX3" fmla="*/ 14648 w 19584249"/>
              <a:gd name="connsiteY3" fmla="*/ 1184441 h 1189351"/>
              <a:gd name="connsiteX4" fmla="*/ 0 w 19584249"/>
              <a:gd name="connsiteY4" fmla="*/ 0 h 1189351"/>
              <a:gd name="connsiteX5" fmla="*/ 18993124 w 19584249"/>
              <a:gd name="connsiteY5" fmla="*/ 7101 h 1189351"/>
              <a:gd name="connsiteX0" fmla="*/ 18993124 w 19584249"/>
              <a:gd name="connsiteY0" fmla="*/ 7101 h 1189887"/>
              <a:gd name="connsiteX1" fmla="*/ 19584249 w 19584249"/>
              <a:gd name="connsiteY1" fmla="*/ 598226 h 1189887"/>
              <a:gd name="connsiteX2" fmla="*/ 18993124 w 19584249"/>
              <a:gd name="connsiteY2" fmla="*/ 1189351 h 1189887"/>
              <a:gd name="connsiteX3" fmla="*/ 662141 w 19584249"/>
              <a:gd name="connsiteY3" fmla="*/ 1189887 h 1189887"/>
              <a:gd name="connsiteX4" fmla="*/ 0 w 19584249"/>
              <a:gd name="connsiteY4" fmla="*/ 0 h 1189887"/>
              <a:gd name="connsiteX5" fmla="*/ 18993124 w 19584249"/>
              <a:gd name="connsiteY5" fmla="*/ 7101 h 1189887"/>
              <a:gd name="connsiteX0" fmla="*/ 18993124 w 19584249"/>
              <a:gd name="connsiteY0" fmla="*/ 7101 h 1189887"/>
              <a:gd name="connsiteX1" fmla="*/ 19584249 w 19584249"/>
              <a:gd name="connsiteY1" fmla="*/ 598226 h 1189887"/>
              <a:gd name="connsiteX2" fmla="*/ 18993124 w 19584249"/>
              <a:gd name="connsiteY2" fmla="*/ 1189351 h 1189887"/>
              <a:gd name="connsiteX3" fmla="*/ 662141 w 19584249"/>
              <a:gd name="connsiteY3" fmla="*/ 1189887 h 1189887"/>
              <a:gd name="connsiteX4" fmla="*/ 0 w 19584249"/>
              <a:gd name="connsiteY4" fmla="*/ 0 h 1189887"/>
              <a:gd name="connsiteX5" fmla="*/ 18993124 w 19584249"/>
              <a:gd name="connsiteY5" fmla="*/ 7101 h 1189887"/>
              <a:gd name="connsiteX0" fmla="*/ 18993124 w 19584249"/>
              <a:gd name="connsiteY0" fmla="*/ 7101 h 1189887"/>
              <a:gd name="connsiteX1" fmla="*/ 19584249 w 19584249"/>
              <a:gd name="connsiteY1" fmla="*/ 598226 h 1189887"/>
              <a:gd name="connsiteX2" fmla="*/ 18993124 w 19584249"/>
              <a:gd name="connsiteY2" fmla="*/ 1189351 h 1189887"/>
              <a:gd name="connsiteX3" fmla="*/ 662141 w 19584249"/>
              <a:gd name="connsiteY3" fmla="*/ 1189887 h 1189887"/>
              <a:gd name="connsiteX4" fmla="*/ 0 w 19584249"/>
              <a:gd name="connsiteY4" fmla="*/ 0 h 1189887"/>
              <a:gd name="connsiteX5" fmla="*/ 18993124 w 19584249"/>
              <a:gd name="connsiteY5" fmla="*/ 7101 h 1189887"/>
              <a:gd name="connsiteX0" fmla="*/ 19003380 w 19594505"/>
              <a:gd name="connsiteY0" fmla="*/ 7101 h 1189351"/>
              <a:gd name="connsiteX1" fmla="*/ 19594505 w 19594505"/>
              <a:gd name="connsiteY1" fmla="*/ 598226 h 1189351"/>
              <a:gd name="connsiteX2" fmla="*/ 19003380 w 19594505"/>
              <a:gd name="connsiteY2" fmla="*/ 1189351 h 1189351"/>
              <a:gd name="connsiteX3" fmla="*/ 0 w 19594505"/>
              <a:gd name="connsiteY3" fmla="*/ 1184442 h 1189351"/>
              <a:gd name="connsiteX4" fmla="*/ 10256 w 19594505"/>
              <a:gd name="connsiteY4" fmla="*/ 0 h 1189351"/>
              <a:gd name="connsiteX5" fmla="*/ 19003380 w 19594505"/>
              <a:gd name="connsiteY5" fmla="*/ 7101 h 1189351"/>
              <a:gd name="connsiteX0" fmla="*/ 19003380 w 19594505"/>
              <a:gd name="connsiteY0" fmla="*/ 17893 h 1200143"/>
              <a:gd name="connsiteX1" fmla="*/ 19594505 w 19594505"/>
              <a:gd name="connsiteY1" fmla="*/ 609018 h 1200143"/>
              <a:gd name="connsiteX2" fmla="*/ 19003380 w 19594505"/>
              <a:gd name="connsiteY2" fmla="*/ 1200143 h 1200143"/>
              <a:gd name="connsiteX3" fmla="*/ 0 w 19594505"/>
              <a:gd name="connsiteY3" fmla="*/ 1195234 h 1200143"/>
              <a:gd name="connsiteX4" fmla="*/ 681962 w 19594505"/>
              <a:gd name="connsiteY4" fmla="*/ 0 h 1200143"/>
              <a:gd name="connsiteX5" fmla="*/ 19003380 w 19594505"/>
              <a:gd name="connsiteY5" fmla="*/ 17893 h 1200143"/>
              <a:gd name="connsiteX0" fmla="*/ 19003380 w 19594505"/>
              <a:gd name="connsiteY0" fmla="*/ 17893 h 1200143"/>
              <a:gd name="connsiteX1" fmla="*/ 19594505 w 19594505"/>
              <a:gd name="connsiteY1" fmla="*/ 609018 h 1200143"/>
              <a:gd name="connsiteX2" fmla="*/ 19003380 w 19594505"/>
              <a:gd name="connsiteY2" fmla="*/ 1200143 h 1200143"/>
              <a:gd name="connsiteX3" fmla="*/ 0 w 19594505"/>
              <a:gd name="connsiteY3" fmla="*/ 1195234 h 1200143"/>
              <a:gd name="connsiteX4" fmla="*/ 681962 w 19594505"/>
              <a:gd name="connsiteY4" fmla="*/ 0 h 1200143"/>
              <a:gd name="connsiteX5" fmla="*/ 19003380 w 19594505"/>
              <a:gd name="connsiteY5" fmla="*/ 17893 h 1200143"/>
              <a:gd name="connsiteX0" fmla="*/ 19003380 w 19594505"/>
              <a:gd name="connsiteY0" fmla="*/ 17893 h 1200143"/>
              <a:gd name="connsiteX1" fmla="*/ 19594505 w 19594505"/>
              <a:gd name="connsiteY1" fmla="*/ 609018 h 1200143"/>
              <a:gd name="connsiteX2" fmla="*/ 19003380 w 19594505"/>
              <a:gd name="connsiteY2" fmla="*/ 1200143 h 1200143"/>
              <a:gd name="connsiteX3" fmla="*/ 0 w 19594505"/>
              <a:gd name="connsiteY3" fmla="*/ 1195234 h 1200143"/>
              <a:gd name="connsiteX4" fmla="*/ 681962 w 19594505"/>
              <a:gd name="connsiteY4" fmla="*/ 0 h 1200143"/>
              <a:gd name="connsiteX5" fmla="*/ 19003380 w 19594505"/>
              <a:gd name="connsiteY5" fmla="*/ 17893 h 1200143"/>
              <a:gd name="connsiteX0" fmla="*/ 19003380 w 19594505"/>
              <a:gd name="connsiteY0" fmla="*/ 1705 h 1183955"/>
              <a:gd name="connsiteX1" fmla="*/ 19594505 w 19594505"/>
              <a:gd name="connsiteY1" fmla="*/ 592830 h 1183955"/>
              <a:gd name="connsiteX2" fmla="*/ 19003380 w 19594505"/>
              <a:gd name="connsiteY2" fmla="*/ 1183955 h 1183955"/>
              <a:gd name="connsiteX3" fmla="*/ 0 w 19594505"/>
              <a:gd name="connsiteY3" fmla="*/ 1179046 h 1183955"/>
              <a:gd name="connsiteX4" fmla="*/ 35136 w 19594505"/>
              <a:gd name="connsiteY4" fmla="*/ 0 h 1183955"/>
              <a:gd name="connsiteX5" fmla="*/ 19003380 w 19594505"/>
              <a:gd name="connsiteY5" fmla="*/ 1705 h 1183955"/>
              <a:gd name="connsiteX0" fmla="*/ 18968244 w 19559369"/>
              <a:gd name="connsiteY0" fmla="*/ 1705 h 1183955"/>
              <a:gd name="connsiteX1" fmla="*/ 19559369 w 19559369"/>
              <a:gd name="connsiteY1" fmla="*/ 592830 h 1183955"/>
              <a:gd name="connsiteX2" fmla="*/ 18968244 w 19559369"/>
              <a:gd name="connsiteY2" fmla="*/ 1183955 h 1183955"/>
              <a:gd name="connsiteX3" fmla="*/ 512178 w 19559369"/>
              <a:gd name="connsiteY3" fmla="*/ 1044153 h 1183955"/>
              <a:gd name="connsiteX4" fmla="*/ 0 w 19559369"/>
              <a:gd name="connsiteY4" fmla="*/ 0 h 1183955"/>
              <a:gd name="connsiteX5" fmla="*/ 18968244 w 19559369"/>
              <a:gd name="connsiteY5" fmla="*/ 1705 h 1183955"/>
              <a:gd name="connsiteX0" fmla="*/ 18968244 w 19559369"/>
              <a:gd name="connsiteY0" fmla="*/ 1705 h 1183955"/>
              <a:gd name="connsiteX1" fmla="*/ 19559369 w 19559369"/>
              <a:gd name="connsiteY1" fmla="*/ 592830 h 1183955"/>
              <a:gd name="connsiteX2" fmla="*/ 18968244 w 19559369"/>
              <a:gd name="connsiteY2" fmla="*/ 1183955 h 1183955"/>
              <a:gd name="connsiteX3" fmla="*/ 1358026 w 19559369"/>
              <a:gd name="connsiteY3" fmla="*/ 947030 h 1183955"/>
              <a:gd name="connsiteX4" fmla="*/ 0 w 19559369"/>
              <a:gd name="connsiteY4" fmla="*/ 0 h 1183955"/>
              <a:gd name="connsiteX5" fmla="*/ 18968244 w 19559369"/>
              <a:gd name="connsiteY5" fmla="*/ 1705 h 1183955"/>
              <a:gd name="connsiteX0" fmla="*/ 18968244 w 19559369"/>
              <a:gd name="connsiteY0" fmla="*/ 1705 h 1183955"/>
              <a:gd name="connsiteX1" fmla="*/ 19559369 w 19559369"/>
              <a:gd name="connsiteY1" fmla="*/ 592830 h 1183955"/>
              <a:gd name="connsiteX2" fmla="*/ 18968244 w 19559369"/>
              <a:gd name="connsiteY2" fmla="*/ 1183955 h 1183955"/>
              <a:gd name="connsiteX3" fmla="*/ 1358026 w 19559369"/>
              <a:gd name="connsiteY3" fmla="*/ 947030 h 1183955"/>
              <a:gd name="connsiteX4" fmla="*/ 711200 w 19559369"/>
              <a:gd name="connsiteY4" fmla="*/ 501805 h 1183955"/>
              <a:gd name="connsiteX5" fmla="*/ 0 w 19559369"/>
              <a:gd name="connsiteY5" fmla="*/ 0 h 1183955"/>
              <a:gd name="connsiteX6" fmla="*/ 18968244 w 19559369"/>
              <a:gd name="connsiteY6" fmla="*/ 1705 h 1183955"/>
              <a:gd name="connsiteX0" fmla="*/ 18968244 w 19559369"/>
              <a:gd name="connsiteY0" fmla="*/ 1705 h 1183955"/>
              <a:gd name="connsiteX1" fmla="*/ 19559369 w 19559369"/>
              <a:gd name="connsiteY1" fmla="*/ 592830 h 1183955"/>
              <a:gd name="connsiteX2" fmla="*/ 18968244 w 19559369"/>
              <a:gd name="connsiteY2" fmla="*/ 1183955 h 1183955"/>
              <a:gd name="connsiteX3" fmla="*/ 1358026 w 19559369"/>
              <a:gd name="connsiteY3" fmla="*/ 947030 h 1183955"/>
              <a:gd name="connsiteX4" fmla="*/ 0 w 19559369"/>
              <a:gd name="connsiteY4" fmla="*/ 0 h 1183955"/>
              <a:gd name="connsiteX5" fmla="*/ 18968244 w 19559369"/>
              <a:gd name="connsiteY5" fmla="*/ 1705 h 1183955"/>
              <a:gd name="connsiteX0" fmla="*/ 18986796 w 19577921"/>
              <a:gd name="connsiteY0" fmla="*/ 1705 h 1189839"/>
              <a:gd name="connsiteX1" fmla="*/ 19577921 w 19577921"/>
              <a:gd name="connsiteY1" fmla="*/ 592830 h 1189839"/>
              <a:gd name="connsiteX2" fmla="*/ 18986796 w 19577921"/>
              <a:gd name="connsiteY2" fmla="*/ 1183955 h 1189839"/>
              <a:gd name="connsiteX3" fmla="*/ 0 w 19577921"/>
              <a:gd name="connsiteY3" fmla="*/ 1189839 h 1189839"/>
              <a:gd name="connsiteX4" fmla="*/ 18552 w 19577921"/>
              <a:gd name="connsiteY4" fmla="*/ 0 h 1189839"/>
              <a:gd name="connsiteX5" fmla="*/ 18986796 w 19577921"/>
              <a:gd name="connsiteY5" fmla="*/ 1705 h 1189839"/>
              <a:gd name="connsiteX0" fmla="*/ 18986796 w 19577921"/>
              <a:gd name="connsiteY0" fmla="*/ 1705 h 1189839"/>
              <a:gd name="connsiteX1" fmla="*/ 19577921 w 19577921"/>
              <a:gd name="connsiteY1" fmla="*/ 592830 h 1189839"/>
              <a:gd name="connsiteX2" fmla="*/ 18986796 w 19577921"/>
              <a:gd name="connsiteY2" fmla="*/ 1183955 h 1189839"/>
              <a:gd name="connsiteX3" fmla="*/ 0 w 19577921"/>
              <a:gd name="connsiteY3" fmla="*/ 1189839 h 1189839"/>
              <a:gd name="connsiteX4" fmla="*/ 1967 w 19577921"/>
              <a:gd name="connsiteY4" fmla="*/ 0 h 1189839"/>
              <a:gd name="connsiteX5" fmla="*/ 18986796 w 19577921"/>
              <a:gd name="connsiteY5" fmla="*/ 1705 h 1189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577921" h="1189839">
                <a:moveTo>
                  <a:pt x="18986796" y="1705"/>
                </a:moveTo>
                <a:cubicBezTo>
                  <a:pt x="19313265" y="1705"/>
                  <a:pt x="19577921" y="266361"/>
                  <a:pt x="19577921" y="592830"/>
                </a:cubicBezTo>
                <a:cubicBezTo>
                  <a:pt x="19577921" y="919299"/>
                  <a:pt x="19313265" y="1183955"/>
                  <a:pt x="18986796" y="1183955"/>
                </a:cubicBezTo>
                <a:lnTo>
                  <a:pt x="0" y="1189839"/>
                </a:lnTo>
                <a:cubicBezTo>
                  <a:pt x="656" y="793226"/>
                  <a:pt x="1311" y="396613"/>
                  <a:pt x="1967" y="0"/>
                </a:cubicBezTo>
                <a:lnTo>
                  <a:pt x="18986796" y="1705"/>
                </a:lnTo>
                <a:close/>
              </a:path>
            </a:pathLst>
          </a:cu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矩形 5"/>
          <p:cNvSpPr/>
          <p:nvPr userDrawn="1"/>
        </p:nvSpPr>
        <p:spPr>
          <a:xfrm>
            <a:off x="0" y="6754813"/>
            <a:ext cx="12192000" cy="114300"/>
          </a:xfrm>
          <a:prstGeom prst="rect">
            <a:avLst/>
          </a:pr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sp>
        <p:nvSpPr>
          <p:cNvPr id="7" name="Rectangle 8"/>
          <p:cNvSpPr>
            <a:spLocks noChangeArrowheads="1"/>
          </p:cNvSpPr>
          <p:nvPr userDrawn="1"/>
        </p:nvSpPr>
        <p:spPr bwMode="auto">
          <a:xfrm>
            <a:off x="0" y="3810000"/>
            <a:ext cx="12192000" cy="3001963"/>
          </a:xfrm>
          <a:prstGeom prst="rect">
            <a:avLst/>
          </a:prstGeom>
          <a:solidFill>
            <a:schemeClr val="bg1">
              <a:lumMod val="75000"/>
              <a:alpha val="41176"/>
            </a:schemeClr>
          </a:solidFill>
          <a:ln>
            <a:noFill/>
          </a:ln>
        </p:spPr>
        <p:txBody>
          <a:bodyPr lIns="96393" tIns="48196" rIns="96393" bIns="48196"/>
          <a:lstStyle/>
          <a:p>
            <a:pPr defTabSz="1285372" eaLnBrk="1" fontAlgn="auto" hangingPunct="1">
              <a:spcBef>
                <a:spcPts val="0"/>
              </a:spcBef>
              <a:spcAft>
                <a:spcPts val="0"/>
              </a:spcAft>
              <a:defRPr/>
            </a:pPr>
            <a:endParaRPr lang="zh-CN" altLang="en-US" sz="2530" kern="0">
              <a:solidFill>
                <a:sysClr val="windowText" lastClr="000000"/>
              </a:solidFill>
              <a:latin typeface="+mn-lt"/>
              <a:ea typeface="+mn-ea"/>
            </a:endParaRPr>
          </a:p>
        </p:txBody>
      </p:sp>
      <p:sp>
        <p:nvSpPr>
          <p:cNvPr id="3" name="內容版面配置區 2"/>
          <p:cNvSpPr>
            <a:spLocks noGrp="1"/>
          </p:cNvSpPr>
          <p:nvPr>
            <p:ph idx="1"/>
          </p:nvPr>
        </p:nvSpPr>
        <p:spPr>
          <a:xfrm>
            <a:off x="251484" y="4043874"/>
            <a:ext cx="11689030" cy="2768714"/>
          </a:xfrm>
          <a:prstGeom prst="rect">
            <a:avLst/>
          </a:prstGeom>
        </p:spPr>
        <p:txBody>
          <a:bodyPr/>
          <a:lstStyle>
            <a:lvl1pPr marL="228600" indent="-228600">
              <a:buFont typeface="Wingdings" panose="05000000000000000000" pitchFamily="2" charset="2"/>
              <a:buChar char="u"/>
              <a:defRPr>
                <a:solidFill>
                  <a:schemeClr val="accent6">
                    <a:lumMod val="50000"/>
                  </a:schemeClr>
                </a:solidFill>
              </a:defRPr>
            </a:lvl1pPr>
          </a:lstStyle>
          <a:p>
            <a:pPr lvl="0"/>
            <a:r>
              <a:rPr lang="zh-TW" altLang="en-US" dirty="0" smtClean="0"/>
              <a:t>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2" name="標題 1"/>
          <p:cNvSpPr>
            <a:spLocks noGrp="1"/>
          </p:cNvSpPr>
          <p:nvPr>
            <p:ph type="title"/>
          </p:nvPr>
        </p:nvSpPr>
        <p:spPr>
          <a:xfrm>
            <a:off x="314058" y="152399"/>
            <a:ext cx="1252671" cy="1325563"/>
          </a:xfrm>
          <a:prstGeom prst="rect">
            <a:avLst/>
          </a:prstGeom>
        </p:spPr>
        <p:txBody>
          <a:bodyPr/>
          <a:lstStyle/>
          <a:p>
            <a:r>
              <a:rPr lang="zh-TW" altLang="en-US" dirty="0" smtClean="0"/>
              <a:t>按一下以編輯母片標題樣式</a:t>
            </a:r>
            <a:endParaRPr lang="zh-TW" altLang="en-US" dirty="0"/>
          </a:p>
        </p:txBody>
      </p:sp>
      <p:sp>
        <p:nvSpPr>
          <p:cNvPr id="8" name="投影片編號版面配置區 5"/>
          <p:cNvSpPr>
            <a:spLocks noGrp="1"/>
          </p:cNvSpPr>
          <p:nvPr>
            <p:ph type="sldNum" sz="quarter" idx="10"/>
          </p:nvPr>
        </p:nvSpPr>
        <p:spPr>
          <a:xfrm>
            <a:off x="9448800" y="6332538"/>
            <a:ext cx="2743200" cy="365125"/>
          </a:xfrm>
          <a:prstGeom prst="rect">
            <a:avLst/>
          </a:prstGeom>
        </p:spPr>
        <p:txBody>
          <a:bodyPr/>
          <a:lstStyle>
            <a:lvl1pPr algn="r" eaLnBrk="1" fontAlgn="auto" hangingPunct="1">
              <a:spcBef>
                <a:spcPts val="0"/>
              </a:spcBef>
              <a:spcAft>
                <a:spcPts val="0"/>
              </a:spcAft>
              <a:defRPr>
                <a:latin typeface="+mn-lt"/>
                <a:ea typeface="+mn-ea"/>
              </a:defRPr>
            </a:lvl1pPr>
          </a:lstStyle>
          <a:p>
            <a:pPr>
              <a:defRPr/>
            </a:pPr>
            <a:fld id="{70A70F6D-7404-45B9-B3BA-4A30985EDCAD}" type="slidenum">
              <a:rPr lang="zh-TW" altLang="en-US"/>
              <a:pPr>
                <a:defRPr/>
              </a:pPr>
              <a:t>‹#›</a:t>
            </a:fld>
            <a:endParaRPr lang="zh-TW" altLang="en-US"/>
          </a:p>
        </p:txBody>
      </p:sp>
    </p:spTree>
    <p:extLst>
      <p:ext uri="{BB962C8B-B14F-4D97-AF65-F5344CB8AC3E}">
        <p14:creationId xmlns:p14="http://schemas.microsoft.com/office/powerpoint/2010/main" val="1144873249"/>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
        <p:nvSpPr>
          <p:cNvPr id="4" name="任意多边形 20"/>
          <p:cNvSpPr/>
          <p:nvPr userDrawn="1"/>
        </p:nvSpPr>
        <p:spPr>
          <a:xfrm>
            <a:off x="0" y="-12700"/>
            <a:ext cx="1566863" cy="955675"/>
          </a:xfrm>
          <a:custGeom>
            <a:avLst/>
            <a:gdLst>
              <a:gd name="connsiteX0" fmla="*/ 2445724 w 3036849"/>
              <a:gd name="connsiteY0" fmla="*/ 0 h 1182250"/>
              <a:gd name="connsiteX1" fmla="*/ 3036849 w 3036849"/>
              <a:gd name="connsiteY1" fmla="*/ 591125 h 1182250"/>
              <a:gd name="connsiteX2" fmla="*/ 2445724 w 3036849"/>
              <a:gd name="connsiteY2" fmla="*/ 1182250 h 1182250"/>
              <a:gd name="connsiteX3" fmla="*/ 2367755 w 3036849"/>
              <a:gd name="connsiteY3" fmla="*/ 1174390 h 1182250"/>
              <a:gd name="connsiteX4" fmla="*/ 0 w 3036849"/>
              <a:gd name="connsiteY4" fmla="*/ 1174390 h 1182250"/>
              <a:gd name="connsiteX5" fmla="*/ 0 w 3036849"/>
              <a:gd name="connsiteY5" fmla="*/ 7860 h 1182250"/>
              <a:gd name="connsiteX6" fmla="*/ 2367755 w 3036849"/>
              <a:gd name="connsiteY6" fmla="*/ 7860 h 1182250"/>
              <a:gd name="connsiteX0" fmla="*/ 2445724 w 3036849"/>
              <a:gd name="connsiteY0" fmla="*/ 0 h 1182250"/>
              <a:gd name="connsiteX1" fmla="*/ 3036849 w 3036849"/>
              <a:gd name="connsiteY1" fmla="*/ 591125 h 1182250"/>
              <a:gd name="connsiteX2" fmla="*/ 2445724 w 3036849"/>
              <a:gd name="connsiteY2" fmla="*/ 1182250 h 1182250"/>
              <a:gd name="connsiteX3" fmla="*/ 0 w 3036849"/>
              <a:gd name="connsiteY3" fmla="*/ 1174390 h 1182250"/>
              <a:gd name="connsiteX4" fmla="*/ 0 w 3036849"/>
              <a:gd name="connsiteY4" fmla="*/ 7860 h 1182250"/>
              <a:gd name="connsiteX5" fmla="*/ 2367755 w 3036849"/>
              <a:gd name="connsiteY5" fmla="*/ 7860 h 1182250"/>
              <a:gd name="connsiteX6" fmla="*/ 2445724 w 3036849"/>
              <a:gd name="connsiteY6" fmla="*/ 0 h 1182250"/>
              <a:gd name="connsiteX0" fmla="*/ 2445724 w 3036849"/>
              <a:gd name="connsiteY0" fmla="*/ 0 h 1182250"/>
              <a:gd name="connsiteX1" fmla="*/ 3036849 w 3036849"/>
              <a:gd name="connsiteY1" fmla="*/ 591125 h 1182250"/>
              <a:gd name="connsiteX2" fmla="*/ 2445724 w 3036849"/>
              <a:gd name="connsiteY2" fmla="*/ 1182250 h 1182250"/>
              <a:gd name="connsiteX3" fmla="*/ 0 w 3036849"/>
              <a:gd name="connsiteY3" fmla="*/ 1174390 h 1182250"/>
              <a:gd name="connsiteX4" fmla="*/ 0 w 3036849"/>
              <a:gd name="connsiteY4" fmla="*/ 7860 h 1182250"/>
              <a:gd name="connsiteX5" fmla="*/ 2445724 w 3036849"/>
              <a:gd name="connsiteY5" fmla="*/ 0 h 1182250"/>
              <a:gd name="connsiteX0" fmla="*/ 2445724 w 3036849"/>
              <a:gd name="connsiteY0" fmla="*/ 3031 h 1174390"/>
              <a:gd name="connsiteX1" fmla="*/ 3036849 w 3036849"/>
              <a:gd name="connsiteY1" fmla="*/ 583265 h 1174390"/>
              <a:gd name="connsiteX2" fmla="*/ 2445724 w 3036849"/>
              <a:gd name="connsiteY2" fmla="*/ 1174390 h 1174390"/>
              <a:gd name="connsiteX3" fmla="*/ 0 w 3036849"/>
              <a:gd name="connsiteY3" fmla="*/ 1166530 h 1174390"/>
              <a:gd name="connsiteX4" fmla="*/ 0 w 3036849"/>
              <a:gd name="connsiteY4" fmla="*/ 0 h 1174390"/>
              <a:gd name="connsiteX5" fmla="*/ 2445724 w 3036849"/>
              <a:gd name="connsiteY5" fmla="*/ 3031 h 1174390"/>
              <a:gd name="connsiteX0" fmla="*/ 2445724 w 3036872"/>
              <a:gd name="connsiteY0" fmla="*/ 3031 h 1166530"/>
              <a:gd name="connsiteX1" fmla="*/ 3036849 w 3036872"/>
              <a:gd name="connsiteY1" fmla="*/ 583265 h 1166530"/>
              <a:gd name="connsiteX2" fmla="*/ 2463015 w 3036872"/>
              <a:gd name="connsiteY2" fmla="*/ 1163499 h 1166530"/>
              <a:gd name="connsiteX3" fmla="*/ 0 w 3036872"/>
              <a:gd name="connsiteY3" fmla="*/ 1166530 h 1166530"/>
              <a:gd name="connsiteX4" fmla="*/ 0 w 3036872"/>
              <a:gd name="connsiteY4" fmla="*/ 0 h 1166530"/>
              <a:gd name="connsiteX5" fmla="*/ 2445724 w 3036872"/>
              <a:gd name="connsiteY5" fmla="*/ 3031 h 1166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36872" h="1166530">
                <a:moveTo>
                  <a:pt x="2445724" y="3031"/>
                </a:moveTo>
                <a:cubicBezTo>
                  <a:pt x="2772193" y="3031"/>
                  <a:pt x="3033967" y="389854"/>
                  <a:pt x="3036849" y="583265"/>
                </a:cubicBezTo>
                <a:cubicBezTo>
                  <a:pt x="3039731" y="776676"/>
                  <a:pt x="2789484" y="1163499"/>
                  <a:pt x="2463015" y="1163499"/>
                </a:cubicBezTo>
                <a:lnTo>
                  <a:pt x="0" y="1166530"/>
                </a:lnTo>
                <a:lnTo>
                  <a:pt x="0" y="0"/>
                </a:lnTo>
                <a:lnTo>
                  <a:pt x="2445724" y="3031"/>
                </a:lnTo>
                <a:close/>
              </a:path>
            </a:pathLst>
          </a:custGeom>
          <a:solidFill>
            <a:srgbClr val="8CC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5" name="任意多边形 21"/>
          <p:cNvSpPr/>
          <p:nvPr userDrawn="1"/>
        </p:nvSpPr>
        <p:spPr>
          <a:xfrm rot="10800000">
            <a:off x="1673225" y="-11113"/>
            <a:ext cx="10529888" cy="954088"/>
          </a:xfrm>
          <a:custGeom>
            <a:avLst/>
            <a:gdLst>
              <a:gd name="connsiteX0" fmla="*/ 2445724 w 3036849"/>
              <a:gd name="connsiteY0" fmla="*/ 0 h 1182250"/>
              <a:gd name="connsiteX1" fmla="*/ 3036849 w 3036849"/>
              <a:gd name="connsiteY1" fmla="*/ 591125 h 1182250"/>
              <a:gd name="connsiteX2" fmla="*/ 2445724 w 3036849"/>
              <a:gd name="connsiteY2" fmla="*/ 1182250 h 1182250"/>
              <a:gd name="connsiteX3" fmla="*/ 2367755 w 3036849"/>
              <a:gd name="connsiteY3" fmla="*/ 1174390 h 1182250"/>
              <a:gd name="connsiteX4" fmla="*/ 0 w 3036849"/>
              <a:gd name="connsiteY4" fmla="*/ 1174390 h 1182250"/>
              <a:gd name="connsiteX5" fmla="*/ 0 w 3036849"/>
              <a:gd name="connsiteY5" fmla="*/ 7860 h 1182250"/>
              <a:gd name="connsiteX6" fmla="*/ 2367755 w 3036849"/>
              <a:gd name="connsiteY6" fmla="*/ 786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18906855 w 19575949"/>
              <a:gd name="connsiteY3" fmla="*/ 1174390 h 1182250"/>
              <a:gd name="connsiteX4" fmla="*/ 16539100 w 19575949"/>
              <a:gd name="connsiteY4" fmla="*/ 1174390 h 1182250"/>
              <a:gd name="connsiteX5" fmla="*/ 0 w 19575949"/>
              <a:gd name="connsiteY5" fmla="*/ 112703 h 1182250"/>
              <a:gd name="connsiteX6" fmla="*/ 18906855 w 19575949"/>
              <a:gd name="connsiteY6" fmla="*/ 7860 h 1182250"/>
              <a:gd name="connsiteX7" fmla="*/ 18984824 w 19575949"/>
              <a:gd name="connsiteY7" fmla="*/ 0 h 1182250"/>
              <a:gd name="connsiteX0" fmla="*/ 18984826 w 19575951"/>
              <a:gd name="connsiteY0" fmla="*/ 0 h 1182250"/>
              <a:gd name="connsiteX1" fmla="*/ 19575951 w 19575951"/>
              <a:gd name="connsiteY1" fmla="*/ 591125 h 1182250"/>
              <a:gd name="connsiteX2" fmla="*/ 18984826 w 19575951"/>
              <a:gd name="connsiteY2" fmla="*/ 1182250 h 1182250"/>
              <a:gd name="connsiteX3" fmla="*/ 18906857 w 19575951"/>
              <a:gd name="connsiteY3" fmla="*/ 1174390 h 1182250"/>
              <a:gd name="connsiteX4" fmla="*/ 0 w 19575951"/>
              <a:gd name="connsiteY4" fmla="*/ 1148181 h 1182250"/>
              <a:gd name="connsiteX5" fmla="*/ 2 w 19575951"/>
              <a:gd name="connsiteY5" fmla="*/ 112703 h 1182250"/>
              <a:gd name="connsiteX6" fmla="*/ 18906857 w 19575951"/>
              <a:gd name="connsiteY6" fmla="*/ 7860 h 1182250"/>
              <a:gd name="connsiteX7" fmla="*/ 18984826 w 19575951"/>
              <a:gd name="connsiteY7" fmla="*/ 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18906855 w 19575949"/>
              <a:gd name="connsiteY3" fmla="*/ 1174390 h 1182250"/>
              <a:gd name="connsiteX4" fmla="*/ 6348 w 19575949"/>
              <a:gd name="connsiteY4" fmla="*/ 1177340 h 1182250"/>
              <a:gd name="connsiteX5" fmla="*/ 0 w 19575949"/>
              <a:gd name="connsiteY5" fmla="*/ 112703 h 1182250"/>
              <a:gd name="connsiteX6" fmla="*/ 18906855 w 19575949"/>
              <a:gd name="connsiteY6" fmla="*/ 7860 h 1182250"/>
              <a:gd name="connsiteX7" fmla="*/ 18984824 w 19575949"/>
              <a:gd name="connsiteY7" fmla="*/ 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18906855 w 19575949"/>
              <a:gd name="connsiteY3" fmla="*/ 1174390 h 1182250"/>
              <a:gd name="connsiteX4" fmla="*/ 6348 w 19575949"/>
              <a:gd name="connsiteY4" fmla="*/ 1177340 h 1182250"/>
              <a:gd name="connsiteX5" fmla="*/ 0 w 19575949"/>
              <a:gd name="connsiteY5" fmla="*/ 112703 h 1182250"/>
              <a:gd name="connsiteX6" fmla="*/ 18984824 w 19575949"/>
              <a:gd name="connsiteY6" fmla="*/ 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18906856 w 19575949"/>
              <a:gd name="connsiteY3" fmla="*/ 1174390 h 1182250"/>
              <a:gd name="connsiteX4" fmla="*/ 6348 w 19575949"/>
              <a:gd name="connsiteY4" fmla="*/ 1177340 h 1182250"/>
              <a:gd name="connsiteX5" fmla="*/ 0 w 19575949"/>
              <a:gd name="connsiteY5" fmla="*/ 112703 h 1182250"/>
              <a:gd name="connsiteX6" fmla="*/ 18984824 w 19575949"/>
              <a:gd name="connsiteY6" fmla="*/ 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6348 w 19575949"/>
              <a:gd name="connsiteY3" fmla="*/ 1177340 h 1182250"/>
              <a:gd name="connsiteX4" fmla="*/ 0 w 19575949"/>
              <a:gd name="connsiteY4" fmla="*/ 112703 h 1182250"/>
              <a:gd name="connsiteX5" fmla="*/ 18984824 w 19575949"/>
              <a:gd name="connsiteY5" fmla="*/ 0 h 1182250"/>
              <a:gd name="connsiteX0" fmla="*/ 18993124 w 19584249"/>
              <a:gd name="connsiteY0" fmla="*/ 7101 h 1189351"/>
              <a:gd name="connsiteX1" fmla="*/ 19584249 w 19584249"/>
              <a:gd name="connsiteY1" fmla="*/ 598226 h 1189351"/>
              <a:gd name="connsiteX2" fmla="*/ 18993124 w 19584249"/>
              <a:gd name="connsiteY2" fmla="*/ 1189351 h 1189351"/>
              <a:gd name="connsiteX3" fmla="*/ 14648 w 19584249"/>
              <a:gd name="connsiteY3" fmla="*/ 1184441 h 1189351"/>
              <a:gd name="connsiteX4" fmla="*/ 0 w 19584249"/>
              <a:gd name="connsiteY4" fmla="*/ 0 h 1189351"/>
              <a:gd name="connsiteX5" fmla="*/ 18993124 w 19584249"/>
              <a:gd name="connsiteY5" fmla="*/ 7101 h 1189351"/>
              <a:gd name="connsiteX0" fmla="*/ 18993124 w 19584249"/>
              <a:gd name="connsiteY0" fmla="*/ 7101 h 1189887"/>
              <a:gd name="connsiteX1" fmla="*/ 19584249 w 19584249"/>
              <a:gd name="connsiteY1" fmla="*/ 598226 h 1189887"/>
              <a:gd name="connsiteX2" fmla="*/ 18993124 w 19584249"/>
              <a:gd name="connsiteY2" fmla="*/ 1189351 h 1189887"/>
              <a:gd name="connsiteX3" fmla="*/ 662141 w 19584249"/>
              <a:gd name="connsiteY3" fmla="*/ 1189887 h 1189887"/>
              <a:gd name="connsiteX4" fmla="*/ 0 w 19584249"/>
              <a:gd name="connsiteY4" fmla="*/ 0 h 1189887"/>
              <a:gd name="connsiteX5" fmla="*/ 18993124 w 19584249"/>
              <a:gd name="connsiteY5" fmla="*/ 7101 h 1189887"/>
              <a:gd name="connsiteX0" fmla="*/ 18993124 w 19584249"/>
              <a:gd name="connsiteY0" fmla="*/ 7101 h 1189887"/>
              <a:gd name="connsiteX1" fmla="*/ 19584249 w 19584249"/>
              <a:gd name="connsiteY1" fmla="*/ 598226 h 1189887"/>
              <a:gd name="connsiteX2" fmla="*/ 18993124 w 19584249"/>
              <a:gd name="connsiteY2" fmla="*/ 1189351 h 1189887"/>
              <a:gd name="connsiteX3" fmla="*/ 662141 w 19584249"/>
              <a:gd name="connsiteY3" fmla="*/ 1189887 h 1189887"/>
              <a:gd name="connsiteX4" fmla="*/ 0 w 19584249"/>
              <a:gd name="connsiteY4" fmla="*/ 0 h 1189887"/>
              <a:gd name="connsiteX5" fmla="*/ 18993124 w 19584249"/>
              <a:gd name="connsiteY5" fmla="*/ 7101 h 1189887"/>
              <a:gd name="connsiteX0" fmla="*/ 18993124 w 19584249"/>
              <a:gd name="connsiteY0" fmla="*/ 7101 h 1189887"/>
              <a:gd name="connsiteX1" fmla="*/ 19584249 w 19584249"/>
              <a:gd name="connsiteY1" fmla="*/ 598226 h 1189887"/>
              <a:gd name="connsiteX2" fmla="*/ 18993124 w 19584249"/>
              <a:gd name="connsiteY2" fmla="*/ 1189351 h 1189887"/>
              <a:gd name="connsiteX3" fmla="*/ 662141 w 19584249"/>
              <a:gd name="connsiteY3" fmla="*/ 1189887 h 1189887"/>
              <a:gd name="connsiteX4" fmla="*/ 0 w 19584249"/>
              <a:gd name="connsiteY4" fmla="*/ 0 h 1189887"/>
              <a:gd name="connsiteX5" fmla="*/ 18993124 w 19584249"/>
              <a:gd name="connsiteY5" fmla="*/ 7101 h 1189887"/>
              <a:gd name="connsiteX0" fmla="*/ 19003380 w 19594505"/>
              <a:gd name="connsiteY0" fmla="*/ 7101 h 1189351"/>
              <a:gd name="connsiteX1" fmla="*/ 19594505 w 19594505"/>
              <a:gd name="connsiteY1" fmla="*/ 598226 h 1189351"/>
              <a:gd name="connsiteX2" fmla="*/ 19003380 w 19594505"/>
              <a:gd name="connsiteY2" fmla="*/ 1189351 h 1189351"/>
              <a:gd name="connsiteX3" fmla="*/ 0 w 19594505"/>
              <a:gd name="connsiteY3" fmla="*/ 1184442 h 1189351"/>
              <a:gd name="connsiteX4" fmla="*/ 10256 w 19594505"/>
              <a:gd name="connsiteY4" fmla="*/ 0 h 1189351"/>
              <a:gd name="connsiteX5" fmla="*/ 19003380 w 19594505"/>
              <a:gd name="connsiteY5" fmla="*/ 7101 h 1189351"/>
              <a:gd name="connsiteX0" fmla="*/ 19003380 w 19594505"/>
              <a:gd name="connsiteY0" fmla="*/ 17893 h 1200143"/>
              <a:gd name="connsiteX1" fmla="*/ 19594505 w 19594505"/>
              <a:gd name="connsiteY1" fmla="*/ 609018 h 1200143"/>
              <a:gd name="connsiteX2" fmla="*/ 19003380 w 19594505"/>
              <a:gd name="connsiteY2" fmla="*/ 1200143 h 1200143"/>
              <a:gd name="connsiteX3" fmla="*/ 0 w 19594505"/>
              <a:gd name="connsiteY3" fmla="*/ 1195234 h 1200143"/>
              <a:gd name="connsiteX4" fmla="*/ 681962 w 19594505"/>
              <a:gd name="connsiteY4" fmla="*/ 0 h 1200143"/>
              <a:gd name="connsiteX5" fmla="*/ 19003380 w 19594505"/>
              <a:gd name="connsiteY5" fmla="*/ 17893 h 1200143"/>
              <a:gd name="connsiteX0" fmla="*/ 19003380 w 19594505"/>
              <a:gd name="connsiteY0" fmla="*/ 17893 h 1200143"/>
              <a:gd name="connsiteX1" fmla="*/ 19594505 w 19594505"/>
              <a:gd name="connsiteY1" fmla="*/ 609018 h 1200143"/>
              <a:gd name="connsiteX2" fmla="*/ 19003380 w 19594505"/>
              <a:gd name="connsiteY2" fmla="*/ 1200143 h 1200143"/>
              <a:gd name="connsiteX3" fmla="*/ 0 w 19594505"/>
              <a:gd name="connsiteY3" fmla="*/ 1195234 h 1200143"/>
              <a:gd name="connsiteX4" fmla="*/ 681962 w 19594505"/>
              <a:gd name="connsiteY4" fmla="*/ 0 h 1200143"/>
              <a:gd name="connsiteX5" fmla="*/ 19003380 w 19594505"/>
              <a:gd name="connsiteY5" fmla="*/ 17893 h 1200143"/>
              <a:gd name="connsiteX0" fmla="*/ 19003380 w 19594505"/>
              <a:gd name="connsiteY0" fmla="*/ 17893 h 1200143"/>
              <a:gd name="connsiteX1" fmla="*/ 19594505 w 19594505"/>
              <a:gd name="connsiteY1" fmla="*/ 609018 h 1200143"/>
              <a:gd name="connsiteX2" fmla="*/ 19003380 w 19594505"/>
              <a:gd name="connsiteY2" fmla="*/ 1200143 h 1200143"/>
              <a:gd name="connsiteX3" fmla="*/ 0 w 19594505"/>
              <a:gd name="connsiteY3" fmla="*/ 1195234 h 1200143"/>
              <a:gd name="connsiteX4" fmla="*/ 681962 w 19594505"/>
              <a:gd name="connsiteY4" fmla="*/ 0 h 1200143"/>
              <a:gd name="connsiteX5" fmla="*/ 19003380 w 19594505"/>
              <a:gd name="connsiteY5" fmla="*/ 17893 h 1200143"/>
              <a:gd name="connsiteX0" fmla="*/ 19003380 w 19594505"/>
              <a:gd name="connsiteY0" fmla="*/ 1705 h 1183955"/>
              <a:gd name="connsiteX1" fmla="*/ 19594505 w 19594505"/>
              <a:gd name="connsiteY1" fmla="*/ 592830 h 1183955"/>
              <a:gd name="connsiteX2" fmla="*/ 19003380 w 19594505"/>
              <a:gd name="connsiteY2" fmla="*/ 1183955 h 1183955"/>
              <a:gd name="connsiteX3" fmla="*/ 0 w 19594505"/>
              <a:gd name="connsiteY3" fmla="*/ 1179046 h 1183955"/>
              <a:gd name="connsiteX4" fmla="*/ 35136 w 19594505"/>
              <a:gd name="connsiteY4" fmla="*/ 0 h 1183955"/>
              <a:gd name="connsiteX5" fmla="*/ 19003380 w 19594505"/>
              <a:gd name="connsiteY5" fmla="*/ 1705 h 1183955"/>
              <a:gd name="connsiteX0" fmla="*/ 18968244 w 19559369"/>
              <a:gd name="connsiteY0" fmla="*/ 1705 h 1183955"/>
              <a:gd name="connsiteX1" fmla="*/ 19559369 w 19559369"/>
              <a:gd name="connsiteY1" fmla="*/ 592830 h 1183955"/>
              <a:gd name="connsiteX2" fmla="*/ 18968244 w 19559369"/>
              <a:gd name="connsiteY2" fmla="*/ 1183955 h 1183955"/>
              <a:gd name="connsiteX3" fmla="*/ 512178 w 19559369"/>
              <a:gd name="connsiteY3" fmla="*/ 1044153 h 1183955"/>
              <a:gd name="connsiteX4" fmla="*/ 0 w 19559369"/>
              <a:gd name="connsiteY4" fmla="*/ 0 h 1183955"/>
              <a:gd name="connsiteX5" fmla="*/ 18968244 w 19559369"/>
              <a:gd name="connsiteY5" fmla="*/ 1705 h 1183955"/>
              <a:gd name="connsiteX0" fmla="*/ 18968244 w 19559369"/>
              <a:gd name="connsiteY0" fmla="*/ 1705 h 1183955"/>
              <a:gd name="connsiteX1" fmla="*/ 19559369 w 19559369"/>
              <a:gd name="connsiteY1" fmla="*/ 592830 h 1183955"/>
              <a:gd name="connsiteX2" fmla="*/ 18968244 w 19559369"/>
              <a:gd name="connsiteY2" fmla="*/ 1183955 h 1183955"/>
              <a:gd name="connsiteX3" fmla="*/ 1358026 w 19559369"/>
              <a:gd name="connsiteY3" fmla="*/ 947030 h 1183955"/>
              <a:gd name="connsiteX4" fmla="*/ 0 w 19559369"/>
              <a:gd name="connsiteY4" fmla="*/ 0 h 1183955"/>
              <a:gd name="connsiteX5" fmla="*/ 18968244 w 19559369"/>
              <a:gd name="connsiteY5" fmla="*/ 1705 h 1183955"/>
              <a:gd name="connsiteX0" fmla="*/ 18968244 w 19559369"/>
              <a:gd name="connsiteY0" fmla="*/ 1705 h 1183955"/>
              <a:gd name="connsiteX1" fmla="*/ 19559369 w 19559369"/>
              <a:gd name="connsiteY1" fmla="*/ 592830 h 1183955"/>
              <a:gd name="connsiteX2" fmla="*/ 18968244 w 19559369"/>
              <a:gd name="connsiteY2" fmla="*/ 1183955 h 1183955"/>
              <a:gd name="connsiteX3" fmla="*/ 1358026 w 19559369"/>
              <a:gd name="connsiteY3" fmla="*/ 947030 h 1183955"/>
              <a:gd name="connsiteX4" fmla="*/ 711200 w 19559369"/>
              <a:gd name="connsiteY4" fmla="*/ 501805 h 1183955"/>
              <a:gd name="connsiteX5" fmla="*/ 0 w 19559369"/>
              <a:gd name="connsiteY5" fmla="*/ 0 h 1183955"/>
              <a:gd name="connsiteX6" fmla="*/ 18968244 w 19559369"/>
              <a:gd name="connsiteY6" fmla="*/ 1705 h 1183955"/>
              <a:gd name="connsiteX0" fmla="*/ 18968244 w 19559369"/>
              <a:gd name="connsiteY0" fmla="*/ 1705 h 1183955"/>
              <a:gd name="connsiteX1" fmla="*/ 19559369 w 19559369"/>
              <a:gd name="connsiteY1" fmla="*/ 592830 h 1183955"/>
              <a:gd name="connsiteX2" fmla="*/ 18968244 w 19559369"/>
              <a:gd name="connsiteY2" fmla="*/ 1183955 h 1183955"/>
              <a:gd name="connsiteX3" fmla="*/ 1358026 w 19559369"/>
              <a:gd name="connsiteY3" fmla="*/ 947030 h 1183955"/>
              <a:gd name="connsiteX4" fmla="*/ 0 w 19559369"/>
              <a:gd name="connsiteY4" fmla="*/ 0 h 1183955"/>
              <a:gd name="connsiteX5" fmla="*/ 18968244 w 19559369"/>
              <a:gd name="connsiteY5" fmla="*/ 1705 h 1183955"/>
              <a:gd name="connsiteX0" fmla="*/ 18986796 w 19577921"/>
              <a:gd name="connsiteY0" fmla="*/ 1705 h 1189839"/>
              <a:gd name="connsiteX1" fmla="*/ 19577921 w 19577921"/>
              <a:gd name="connsiteY1" fmla="*/ 592830 h 1189839"/>
              <a:gd name="connsiteX2" fmla="*/ 18986796 w 19577921"/>
              <a:gd name="connsiteY2" fmla="*/ 1183955 h 1189839"/>
              <a:gd name="connsiteX3" fmla="*/ 0 w 19577921"/>
              <a:gd name="connsiteY3" fmla="*/ 1189839 h 1189839"/>
              <a:gd name="connsiteX4" fmla="*/ 18552 w 19577921"/>
              <a:gd name="connsiteY4" fmla="*/ 0 h 1189839"/>
              <a:gd name="connsiteX5" fmla="*/ 18986796 w 19577921"/>
              <a:gd name="connsiteY5" fmla="*/ 1705 h 1189839"/>
              <a:gd name="connsiteX0" fmla="*/ 18986796 w 19577921"/>
              <a:gd name="connsiteY0" fmla="*/ 1705 h 1189839"/>
              <a:gd name="connsiteX1" fmla="*/ 19577921 w 19577921"/>
              <a:gd name="connsiteY1" fmla="*/ 592830 h 1189839"/>
              <a:gd name="connsiteX2" fmla="*/ 18986796 w 19577921"/>
              <a:gd name="connsiteY2" fmla="*/ 1183955 h 1189839"/>
              <a:gd name="connsiteX3" fmla="*/ 0 w 19577921"/>
              <a:gd name="connsiteY3" fmla="*/ 1189839 h 1189839"/>
              <a:gd name="connsiteX4" fmla="*/ 1967 w 19577921"/>
              <a:gd name="connsiteY4" fmla="*/ 0 h 1189839"/>
              <a:gd name="connsiteX5" fmla="*/ 18986796 w 19577921"/>
              <a:gd name="connsiteY5" fmla="*/ 1705 h 1189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577921" h="1189839">
                <a:moveTo>
                  <a:pt x="18986796" y="1705"/>
                </a:moveTo>
                <a:cubicBezTo>
                  <a:pt x="19313265" y="1705"/>
                  <a:pt x="19577921" y="266361"/>
                  <a:pt x="19577921" y="592830"/>
                </a:cubicBezTo>
                <a:cubicBezTo>
                  <a:pt x="19577921" y="919299"/>
                  <a:pt x="19313265" y="1183955"/>
                  <a:pt x="18986796" y="1183955"/>
                </a:cubicBezTo>
                <a:lnTo>
                  <a:pt x="0" y="1189839"/>
                </a:lnTo>
                <a:cubicBezTo>
                  <a:pt x="656" y="793226"/>
                  <a:pt x="1311" y="396613"/>
                  <a:pt x="1967" y="0"/>
                </a:cubicBezTo>
                <a:lnTo>
                  <a:pt x="18986796" y="1705"/>
                </a:lnTo>
                <a:close/>
              </a:path>
            </a:pathLst>
          </a:cu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矩形 5"/>
          <p:cNvSpPr/>
          <p:nvPr userDrawn="1"/>
        </p:nvSpPr>
        <p:spPr>
          <a:xfrm>
            <a:off x="0" y="6743700"/>
            <a:ext cx="12192000" cy="114300"/>
          </a:xfrm>
          <a:prstGeom prst="rect">
            <a:avLst/>
          </a:pr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sp>
        <p:nvSpPr>
          <p:cNvPr id="3" name="文字版面配置區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dirty="0" smtClean="0"/>
              <a:t>編輯母片文字樣式</a:t>
            </a:r>
          </a:p>
        </p:txBody>
      </p:sp>
      <p:sp>
        <p:nvSpPr>
          <p:cNvPr id="7" name="日期版面配置區 3"/>
          <p:cNvSpPr>
            <a:spLocks noGrp="1"/>
          </p:cNvSpPr>
          <p:nvPr>
            <p:ph type="dt" sz="half" idx="10"/>
          </p:nvPr>
        </p:nvSpPr>
        <p:spPr>
          <a:xfrm>
            <a:off x="838200" y="6356350"/>
            <a:ext cx="2743200" cy="365125"/>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zh-TW" altLang="en-US"/>
          </a:p>
        </p:txBody>
      </p:sp>
      <p:sp>
        <p:nvSpPr>
          <p:cNvPr id="8" name="投影片編號版面配置區 5"/>
          <p:cNvSpPr>
            <a:spLocks noGrp="1"/>
          </p:cNvSpPr>
          <p:nvPr>
            <p:ph type="sldNum" sz="quarter" idx="11"/>
          </p:nvPr>
        </p:nvSpPr>
        <p:spPr>
          <a:xfrm>
            <a:off x="9448800" y="6477000"/>
            <a:ext cx="2743200" cy="365125"/>
          </a:xfrm>
          <a:prstGeom prst="rect">
            <a:avLst/>
          </a:prstGeom>
        </p:spPr>
        <p:txBody>
          <a:bodyPr/>
          <a:lstStyle>
            <a:lvl1pPr algn="r" eaLnBrk="1" fontAlgn="auto" hangingPunct="1">
              <a:spcBef>
                <a:spcPts val="0"/>
              </a:spcBef>
              <a:spcAft>
                <a:spcPts val="0"/>
              </a:spcAft>
              <a:defRPr>
                <a:latin typeface="+mn-lt"/>
                <a:ea typeface="+mn-ea"/>
              </a:defRPr>
            </a:lvl1pPr>
          </a:lstStyle>
          <a:p>
            <a:pPr>
              <a:defRPr/>
            </a:pPr>
            <a:fld id="{20882AFA-6517-4B18-83BC-B255FF58BFF0}" type="slidenum">
              <a:rPr lang="zh-TW" altLang="en-US"/>
              <a:pPr>
                <a:defRPr/>
              </a:pPr>
              <a:t>‹#›</a:t>
            </a:fld>
            <a:endParaRPr lang="zh-TW" altLang="en-US"/>
          </a:p>
        </p:txBody>
      </p:sp>
    </p:spTree>
    <p:extLst>
      <p:ext uri="{BB962C8B-B14F-4D97-AF65-F5344CB8AC3E}">
        <p14:creationId xmlns:p14="http://schemas.microsoft.com/office/powerpoint/2010/main" val="103313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314058" y="-114301"/>
            <a:ext cx="1252671" cy="1325563"/>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a:prstGeom prst="rect">
            <a:avLst/>
          </a:prstGeo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a:prstGeom prst="rect">
            <a:avLst/>
          </a:prstGeo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838200" y="6356350"/>
            <a:ext cx="2743200" cy="365125"/>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zh-TW" altLang="en-US"/>
          </a:p>
        </p:txBody>
      </p:sp>
      <p:sp>
        <p:nvSpPr>
          <p:cNvPr id="6" name="頁尾版面配置區 5"/>
          <p:cNvSpPr>
            <a:spLocks noGrp="1"/>
          </p:cNvSpPr>
          <p:nvPr>
            <p:ph type="ftr" sz="quarter" idx="11"/>
          </p:nvPr>
        </p:nvSpPr>
        <p:spPr>
          <a:xfrm>
            <a:off x="4038600" y="6356350"/>
            <a:ext cx="4114800" cy="365125"/>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zh-TW" altLang="en-US"/>
          </a:p>
        </p:txBody>
      </p:sp>
      <p:sp>
        <p:nvSpPr>
          <p:cNvPr id="7" name="投影片編號版面配置區 6"/>
          <p:cNvSpPr>
            <a:spLocks noGrp="1"/>
          </p:cNvSpPr>
          <p:nvPr>
            <p:ph type="sldNum" sz="quarter" idx="12"/>
          </p:nvPr>
        </p:nvSpPr>
        <p:spPr>
          <a:xfrm>
            <a:off x="8610600" y="6356350"/>
            <a:ext cx="2743200" cy="365125"/>
          </a:xfrm>
          <a:prstGeom prst="rect">
            <a:avLst/>
          </a:prstGeom>
        </p:spPr>
        <p:txBody>
          <a:bodyPr/>
          <a:lstStyle>
            <a:lvl1pPr eaLnBrk="1" fontAlgn="auto" hangingPunct="1">
              <a:spcBef>
                <a:spcPts val="0"/>
              </a:spcBef>
              <a:spcAft>
                <a:spcPts val="0"/>
              </a:spcAft>
              <a:defRPr>
                <a:latin typeface="+mn-lt"/>
                <a:ea typeface="+mn-ea"/>
              </a:defRPr>
            </a:lvl1pPr>
          </a:lstStyle>
          <a:p>
            <a:pPr>
              <a:defRPr/>
            </a:pPr>
            <a:fld id="{3D609411-A8F0-4AA1-8573-2629A445F34F}" type="slidenum">
              <a:rPr lang="zh-TW" altLang="en-US"/>
              <a:pPr>
                <a:defRPr/>
              </a:pPr>
              <a:t>‹#›</a:t>
            </a:fld>
            <a:endParaRPr lang="zh-TW" altLang="en-US"/>
          </a:p>
        </p:txBody>
      </p:sp>
    </p:spTree>
    <p:extLst>
      <p:ext uri="{BB962C8B-B14F-4D97-AF65-F5344CB8AC3E}">
        <p14:creationId xmlns:p14="http://schemas.microsoft.com/office/powerpoint/2010/main" val="515397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a:prstGeom prst="rect">
            <a:avLst/>
          </a:prstGeo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a:xfrm>
            <a:off x="838200" y="6356350"/>
            <a:ext cx="2743200" cy="365125"/>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zh-TW" altLang="en-US"/>
          </a:p>
        </p:txBody>
      </p:sp>
      <p:sp>
        <p:nvSpPr>
          <p:cNvPr id="6" name="頁尾版面配置區 5"/>
          <p:cNvSpPr>
            <a:spLocks noGrp="1"/>
          </p:cNvSpPr>
          <p:nvPr>
            <p:ph type="ftr" sz="quarter" idx="11"/>
          </p:nvPr>
        </p:nvSpPr>
        <p:spPr>
          <a:xfrm>
            <a:off x="4038600" y="6356350"/>
            <a:ext cx="4114800" cy="365125"/>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zh-TW" altLang="en-US"/>
          </a:p>
        </p:txBody>
      </p:sp>
      <p:sp>
        <p:nvSpPr>
          <p:cNvPr id="7" name="投影片編號版面配置區 6"/>
          <p:cNvSpPr>
            <a:spLocks noGrp="1"/>
          </p:cNvSpPr>
          <p:nvPr>
            <p:ph type="sldNum" sz="quarter" idx="12"/>
          </p:nvPr>
        </p:nvSpPr>
        <p:spPr>
          <a:xfrm>
            <a:off x="8610600" y="6356350"/>
            <a:ext cx="2743200" cy="365125"/>
          </a:xfrm>
          <a:prstGeom prst="rect">
            <a:avLst/>
          </a:prstGeom>
        </p:spPr>
        <p:txBody>
          <a:bodyPr/>
          <a:lstStyle>
            <a:lvl1pPr eaLnBrk="1" fontAlgn="auto" hangingPunct="1">
              <a:spcBef>
                <a:spcPts val="0"/>
              </a:spcBef>
              <a:spcAft>
                <a:spcPts val="0"/>
              </a:spcAft>
              <a:defRPr>
                <a:latin typeface="+mn-lt"/>
                <a:ea typeface="+mn-ea"/>
              </a:defRPr>
            </a:lvl1pPr>
          </a:lstStyle>
          <a:p>
            <a:pPr>
              <a:defRPr/>
            </a:pPr>
            <a:fld id="{B4EF846D-6570-4C4F-A7C0-3A650FAA3C59}" type="slidenum">
              <a:rPr lang="zh-TW" altLang="en-US"/>
              <a:pPr>
                <a:defRPr/>
              </a:pPr>
              <a:t>‹#›</a:t>
            </a:fld>
            <a:endParaRPr lang="zh-TW" altLang="en-US"/>
          </a:p>
        </p:txBody>
      </p:sp>
    </p:spTree>
    <p:extLst>
      <p:ext uri="{BB962C8B-B14F-4D97-AF65-F5344CB8AC3E}">
        <p14:creationId xmlns:p14="http://schemas.microsoft.com/office/powerpoint/2010/main" val="70850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a:prstGeom prst="rect">
            <a:avLst/>
          </a:prstGeo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a:xfrm>
            <a:off x="838200" y="6356350"/>
            <a:ext cx="2743200" cy="365125"/>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zh-TW" altLang="en-US"/>
          </a:p>
        </p:txBody>
      </p:sp>
      <p:sp>
        <p:nvSpPr>
          <p:cNvPr id="6" name="頁尾版面配置區 5"/>
          <p:cNvSpPr>
            <a:spLocks noGrp="1"/>
          </p:cNvSpPr>
          <p:nvPr>
            <p:ph type="ftr" sz="quarter" idx="11"/>
          </p:nvPr>
        </p:nvSpPr>
        <p:spPr>
          <a:xfrm>
            <a:off x="4038600" y="6356350"/>
            <a:ext cx="4114800" cy="365125"/>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zh-TW" altLang="en-US"/>
          </a:p>
        </p:txBody>
      </p:sp>
      <p:sp>
        <p:nvSpPr>
          <p:cNvPr id="7" name="投影片編號版面配置區 6"/>
          <p:cNvSpPr>
            <a:spLocks noGrp="1"/>
          </p:cNvSpPr>
          <p:nvPr>
            <p:ph type="sldNum" sz="quarter" idx="12"/>
          </p:nvPr>
        </p:nvSpPr>
        <p:spPr>
          <a:xfrm>
            <a:off x="8610600" y="6356350"/>
            <a:ext cx="2743200" cy="365125"/>
          </a:xfrm>
          <a:prstGeom prst="rect">
            <a:avLst/>
          </a:prstGeom>
        </p:spPr>
        <p:txBody>
          <a:bodyPr/>
          <a:lstStyle>
            <a:lvl1pPr eaLnBrk="1" fontAlgn="auto" hangingPunct="1">
              <a:spcBef>
                <a:spcPts val="0"/>
              </a:spcBef>
              <a:spcAft>
                <a:spcPts val="0"/>
              </a:spcAft>
              <a:defRPr>
                <a:latin typeface="+mn-lt"/>
                <a:ea typeface="+mn-ea"/>
              </a:defRPr>
            </a:lvl1pPr>
          </a:lstStyle>
          <a:p>
            <a:pPr>
              <a:defRPr/>
            </a:pPr>
            <a:fld id="{6F92E4AB-AEE8-4014-B102-1CE7B4F922E1}" type="slidenum">
              <a:rPr lang="zh-TW" altLang="en-US"/>
              <a:pPr>
                <a:defRPr/>
              </a:pPr>
              <a:t>‹#›</a:t>
            </a:fld>
            <a:endParaRPr lang="zh-TW" altLang="en-US"/>
          </a:p>
        </p:txBody>
      </p:sp>
    </p:spTree>
    <p:extLst>
      <p:ext uri="{BB962C8B-B14F-4D97-AF65-F5344CB8AC3E}">
        <p14:creationId xmlns:p14="http://schemas.microsoft.com/office/powerpoint/2010/main" val="2953523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標題及直排文字">
    <p:spTree>
      <p:nvGrpSpPr>
        <p:cNvPr id="1" name=""/>
        <p:cNvGrpSpPr/>
        <p:nvPr/>
      </p:nvGrpSpPr>
      <p:grpSpPr>
        <a:xfrm>
          <a:off x="0" y="0"/>
          <a:ext cx="0" cy="0"/>
          <a:chOff x="0" y="0"/>
          <a:chExt cx="0" cy="0"/>
        </a:xfrm>
      </p:grpSpPr>
      <p:sp>
        <p:nvSpPr>
          <p:cNvPr id="2" name="任意多边形 20"/>
          <p:cNvSpPr/>
          <p:nvPr userDrawn="1"/>
        </p:nvSpPr>
        <p:spPr>
          <a:xfrm>
            <a:off x="0" y="-12700"/>
            <a:ext cx="1566863" cy="955675"/>
          </a:xfrm>
          <a:custGeom>
            <a:avLst/>
            <a:gdLst>
              <a:gd name="connsiteX0" fmla="*/ 2445724 w 3036849"/>
              <a:gd name="connsiteY0" fmla="*/ 0 h 1182250"/>
              <a:gd name="connsiteX1" fmla="*/ 3036849 w 3036849"/>
              <a:gd name="connsiteY1" fmla="*/ 591125 h 1182250"/>
              <a:gd name="connsiteX2" fmla="*/ 2445724 w 3036849"/>
              <a:gd name="connsiteY2" fmla="*/ 1182250 h 1182250"/>
              <a:gd name="connsiteX3" fmla="*/ 2367755 w 3036849"/>
              <a:gd name="connsiteY3" fmla="*/ 1174390 h 1182250"/>
              <a:gd name="connsiteX4" fmla="*/ 0 w 3036849"/>
              <a:gd name="connsiteY4" fmla="*/ 1174390 h 1182250"/>
              <a:gd name="connsiteX5" fmla="*/ 0 w 3036849"/>
              <a:gd name="connsiteY5" fmla="*/ 7860 h 1182250"/>
              <a:gd name="connsiteX6" fmla="*/ 2367755 w 3036849"/>
              <a:gd name="connsiteY6" fmla="*/ 7860 h 1182250"/>
              <a:gd name="connsiteX0" fmla="*/ 2445724 w 3036849"/>
              <a:gd name="connsiteY0" fmla="*/ 0 h 1182250"/>
              <a:gd name="connsiteX1" fmla="*/ 3036849 w 3036849"/>
              <a:gd name="connsiteY1" fmla="*/ 591125 h 1182250"/>
              <a:gd name="connsiteX2" fmla="*/ 2445724 w 3036849"/>
              <a:gd name="connsiteY2" fmla="*/ 1182250 h 1182250"/>
              <a:gd name="connsiteX3" fmla="*/ 0 w 3036849"/>
              <a:gd name="connsiteY3" fmla="*/ 1174390 h 1182250"/>
              <a:gd name="connsiteX4" fmla="*/ 0 w 3036849"/>
              <a:gd name="connsiteY4" fmla="*/ 7860 h 1182250"/>
              <a:gd name="connsiteX5" fmla="*/ 2367755 w 3036849"/>
              <a:gd name="connsiteY5" fmla="*/ 7860 h 1182250"/>
              <a:gd name="connsiteX6" fmla="*/ 2445724 w 3036849"/>
              <a:gd name="connsiteY6" fmla="*/ 0 h 1182250"/>
              <a:gd name="connsiteX0" fmla="*/ 2445724 w 3036849"/>
              <a:gd name="connsiteY0" fmla="*/ 0 h 1182250"/>
              <a:gd name="connsiteX1" fmla="*/ 3036849 w 3036849"/>
              <a:gd name="connsiteY1" fmla="*/ 591125 h 1182250"/>
              <a:gd name="connsiteX2" fmla="*/ 2445724 w 3036849"/>
              <a:gd name="connsiteY2" fmla="*/ 1182250 h 1182250"/>
              <a:gd name="connsiteX3" fmla="*/ 0 w 3036849"/>
              <a:gd name="connsiteY3" fmla="*/ 1174390 h 1182250"/>
              <a:gd name="connsiteX4" fmla="*/ 0 w 3036849"/>
              <a:gd name="connsiteY4" fmla="*/ 7860 h 1182250"/>
              <a:gd name="connsiteX5" fmla="*/ 2445724 w 3036849"/>
              <a:gd name="connsiteY5" fmla="*/ 0 h 1182250"/>
              <a:gd name="connsiteX0" fmla="*/ 2445724 w 3036849"/>
              <a:gd name="connsiteY0" fmla="*/ 3031 h 1174390"/>
              <a:gd name="connsiteX1" fmla="*/ 3036849 w 3036849"/>
              <a:gd name="connsiteY1" fmla="*/ 583265 h 1174390"/>
              <a:gd name="connsiteX2" fmla="*/ 2445724 w 3036849"/>
              <a:gd name="connsiteY2" fmla="*/ 1174390 h 1174390"/>
              <a:gd name="connsiteX3" fmla="*/ 0 w 3036849"/>
              <a:gd name="connsiteY3" fmla="*/ 1166530 h 1174390"/>
              <a:gd name="connsiteX4" fmla="*/ 0 w 3036849"/>
              <a:gd name="connsiteY4" fmla="*/ 0 h 1174390"/>
              <a:gd name="connsiteX5" fmla="*/ 2445724 w 3036849"/>
              <a:gd name="connsiteY5" fmla="*/ 3031 h 1174390"/>
              <a:gd name="connsiteX0" fmla="*/ 2445724 w 3036872"/>
              <a:gd name="connsiteY0" fmla="*/ 3031 h 1166530"/>
              <a:gd name="connsiteX1" fmla="*/ 3036849 w 3036872"/>
              <a:gd name="connsiteY1" fmla="*/ 583265 h 1166530"/>
              <a:gd name="connsiteX2" fmla="*/ 2463015 w 3036872"/>
              <a:gd name="connsiteY2" fmla="*/ 1163499 h 1166530"/>
              <a:gd name="connsiteX3" fmla="*/ 0 w 3036872"/>
              <a:gd name="connsiteY3" fmla="*/ 1166530 h 1166530"/>
              <a:gd name="connsiteX4" fmla="*/ 0 w 3036872"/>
              <a:gd name="connsiteY4" fmla="*/ 0 h 1166530"/>
              <a:gd name="connsiteX5" fmla="*/ 2445724 w 3036872"/>
              <a:gd name="connsiteY5" fmla="*/ 3031 h 1166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36872" h="1166530">
                <a:moveTo>
                  <a:pt x="2445724" y="3031"/>
                </a:moveTo>
                <a:cubicBezTo>
                  <a:pt x="2772193" y="3031"/>
                  <a:pt x="3033967" y="389854"/>
                  <a:pt x="3036849" y="583265"/>
                </a:cubicBezTo>
                <a:cubicBezTo>
                  <a:pt x="3039731" y="776676"/>
                  <a:pt x="2789484" y="1163499"/>
                  <a:pt x="2463015" y="1163499"/>
                </a:cubicBezTo>
                <a:lnTo>
                  <a:pt x="0" y="1166530"/>
                </a:lnTo>
                <a:lnTo>
                  <a:pt x="0" y="0"/>
                </a:lnTo>
                <a:lnTo>
                  <a:pt x="2445724" y="3031"/>
                </a:lnTo>
                <a:close/>
              </a:path>
            </a:pathLst>
          </a:custGeom>
          <a:solidFill>
            <a:srgbClr val="8CC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3" name="任意多边形 21"/>
          <p:cNvSpPr/>
          <p:nvPr userDrawn="1"/>
        </p:nvSpPr>
        <p:spPr>
          <a:xfrm rot="10800000">
            <a:off x="1673225" y="-11113"/>
            <a:ext cx="10529888" cy="954088"/>
          </a:xfrm>
          <a:custGeom>
            <a:avLst/>
            <a:gdLst>
              <a:gd name="connsiteX0" fmla="*/ 2445724 w 3036849"/>
              <a:gd name="connsiteY0" fmla="*/ 0 h 1182250"/>
              <a:gd name="connsiteX1" fmla="*/ 3036849 w 3036849"/>
              <a:gd name="connsiteY1" fmla="*/ 591125 h 1182250"/>
              <a:gd name="connsiteX2" fmla="*/ 2445724 w 3036849"/>
              <a:gd name="connsiteY2" fmla="*/ 1182250 h 1182250"/>
              <a:gd name="connsiteX3" fmla="*/ 2367755 w 3036849"/>
              <a:gd name="connsiteY3" fmla="*/ 1174390 h 1182250"/>
              <a:gd name="connsiteX4" fmla="*/ 0 w 3036849"/>
              <a:gd name="connsiteY4" fmla="*/ 1174390 h 1182250"/>
              <a:gd name="connsiteX5" fmla="*/ 0 w 3036849"/>
              <a:gd name="connsiteY5" fmla="*/ 7860 h 1182250"/>
              <a:gd name="connsiteX6" fmla="*/ 2367755 w 3036849"/>
              <a:gd name="connsiteY6" fmla="*/ 786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18906855 w 19575949"/>
              <a:gd name="connsiteY3" fmla="*/ 1174390 h 1182250"/>
              <a:gd name="connsiteX4" fmla="*/ 16539100 w 19575949"/>
              <a:gd name="connsiteY4" fmla="*/ 1174390 h 1182250"/>
              <a:gd name="connsiteX5" fmla="*/ 0 w 19575949"/>
              <a:gd name="connsiteY5" fmla="*/ 112703 h 1182250"/>
              <a:gd name="connsiteX6" fmla="*/ 18906855 w 19575949"/>
              <a:gd name="connsiteY6" fmla="*/ 7860 h 1182250"/>
              <a:gd name="connsiteX7" fmla="*/ 18984824 w 19575949"/>
              <a:gd name="connsiteY7" fmla="*/ 0 h 1182250"/>
              <a:gd name="connsiteX0" fmla="*/ 18984826 w 19575951"/>
              <a:gd name="connsiteY0" fmla="*/ 0 h 1182250"/>
              <a:gd name="connsiteX1" fmla="*/ 19575951 w 19575951"/>
              <a:gd name="connsiteY1" fmla="*/ 591125 h 1182250"/>
              <a:gd name="connsiteX2" fmla="*/ 18984826 w 19575951"/>
              <a:gd name="connsiteY2" fmla="*/ 1182250 h 1182250"/>
              <a:gd name="connsiteX3" fmla="*/ 18906857 w 19575951"/>
              <a:gd name="connsiteY3" fmla="*/ 1174390 h 1182250"/>
              <a:gd name="connsiteX4" fmla="*/ 0 w 19575951"/>
              <a:gd name="connsiteY4" fmla="*/ 1148181 h 1182250"/>
              <a:gd name="connsiteX5" fmla="*/ 2 w 19575951"/>
              <a:gd name="connsiteY5" fmla="*/ 112703 h 1182250"/>
              <a:gd name="connsiteX6" fmla="*/ 18906857 w 19575951"/>
              <a:gd name="connsiteY6" fmla="*/ 7860 h 1182250"/>
              <a:gd name="connsiteX7" fmla="*/ 18984826 w 19575951"/>
              <a:gd name="connsiteY7" fmla="*/ 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18906855 w 19575949"/>
              <a:gd name="connsiteY3" fmla="*/ 1174390 h 1182250"/>
              <a:gd name="connsiteX4" fmla="*/ 6348 w 19575949"/>
              <a:gd name="connsiteY4" fmla="*/ 1177340 h 1182250"/>
              <a:gd name="connsiteX5" fmla="*/ 0 w 19575949"/>
              <a:gd name="connsiteY5" fmla="*/ 112703 h 1182250"/>
              <a:gd name="connsiteX6" fmla="*/ 18906855 w 19575949"/>
              <a:gd name="connsiteY6" fmla="*/ 7860 h 1182250"/>
              <a:gd name="connsiteX7" fmla="*/ 18984824 w 19575949"/>
              <a:gd name="connsiteY7" fmla="*/ 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18906855 w 19575949"/>
              <a:gd name="connsiteY3" fmla="*/ 1174390 h 1182250"/>
              <a:gd name="connsiteX4" fmla="*/ 6348 w 19575949"/>
              <a:gd name="connsiteY4" fmla="*/ 1177340 h 1182250"/>
              <a:gd name="connsiteX5" fmla="*/ 0 w 19575949"/>
              <a:gd name="connsiteY5" fmla="*/ 112703 h 1182250"/>
              <a:gd name="connsiteX6" fmla="*/ 18984824 w 19575949"/>
              <a:gd name="connsiteY6" fmla="*/ 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18906856 w 19575949"/>
              <a:gd name="connsiteY3" fmla="*/ 1174390 h 1182250"/>
              <a:gd name="connsiteX4" fmla="*/ 6348 w 19575949"/>
              <a:gd name="connsiteY4" fmla="*/ 1177340 h 1182250"/>
              <a:gd name="connsiteX5" fmla="*/ 0 w 19575949"/>
              <a:gd name="connsiteY5" fmla="*/ 112703 h 1182250"/>
              <a:gd name="connsiteX6" fmla="*/ 18984824 w 19575949"/>
              <a:gd name="connsiteY6" fmla="*/ 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6348 w 19575949"/>
              <a:gd name="connsiteY3" fmla="*/ 1177340 h 1182250"/>
              <a:gd name="connsiteX4" fmla="*/ 0 w 19575949"/>
              <a:gd name="connsiteY4" fmla="*/ 112703 h 1182250"/>
              <a:gd name="connsiteX5" fmla="*/ 18984824 w 19575949"/>
              <a:gd name="connsiteY5" fmla="*/ 0 h 1182250"/>
              <a:gd name="connsiteX0" fmla="*/ 18993124 w 19584249"/>
              <a:gd name="connsiteY0" fmla="*/ 7101 h 1189351"/>
              <a:gd name="connsiteX1" fmla="*/ 19584249 w 19584249"/>
              <a:gd name="connsiteY1" fmla="*/ 598226 h 1189351"/>
              <a:gd name="connsiteX2" fmla="*/ 18993124 w 19584249"/>
              <a:gd name="connsiteY2" fmla="*/ 1189351 h 1189351"/>
              <a:gd name="connsiteX3" fmla="*/ 14648 w 19584249"/>
              <a:gd name="connsiteY3" fmla="*/ 1184441 h 1189351"/>
              <a:gd name="connsiteX4" fmla="*/ 0 w 19584249"/>
              <a:gd name="connsiteY4" fmla="*/ 0 h 1189351"/>
              <a:gd name="connsiteX5" fmla="*/ 18993124 w 19584249"/>
              <a:gd name="connsiteY5" fmla="*/ 7101 h 1189351"/>
              <a:gd name="connsiteX0" fmla="*/ 18993124 w 19584249"/>
              <a:gd name="connsiteY0" fmla="*/ 7101 h 1189887"/>
              <a:gd name="connsiteX1" fmla="*/ 19584249 w 19584249"/>
              <a:gd name="connsiteY1" fmla="*/ 598226 h 1189887"/>
              <a:gd name="connsiteX2" fmla="*/ 18993124 w 19584249"/>
              <a:gd name="connsiteY2" fmla="*/ 1189351 h 1189887"/>
              <a:gd name="connsiteX3" fmla="*/ 662141 w 19584249"/>
              <a:gd name="connsiteY3" fmla="*/ 1189887 h 1189887"/>
              <a:gd name="connsiteX4" fmla="*/ 0 w 19584249"/>
              <a:gd name="connsiteY4" fmla="*/ 0 h 1189887"/>
              <a:gd name="connsiteX5" fmla="*/ 18993124 w 19584249"/>
              <a:gd name="connsiteY5" fmla="*/ 7101 h 1189887"/>
              <a:gd name="connsiteX0" fmla="*/ 18993124 w 19584249"/>
              <a:gd name="connsiteY0" fmla="*/ 7101 h 1189887"/>
              <a:gd name="connsiteX1" fmla="*/ 19584249 w 19584249"/>
              <a:gd name="connsiteY1" fmla="*/ 598226 h 1189887"/>
              <a:gd name="connsiteX2" fmla="*/ 18993124 w 19584249"/>
              <a:gd name="connsiteY2" fmla="*/ 1189351 h 1189887"/>
              <a:gd name="connsiteX3" fmla="*/ 662141 w 19584249"/>
              <a:gd name="connsiteY3" fmla="*/ 1189887 h 1189887"/>
              <a:gd name="connsiteX4" fmla="*/ 0 w 19584249"/>
              <a:gd name="connsiteY4" fmla="*/ 0 h 1189887"/>
              <a:gd name="connsiteX5" fmla="*/ 18993124 w 19584249"/>
              <a:gd name="connsiteY5" fmla="*/ 7101 h 1189887"/>
              <a:gd name="connsiteX0" fmla="*/ 18993124 w 19584249"/>
              <a:gd name="connsiteY0" fmla="*/ 7101 h 1189887"/>
              <a:gd name="connsiteX1" fmla="*/ 19584249 w 19584249"/>
              <a:gd name="connsiteY1" fmla="*/ 598226 h 1189887"/>
              <a:gd name="connsiteX2" fmla="*/ 18993124 w 19584249"/>
              <a:gd name="connsiteY2" fmla="*/ 1189351 h 1189887"/>
              <a:gd name="connsiteX3" fmla="*/ 662141 w 19584249"/>
              <a:gd name="connsiteY3" fmla="*/ 1189887 h 1189887"/>
              <a:gd name="connsiteX4" fmla="*/ 0 w 19584249"/>
              <a:gd name="connsiteY4" fmla="*/ 0 h 1189887"/>
              <a:gd name="connsiteX5" fmla="*/ 18993124 w 19584249"/>
              <a:gd name="connsiteY5" fmla="*/ 7101 h 1189887"/>
              <a:gd name="connsiteX0" fmla="*/ 19003380 w 19594505"/>
              <a:gd name="connsiteY0" fmla="*/ 7101 h 1189351"/>
              <a:gd name="connsiteX1" fmla="*/ 19594505 w 19594505"/>
              <a:gd name="connsiteY1" fmla="*/ 598226 h 1189351"/>
              <a:gd name="connsiteX2" fmla="*/ 19003380 w 19594505"/>
              <a:gd name="connsiteY2" fmla="*/ 1189351 h 1189351"/>
              <a:gd name="connsiteX3" fmla="*/ 0 w 19594505"/>
              <a:gd name="connsiteY3" fmla="*/ 1184442 h 1189351"/>
              <a:gd name="connsiteX4" fmla="*/ 10256 w 19594505"/>
              <a:gd name="connsiteY4" fmla="*/ 0 h 1189351"/>
              <a:gd name="connsiteX5" fmla="*/ 19003380 w 19594505"/>
              <a:gd name="connsiteY5" fmla="*/ 7101 h 1189351"/>
              <a:gd name="connsiteX0" fmla="*/ 19003380 w 19594505"/>
              <a:gd name="connsiteY0" fmla="*/ 17893 h 1200143"/>
              <a:gd name="connsiteX1" fmla="*/ 19594505 w 19594505"/>
              <a:gd name="connsiteY1" fmla="*/ 609018 h 1200143"/>
              <a:gd name="connsiteX2" fmla="*/ 19003380 w 19594505"/>
              <a:gd name="connsiteY2" fmla="*/ 1200143 h 1200143"/>
              <a:gd name="connsiteX3" fmla="*/ 0 w 19594505"/>
              <a:gd name="connsiteY3" fmla="*/ 1195234 h 1200143"/>
              <a:gd name="connsiteX4" fmla="*/ 681962 w 19594505"/>
              <a:gd name="connsiteY4" fmla="*/ 0 h 1200143"/>
              <a:gd name="connsiteX5" fmla="*/ 19003380 w 19594505"/>
              <a:gd name="connsiteY5" fmla="*/ 17893 h 1200143"/>
              <a:gd name="connsiteX0" fmla="*/ 19003380 w 19594505"/>
              <a:gd name="connsiteY0" fmla="*/ 17893 h 1200143"/>
              <a:gd name="connsiteX1" fmla="*/ 19594505 w 19594505"/>
              <a:gd name="connsiteY1" fmla="*/ 609018 h 1200143"/>
              <a:gd name="connsiteX2" fmla="*/ 19003380 w 19594505"/>
              <a:gd name="connsiteY2" fmla="*/ 1200143 h 1200143"/>
              <a:gd name="connsiteX3" fmla="*/ 0 w 19594505"/>
              <a:gd name="connsiteY3" fmla="*/ 1195234 h 1200143"/>
              <a:gd name="connsiteX4" fmla="*/ 681962 w 19594505"/>
              <a:gd name="connsiteY4" fmla="*/ 0 h 1200143"/>
              <a:gd name="connsiteX5" fmla="*/ 19003380 w 19594505"/>
              <a:gd name="connsiteY5" fmla="*/ 17893 h 1200143"/>
              <a:gd name="connsiteX0" fmla="*/ 19003380 w 19594505"/>
              <a:gd name="connsiteY0" fmla="*/ 17893 h 1200143"/>
              <a:gd name="connsiteX1" fmla="*/ 19594505 w 19594505"/>
              <a:gd name="connsiteY1" fmla="*/ 609018 h 1200143"/>
              <a:gd name="connsiteX2" fmla="*/ 19003380 w 19594505"/>
              <a:gd name="connsiteY2" fmla="*/ 1200143 h 1200143"/>
              <a:gd name="connsiteX3" fmla="*/ 0 w 19594505"/>
              <a:gd name="connsiteY3" fmla="*/ 1195234 h 1200143"/>
              <a:gd name="connsiteX4" fmla="*/ 681962 w 19594505"/>
              <a:gd name="connsiteY4" fmla="*/ 0 h 1200143"/>
              <a:gd name="connsiteX5" fmla="*/ 19003380 w 19594505"/>
              <a:gd name="connsiteY5" fmla="*/ 17893 h 1200143"/>
              <a:gd name="connsiteX0" fmla="*/ 19003380 w 19594505"/>
              <a:gd name="connsiteY0" fmla="*/ 1705 h 1183955"/>
              <a:gd name="connsiteX1" fmla="*/ 19594505 w 19594505"/>
              <a:gd name="connsiteY1" fmla="*/ 592830 h 1183955"/>
              <a:gd name="connsiteX2" fmla="*/ 19003380 w 19594505"/>
              <a:gd name="connsiteY2" fmla="*/ 1183955 h 1183955"/>
              <a:gd name="connsiteX3" fmla="*/ 0 w 19594505"/>
              <a:gd name="connsiteY3" fmla="*/ 1179046 h 1183955"/>
              <a:gd name="connsiteX4" fmla="*/ 35136 w 19594505"/>
              <a:gd name="connsiteY4" fmla="*/ 0 h 1183955"/>
              <a:gd name="connsiteX5" fmla="*/ 19003380 w 19594505"/>
              <a:gd name="connsiteY5" fmla="*/ 1705 h 1183955"/>
              <a:gd name="connsiteX0" fmla="*/ 18968244 w 19559369"/>
              <a:gd name="connsiteY0" fmla="*/ 1705 h 1183955"/>
              <a:gd name="connsiteX1" fmla="*/ 19559369 w 19559369"/>
              <a:gd name="connsiteY1" fmla="*/ 592830 h 1183955"/>
              <a:gd name="connsiteX2" fmla="*/ 18968244 w 19559369"/>
              <a:gd name="connsiteY2" fmla="*/ 1183955 h 1183955"/>
              <a:gd name="connsiteX3" fmla="*/ 512178 w 19559369"/>
              <a:gd name="connsiteY3" fmla="*/ 1044153 h 1183955"/>
              <a:gd name="connsiteX4" fmla="*/ 0 w 19559369"/>
              <a:gd name="connsiteY4" fmla="*/ 0 h 1183955"/>
              <a:gd name="connsiteX5" fmla="*/ 18968244 w 19559369"/>
              <a:gd name="connsiteY5" fmla="*/ 1705 h 1183955"/>
              <a:gd name="connsiteX0" fmla="*/ 18968244 w 19559369"/>
              <a:gd name="connsiteY0" fmla="*/ 1705 h 1183955"/>
              <a:gd name="connsiteX1" fmla="*/ 19559369 w 19559369"/>
              <a:gd name="connsiteY1" fmla="*/ 592830 h 1183955"/>
              <a:gd name="connsiteX2" fmla="*/ 18968244 w 19559369"/>
              <a:gd name="connsiteY2" fmla="*/ 1183955 h 1183955"/>
              <a:gd name="connsiteX3" fmla="*/ 1358026 w 19559369"/>
              <a:gd name="connsiteY3" fmla="*/ 947030 h 1183955"/>
              <a:gd name="connsiteX4" fmla="*/ 0 w 19559369"/>
              <a:gd name="connsiteY4" fmla="*/ 0 h 1183955"/>
              <a:gd name="connsiteX5" fmla="*/ 18968244 w 19559369"/>
              <a:gd name="connsiteY5" fmla="*/ 1705 h 1183955"/>
              <a:gd name="connsiteX0" fmla="*/ 18968244 w 19559369"/>
              <a:gd name="connsiteY0" fmla="*/ 1705 h 1183955"/>
              <a:gd name="connsiteX1" fmla="*/ 19559369 w 19559369"/>
              <a:gd name="connsiteY1" fmla="*/ 592830 h 1183955"/>
              <a:gd name="connsiteX2" fmla="*/ 18968244 w 19559369"/>
              <a:gd name="connsiteY2" fmla="*/ 1183955 h 1183955"/>
              <a:gd name="connsiteX3" fmla="*/ 1358026 w 19559369"/>
              <a:gd name="connsiteY3" fmla="*/ 947030 h 1183955"/>
              <a:gd name="connsiteX4" fmla="*/ 711200 w 19559369"/>
              <a:gd name="connsiteY4" fmla="*/ 501805 h 1183955"/>
              <a:gd name="connsiteX5" fmla="*/ 0 w 19559369"/>
              <a:gd name="connsiteY5" fmla="*/ 0 h 1183955"/>
              <a:gd name="connsiteX6" fmla="*/ 18968244 w 19559369"/>
              <a:gd name="connsiteY6" fmla="*/ 1705 h 1183955"/>
              <a:gd name="connsiteX0" fmla="*/ 18968244 w 19559369"/>
              <a:gd name="connsiteY0" fmla="*/ 1705 h 1183955"/>
              <a:gd name="connsiteX1" fmla="*/ 19559369 w 19559369"/>
              <a:gd name="connsiteY1" fmla="*/ 592830 h 1183955"/>
              <a:gd name="connsiteX2" fmla="*/ 18968244 w 19559369"/>
              <a:gd name="connsiteY2" fmla="*/ 1183955 h 1183955"/>
              <a:gd name="connsiteX3" fmla="*/ 1358026 w 19559369"/>
              <a:gd name="connsiteY3" fmla="*/ 947030 h 1183955"/>
              <a:gd name="connsiteX4" fmla="*/ 0 w 19559369"/>
              <a:gd name="connsiteY4" fmla="*/ 0 h 1183955"/>
              <a:gd name="connsiteX5" fmla="*/ 18968244 w 19559369"/>
              <a:gd name="connsiteY5" fmla="*/ 1705 h 1183955"/>
              <a:gd name="connsiteX0" fmla="*/ 18986796 w 19577921"/>
              <a:gd name="connsiteY0" fmla="*/ 1705 h 1189839"/>
              <a:gd name="connsiteX1" fmla="*/ 19577921 w 19577921"/>
              <a:gd name="connsiteY1" fmla="*/ 592830 h 1189839"/>
              <a:gd name="connsiteX2" fmla="*/ 18986796 w 19577921"/>
              <a:gd name="connsiteY2" fmla="*/ 1183955 h 1189839"/>
              <a:gd name="connsiteX3" fmla="*/ 0 w 19577921"/>
              <a:gd name="connsiteY3" fmla="*/ 1189839 h 1189839"/>
              <a:gd name="connsiteX4" fmla="*/ 18552 w 19577921"/>
              <a:gd name="connsiteY4" fmla="*/ 0 h 1189839"/>
              <a:gd name="connsiteX5" fmla="*/ 18986796 w 19577921"/>
              <a:gd name="connsiteY5" fmla="*/ 1705 h 1189839"/>
              <a:gd name="connsiteX0" fmla="*/ 18986796 w 19577921"/>
              <a:gd name="connsiteY0" fmla="*/ 1705 h 1189839"/>
              <a:gd name="connsiteX1" fmla="*/ 19577921 w 19577921"/>
              <a:gd name="connsiteY1" fmla="*/ 592830 h 1189839"/>
              <a:gd name="connsiteX2" fmla="*/ 18986796 w 19577921"/>
              <a:gd name="connsiteY2" fmla="*/ 1183955 h 1189839"/>
              <a:gd name="connsiteX3" fmla="*/ 0 w 19577921"/>
              <a:gd name="connsiteY3" fmla="*/ 1189839 h 1189839"/>
              <a:gd name="connsiteX4" fmla="*/ 1967 w 19577921"/>
              <a:gd name="connsiteY4" fmla="*/ 0 h 1189839"/>
              <a:gd name="connsiteX5" fmla="*/ 18986796 w 19577921"/>
              <a:gd name="connsiteY5" fmla="*/ 1705 h 1189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577921" h="1189839">
                <a:moveTo>
                  <a:pt x="18986796" y="1705"/>
                </a:moveTo>
                <a:cubicBezTo>
                  <a:pt x="19313265" y="1705"/>
                  <a:pt x="19577921" y="266361"/>
                  <a:pt x="19577921" y="592830"/>
                </a:cubicBezTo>
                <a:cubicBezTo>
                  <a:pt x="19577921" y="919299"/>
                  <a:pt x="19313265" y="1183955"/>
                  <a:pt x="18986796" y="1183955"/>
                </a:cubicBezTo>
                <a:lnTo>
                  <a:pt x="0" y="1189839"/>
                </a:lnTo>
                <a:cubicBezTo>
                  <a:pt x="656" y="793226"/>
                  <a:pt x="1311" y="396613"/>
                  <a:pt x="1967" y="0"/>
                </a:cubicBezTo>
                <a:lnTo>
                  <a:pt x="18986796" y="1705"/>
                </a:lnTo>
                <a:close/>
              </a:path>
            </a:pathLst>
          </a:cu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4" name="投影片編號版面配置區 5"/>
          <p:cNvSpPr>
            <a:spLocks noGrp="1"/>
          </p:cNvSpPr>
          <p:nvPr>
            <p:ph type="sldNum" sz="quarter" idx="10"/>
          </p:nvPr>
        </p:nvSpPr>
        <p:spPr>
          <a:xfrm>
            <a:off x="9334500" y="6362700"/>
            <a:ext cx="2743200" cy="365125"/>
          </a:xfrm>
          <a:prstGeom prst="rect">
            <a:avLst/>
          </a:prstGeom>
        </p:spPr>
        <p:txBody>
          <a:bodyPr/>
          <a:lstStyle>
            <a:lvl1pPr algn="r" eaLnBrk="1" fontAlgn="auto" hangingPunct="1">
              <a:spcBef>
                <a:spcPts val="0"/>
              </a:spcBef>
              <a:spcAft>
                <a:spcPts val="0"/>
              </a:spcAft>
              <a:defRPr>
                <a:latin typeface="+mn-lt"/>
                <a:ea typeface="+mn-ea"/>
              </a:defRPr>
            </a:lvl1pPr>
          </a:lstStyle>
          <a:p>
            <a:pPr>
              <a:defRPr/>
            </a:pPr>
            <a:fld id="{86BEA05A-2E0E-4E4B-AE93-319E573628EA}" type="slidenum">
              <a:rPr lang="zh-TW" altLang="en-US"/>
              <a:pPr>
                <a:defRPr/>
              </a:pPr>
              <a:t>‹#›</a:t>
            </a:fld>
            <a:endParaRPr lang="zh-TW" altLang="en-US"/>
          </a:p>
        </p:txBody>
      </p:sp>
    </p:spTree>
    <p:extLst>
      <p:ext uri="{BB962C8B-B14F-4D97-AF65-F5344CB8AC3E}">
        <p14:creationId xmlns:p14="http://schemas.microsoft.com/office/powerpoint/2010/main" val="2171331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直排標題及文字">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3836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grpSp>
        <p:nvGrpSpPr>
          <p:cNvPr id="3" name="群組 1"/>
          <p:cNvGrpSpPr>
            <a:grpSpLocks/>
          </p:cNvGrpSpPr>
          <p:nvPr userDrawn="1"/>
        </p:nvGrpSpPr>
        <p:grpSpPr bwMode="auto">
          <a:xfrm>
            <a:off x="0" y="-4763"/>
            <a:ext cx="11696700" cy="6862763"/>
            <a:chOff x="0" y="-4087"/>
            <a:chExt cx="11696700" cy="6283320"/>
          </a:xfrm>
        </p:grpSpPr>
        <p:sp>
          <p:nvSpPr>
            <p:cNvPr id="4" name="Freeform 6"/>
            <p:cNvSpPr>
              <a:spLocks/>
            </p:cNvSpPr>
            <p:nvPr userDrawn="1"/>
          </p:nvSpPr>
          <p:spPr bwMode="auto">
            <a:xfrm>
              <a:off x="0" y="476440"/>
              <a:ext cx="11696700" cy="5343455"/>
            </a:xfrm>
            <a:custGeom>
              <a:avLst/>
              <a:gdLst>
                <a:gd name="T0" fmla="*/ 0 w 4756"/>
                <a:gd name="T1" fmla="*/ 0 h 2239"/>
                <a:gd name="T2" fmla="*/ 2147483646 w 4756"/>
                <a:gd name="T3" fmla="*/ 0 h 2239"/>
                <a:gd name="T4" fmla="*/ 2147483646 w 4756"/>
                <a:gd name="T5" fmla="*/ 2147483646 h 2239"/>
                <a:gd name="T6" fmla="*/ 2147483646 w 4756"/>
                <a:gd name="T7" fmla="*/ 2147483646 h 2239"/>
                <a:gd name="T8" fmla="*/ 0 w 4756"/>
                <a:gd name="T9" fmla="*/ 2147483646 h 2239"/>
                <a:gd name="T10" fmla="*/ 0 w 4756"/>
                <a:gd name="T11" fmla="*/ 0 h 223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56" h="2239">
                  <a:moveTo>
                    <a:pt x="0" y="0"/>
                  </a:moveTo>
                  <a:lnTo>
                    <a:pt x="3897" y="0"/>
                  </a:lnTo>
                  <a:lnTo>
                    <a:pt x="4756" y="1121"/>
                  </a:lnTo>
                  <a:lnTo>
                    <a:pt x="3897" y="2239"/>
                  </a:lnTo>
                  <a:lnTo>
                    <a:pt x="0" y="2239"/>
                  </a:lnTo>
                  <a:lnTo>
                    <a:pt x="0" y="0"/>
                  </a:lnTo>
                  <a:close/>
                </a:path>
              </a:pathLst>
            </a:custGeom>
            <a:solidFill>
              <a:srgbClr val="339966"/>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lIns="128580" tIns="64290" rIns="128580" bIns="64290"/>
            <a:lstStyle/>
            <a:p>
              <a:endParaRPr lang="zh-TW" altLang="en-US"/>
            </a:p>
          </p:txBody>
        </p:sp>
        <p:sp>
          <p:nvSpPr>
            <p:cNvPr id="5" name="Freeform 7"/>
            <p:cNvSpPr>
              <a:spLocks/>
            </p:cNvSpPr>
            <p:nvPr userDrawn="1"/>
          </p:nvSpPr>
          <p:spPr bwMode="auto">
            <a:xfrm>
              <a:off x="5942716" y="-4087"/>
              <a:ext cx="4620789" cy="6283320"/>
            </a:xfrm>
            <a:custGeom>
              <a:avLst/>
              <a:gdLst>
                <a:gd name="T0" fmla="*/ 0 w 1940"/>
                <a:gd name="T1" fmla="*/ 0 h 3040"/>
                <a:gd name="T2" fmla="*/ 2147483646 w 1940"/>
                <a:gd name="T3" fmla="*/ 0 h 3040"/>
                <a:gd name="T4" fmla="*/ 2147483646 w 1940"/>
                <a:gd name="T5" fmla="*/ 2147483646 h 3040"/>
                <a:gd name="T6" fmla="*/ 2147483646 w 1940"/>
                <a:gd name="T7" fmla="*/ 2147483646 h 3040"/>
                <a:gd name="T8" fmla="*/ 2147483646 w 1940"/>
                <a:gd name="T9" fmla="*/ 2147483646 h 3040"/>
                <a:gd name="T10" fmla="*/ 0 w 1940"/>
                <a:gd name="T11" fmla="*/ 2147483646 h 3040"/>
                <a:gd name="T12" fmla="*/ 2147483646 w 1940"/>
                <a:gd name="T13" fmla="*/ 2147483646 h 3040"/>
                <a:gd name="T14" fmla="*/ 0 w 1940"/>
                <a:gd name="T15" fmla="*/ 0 h 304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40" h="3040">
                  <a:moveTo>
                    <a:pt x="0" y="0"/>
                  </a:moveTo>
                  <a:lnTo>
                    <a:pt x="774" y="0"/>
                  </a:lnTo>
                  <a:lnTo>
                    <a:pt x="1938" y="1537"/>
                  </a:lnTo>
                  <a:lnTo>
                    <a:pt x="1940" y="1537"/>
                  </a:lnTo>
                  <a:lnTo>
                    <a:pt x="774" y="3040"/>
                  </a:lnTo>
                  <a:lnTo>
                    <a:pt x="0" y="3040"/>
                  </a:lnTo>
                  <a:lnTo>
                    <a:pt x="1167" y="1537"/>
                  </a:lnTo>
                  <a:lnTo>
                    <a:pt x="0" y="0"/>
                  </a:lnTo>
                  <a:close/>
                </a:path>
              </a:pathLst>
            </a:custGeom>
            <a:solidFill>
              <a:srgbClr val="92D05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lIns="128580" tIns="64290" rIns="128580" bIns="64290"/>
            <a:lstStyle/>
            <a:p>
              <a:endParaRPr lang="zh-TW" altLang="en-US"/>
            </a:p>
          </p:txBody>
        </p:sp>
        <p:cxnSp>
          <p:nvCxnSpPr>
            <p:cNvPr id="6" name="直接连接符 12"/>
            <p:cNvCxnSpPr/>
            <p:nvPr userDrawn="1"/>
          </p:nvCxnSpPr>
          <p:spPr>
            <a:xfrm flipV="1">
              <a:off x="76200" y="4466765"/>
              <a:ext cx="7504113" cy="436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標題 1"/>
          <p:cNvSpPr>
            <a:spLocks noGrp="1"/>
          </p:cNvSpPr>
          <p:nvPr>
            <p:ph type="ctrTitle"/>
          </p:nvPr>
        </p:nvSpPr>
        <p:spPr>
          <a:xfrm>
            <a:off x="312170" y="2040625"/>
            <a:ext cx="7032171" cy="2387600"/>
          </a:xfrm>
          <a:prstGeom prst="rect">
            <a:avLst/>
          </a:prstGeom>
        </p:spPr>
        <p:txBody>
          <a:bodyPr anchor="b">
            <a:normAutofit/>
          </a:bodyPr>
          <a:lstStyle>
            <a:lvl1pPr algn="ctr">
              <a:defRPr sz="6000">
                <a:solidFill>
                  <a:schemeClr val="accent6">
                    <a:lumMod val="60000"/>
                    <a:lumOff val="40000"/>
                  </a:schemeClr>
                </a:solidFill>
                <a:latin typeface="微軟正黑體" panose="020B0604030504040204" pitchFamily="34" charset="-120"/>
                <a:ea typeface="微軟正黑體" panose="020B0604030504040204" pitchFamily="34" charset="-120"/>
              </a:defRPr>
            </a:lvl1pPr>
          </a:lstStyle>
          <a:p>
            <a:r>
              <a:rPr lang="zh-TW" altLang="en-US" dirty="0"/>
              <a:t>按一下以編輯母片標題樣式</a:t>
            </a:r>
          </a:p>
        </p:txBody>
      </p:sp>
      <p:sp>
        <p:nvSpPr>
          <p:cNvPr id="7" name="日期版面配置區 3"/>
          <p:cNvSpPr>
            <a:spLocks noGrp="1"/>
          </p:cNvSpPr>
          <p:nvPr>
            <p:ph type="dt" sz="half" idx="10"/>
          </p:nvPr>
        </p:nvSpPr>
        <p:spPr>
          <a:xfrm>
            <a:off x="838200" y="6356350"/>
            <a:ext cx="2743200" cy="365125"/>
          </a:xfrm>
          <a:prstGeom prst="rect">
            <a:avLst/>
          </a:prstGeom>
        </p:spPr>
        <p:txBody>
          <a:bodyPr/>
          <a:lstStyle>
            <a:lvl1pPr eaLnBrk="1" fontAlgn="auto" hangingPunct="1">
              <a:spcBef>
                <a:spcPts val="0"/>
              </a:spcBef>
              <a:spcAft>
                <a:spcPts val="0"/>
              </a:spcAft>
              <a:defRPr>
                <a:solidFill>
                  <a:prstClr val="black"/>
                </a:solidFill>
                <a:latin typeface="+mn-lt"/>
                <a:ea typeface="+mn-ea"/>
              </a:defRPr>
            </a:lvl1pPr>
          </a:lstStyle>
          <a:p>
            <a:pPr>
              <a:defRPr/>
            </a:pPr>
            <a:endParaRPr lang="zh-TW" altLang="en-US"/>
          </a:p>
        </p:txBody>
      </p:sp>
      <p:sp>
        <p:nvSpPr>
          <p:cNvPr id="8" name="頁尾版面配置區 4"/>
          <p:cNvSpPr>
            <a:spLocks noGrp="1"/>
          </p:cNvSpPr>
          <p:nvPr>
            <p:ph type="ftr" sz="quarter" idx="11"/>
          </p:nvPr>
        </p:nvSpPr>
        <p:spPr>
          <a:xfrm>
            <a:off x="4038600" y="6356350"/>
            <a:ext cx="4114800" cy="365125"/>
          </a:xfrm>
          <a:prstGeom prst="rect">
            <a:avLst/>
          </a:prstGeom>
        </p:spPr>
        <p:txBody>
          <a:bodyPr/>
          <a:lstStyle>
            <a:lvl1pPr eaLnBrk="1" fontAlgn="auto" hangingPunct="1">
              <a:spcBef>
                <a:spcPts val="0"/>
              </a:spcBef>
              <a:spcAft>
                <a:spcPts val="0"/>
              </a:spcAft>
              <a:defRPr>
                <a:solidFill>
                  <a:prstClr val="black"/>
                </a:solidFill>
                <a:latin typeface="+mn-lt"/>
                <a:ea typeface="+mn-ea"/>
              </a:defRPr>
            </a:lvl1pPr>
          </a:lstStyle>
          <a:p>
            <a:pPr>
              <a:defRPr/>
            </a:pPr>
            <a:endParaRPr lang="zh-TW" altLang="en-US"/>
          </a:p>
        </p:txBody>
      </p:sp>
      <p:sp>
        <p:nvSpPr>
          <p:cNvPr id="9" name="投影片編號版面配置區 5"/>
          <p:cNvSpPr>
            <a:spLocks noGrp="1"/>
          </p:cNvSpPr>
          <p:nvPr>
            <p:ph type="sldNum" sz="quarter" idx="12"/>
          </p:nvPr>
        </p:nvSpPr>
        <p:spPr>
          <a:xfrm>
            <a:off x="9448800" y="6350000"/>
            <a:ext cx="2743200" cy="365125"/>
          </a:xfrm>
          <a:prstGeom prst="rect">
            <a:avLst/>
          </a:prstGeom>
        </p:spPr>
        <p:txBody>
          <a:bodyPr/>
          <a:lstStyle>
            <a:lvl1pPr algn="r" eaLnBrk="1" fontAlgn="auto" hangingPunct="1">
              <a:spcBef>
                <a:spcPts val="0"/>
              </a:spcBef>
              <a:spcAft>
                <a:spcPts val="0"/>
              </a:spcAft>
              <a:defRPr>
                <a:solidFill>
                  <a:prstClr val="black"/>
                </a:solidFill>
                <a:latin typeface="+mn-lt"/>
                <a:ea typeface="+mn-ea"/>
              </a:defRPr>
            </a:lvl1pPr>
          </a:lstStyle>
          <a:p>
            <a:pPr>
              <a:defRPr/>
            </a:pPr>
            <a:fld id="{CECC06E6-575F-4FD5-BEF1-562D0239CAAA}" type="slidenum">
              <a:rPr lang="zh-TW" altLang="en-US"/>
              <a:pPr>
                <a:defRPr/>
              </a:pPr>
              <a:t>‹#›</a:t>
            </a:fld>
            <a:endParaRPr lang="zh-TW" altLang="en-US" dirty="0"/>
          </a:p>
        </p:txBody>
      </p:sp>
    </p:spTree>
    <p:extLst>
      <p:ext uri="{BB962C8B-B14F-4D97-AF65-F5344CB8AC3E}">
        <p14:creationId xmlns:p14="http://schemas.microsoft.com/office/powerpoint/2010/main" val="25506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5562" r:id="rId1"/>
    <p:sldLayoutId id="2147485563" r:id="rId2"/>
    <p:sldLayoutId id="2147485564" r:id="rId3"/>
    <p:sldLayoutId id="2147485565" r:id="rId4"/>
    <p:sldLayoutId id="2147485566" r:id="rId5"/>
    <p:sldLayoutId id="2147485567" r:id="rId6"/>
    <p:sldLayoutId id="2147485568" r:id="rId7"/>
    <p:sldLayoutId id="2147485559" r:id="rId8"/>
  </p:sldLayoutIdLst>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4400" b="1" kern="1200">
          <a:solidFill>
            <a:srgbClr val="0D0D0D"/>
          </a:solidFill>
          <a:latin typeface="微軟正黑體" panose="020B0604030504040204" pitchFamily="34" charset="-120"/>
          <a:ea typeface="微軟正黑體" panose="020B0604030504040204" pitchFamily="34" charset="-120"/>
          <a:cs typeface="+mj-cs"/>
        </a:defRPr>
      </a:lvl1pPr>
      <a:lvl2pPr algn="l" rtl="0" eaLnBrk="0" fontAlgn="base" hangingPunct="0">
        <a:lnSpc>
          <a:spcPct val="90000"/>
        </a:lnSpc>
        <a:spcBef>
          <a:spcPct val="0"/>
        </a:spcBef>
        <a:spcAft>
          <a:spcPct val="0"/>
        </a:spcAft>
        <a:defRPr sz="4400" b="1">
          <a:solidFill>
            <a:srgbClr val="0D0D0D"/>
          </a:solidFill>
          <a:latin typeface="微軟正黑體" panose="020B0604030504040204" pitchFamily="34" charset="-120"/>
          <a:ea typeface="微軟正黑體" panose="020B0604030504040204" pitchFamily="34" charset="-120"/>
        </a:defRPr>
      </a:lvl2pPr>
      <a:lvl3pPr algn="l" rtl="0" eaLnBrk="0" fontAlgn="base" hangingPunct="0">
        <a:lnSpc>
          <a:spcPct val="90000"/>
        </a:lnSpc>
        <a:spcBef>
          <a:spcPct val="0"/>
        </a:spcBef>
        <a:spcAft>
          <a:spcPct val="0"/>
        </a:spcAft>
        <a:defRPr sz="4400" b="1">
          <a:solidFill>
            <a:srgbClr val="0D0D0D"/>
          </a:solidFill>
          <a:latin typeface="微軟正黑體" panose="020B0604030504040204" pitchFamily="34" charset="-120"/>
          <a:ea typeface="微軟正黑體" panose="020B0604030504040204" pitchFamily="34" charset="-120"/>
        </a:defRPr>
      </a:lvl3pPr>
      <a:lvl4pPr algn="l" rtl="0" eaLnBrk="0" fontAlgn="base" hangingPunct="0">
        <a:lnSpc>
          <a:spcPct val="90000"/>
        </a:lnSpc>
        <a:spcBef>
          <a:spcPct val="0"/>
        </a:spcBef>
        <a:spcAft>
          <a:spcPct val="0"/>
        </a:spcAft>
        <a:defRPr sz="4400" b="1">
          <a:solidFill>
            <a:srgbClr val="0D0D0D"/>
          </a:solidFill>
          <a:latin typeface="微軟正黑體" panose="020B0604030504040204" pitchFamily="34" charset="-120"/>
          <a:ea typeface="微軟正黑體" panose="020B0604030504040204" pitchFamily="34" charset="-120"/>
        </a:defRPr>
      </a:lvl4pPr>
      <a:lvl5pPr algn="l" rtl="0" eaLnBrk="0" fontAlgn="base" hangingPunct="0">
        <a:lnSpc>
          <a:spcPct val="90000"/>
        </a:lnSpc>
        <a:spcBef>
          <a:spcPct val="0"/>
        </a:spcBef>
        <a:spcAft>
          <a:spcPct val="0"/>
        </a:spcAft>
        <a:defRPr sz="4400" b="1">
          <a:solidFill>
            <a:srgbClr val="0D0D0D"/>
          </a:solidFill>
          <a:latin typeface="微軟正黑體" panose="020B0604030504040204" pitchFamily="34" charset="-120"/>
          <a:ea typeface="微軟正黑體" panose="020B0604030504040204" pitchFamily="34" charset="-120"/>
        </a:defRPr>
      </a:lvl5pPr>
      <a:lvl6pPr marL="457200" algn="l" rtl="0" fontAlgn="base">
        <a:lnSpc>
          <a:spcPct val="90000"/>
        </a:lnSpc>
        <a:spcBef>
          <a:spcPct val="0"/>
        </a:spcBef>
        <a:spcAft>
          <a:spcPct val="0"/>
        </a:spcAft>
        <a:defRPr sz="4400" b="1">
          <a:solidFill>
            <a:srgbClr val="0D0D0D"/>
          </a:solidFill>
          <a:latin typeface="微軟正黑體" panose="020B0604030504040204" pitchFamily="34" charset="-120"/>
          <a:ea typeface="微軟正黑體" panose="020B0604030504040204" pitchFamily="34" charset="-120"/>
        </a:defRPr>
      </a:lvl6pPr>
      <a:lvl7pPr marL="914400" algn="l" rtl="0" fontAlgn="base">
        <a:lnSpc>
          <a:spcPct val="90000"/>
        </a:lnSpc>
        <a:spcBef>
          <a:spcPct val="0"/>
        </a:spcBef>
        <a:spcAft>
          <a:spcPct val="0"/>
        </a:spcAft>
        <a:defRPr sz="4400" b="1">
          <a:solidFill>
            <a:srgbClr val="0D0D0D"/>
          </a:solidFill>
          <a:latin typeface="微軟正黑體" panose="020B0604030504040204" pitchFamily="34" charset="-120"/>
          <a:ea typeface="微軟正黑體" panose="020B0604030504040204" pitchFamily="34" charset="-120"/>
        </a:defRPr>
      </a:lvl7pPr>
      <a:lvl8pPr marL="1371600" algn="l" rtl="0" fontAlgn="base">
        <a:lnSpc>
          <a:spcPct val="90000"/>
        </a:lnSpc>
        <a:spcBef>
          <a:spcPct val="0"/>
        </a:spcBef>
        <a:spcAft>
          <a:spcPct val="0"/>
        </a:spcAft>
        <a:defRPr sz="4400" b="1">
          <a:solidFill>
            <a:srgbClr val="0D0D0D"/>
          </a:solidFill>
          <a:latin typeface="微軟正黑體" panose="020B0604030504040204" pitchFamily="34" charset="-120"/>
          <a:ea typeface="微軟正黑體" panose="020B0604030504040204" pitchFamily="34" charset="-120"/>
        </a:defRPr>
      </a:lvl8pPr>
      <a:lvl9pPr marL="1828800" algn="l" rtl="0" fontAlgn="base">
        <a:lnSpc>
          <a:spcPct val="90000"/>
        </a:lnSpc>
        <a:spcBef>
          <a:spcPct val="0"/>
        </a:spcBef>
        <a:spcAft>
          <a:spcPct val="0"/>
        </a:spcAft>
        <a:defRPr sz="4400" b="1">
          <a:solidFill>
            <a:srgbClr val="0D0D0D"/>
          </a:solidFill>
          <a:latin typeface="微軟正黑體" panose="020B0604030504040204" pitchFamily="34" charset="-120"/>
          <a:ea typeface="微軟正黑體" panose="020B0604030504040204" pitchFamily="34" charset="-12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rgbClr val="0D0D0D"/>
          </a:solidFill>
          <a:latin typeface="微軟正黑體" panose="020B0604030504040204" pitchFamily="34" charset="-120"/>
          <a:ea typeface="微軟正黑體" panose="020B0604030504040204" pitchFamily="34" charset="-120"/>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rgbClr val="0D0D0D"/>
          </a:solidFill>
          <a:latin typeface="微軟正黑體" panose="020B0604030504040204" pitchFamily="34" charset="-120"/>
          <a:ea typeface="微軟正黑體" panose="020B0604030504040204" pitchFamily="34" charset="-120"/>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0D0D0D"/>
          </a:solidFill>
          <a:latin typeface="微軟正黑體" panose="020B0604030504040204" pitchFamily="34" charset="-120"/>
          <a:ea typeface="微軟正黑體" panose="020B0604030504040204" pitchFamily="34" charset="-120"/>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0D0D0D"/>
          </a:solidFill>
          <a:latin typeface="微軟正黑體" panose="020B0604030504040204" pitchFamily="34" charset="-120"/>
          <a:ea typeface="微軟正黑體" panose="020B0604030504040204" pitchFamily="34" charset="-120"/>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0D0D0D"/>
          </a:solidFill>
          <a:latin typeface="微軟正黑體" panose="020B0604030504040204" pitchFamily="34" charset="-120"/>
          <a:ea typeface="微軟正黑體" panose="020B0604030504040204" pitchFamily="34"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5576" r:id="rId1"/>
    <p:sldLayoutId id="2147485577" r:id="rId2"/>
    <p:sldLayoutId id="2147485578" r:id="rId3"/>
    <p:sldLayoutId id="2147485579" r:id="rId4"/>
    <p:sldLayoutId id="2147485580" r:id="rId5"/>
    <p:sldLayoutId id="2147485581" r:id="rId6"/>
    <p:sldLayoutId id="2147485582" r:id="rId7"/>
    <p:sldLayoutId id="2147485561" r:id="rId8"/>
  </p:sldLayoutIdLst>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4400" b="1" kern="1200">
          <a:solidFill>
            <a:srgbClr val="0D0D0D"/>
          </a:solidFill>
          <a:latin typeface="微軟正黑體" panose="020B0604030504040204" pitchFamily="34" charset="-120"/>
          <a:ea typeface="微軟正黑體" panose="020B0604030504040204" pitchFamily="34" charset="-120"/>
          <a:cs typeface="+mj-cs"/>
        </a:defRPr>
      </a:lvl1pPr>
      <a:lvl2pPr algn="l" rtl="0" eaLnBrk="0" fontAlgn="base" hangingPunct="0">
        <a:lnSpc>
          <a:spcPct val="90000"/>
        </a:lnSpc>
        <a:spcBef>
          <a:spcPct val="0"/>
        </a:spcBef>
        <a:spcAft>
          <a:spcPct val="0"/>
        </a:spcAft>
        <a:defRPr sz="4400" b="1">
          <a:solidFill>
            <a:srgbClr val="0D0D0D"/>
          </a:solidFill>
          <a:latin typeface="微軟正黑體" panose="020B0604030504040204" pitchFamily="34" charset="-120"/>
          <a:ea typeface="微軟正黑體" panose="020B0604030504040204" pitchFamily="34" charset="-120"/>
        </a:defRPr>
      </a:lvl2pPr>
      <a:lvl3pPr algn="l" rtl="0" eaLnBrk="0" fontAlgn="base" hangingPunct="0">
        <a:lnSpc>
          <a:spcPct val="90000"/>
        </a:lnSpc>
        <a:spcBef>
          <a:spcPct val="0"/>
        </a:spcBef>
        <a:spcAft>
          <a:spcPct val="0"/>
        </a:spcAft>
        <a:defRPr sz="4400" b="1">
          <a:solidFill>
            <a:srgbClr val="0D0D0D"/>
          </a:solidFill>
          <a:latin typeface="微軟正黑體" panose="020B0604030504040204" pitchFamily="34" charset="-120"/>
          <a:ea typeface="微軟正黑體" panose="020B0604030504040204" pitchFamily="34" charset="-120"/>
        </a:defRPr>
      </a:lvl3pPr>
      <a:lvl4pPr algn="l" rtl="0" eaLnBrk="0" fontAlgn="base" hangingPunct="0">
        <a:lnSpc>
          <a:spcPct val="90000"/>
        </a:lnSpc>
        <a:spcBef>
          <a:spcPct val="0"/>
        </a:spcBef>
        <a:spcAft>
          <a:spcPct val="0"/>
        </a:spcAft>
        <a:defRPr sz="4400" b="1">
          <a:solidFill>
            <a:srgbClr val="0D0D0D"/>
          </a:solidFill>
          <a:latin typeface="微軟正黑體" panose="020B0604030504040204" pitchFamily="34" charset="-120"/>
          <a:ea typeface="微軟正黑體" panose="020B0604030504040204" pitchFamily="34" charset="-120"/>
        </a:defRPr>
      </a:lvl4pPr>
      <a:lvl5pPr algn="l" rtl="0" eaLnBrk="0" fontAlgn="base" hangingPunct="0">
        <a:lnSpc>
          <a:spcPct val="90000"/>
        </a:lnSpc>
        <a:spcBef>
          <a:spcPct val="0"/>
        </a:spcBef>
        <a:spcAft>
          <a:spcPct val="0"/>
        </a:spcAft>
        <a:defRPr sz="4400" b="1">
          <a:solidFill>
            <a:srgbClr val="0D0D0D"/>
          </a:solidFill>
          <a:latin typeface="微軟正黑體" panose="020B0604030504040204" pitchFamily="34" charset="-120"/>
          <a:ea typeface="微軟正黑體" panose="020B0604030504040204" pitchFamily="34" charset="-120"/>
        </a:defRPr>
      </a:lvl5pPr>
      <a:lvl6pPr marL="457200" algn="l" rtl="0" fontAlgn="base">
        <a:lnSpc>
          <a:spcPct val="90000"/>
        </a:lnSpc>
        <a:spcBef>
          <a:spcPct val="0"/>
        </a:spcBef>
        <a:spcAft>
          <a:spcPct val="0"/>
        </a:spcAft>
        <a:defRPr sz="4400" b="1">
          <a:solidFill>
            <a:srgbClr val="0D0D0D"/>
          </a:solidFill>
          <a:latin typeface="微軟正黑體" panose="020B0604030504040204" pitchFamily="34" charset="-120"/>
          <a:ea typeface="微軟正黑體" panose="020B0604030504040204" pitchFamily="34" charset="-120"/>
        </a:defRPr>
      </a:lvl6pPr>
      <a:lvl7pPr marL="914400" algn="l" rtl="0" fontAlgn="base">
        <a:lnSpc>
          <a:spcPct val="90000"/>
        </a:lnSpc>
        <a:spcBef>
          <a:spcPct val="0"/>
        </a:spcBef>
        <a:spcAft>
          <a:spcPct val="0"/>
        </a:spcAft>
        <a:defRPr sz="4400" b="1">
          <a:solidFill>
            <a:srgbClr val="0D0D0D"/>
          </a:solidFill>
          <a:latin typeface="微軟正黑體" panose="020B0604030504040204" pitchFamily="34" charset="-120"/>
          <a:ea typeface="微軟正黑體" panose="020B0604030504040204" pitchFamily="34" charset="-120"/>
        </a:defRPr>
      </a:lvl7pPr>
      <a:lvl8pPr marL="1371600" algn="l" rtl="0" fontAlgn="base">
        <a:lnSpc>
          <a:spcPct val="90000"/>
        </a:lnSpc>
        <a:spcBef>
          <a:spcPct val="0"/>
        </a:spcBef>
        <a:spcAft>
          <a:spcPct val="0"/>
        </a:spcAft>
        <a:defRPr sz="4400" b="1">
          <a:solidFill>
            <a:srgbClr val="0D0D0D"/>
          </a:solidFill>
          <a:latin typeface="微軟正黑體" panose="020B0604030504040204" pitchFamily="34" charset="-120"/>
          <a:ea typeface="微軟正黑體" panose="020B0604030504040204" pitchFamily="34" charset="-120"/>
        </a:defRPr>
      </a:lvl8pPr>
      <a:lvl9pPr marL="1828800" algn="l" rtl="0" fontAlgn="base">
        <a:lnSpc>
          <a:spcPct val="90000"/>
        </a:lnSpc>
        <a:spcBef>
          <a:spcPct val="0"/>
        </a:spcBef>
        <a:spcAft>
          <a:spcPct val="0"/>
        </a:spcAft>
        <a:defRPr sz="4400" b="1">
          <a:solidFill>
            <a:srgbClr val="0D0D0D"/>
          </a:solidFill>
          <a:latin typeface="微軟正黑體" panose="020B0604030504040204" pitchFamily="34" charset="-120"/>
          <a:ea typeface="微軟正黑體" panose="020B0604030504040204" pitchFamily="34" charset="-12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rgbClr val="0D0D0D"/>
          </a:solidFill>
          <a:latin typeface="微軟正黑體" panose="020B0604030504040204" pitchFamily="34" charset="-120"/>
          <a:ea typeface="微軟正黑體" panose="020B0604030504040204" pitchFamily="34" charset="-120"/>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rgbClr val="0D0D0D"/>
          </a:solidFill>
          <a:latin typeface="微軟正黑體" panose="020B0604030504040204" pitchFamily="34" charset="-120"/>
          <a:ea typeface="微軟正黑體" panose="020B0604030504040204" pitchFamily="34" charset="-120"/>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0D0D0D"/>
          </a:solidFill>
          <a:latin typeface="微軟正黑體" panose="020B0604030504040204" pitchFamily="34" charset="-120"/>
          <a:ea typeface="微軟正黑體" panose="020B0604030504040204" pitchFamily="34" charset="-120"/>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0D0D0D"/>
          </a:solidFill>
          <a:latin typeface="微軟正黑體" panose="020B0604030504040204" pitchFamily="34" charset="-120"/>
          <a:ea typeface="微軟正黑體" panose="020B0604030504040204" pitchFamily="34" charset="-120"/>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0D0D0D"/>
          </a:solidFill>
          <a:latin typeface="微軟正黑體" panose="020B0604030504040204" pitchFamily="34" charset="-120"/>
          <a:ea typeface="微軟正黑體" panose="020B0604030504040204" pitchFamily="34"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178" name="群組 11"/>
          <p:cNvGrpSpPr>
            <a:grpSpLocks/>
          </p:cNvGrpSpPr>
          <p:nvPr/>
        </p:nvGrpSpPr>
        <p:grpSpPr bwMode="auto">
          <a:xfrm>
            <a:off x="4556125" y="2563813"/>
            <a:ext cx="6264275" cy="949325"/>
            <a:chOff x="4917207" y="1744117"/>
            <a:chExt cx="5472608" cy="949396"/>
          </a:xfrm>
        </p:grpSpPr>
        <p:sp>
          <p:nvSpPr>
            <p:cNvPr id="29" name="圆角矩形 36"/>
            <p:cNvSpPr/>
            <p:nvPr/>
          </p:nvSpPr>
          <p:spPr>
            <a:xfrm>
              <a:off x="6213935" y="1744117"/>
              <a:ext cx="4175880" cy="911293"/>
            </a:xfrm>
            <a:prstGeom prst="roundRect">
              <a:avLst>
                <a:gd name="adj" fmla="val 50000"/>
              </a:avLst>
            </a:prstGeom>
            <a:solidFill>
              <a:srgbClr val="8CC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zh-CN" altLang="en-US" dirty="0"/>
            </a:p>
          </p:txBody>
        </p:sp>
        <p:sp>
          <p:nvSpPr>
            <p:cNvPr id="30" name="矩形 29"/>
            <p:cNvSpPr/>
            <p:nvPr/>
          </p:nvSpPr>
          <p:spPr>
            <a:xfrm>
              <a:off x="5430351" y="1821910"/>
              <a:ext cx="4010842" cy="765232"/>
            </a:xfrm>
            <a:prstGeom prst="rect">
              <a:avLst/>
            </a:prstGeom>
            <a:effectLst/>
          </p:spPr>
          <p:txBody>
            <a:bodyPr>
              <a:spAutoFit/>
            </a:bodyPr>
            <a:lstStyle/>
            <a:p>
              <a:pPr algn="ctr" eaLnBrk="1" fontAlgn="auto" hangingPunct="1">
                <a:lnSpc>
                  <a:spcPct val="120000"/>
                </a:lnSpc>
                <a:spcBef>
                  <a:spcPts val="0"/>
                </a:spcBef>
                <a:spcAft>
                  <a:spcPts val="0"/>
                </a:spcAft>
                <a:defRPr/>
              </a:pPr>
              <a:r>
                <a:rPr lang="zh-TW" altLang="en-US" sz="4000" b="1" dirty="0">
                  <a:solidFill>
                    <a:schemeClr val="bg1"/>
                  </a:solidFill>
                  <a:latin typeface="微軟正黑體" panose="020B0604030504040204" pitchFamily="34" charset="-120"/>
                  <a:ea typeface="微軟正黑體" panose="020B0604030504040204" pitchFamily="34" charset="-120"/>
                  <a:cs typeface="+mn-ea"/>
                  <a:sym typeface="+mn-lt"/>
                </a:rPr>
                <a:t>表冊異動</a:t>
              </a:r>
              <a:endParaRPr lang="en-US" altLang="zh-CN" sz="4000" b="1" dirty="0">
                <a:solidFill>
                  <a:schemeClr val="bg1"/>
                </a:solidFill>
                <a:latin typeface="微軟正黑體" panose="020B0604030504040204" pitchFamily="34" charset="-120"/>
                <a:ea typeface="微軟正黑體" panose="020B0604030504040204" pitchFamily="34" charset="-120"/>
                <a:cs typeface="+mn-ea"/>
                <a:sym typeface="+mn-lt"/>
              </a:endParaRPr>
            </a:p>
          </p:txBody>
        </p:sp>
        <p:sp>
          <p:nvSpPr>
            <p:cNvPr id="31" name="圆角矩形 40"/>
            <p:cNvSpPr/>
            <p:nvPr/>
          </p:nvSpPr>
          <p:spPr bwMode="auto">
            <a:xfrm>
              <a:off x="4917207" y="1782220"/>
              <a:ext cx="1011032" cy="911293"/>
            </a:xfrm>
            <a:prstGeom prst="roundRect">
              <a:avLst/>
            </a:prstGeom>
            <a:solidFill>
              <a:srgbClr val="339966"/>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zh-TW" altLang="en-US" sz="4000" b="1" dirty="0">
                  <a:latin typeface="微軟正黑體" panose="020B0604030504040204" pitchFamily="34" charset="-120"/>
                  <a:ea typeface="微軟正黑體" panose="020B0604030504040204" pitchFamily="34" charset="-120"/>
                  <a:cs typeface="+mn-ea"/>
                  <a:sym typeface="+mn-lt"/>
                </a:rPr>
                <a:t>參</a:t>
              </a:r>
              <a:endParaRPr lang="zh-CN" altLang="en-US" sz="4000" b="1" dirty="0">
                <a:latin typeface="微軟正黑體" panose="020B0604030504040204" pitchFamily="34" charset="-120"/>
                <a:ea typeface="微軟正黑體" panose="020B0604030504040204" pitchFamily="34" charset="-120"/>
                <a:cs typeface="+mn-ea"/>
                <a:sym typeface="+mn-lt"/>
              </a:endParaRPr>
            </a:p>
          </p:txBody>
        </p:sp>
      </p:grpSp>
      <p:sp>
        <p:nvSpPr>
          <p:cNvPr id="32" name="Freeform 7"/>
          <p:cNvSpPr>
            <a:spLocks/>
          </p:cNvSpPr>
          <p:nvPr/>
        </p:nvSpPr>
        <p:spPr bwMode="auto">
          <a:xfrm>
            <a:off x="693738" y="2713038"/>
            <a:ext cx="935037" cy="912812"/>
          </a:xfrm>
          <a:custGeom>
            <a:avLst/>
            <a:gdLst>
              <a:gd name="T0" fmla="*/ 158 w 524"/>
              <a:gd name="T1" fmla="*/ 0 h 423"/>
              <a:gd name="T2" fmla="*/ 365 w 524"/>
              <a:gd name="T3" fmla="*/ 0 h 423"/>
              <a:gd name="T4" fmla="*/ 366 w 524"/>
              <a:gd name="T5" fmla="*/ 0 h 423"/>
              <a:gd name="T6" fmla="*/ 366 w 524"/>
              <a:gd name="T7" fmla="*/ 0 h 423"/>
              <a:gd name="T8" fmla="*/ 523 w 524"/>
              <a:gd name="T9" fmla="*/ 157 h 423"/>
              <a:gd name="T10" fmla="*/ 524 w 524"/>
              <a:gd name="T11" fmla="*/ 423 h 423"/>
              <a:gd name="T12" fmla="*/ 388 w 524"/>
              <a:gd name="T13" fmla="*/ 321 h 423"/>
              <a:gd name="T14" fmla="*/ 158 w 524"/>
              <a:gd name="T15" fmla="*/ 316 h 423"/>
              <a:gd name="T16" fmla="*/ 0 w 524"/>
              <a:gd name="T17" fmla="*/ 158 h 423"/>
              <a:gd name="T18" fmla="*/ 158 w 524"/>
              <a:gd name="T19" fmla="*/ 0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4" h="423">
                <a:moveTo>
                  <a:pt x="158" y="0"/>
                </a:moveTo>
                <a:cubicBezTo>
                  <a:pt x="365" y="0"/>
                  <a:pt x="365" y="0"/>
                  <a:pt x="365" y="0"/>
                </a:cubicBezTo>
                <a:cubicBezTo>
                  <a:pt x="365" y="0"/>
                  <a:pt x="365" y="0"/>
                  <a:pt x="366" y="0"/>
                </a:cubicBezTo>
                <a:cubicBezTo>
                  <a:pt x="366" y="0"/>
                  <a:pt x="366" y="0"/>
                  <a:pt x="366" y="0"/>
                </a:cubicBezTo>
                <a:cubicBezTo>
                  <a:pt x="453" y="0"/>
                  <a:pt x="523" y="71"/>
                  <a:pt x="523" y="157"/>
                </a:cubicBezTo>
                <a:cubicBezTo>
                  <a:pt x="523" y="244"/>
                  <a:pt x="524" y="423"/>
                  <a:pt x="524" y="423"/>
                </a:cubicBezTo>
                <a:cubicBezTo>
                  <a:pt x="524" y="423"/>
                  <a:pt x="484" y="335"/>
                  <a:pt x="388" y="321"/>
                </a:cubicBezTo>
                <a:cubicBezTo>
                  <a:pt x="376" y="319"/>
                  <a:pt x="158" y="316"/>
                  <a:pt x="158" y="316"/>
                </a:cubicBezTo>
                <a:cubicBezTo>
                  <a:pt x="70" y="316"/>
                  <a:pt x="0" y="246"/>
                  <a:pt x="0" y="158"/>
                </a:cubicBezTo>
                <a:cubicBezTo>
                  <a:pt x="0" y="71"/>
                  <a:pt x="70" y="0"/>
                  <a:pt x="158" y="0"/>
                </a:cubicBezTo>
              </a:path>
            </a:pathLst>
          </a:custGeom>
          <a:solidFill>
            <a:schemeClr val="accent6">
              <a:lumMod val="20000"/>
              <a:lumOff val="80000"/>
            </a:schemeClr>
          </a:solidFill>
          <a:ln>
            <a:noFill/>
          </a:ln>
          <a:effectLst/>
        </p:spPr>
        <p:txBody>
          <a:bodyPr lIns="96417" tIns="48208" rIns="96417" bIns="48208" anchor="ctr"/>
          <a:lstStyle/>
          <a:p>
            <a:pPr algn="ctr" defTabSz="1285609" eaLnBrk="1" fontAlgn="auto" hangingPunct="1">
              <a:spcBef>
                <a:spcPts val="0"/>
              </a:spcBef>
              <a:spcAft>
                <a:spcPts val="0"/>
              </a:spcAft>
              <a:defRPr/>
            </a:pPr>
            <a:endParaRPr lang="en-AU" sz="1547" kern="0" dirty="0">
              <a:solidFill>
                <a:schemeClr val="bg1"/>
              </a:solidFill>
              <a:latin typeface="Roboto Bold" charset="0"/>
              <a:ea typeface="+mn-ea"/>
            </a:endParaRPr>
          </a:p>
        </p:txBody>
      </p:sp>
      <p:sp>
        <p:nvSpPr>
          <p:cNvPr id="33" name="Freeform 8"/>
          <p:cNvSpPr>
            <a:spLocks/>
          </p:cNvSpPr>
          <p:nvPr/>
        </p:nvSpPr>
        <p:spPr bwMode="auto">
          <a:xfrm>
            <a:off x="0" y="3513138"/>
            <a:ext cx="1628775" cy="1585912"/>
          </a:xfrm>
          <a:custGeom>
            <a:avLst/>
            <a:gdLst>
              <a:gd name="T0" fmla="*/ 275 w 913"/>
              <a:gd name="T1" fmla="*/ 0 h 735"/>
              <a:gd name="T2" fmla="*/ 636 w 913"/>
              <a:gd name="T3" fmla="*/ 0 h 735"/>
              <a:gd name="T4" fmla="*/ 637 w 913"/>
              <a:gd name="T5" fmla="*/ 0 h 735"/>
              <a:gd name="T6" fmla="*/ 638 w 913"/>
              <a:gd name="T7" fmla="*/ 0 h 735"/>
              <a:gd name="T8" fmla="*/ 911 w 913"/>
              <a:gd name="T9" fmla="*/ 273 h 735"/>
              <a:gd name="T10" fmla="*/ 913 w 913"/>
              <a:gd name="T11" fmla="*/ 735 h 735"/>
              <a:gd name="T12" fmla="*/ 677 w 913"/>
              <a:gd name="T13" fmla="*/ 557 h 735"/>
              <a:gd name="T14" fmla="*/ 275 w 913"/>
              <a:gd name="T15" fmla="*/ 550 h 735"/>
              <a:gd name="T16" fmla="*/ 0 w 913"/>
              <a:gd name="T17" fmla="*/ 275 h 735"/>
              <a:gd name="T18" fmla="*/ 275 w 913"/>
              <a:gd name="T19"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3" h="735">
                <a:moveTo>
                  <a:pt x="275" y="0"/>
                </a:moveTo>
                <a:cubicBezTo>
                  <a:pt x="636" y="0"/>
                  <a:pt x="636" y="0"/>
                  <a:pt x="636" y="0"/>
                </a:cubicBezTo>
                <a:cubicBezTo>
                  <a:pt x="636" y="0"/>
                  <a:pt x="637" y="0"/>
                  <a:pt x="637" y="0"/>
                </a:cubicBezTo>
                <a:cubicBezTo>
                  <a:pt x="637" y="0"/>
                  <a:pt x="638" y="0"/>
                  <a:pt x="638" y="0"/>
                </a:cubicBezTo>
                <a:cubicBezTo>
                  <a:pt x="789" y="0"/>
                  <a:pt x="911" y="122"/>
                  <a:pt x="911" y="273"/>
                </a:cubicBezTo>
                <a:cubicBezTo>
                  <a:pt x="911" y="424"/>
                  <a:pt x="913" y="735"/>
                  <a:pt x="913" y="735"/>
                </a:cubicBezTo>
                <a:cubicBezTo>
                  <a:pt x="913" y="735"/>
                  <a:pt x="844" y="582"/>
                  <a:pt x="677" y="557"/>
                </a:cubicBezTo>
                <a:cubicBezTo>
                  <a:pt x="656" y="554"/>
                  <a:pt x="275" y="550"/>
                  <a:pt x="275" y="550"/>
                </a:cubicBezTo>
                <a:cubicBezTo>
                  <a:pt x="123" y="550"/>
                  <a:pt x="0" y="427"/>
                  <a:pt x="0" y="275"/>
                </a:cubicBezTo>
                <a:cubicBezTo>
                  <a:pt x="0" y="123"/>
                  <a:pt x="123" y="0"/>
                  <a:pt x="275" y="0"/>
                </a:cubicBezTo>
              </a:path>
            </a:pathLst>
          </a:custGeom>
          <a:solidFill>
            <a:schemeClr val="accent6">
              <a:lumMod val="60000"/>
              <a:lumOff val="40000"/>
            </a:schemeClr>
          </a:solidFill>
          <a:ln>
            <a:noFill/>
          </a:ln>
          <a:effectLst/>
        </p:spPr>
        <p:txBody>
          <a:bodyPr lIns="96417" tIns="48208" rIns="96417" bIns="48208" anchor="ctr"/>
          <a:lstStyle/>
          <a:p>
            <a:pPr algn="ctr" defTabSz="1285609" eaLnBrk="1" fontAlgn="auto" hangingPunct="1">
              <a:spcBef>
                <a:spcPts val="0"/>
              </a:spcBef>
              <a:spcAft>
                <a:spcPts val="0"/>
              </a:spcAft>
              <a:defRPr/>
            </a:pPr>
            <a:endParaRPr lang="en-AU" sz="3093" kern="0" dirty="0">
              <a:solidFill>
                <a:schemeClr val="bg1"/>
              </a:solidFill>
              <a:latin typeface="Roboto Bold" charset="0"/>
              <a:ea typeface="+mn-ea"/>
            </a:endParaRPr>
          </a:p>
        </p:txBody>
      </p:sp>
      <p:sp>
        <p:nvSpPr>
          <p:cNvPr id="34" name="Freeform 9"/>
          <p:cNvSpPr>
            <a:spLocks/>
          </p:cNvSpPr>
          <p:nvPr/>
        </p:nvSpPr>
        <p:spPr bwMode="auto">
          <a:xfrm>
            <a:off x="0" y="4857750"/>
            <a:ext cx="1628775" cy="1587500"/>
          </a:xfrm>
          <a:custGeom>
            <a:avLst/>
            <a:gdLst>
              <a:gd name="T0" fmla="*/ 275 w 913"/>
              <a:gd name="T1" fmla="*/ 0 h 735"/>
              <a:gd name="T2" fmla="*/ 636 w 913"/>
              <a:gd name="T3" fmla="*/ 0 h 735"/>
              <a:gd name="T4" fmla="*/ 637 w 913"/>
              <a:gd name="T5" fmla="*/ 0 h 735"/>
              <a:gd name="T6" fmla="*/ 638 w 913"/>
              <a:gd name="T7" fmla="*/ 0 h 735"/>
              <a:gd name="T8" fmla="*/ 911 w 913"/>
              <a:gd name="T9" fmla="*/ 273 h 735"/>
              <a:gd name="T10" fmla="*/ 913 w 913"/>
              <a:gd name="T11" fmla="*/ 735 h 735"/>
              <a:gd name="T12" fmla="*/ 677 w 913"/>
              <a:gd name="T13" fmla="*/ 557 h 735"/>
              <a:gd name="T14" fmla="*/ 275 w 913"/>
              <a:gd name="T15" fmla="*/ 550 h 735"/>
              <a:gd name="T16" fmla="*/ 0 w 913"/>
              <a:gd name="T17" fmla="*/ 275 h 735"/>
              <a:gd name="T18" fmla="*/ 275 w 913"/>
              <a:gd name="T19"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3" h="735">
                <a:moveTo>
                  <a:pt x="275" y="0"/>
                </a:moveTo>
                <a:cubicBezTo>
                  <a:pt x="636" y="0"/>
                  <a:pt x="636" y="0"/>
                  <a:pt x="636" y="0"/>
                </a:cubicBezTo>
                <a:cubicBezTo>
                  <a:pt x="636" y="0"/>
                  <a:pt x="637" y="0"/>
                  <a:pt x="637" y="0"/>
                </a:cubicBezTo>
                <a:cubicBezTo>
                  <a:pt x="637" y="0"/>
                  <a:pt x="638" y="0"/>
                  <a:pt x="638" y="0"/>
                </a:cubicBezTo>
                <a:cubicBezTo>
                  <a:pt x="789" y="0"/>
                  <a:pt x="911" y="122"/>
                  <a:pt x="911" y="273"/>
                </a:cubicBezTo>
                <a:cubicBezTo>
                  <a:pt x="911" y="424"/>
                  <a:pt x="913" y="735"/>
                  <a:pt x="913" y="735"/>
                </a:cubicBezTo>
                <a:cubicBezTo>
                  <a:pt x="913" y="735"/>
                  <a:pt x="844" y="582"/>
                  <a:pt x="677" y="557"/>
                </a:cubicBezTo>
                <a:cubicBezTo>
                  <a:pt x="656" y="554"/>
                  <a:pt x="275" y="550"/>
                  <a:pt x="275" y="550"/>
                </a:cubicBezTo>
                <a:cubicBezTo>
                  <a:pt x="123" y="550"/>
                  <a:pt x="0" y="427"/>
                  <a:pt x="0" y="275"/>
                </a:cubicBezTo>
                <a:cubicBezTo>
                  <a:pt x="0" y="123"/>
                  <a:pt x="123" y="0"/>
                  <a:pt x="275" y="0"/>
                </a:cubicBezTo>
              </a:path>
            </a:pathLst>
          </a:custGeom>
          <a:solidFill>
            <a:schemeClr val="accent6">
              <a:lumMod val="75000"/>
            </a:schemeClr>
          </a:solidFill>
          <a:ln>
            <a:noFill/>
          </a:ln>
          <a:effectLst/>
        </p:spPr>
        <p:txBody>
          <a:bodyPr lIns="96417" tIns="48208" rIns="96417" bIns="48208" anchor="ctr"/>
          <a:lstStyle/>
          <a:p>
            <a:pPr algn="ctr" defTabSz="1285609" eaLnBrk="1" fontAlgn="auto" hangingPunct="1">
              <a:spcBef>
                <a:spcPts val="0"/>
              </a:spcBef>
              <a:spcAft>
                <a:spcPts val="0"/>
              </a:spcAft>
              <a:defRPr/>
            </a:pPr>
            <a:endParaRPr lang="en-AU" sz="3656" kern="0" dirty="0">
              <a:solidFill>
                <a:schemeClr val="bg1"/>
              </a:solidFill>
              <a:latin typeface="Roboto Bold" charset="0"/>
              <a:ea typeface="+mn-ea"/>
            </a:endParaRPr>
          </a:p>
        </p:txBody>
      </p:sp>
      <p:sp>
        <p:nvSpPr>
          <p:cNvPr id="35" name="Freeform 10"/>
          <p:cNvSpPr>
            <a:spLocks/>
          </p:cNvSpPr>
          <p:nvPr/>
        </p:nvSpPr>
        <p:spPr bwMode="auto">
          <a:xfrm>
            <a:off x="1660525" y="4860925"/>
            <a:ext cx="2052638" cy="1997075"/>
          </a:xfrm>
          <a:custGeom>
            <a:avLst/>
            <a:gdLst>
              <a:gd name="T0" fmla="*/ 1020384 w 1151"/>
              <a:gd name="T1" fmla="*/ 0 h 926"/>
              <a:gd name="T2" fmla="*/ 442928 w 1151"/>
              <a:gd name="T3" fmla="*/ 0 h 926"/>
              <a:gd name="T4" fmla="*/ 441659 w 1151"/>
              <a:gd name="T5" fmla="*/ 0 h 926"/>
              <a:gd name="T6" fmla="*/ 440390 w 1151"/>
              <a:gd name="T7" fmla="*/ 0 h 926"/>
              <a:gd name="T8" fmla="*/ 3807 w 1151"/>
              <a:gd name="T9" fmla="*/ 529890 h 926"/>
              <a:gd name="T10" fmla="*/ 0 w 1151"/>
              <a:gd name="T11" fmla="*/ 1422256 h 926"/>
              <a:gd name="T12" fmla="*/ 378202 w 1151"/>
              <a:gd name="T13" fmla="*/ 1079747 h 926"/>
              <a:gd name="T14" fmla="*/ 1020384 w 1151"/>
              <a:gd name="T15" fmla="*/ 1064388 h 926"/>
              <a:gd name="T16" fmla="*/ 1460774 w 1151"/>
              <a:gd name="T17" fmla="*/ 532962 h 926"/>
              <a:gd name="T18" fmla="*/ 1020384 w 1151"/>
              <a:gd name="T19" fmla="*/ 0 h 9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51"/>
              <a:gd name="T31" fmla="*/ 0 h 926"/>
              <a:gd name="T32" fmla="*/ 1151 w 1151"/>
              <a:gd name="T33" fmla="*/ 926 h 92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51" h="926">
                <a:moveTo>
                  <a:pt x="804" y="0"/>
                </a:moveTo>
                <a:cubicBezTo>
                  <a:pt x="349" y="0"/>
                  <a:pt x="349" y="0"/>
                  <a:pt x="349" y="0"/>
                </a:cubicBezTo>
                <a:cubicBezTo>
                  <a:pt x="349" y="0"/>
                  <a:pt x="348" y="0"/>
                  <a:pt x="348" y="0"/>
                </a:cubicBezTo>
                <a:cubicBezTo>
                  <a:pt x="348" y="0"/>
                  <a:pt x="347" y="0"/>
                  <a:pt x="347" y="0"/>
                </a:cubicBezTo>
                <a:cubicBezTo>
                  <a:pt x="157" y="0"/>
                  <a:pt x="3" y="154"/>
                  <a:pt x="3" y="345"/>
                </a:cubicBezTo>
                <a:cubicBezTo>
                  <a:pt x="3" y="535"/>
                  <a:pt x="0" y="926"/>
                  <a:pt x="0" y="926"/>
                </a:cubicBezTo>
                <a:cubicBezTo>
                  <a:pt x="0" y="926"/>
                  <a:pt x="88" y="734"/>
                  <a:pt x="298" y="703"/>
                </a:cubicBezTo>
                <a:cubicBezTo>
                  <a:pt x="325" y="699"/>
                  <a:pt x="804" y="693"/>
                  <a:pt x="804" y="693"/>
                </a:cubicBezTo>
                <a:cubicBezTo>
                  <a:pt x="996" y="693"/>
                  <a:pt x="1151" y="538"/>
                  <a:pt x="1151" y="347"/>
                </a:cubicBezTo>
                <a:cubicBezTo>
                  <a:pt x="1151" y="155"/>
                  <a:pt x="996" y="0"/>
                  <a:pt x="804" y="0"/>
                </a:cubicBezTo>
              </a:path>
            </a:pathLst>
          </a:custGeom>
          <a:solidFill>
            <a:schemeClr val="accent6">
              <a:lumMod val="75000"/>
            </a:schemeClr>
          </a:solidFill>
          <a:ln>
            <a:noFill/>
          </a:ln>
          <a:effectLst/>
          <a:extLst/>
        </p:spPr>
        <p:txBody>
          <a:bodyPr lIns="96417" tIns="48208" rIns="96417" bIns="48208" anchor="ctr"/>
          <a:lstStyle/>
          <a:p>
            <a:pPr algn="ctr" defTabSz="1285609" eaLnBrk="1" fontAlgn="auto" hangingPunct="1">
              <a:spcBef>
                <a:spcPts val="0"/>
              </a:spcBef>
              <a:spcAft>
                <a:spcPts val="0"/>
              </a:spcAft>
              <a:defRPr/>
            </a:pPr>
            <a:endParaRPr lang="en-AU" sz="4218" kern="0" dirty="0">
              <a:solidFill>
                <a:schemeClr val="bg1"/>
              </a:solidFill>
              <a:latin typeface="Roboto Bold" charset="0"/>
              <a:ea typeface="+mn-ea"/>
            </a:endParaRPr>
          </a:p>
        </p:txBody>
      </p:sp>
      <p:sp>
        <p:nvSpPr>
          <p:cNvPr id="36" name="Freeform 6"/>
          <p:cNvSpPr>
            <a:spLocks/>
          </p:cNvSpPr>
          <p:nvPr/>
        </p:nvSpPr>
        <p:spPr bwMode="auto">
          <a:xfrm>
            <a:off x="1660525" y="2371725"/>
            <a:ext cx="1363663" cy="1328738"/>
          </a:xfrm>
          <a:custGeom>
            <a:avLst/>
            <a:gdLst>
              <a:gd name="T0" fmla="*/ 534 w 764"/>
              <a:gd name="T1" fmla="*/ 0 h 615"/>
              <a:gd name="T2" fmla="*/ 232 w 764"/>
              <a:gd name="T3" fmla="*/ 0 h 615"/>
              <a:gd name="T4" fmla="*/ 231 w 764"/>
              <a:gd name="T5" fmla="*/ 0 h 615"/>
              <a:gd name="T6" fmla="*/ 230 w 764"/>
              <a:gd name="T7" fmla="*/ 0 h 615"/>
              <a:gd name="T8" fmla="*/ 2 w 764"/>
              <a:gd name="T9" fmla="*/ 229 h 615"/>
              <a:gd name="T10" fmla="*/ 0 w 764"/>
              <a:gd name="T11" fmla="*/ 615 h 615"/>
              <a:gd name="T12" fmla="*/ 198 w 764"/>
              <a:gd name="T13" fmla="*/ 466 h 615"/>
              <a:gd name="T14" fmla="*/ 534 w 764"/>
              <a:gd name="T15" fmla="*/ 460 h 615"/>
              <a:gd name="T16" fmla="*/ 764 w 764"/>
              <a:gd name="T17" fmla="*/ 230 h 615"/>
              <a:gd name="T18" fmla="*/ 534 w 764"/>
              <a:gd name="T19" fmla="*/ 0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4" h="615">
                <a:moveTo>
                  <a:pt x="534" y="0"/>
                </a:moveTo>
                <a:cubicBezTo>
                  <a:pt x="232" y="0"/>
                  <a:pt x="232" y="0"/>
                  <a:pt x="232" y="0"/>
                </a:cubicBezTo>
                <a:cubicBezTo>
                  <a:pt x="232" y="0"/>
                  <a:pt x="231" y="0"/>
                  <a:pt x="231" y="0"/>
                </a:cubicBezTo>
                <a:cubicBezTo>
                  <a:pt x="231" y="0"/>
                  <a:pt x="231" y="0"/>
                  <a:pt x="230" y="0"/>
                </a:cubicBezTo>
                <a:cubicBezTo>
                  <a:pt x="104" y="0"/>
                  <a:pt x="2" y="102"/>
                  <a:pt x="2" y="229"/>
                </a:cubicBezTo>
                <a:cubicBezTo>
                  <a:pt x="2" y="355"/>
                  <a:pt x="0" y="615"/>
                  <a:pt x="0" y="615"/>
                </a:cubicBezTo>
                <a:cubicBezTo>
                  <a:pt x="0" y="615"/>
                  <a:pt x="58" y="487"/>
                  <a:pt x="198" y="466"/>
                </a:cubicBezTo>
                <a:cubicBezTo>
                  <a:pt x="216" y="464"/>
                  <a:pt x="534" y="460"/>
                  <a:pt x="534" y="460"/>
                </a:cubicBezTo>
                <a:cubicBezTo>
                  <a:pt x="661" y="460"/>
                  <a:pt x="764" y="357"/>
                  <a:pt x="764" y="230"/>
                </a:cubicBezTo>
                <a:cubicBezTo>
                  <a:pt x="764" y="103"/>
                  <a:pt x="661" y="0"/>
                  <a:pt x="534" y="0"/>
                </a:cubicBezTo>
              </a:path>
            </a:pathLst>
          </a:custGeom>
          <a:solidFill>
            <a:schemeClr val="accent6">
              <a:lumMod val="20000"/>
              <a:lumOff val="80000"/>
            </a:schemeClr>
          </a:solidFill>
          <a:ln>
            <a:noFill/>
          </a:ln>
          <a:effectLst/>
        </p:spPr>
        <p:txBody>
          <a:bodyPr lIns="96417" tIns="48208" rIns="96417" bIns="48208" anchor="ctr"/>
          <a:lstStyle/>
          <a:p>
            <a:pPr algn="ctr" defTabSz="1285609" eaLnBrk="1" fontAlgn="auto" hangingPunct="1">
              <a:spcBef>
                <a:spcPts val="0"/>
              </a:spcBef>
              <a:spcAft>
                <a:spcPts val="0"/>
              </a:spcAft>
              <a:defRPr/>
            </a:pPr>
            <a:endParaRPr lang="en-AU" sz="2109" kern="0" dirty="0">
              <a:solidFill>
                <a:schemeClr val="bg1"/>
              </a:solidFill>
              <a:latin typeface="Roboto Bold" charset="0"/>
              <a:ea typeface="+mn-ea"/>
            </a:endParaRPr>
          </a:p>
        </p:txBody>
      </p:sp>
      <p:sp>
        <p:nvSpPr>
          <p:cNvPr id="37" name="Freeform 5"/>
          <p:cNvSpPr>
            <a:spLocks/>
          </p:cNvSpPr>
          <p:nvPr/>
        </p:nvSpPr>
        <p:spPr bwMode="auto">
          <a:xfrm>
            <a:off x="1660525" y="3513138"/>
            <a:ext cx="1631950" cy="1585912"/>
          </a:xfrm>
          <a:custGeom>
            <a:avLst/>
            <a:gdLst>
              <a:gd name="T0" fmla="*/ 639 w 914"/>
              <a:gd name="T1" fmla="*/ 0 h 735"/>
              <a:gd name="T2" fmla="*/ 277 w 914"/>
              <a:gd name="T3" fmla="*/ 0 h 735"/>
              <a:gd name="T4" fmla="*/ 276 w 914"/>
              <a:gd name="T5" fmla="*/ 0 h 735"/>
              <a:gd name="T6" fmla="*/ 275 w 914"/>
              <a:gd name="T7" fmla="*/ 0 h 735"/>
              <a:gd name="T8" fmla="*/ 2 w 914"/>
              <a:gd name="T9" fmla="*/ 273 h 735"/>
              <a:gd name="T10" fmla="*/ 0 w 914"/>
              <a:gd name="T11" fmla="*/ 735 h 735"/>
              <a:gd name="T12" fmla="*/ 237 w 914"/>
              <a:gd name="T13" fmla="*/ 557 h 735"/>
              <a:gd name="T14" fmla="*/ 639 w 914"/>
              <a:gd name="T15" fmla="*/ 550 h 735"/>
              <a:gd name="T16" fmla="*/ 914 w 914"/>
              <a:gd name="T17" fmla="*/ 275 h 735"/>
              <a:gd name="T18" fmla="*/ 639 w 914"/>
              <a:gd name="T19"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4" h="735">
                <a:moveTo>
                  <a:pt x="639" y="0"/>
                </a:moveTo>
                <a:cubicBezTo>
                  <a:pt x="277" y="0"/>
                  <a:pt x="277" y="0"/>
                  <a:pt x="277" y="0"/>
                </a:cubicBezTo>
                <a:cubicBezTo>
                  <a:pt x="277" y="0"/>
                  <a:pt x="277" y="0"/>
                  <a:pt x="276" y="0"/>
                </a:cubicBezTo>
                <a:cubicBezTo>
                  <a:pt x="276" y="0"/>
                  <a:pt x="276" y="0"/>
                  <a:pt x="275" y="0"/>
                </a:cubicBezTo>
                <a:cubicBezTo>
                  <a:pt x="125" y="0"/>
                  <a:pt x="2" y="122"/>
                  <a:pt x="2" y="273"/>
                </a:cubicBezTo>
                <a:cubicBezTo>
                  <a:pt x="2" y="424"/>
                  <a:pt x="0" y="735"/>
                  <a:pt x="0" y="735"/>
                </a:cubicBezTo>
                <a:cubicBezTo>
                  <a:pt x="0" y="735"/>
                  <a:pt x="70" y="582"/>
                  <a:pt x="237" y="557"/>
                </a:cubicBezTo>
                <a:cubicBezTo>
                  <a:pt x="258" y="554"/>
                  <a:pt x="639" y="550"/>
                  <a:pt x="639" y="550"/>
                </a:cubicBezTo>
                <a:cubicBezTo>
                  <a:pt x="790" y="550"/>
                  <a:pt x="914" y="427"/>
                  <a:pt x="914" y="275"/>
                </a:cubicBezTo>
                <a:cubicBezTo>
                  <a:pt x="914" y="123"/>
                  <a:pt x="790" y="0"/>
                  <a:pt x="639" y="0"/>
                </a:cubicBezTo>
              </a:path>
            </a:pathLst>
          </a:custGeom>
          <a:solidFill>
            <a:schemeClr val="accent6">
              <a:lumMod val="60000"/>
              <a:lumOff val="40000"/>
            </a:schemeClr>
          </a:solidFill>
          <a:ln>
            <a:noFill/>
          </a:ln>
          <a:effectLst/>
        </p:spPr>
        <p:txBody>
          <a:bodyPr lIns="96417" tIns="48208" rIns="96417" bIns="48208" anchor="ctr"/>
          <a:lstStyle/>
          <a:p>
            <a:pPr algn="ctr" defTabSz="1285609" eaLnBrk="1" fontAlgn="auto" hangingPunct="1">
              <a:spcBef>
                <a:spcPts val="0"/>
              </a:spcBef>
              <a:spcAft>
                <a:spcPts val="0"/>
              </a:spcAft>
              <a:defRPr/>
            </a:pPr>
            <a:endParaRPr lang="en-AU" sz="3093" kern="0" dirty="0">
              <a:solidFill>
                <a:schemeClr val="bg1"/>
              </a:solidFill>
              <a:latin typeface="Roboto Bold" charset="0"/>
              <a:ea typeface="+mn-ea"/>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03</a:t>
            </a:r>
            <a:endParaRPr lang="zh-TW" altLang="en-US" smtClean="0"/>
          </a:p>
        </p:txBody>
      </p:sp>
      <p:sp>
        <p:nvSpPr>
          <p:cNvPr id="63491"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207352EF-B595-4DCE-87DD-9A70B1B99241}" type="slidenum">
              <a:rPr lang="zh-TW" altLang="en-US" smtClean="0">
                <a:solidFill>
                  <a:srgbClr val="000000"/>
                </a:solidFill>
              </a:rPr>
              <a:pPr fontAlgn="base">
                <a:spcBef>
                  <a:spcPct val="0"/>
                </a:spcBef>
                <a:spcAft>
                  <a:spcPct val="0"/>
                </a:spcAft>
              </a:pPr>
              <a:t>10</a:t>
            </a:fld>
            <a:endParaRPr lang="zh-TW" altLang="en-US" smtClean="0">
              <a:solidFill>
                <a:srgbClr val="000000"/>
              </a:solidFill>
            </a:endParaRPr>
          </a:p>
        </p:txBody>
      </p:sp>
      <p:sp>
        <p:nvSpPr>
          <p:cNvPr id="63492"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4000" b="1">
                <a:solidFill>
                  <a:srgbClr val="C5E0B4"/>
                </a:solidFill>
                <a:latin typeface="微軟正黑體" panose="020B0604030504040204" pitchFamily="34" charset="-120"/>
                <a:ea typeface="微軟正黑體" panose="020B0604030504040204" pitchFamily="34" charset="-120"/>
              </a:rPr>
              <a:t>新表 表</a:t>
            </a:r>
            <a:r>
              <a:rPr lang="en-US" altLang="zh-TW" sz="4000" b="1">
                <a:solidFill>
                  <a:srgbClr val="C5E0B4"/>
                </a:solidFill>
                <a:latin typeface="微軟正黑體" panose="020B0604030504040204" pitchFamily="34" charset="-120"/>
                <a:ea typeface="微軟正黑體" panose="020B0604030504040204" pitchFamily="34" charset="-120"/>
              </a:rPr>
              <a:t>1-23 </a:t>
            </a:r>
            <a:r>
              <a:rPr lang="zh-TW" altLang="en-US" sz="4000" b="1">
                <a:solidFill>
                  <a:srgbClr val="C5E0B4"/>
                </a:solidFill>
                <a:latin typeface="微軟正黑體" panose="020B0604030504040204" pitchFamily="34" charset="-120"/>
                <a:ea typeface="微軟正黑體" panose="020B0604030504040204" pitchFamily="34" charset="-120"/>
              </a:rPr>
              <a:t>專任教師積欠薪資情形調查</a:t>
            </a:r>
            <a:r>
              <a:rPr lang="zh-TW" altLang="zh-TW" sz="4000" b="1">
                <a:solidFill>
                  <a:srgbClr val="C5E0B4"/>
                </a:solidFill>
                <a:latin typeface="微軟正黑體" panose="020B0604030504040204" pitchFamily="34" charset="-120"/>
                <a:ea typeface="微軟正黑體" panose="020B0604030504040204" pitchFamily="34" charset="-120"/>
              </a:rPr>
              <a:t>表</a:t>
            </a:r>
            <a:endParaRPr lang="zh-TW" altLang="en-US" sz="40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138430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開始積欠薪資時間、最後積欠薪資時間</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填報</a:t>
            </a:r>
            <a:r>
              <a:rPr lang="zh-TW" altLang="en-US" sz="2400" b="1" dirty="0">
                <a:solidFill>
                  <a:srgbClr val="FF0000"/>
                </a:solidFill>
                <a:latin typeface="微軟正黑體" panose="020B0604030504040204" pitchFamily="34" charset="-120"/>
                <a:ea typeface="微軟正黑體" panose="020B0604030504040204" pitchFamily="34" charset="-120"/>
              </a:rPr>
              <a:t>「是」</a:t>
            </a:r>
            <a:r>
              <a:rPr lang="zh-TW" altLang="zh-TW" sz="2400" dirty="0">
                <a:solidFill>
                  <a:prstClr val="black"/>
                </a:solidFill>
                <a:latin typeface="微軟正黑體" panose="020B0604030504040204" pitchFamily="34" charset="-120"/>
                <a:ea typeface="微軟正黑體" panose="020B0604030504040204" pitchFamily="34" charset="-120"/>
              </a:rPr>
              <a:t>者，務必填報「開始積欠薪資時間」、「最後積欠薪資時間」，</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en-US" altLang="zh-TW" sz="2400" b="1" dirty="0" err="1">
                <a:solidFill>
                  <a:srgbClr val="FF0000"/>
                </a:solidFill>
                <a:latin typeface="微軟正黑體" panose="020B0604030504040204" pitchFamily="34" charset="-120"/>
                <a:ea typeface="微軟正黑體" panose="020B0604030504040204" pitchFamily="34" charset="-120"/>
              </a:rPr>
              <a:t>yyyy</a:t>
            </a:r>
            <a:r>
              <a:rPr lang="en-US" altLang="zh-TW" sz="2400" b="1" dirty="0">
                <a:solidFill>
                  <a:srgbClr val="FF0000"/>
                </a:solidFill>
                <a:latin typeface="微軟正黑體" panose="020B0604030504040204" pitchFamily="34" charset="-120"/>
                <a:ea typeface="微軟正黑體" panose="020B0604030504040204" pitchFamily="34" charset="-120"/>
              </a:rPr>
              <a:t>/mm)</a:t>
            </a:r>
            <a:r>
              <a:rPr lang="zh-TW" altLang="en-US"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nvGraphicFramePr>
        <p:xfrm>
          <a:off x="117475" y="984250"/>
          <a:ext cx="11960225" cy="2711450"/>
        </p:xfrm>
        <a:graphic>
          <a:graphicData uri="http://schemas.openxmlformats.org/drawingml/2006/table">
            <a:tbl>
              <a:tblPr firstRow="1" firstCol="1" bandRow="1">
                <a:tableStyleId>{5C22544A-7EE6-4342-B048-85BDC9FD1C3A}</a:tableStyleId>
              </a:tblPr>
              <a:tblGrid>
                <a:gridCol w="1053462">
                  <a:extLst>
                    <a:ext uri="{9D8B030D-6E8A-4147-A177-3AD203B41FA5}">
                      <a16:colId xmlns:a16="http://schemas.microsoft.com/office/drawing/2014/main" val="1376779440"/>
                    </a:ext>
                  </a:extLst>
                </a:gridCol>
                <a:gridCol w="895402">
                  <a:extLst>
                    <a:ext uri="{9D8B030D-6E8A-4147-A177-3AD203B41FA5}">
                      <a16:colId xmlns:a16="http://schemas.microsoft.com/office/drawing/2014/main" val="72580502"/>
                    </a:ext>
                  </a:extLst>
                </a:gridCol>
                <a:gridCol w="704891">
                  <a:extLst>
                    <a:ext uri="{9D8B030D-6E8A-4147-A177-3AD203B41FA5}">
                      <a16:colId xmlns:a16="http://schemas.microsoft.com/office/drawing/2014/main" val="1139796086"/>
                    </a:ext>
                  </a:extLst>
                </a:gridCol>
                <a:gridCol w="2562375">
                  <a:extLst>
                    <a:ext uri="{9D8B030D-6E8A-4147-A177-3AD203B41FA5}">
                      <a16:colId xmlns:a16="http://schemas.microsoft.com/office/drawing/2014/main" val="1570964826"/>
                    </a:ext>
                  </a:extLst>
                </a:gridCol>
                <a:gridCol w="1390731">
                  <a:extLst>
                    <a:ext uri="{9D8B030D-6E8A-4147-A177-3AD203B41FA5}">
                      <a16:colId xmlns:a16="http://schemas.microsoft.com/office/drawing/2014/main" val="1533569617"/>
                    </a:ext>
                  </a:extLst>
                </a:gridCol>
                <a:gridCol w="1390731">
                  <a:extLst>
                    <a:ext uri="{9D8B030D-6E8A-4147-A177-3AD203B41FA5}">
                      <a16:colId xmlns:a16="http://schemas.microsoft.com/office/drawing/2014/main" val="4117102429"/>
                    </a:ext>
                  </a:extLst>
                </a:gridCol>
                <a:gridCol w="1343104">
                  <a:extLst>
                    <a:ext uri="{9D8B030D-6E8A-4147-A177-3AD203B41FA5}">
                      <a16:colId xmlns:a16="http://schemas.microsoft.com/office/drawing/2014/main" val="972262191"/>
                    </a:ext>
                  </a:extLst>
                </a:gridCol>
                <a:gridCol w="1247848">
                  <a:extLst>
                    <a:ext uri="{9D8B030D-6E8A-4147-A177-3AD203B41FA5}">
                      <a16:colId xmlns:a16="http://schemas.microsoft.com/office/drawing/2014/main" val="4286813936"/>
                    </a:ext>
                  </a:extLst>
                </a:gridCol>
                <a:gridCol w="1371680">
                  <a:extLst>
                    <a:ext uri="{9D8B030D-6E8A-4147-A177-3AD203B41FA5}">
                      <a16:colId xmlns:a16="http://schemas.microsoft.com/office/drawing/2014/main" val="4235789574"/>
                    </a:ext>
                  </a:extLst>
                </a:gridCol>
              </a:tblGrid>
              <a:tr h="1626870">
                <a:tc rowSpan="3">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系所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教師</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是否有積欠</a:t>
                      </a:r>
                    </a:p>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專任教師薪資情形</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開始積欠薪資時間</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最後積欠薪資時間</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rowSpan="3">
                  <a:txBody>
                    <a:bodyPr/>
                    <a:lstStyle/>
                    <a:p>
                      <a:pPr algn="ctr">
                        <a:spcAft>
                          <a:spcPts val="0"/>
                        </a:spcAf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rPr>
                        <a:t>積欠</a:t>
                      </a:r>
                      <a:r>
                        <a:rPr lang="zh-TW" sz="2400" b="0" kern="100" dirty="0" smtClean="0">
                          <a:solidFill>
                            <a:schemeClr val="tx1"/>
                          </a:solidFill>
                          <a:effectLst/>
                          <a:latin typeface="微軟正黑體" panose="020B0604030504040204" pitchFamily="34" charset="-120"/>
                          <a:ea typeface="微軟正黑體" panose="020B0604030504040204" pitchFamily="34" charset="-120"/>
                        </a:rPr>
                        <a:t>理由</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1499624"/>
                  </a:ext>
                </a:extLst>
              </a:tr>
              <a:tr h="54229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2">
                  <a:txBody>
                    <a:bodyPr/>
                    <a:lstStyle/>
                    <a:p>
                      <a:pPr algn="ctr">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是</a:t>
                      </a:r>
                    </a:p>
                    <a:p>
                      <a:pPr algn="ctr">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1" kern="100">
                          <a:solidFill>
                            <a:srgbClr val="FF0000"/>
                          </a:solidFill>
                          <a:effectLst/>
                          <a:latin typeface="微軟正黑體" panose="020B0604030504040204" pitchFamily="34" charset="-120"/>
                          <a:ea typeface="微軟正黑體" panose="020B0604030504040204" pitchFamily="34" charset="-120"/>
                        </a:rPr>
                        <a:t>年</a:t>
                      </a:r>
                      <a:endParaRPr lang="zh-TW" sz="2400" b="1" kern="10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1" kern="100">
                          <a:solidFill>
                            <a:srgbClr val="FF0000"/>
                          </a:solidFill>
                          <a:effectLst/>
                          <a:latin typeface="微軟正黑體" panose="020B0604030504040204" pitchFamily="34" charset="-120"/>
                          <a:ea typeface="微軟正黑體" panose="020B0604030504040204" pitchFamily="34" charset="-120"/>
                        </a:rPr>
                        <a:t>月</a:t>
                      </a:r>
                      <a:endParaRPr lang="zh-TW" sz="2400" b="1" kern="10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1" kern="100">
                          <a:solidFill>
                            <a:srgbClr val="FF0000"/>
                          </a:solidFill>
                          <a:effectLst/>
                          <a:latin typeface="微軟正黑體" panose="020B0604030504040204" pitchFamily="34" charset="-120"/>
                          <a:ea typeface="微軟正黑體" panose="020B0604030504040204" pitchFamily="34" charset="-120"/>
                        </a:rPr>
                        <a:t>年</a:t>
                      </a:r>
                      <a:endParaRPr lang="zh-TW" sz="2400" b="1" kern="10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1" kern="100">
                          <a:solidFill>
                            <a:srgbClr val="FF0000"/>
                          </a:solidFill>
                          <a:effectLst/>
                          <a:latin typeface="微軟正黑體" panose="020B0604030504040204" pitchFamily="34" charset="-120"/>
                          <a:ea typeface="微軟正黑體" panose="020B0604030504040204" pitchFamily="34" charset="-120"/>
                        </a:rPr>
                        <a:t>月</a:t>
                      </a:r>
                      <a:endParaRPr lang="zh-TW" sz="2400" b="1" kern="10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vMerge="1">
                  <a:txBody>
                    <a:bodyPr/>
                    <a:lstStyle/>
                    <a:p>
                      <a:endParaRPr lang="zh-TW" altLang="en-US"/>
                    </a:p>
                  </a:txBody>
                  <a:tcPr/>
                </a:tc>
                <a:extLst>
                  <a:ext uri="{0D108BD9-81ED-4DB2-BD59-A6C34878D82A}">
                    <a16:rowId xmlns:a16="http://schemas.microsoft.com/office/drawing/2014/main" val="1302444901"/>
                  </a:ext>
                </a:extLst>
              </a:tr>
              <a:tr h="54229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vMerge="1">
                  <a:txBody>
                    <a:bodyPr/>
                    <a:lstStyle/>
                    <a:p>
                      <a:endParaRPr lang="zh-TW" altLang="en-US"/>
                    </a:p>
                  </a:txBody>
                  <a:tcPr/>
                </a:tc>
                <a:extLst>
                  <a:ext uri="{0D108BD9-81ED-4DB2-BD59-A6C34878D82A}">
                    <a16:rowId xmlns:a16="http://schemas.microsoft.com/office/drawing/2014/main" val="3636861463"/>
                  </a:ext>
                </a:extLst>
              </a:tr>
            </a:tbl>
          </a:graphicData>
        </a:graphic>
      </p:graphicFrame>
    </p:spTree>
  </p:cSld>
  <p:clrMapOvr>
    <a:masterClrMapping/>
  </p:clrMapOvr>
  <p:transition spd="slow"/>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22</a:t>
            </a:r>
            <a:endParaRPr lang="zh-TW" altLang="en-US" smtClean="0"/>
          </a:p>
        </p:txBody>
      </p:sp>
      <p:sp>
        <p:nvSpPr>
          <p:cNvPr id="165891" name="標題 1"/>
          <p:cNvSpPr txBox="1">
            <a:spLocks/>
          </p:cNvSpPr>
          <p:nvPr/>
        </p:nvSpPr>
        <p:spPr bwMode="auto">
          <a:xfrm>
            <a:off x="1841500" y="27622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新表 </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7-12 </a:t>
            </a:r>
            <a:r>
              <a:rPr lang="zh-TW" altLang="zh-TW" sz="2800" b="1">
                <a:solidFill>
                  <a:srgbClr val="C5E0B4"/>
                </a:solidFill>
                <a:latin typeface="微軟正黑體" panose="020B0604030504040204" pitchFamily="34" charset="-120"/>
                <a:ea typeface="微軟正黑體" panose="020B0604030504040204" pitchFamily="34" charset="-120"/>
              </a:rPr>
              <a:t>學生懷孕</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含育有子女者</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輔導協助情形統計表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0" y="1023938"/>
            <a:ext cx="12176125" cy="461962"/>
          </a:xfrm>
          <a:prstGeom prst="rect">
            <a:avLst/>
          </a:prstGeom>
          <a:solidFill>
            <a:schemeClr val="bg1">
              <a:lumMod val="95000"/>
            </a:schemeClr>
          </a:solidFill>
        </p:spPr>
        <p:txBody>
          <a:bodyPr>
            <a:spAutoFit/>
          </a:bodyPr>
          <a:lstStyle/>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p:txBody>
      </p:sp>
      <p:sp>
        <p:nvSpPr>
          <p:cNvPr id="165893" name="投影片編號版面配置區 3"/>
          <p:cNvSpPr>
            <a:spLocks noGrp="1"/>
          </p:cNvSpPr>
          <p:nvPr>
            <p:ph type="sldNum" sz="quarter" idx="10"/>
          </p:nvPr>
        </p:nvSpPr>
        <p:spPr bwMode="auto">
          <a:xfrm>
            <a:off x="9432925" y="6367463"/>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B75E858E-27D5-410A-A68E-A7FFC01E5052}" type="slidenum">
              <a:rPr lang="zh-TW" altLang="en-US" smtClean="0">
                <a:solidFill>
                  <a:srgbClr val="000000"/>
                </a:solidFill>
              </a:rPr>
              <a:pPr fontAlgn="base">
                <a:spcBef>
                  <a:spcPct val="0"/>
                </a:spcBef>
                <a:spcAft>
                  <a:spcPct val="0"/>
                </a:spcAft>
              </a:pPr>
              <a:t>100</a:t>
            </a:fld>
            <a:endParaRPr lang="zh-TW" altLang="en-US" smtClean="0">
              <a:solidFill>
                <a:srgbClr val="000000"/>
              </a:solidFill>
            </a:endParaRPr>
          </a:p>
        </p:txBody>
      </p:sp>
      <p:graphicFrame>
        <p:nvGraphicFramePr>
          <p:cNvPr id="8" name="表格 7"/>
          <p:cNvGraphicFramePr>
            <a:graphicFrameLocks noGrp="1"/>
          </p:cNvGraphicFramePr>
          <p:nvPr/>
        </p:nvGraphicFramePr>
        <p:xfrm>
          <a:off x="112713" y="1023938"/>
          <a:ext cx="11964987" cy="5335587"/>
        </p:xfrm>
        <a:graphic>
          <a:graphicData uri="http://schemas.openxmlformats.org/drawingml/2006/table">
            <a:tbl>
              <a:tblPr firstRow="1" firstCol="1" bandRow="1">
                <a:tableStyleId>{10A1B5D5-9B99-4C35-A422-299274C87663}</a:tableStyleId>
              </a:tblPr>
              <a:tblGrid>
                <a:gridCol w="697332">
                  <a:extLst>
                    <a:ext uri="{9D8B030D-6E8A-4147-A177-3AD203B41FA5}">
                      <a16:colId xmlns:a16="http://schemas.microsoft.com/office/drawing/2014/main" val="1335679642"/>
                    </a:ext>
                  </a:extLst>
                </a:gridCol>
                <a:gridCol w="2155485">
                  <a:extLst>
                    <a:ext uri="{9D8B030D-6E8A-4147-A177-3AD203B41FA5}">
                      <a16:colId xmlns:a16="http://schemas.microsoft.com/office/drawing/2014/main" val="2144745038"/>
                    </a:ext>
                  </a:extLst>
                </a:gridCol>
                <a:gridCol w="5188007">
                  <a:extLst>
                    <a:ext uri="{9D8B030D-6E8A-4147-A177-3AD203B41FA5}">
                      <a16:colId xmlns:a16="http://schemas.microsoft.com/office/drawing/2014/main" val="2987961323"/>
                    </a:ext>
                  </a:extLst>
                </a:gridCol>
                <a:gridCol w="823067">
                  <a:extLst>
                    <a:ext uri="{9D8B030D-6E8A-4147-A177-3AD203B41FA5}">
                      <a16:colId xmlns:a16="http://schemas.microsoft.com/office/drawing/2014/main" val="3088560125"/>
                    </a:ext>
                  </a:extLst>
                </a:gridCol>
                <a:gridCol w="713436">
                  <a:extLst>
                    <a:ext uri="{9D8B030D-6E8A-4147-A177-3AD203B41FA5}">
                      <a16:colId xmlns:a16="http://schemas.microsoft.com/office/drawing/2014/main" val="1232193910"/>
                    </a:ext>
                  </a:extLst>
                </a:gridCol>
                <a:gridCol w="1244717">
                  <a:extLst>
                    <a:ext uri="{9D8B030D-6E8A-4147-A177-3AD203B41FA5}">
                      <a16:colId xmlns:a16="http://schemas.microsoft.com/office/drawing/2014/main" val="777657746"/>
                    </a:ext>
                  </a:extLst>
                </a:gridCol>
                <a:gridCol w="1142942">
                  <a:extLst>
                    <a:ext uri="{9D8B030D-6E8A-4147-A177-3AD203B41FA5}">
                      <a16:colId xmlns:a16="http://schemas.microsoft.com/office/drawing/2014/main" val="1657313694"/>
                    </a:ext>
                  </a:extLst>
                </a:gridCol>
              </a:tblGrid>
              <a:tr h="1829344">
                <a:tc rowSpan="3">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79" marR="68579"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rowSpan="3">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學制班別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rowSpan="3">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輔導身分</a:t>
                      </a:r>
                      <a:r>
                        <a:rPr lang="zh-TW" sz="2400" b="0" kern="100" dirty="0">
                          <a:solidFill>
                            <a:schemeClr val="tx1"/>
                          </a:solidFill>
                          <a:effectLst/>
                          <a:latin typeface="微軟正黑體" panose="020B0604030504040204" pitchFamily="34" charset="-120"/>
                          <a:ea typeface="微軟正黑體" panose="020B0604030504040204" pitchFamily="34" charset="-120"/>
                        </a:rPr>
                        <a:t>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gridSpan="4">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轉介校外社會福利資源</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輔導協助人數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79" marR="68579"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585267824"/>
                  </a:ext>
                </a:extLst>
              </a:tr>
              <a:tr h="91467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未滿</a:t>
                      </a:r>
                      <a:r>
                        <a:rPr lang="en-US" sz="2400" b="0" kern="100" dirty="0">
                          <a:solidFill>
                            <a:schemeClr val="tx1"/>
                          </a:solidFill>
                          <a:effectLst/>
                          <a:latin typeface="微軟正黑體" panose="020B0604030504040204" pitchFamily="34" charset="-120"/>
                          <a:ea typeface="微軟正黑體" panose="020B0604030504040204" pitchFamily="34" charset="-120"/>
                        </a:rPr>
                        <a:t>20</a:t>
                      </a:r>
                      <a:r>
                        <a:rPr lang="zh-TW" sz="2400" b="0" kern="100" dirty="0">
                          <a:solidFill>
                            <a:schemeClr val="tx1"/>
                          </a:solidFill>
                          <a:effectLst/>
                          <a:latin typeface="微軟正黑體" panose="020B0604030504040204" pitchFamily="34" charset="-120"/>
                          <a:ea typeface="微軟正黑體" panose="020B0604030504040204" pitchFamily="34" charset="-120"/>
                        </a:rPr>
                        <a:t>歲</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lang="zh-TW" altLang="en-US"/>
                    </a:p>
                  </a:txBody>
                  <a:tcPr/>
                </a:tc>
                <a:tc gridSpan="2">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b="0" kern="100" dirty="0">
                          <a:solidFill>
                            <a:schemeClr val="tx1"/>
                          </a:solidFill>
                          <a:effectLst/>
                          <a:latin typeface="微軟正黑體" panose="020B0604030504040204" pitchFamily="34" charset="-120"/>
                          <a:ea typeface="微軟正黑體" panose="020B0604030504040204" pitchFamily="34" charset="-120"/>
                        </a:rPr>
                        <a:t>20</a:t>
                      </a:r>
                      <a:r>
                        <a:rPr lang="zh-TW" sz="2400" b="0" kern="100" dirty="0">
                          <a:solidFill>
                            <a:schemeClr val="tx1"/>
                          </a:solidFill>
                          <a:effectLst/>
                          <a:latin typeface="微軟正黑體" panose="020B0604030504040204" pitchFamily="34" charset="-120"/>
                          <a:ea typeface="微軟正黑體" panose="020B0604030504040204" pitchFamily="34" charset="-120"/>
                        </a:rPr>
                        <a:t>歲</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含</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以上</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79" marR="68579"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lang="zh-TW" altLang="en-US"/>
                    </a:p>
                  </a:txBody>
                  <a:tcPr/>
                </a:tc>
                <a:extLst>
                  <a:ext uri="{0D108BD9-81ED-4DB2-BD59-A6C34878D82A}">
                    <a16:rowId xmlns:a16="http://schemas.microsoft.com/office/drawing/2014/main" val="3986368431"/>
                  </a:ext>
                </a:extLst>
              </a:tr>
              <a:tr h="91467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男</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女</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男</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女</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79" marR="68579"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253083141"/>
                  </a:ext>
                </a:extLst>
              </a:tr>
              <a:tr h="1676899">
                <a:tc>
                  <a:txBody>
                    <a:bodyPr/>
                    <a:lstStyle/>
                    <a:p>
                      <a:pPr algn="ctr">
                        <a:lnSpc>
                          <a:spcPts val="15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b="1" kern="1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108</a:t>
                      </a:r>
                      <a:endParaRPr lang="zh-TW" sz="24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79" marR="68579"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304800" algn="l">
                        <a:lnSpc>
                          <a:spcPct val="100000"/>
                        </a:lnSpc>
                        <a:spcAft>
                          <a:spcPts val="0"/>
                        </a:spcAft>
                        <a:tabLst>
                          <a:tab pos="746125" algn="l"/>
                          <a:tab pos="835660" algn="l"/>
                          <a:tab pos="110617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1" kern="1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日間碩士班</a:t>
                      </a:r>
                    </a:p>
                  </a:txBody>
                  <a:tcPr marL="68578" marR="6857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304800" algn="ctr">
                        <a:lnSpc>
                          <a:spcPct val="100000"/>
                        </a:lnSpc>
                        <a:spcAft>
                          <a:spcPts val="0"/>
                        </a:spcAft>
                        <a:tabLst>
                          <a:tab pos="746125" algn="l"/>
                          <a:tab pos="835660" algn="l"/>
                          <a:tab pos="110617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1" kern="1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育有子女之學生</a:t>
                      </a:r>
                    </a:p>
                    <a:p>
                      <a:pPr marL="304800" algn="ctr">
                        <a:lnSpc>
                          <a:spcPct val="100000"/>
                        </a:lnSpc>
                        <a:spcAft>
                          <a:spcPts val="0"/>
                        </a:spcAft>
                        <a:tabLst>
                          <a:tab pos="746125" algn="l"/>
                          <a:tab pos="835660" algn="l"/>
                          <a:tab pos="110617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b="1" kern="100" dirty="0">
                          <a:solidFill>
                            <a:srgbClr val="FF0000"/>
                          </a:solidFill>
                          <a:effectLst/>
                          <a:latin typeface="微軟正黑體" panose="020B0604030504040204" pitchFamily="34" charset="-120"/>
                          <a:ea typeface="微軟正黑體" panose="020B0604030504040204" pitchFamily="34" charset="-120"/>
                          <a:cs typeface="Arial" panose="020B0604020202020204" pitchFamily="34" charset="0"/>
                        </a:rPr>
                        <a:t>(108</a:t>
                      </a:r>
                      <a:r>
                        <a:rPr lang="zh-TW" sz="2400" b="1" kern="100" dirty="0">
                          <a:solidFill>
                            <a:srgbClr val="FF0000"/>
                          </a:solidFill>
                          <a:effectLst/>
                          <a:latin typeface="微軟正黑體" panose="020B0604030504040204" pitchFamily="34" charset="-120"/>
                          <a:ea typeface="微軟正黑體" panose="020B0604030504040204" pitchFamily="34" charset="-120"/>
                          <a:cs typeface="Arial" panose="020B0604020202020204" pitchFamily="34" charset="0"/>
                        </a:rPr>
                        <a:t>學年度首次申請輔導之身分別</a:t>
                      </a:r>
                      <a:r>
                        <a:rPr lang="en-US" sz="2400" b="1" kern="100" dirty="0">
                          <a:solidFill>
                            <a:srgbClr val="FF0000"/>
                          </a:solidFill>
                          <a:effectLst/>
                          <a:latin typeface="微軟正黑體" panose="020B0604030504040204" pitchFamily="34" charset="-120"/>
                          <a:ea typeface="微軟正黑體" panose="020B0604030504040204" pitchFamily="34" charset="-120"/>
                          <a:cs typeface="Arial" panose="020B0604020202020204" pitchFamily="34" charset="0"/>
                        </a:rPr>
                        <a:t>)</a:t>
                      </a:r>
                      <a:endParaRPr lang="zh-TW" sz="2400" b="1" kern="100" dirty="0">
                        <a:solidFill>
                          <a:srgbClr val="FF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78" marR="6857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ts val="15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b="1" kern="1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a:t>
                      </a:r>
                      <a:endParaRPr lang="zh-TW" sz="24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ts val="15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b="1" kern="1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a:t>
                      </a:r>
                      <a:endParaRPr lang="zh-TW" sz="24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ts val="15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b="1" kern="1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a:t>
                      </a:r>
                      <a:endParaRPr lang="zh-TW" sz="24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ts val="15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zh-TW" sz="2400" b="1" kern="100" dirty="0" smtClean="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1</a:t>
                      </a:r>
                      <a:endParaRPr lang="zh-TW" altLang="zh-TW" sz="24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78" marR="68578"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559261"/>
                  </a:ext>
                </a:extLst>
              </a:tr>
            </a:tbl>
          </a:graphicData>
        </a:graphic>
      </p:graphicFrame>
    </p:spTree>
  </p:cSld>
  <p:clrMapOvr>
    <a:masterClrMapping/>
  </p:clrMapOvr>
  <p:transition spd="slow"/>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15875" y="3836988"/>
            <a:ext cx="12176125" cy="2862262"/>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修改定義</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當地主管建築機關開立合法建築物證明文件及文號</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latin typeface="微軟正黑體" panose="020B0604030504040204" pitchFamily="34" charset="-120"/>
                <a:ea typeface="微軟正黑體" panose="020B0604030504040204" pitchFamily="34" charset="-120"/>
              </a:rPr>
              <a:t>原欄位名稱</a:t>
            </a:r>
            <a:r>
              <a:rPr lang="zh-TW" altLang="zh-TW" sz="2400" dirty="0">
                <a:latin typeface="微軟正黑體" panose="020B0604030504040204" pitchFamily="34" charset="-120"/>
                <a:ea typeface="微軟正黑體" panose="020B0604030504040204" pitchFamily="34" charset="-120"/>
              </a:rPr>
              <a:t>地方建管單位開立合法建築證明文件及文號</a:t>
            </a:r>
            <a:r>
              <a:rPr lang="zh-TW" altLang="en-US" sz="2400" dirty="0">
                <a:latin typeface="微軟正黑體" panose="020B0604030504040204" pitchFamily="34" charset="-120"/>
                <a:ea typeface="微軟正黑體" panose="020B0604030504040204" pitchFamily="34" charset="-120"/>
              </a:rPr>
              <a:t>，自</a:t>
            </a:r>
            <a:r>
              <a:rPr lang="en-US" altLang="zh-TW" sz="2400" dirty="0">
                <a:latin typeface="微軟正黑體" panose="020B0604030504040204" pitchFamily="34" charset="-120"/>
                <a:ea typeface="微軟正黑體" panose="020B0604030504040204" pitchFamily="34" charset="-120"/>
              </a:rPr>
              <a:t>109</a:t>
            </a:r>
            <a:r>
              <a:rPr lang="zh-TW" altLang="en-US" sz="2400" dirty="0">
                <a:latin typeface="微軟正黑體" panose="020B0604030504040204" pitchFamily="34" charset="-120"/>
                <a:ea typeface="微軟正黑體" panose="020B0604030504040204" pitchFamily="34" charset="-120"/>
              </a:rPr>
              <a:t>年</a:t>
            </a:r>
            <a:r>
              <a:rPr lang="en-US" altLang="zh-TW" sz="2400" dirty="0">
                <a:latin typeface="微軟正黑體" panose="020B0604030504040204" pitchFamily="34" charset="-120"/>
                <a:ea typeface="微軟正黑體" panose="020B0604030504040204" pitchFamily="34" charset="-120"/>
              </a:rPr>
              <a:t>10</a:t>
            </a:r>
            <a:r>
              <a:rPr lang="zh-TW" altLang="en-US" sz="2400" dirty="0">
                <a:latin typeface="微軟正黑體" panose="020B0604030504040204" pitchFamily="34" charset="-120"/>
                <a:ea typeface="微軟正黑體" panose="020B0604030504040204" pitchFamily="34" charset="-120"/>
              </a:rPr>
              <a:t>月起更改為</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當地主管建築機關開立合法建築物證明文件及文號</a:t>
            </a:r>
            <a:r>
              <a:rPr lang="zh-TW" altLang="en-US" sz="2400" b="1" dirty="0">
                <a:solidFill>
                  <a:srgbClr val="FF0000"/>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a:t>
            </a:r>
            <a:r>
              <a:rPr lang="zh-TW" altLang="en-US" dirty="0">
                <a:solidFill>
                  <a:prstClr val="black"/>
                </a:solidFill>
                <a:latin typeface="微軟正黑體" panose="020B0604030504040204" pitchFamily="34" charset="-120"/>
                <a:ea typeface="微軟正黑體" panose="020B0604030504040204" pitchFamily="34" charset="-120"/>
              </a:rPr>
              <a:t>台灣評鑑協會</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修改定義</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sp>
        <p:nvSpPr>
          <p:cNvPr id="167939"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23</a:t>
            </a:r>
            <a:endParaRPr lang="zh-TW" altLang="en-US" smtClean="0"/>
          </a:p>
        </p:txBody>
      </p:sp>
      <p:sp>
        <p:nvSpPr>
          <p:cNvPr id="167940"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8D895800-E315-47C1-A63B-9F81F9241C76}" type="slidenum">
              <a:rPr lang="zh-TW" altLang="en-US" smtClean="0">
                <a:solidFill>
                  <a:srgbClr val="000000"/>
                </a:solidFill>
              </a:rPr>
              <a:pPr fontAlgn="base">
                <a:spcBef>
                  <a:spcPct val="0"/>
                </a:spcBef>
                <a:spcAft>
                  <a:spcPct val="0"/>
                </a:spcAft>
              </a:pPr>
              <a:t>101</a:t>
            </a:fld>
            <a:endParaRPr lang="zh-TW" altLang="en-US" smtClean="0">
              <a:solidFill>
                <a:srgbClr val="000000"/>
              </a:solidFill>
            </a:endParaRPr>
          </a:p>
        </p:txBody>
      </p:sp>
      <p:sp>
        <p:nvSpPr>
          <p:cNvPr id="167941" name="標題 1"/>
          <p:cNvSpPr txBox="1">
            <a:spLocks/>
          </p:cNvSpPr>
          <p:nvPr/>
        </p:nvSpPr>
        <p:spPr bwMode="auto">
          <a:xfrm>
            <a:off x="1762125" y="230188"/>
            <a:ext cx="104679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3400" b="1">
                <a:solidFill>
                  <a:srgbClr val="C5E0B4"/>
                </a:solidFill>
                <a:latin typeface="微軟正黑體" panose="020B0604030504040204" pitchFamily="34" charset="-120"/>
                <a:ea typeface="微軟正黑體" panose="020B0604030504040204" pitchFamily="34" charset="-120"/>
              </a:rPr>
              <a:t>表</a:t>
            </a:r>
            <a:r>
              <a:rPr lang="en-US" altLang="zh-TW" sz="3400" b="1">
                <a:solidFill>
                  <a:srgbClr val="C5E0B4"/>
                </a:solidFill>
                <a:latin typeface="微軟正黑體" panose="020B0604030504040204" pitchFamily="34" charset="-120"/>
                <a:ea typeface="微軟正黑體" panose="020B0604030504040204" pitchFamily="34" charset="-120"/>
              </a:rPr>
              <a:t>8-1 </a:t>
            </a:r>
            <a:r>
              <a:rPr lang="zh-TW" altLang="zh-TW" sz="3400" b="1">
                <a:solidFill>
                  <a:srgbClr val="C5E0B4"/>
                </a:solidFill>
                <a:latin typeface="微軟正黑體" panose="020B0604030504040204" pitchFamily="34" charset="-120"/>
                <a:ea typeface="微軟正黑體" panose="020B0604030504040204" pitchFamily="34" charset="-120"/>
              </a:rPr>
              <a:t>學校校舍建築統計表</a:t>
            </a:r>
            <a:endParaRPr lang="zh-TW" altLang="en-US" sz="3400" b="1">
              <a:solidFill>
                <a:srgbClr val="C5E0B4"/>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119063" y="977900"/>
          <a:ext cx="11971337" cy="2743200"/>
        </p:xfrm>
        <a:graphic>
          <a:graphicData uri="http://schemas.openxmlformats.org/drawingml/2006/table">
            <a:tbl>
              <a:tblPr/>
              <a:tblGrid>
                <a:gridCol w="376237">
                  <a:extLst>
                    <a:ext uri="{9D8B030D-6E8A-4147-A177-3AD203B41FA5}">
                      <a16:colId xmlns:a16="http://schemas.microsoft.com/office/drawing/2014/main" val="1179496384"/>
                    </a:ext>
                  </a:extLst>
                </a:gridCol>
                <a:gridCol w="622300">
                  <a:extLst>
                    <a:ext uri="{9D8B030D-6E8A-4147-A177-3AD203B41FA5}">
                      <a16:colId xmlns:a16="http://schemas.microsoft.com/office/drawing/2014/main" val="887544627"/>
                    </a:ext>
                  </a:extLst>
                </a:gridCol>
                <a:gridCol w="571500">
                  <a:extLst>
                    <a:ext uri="{9D8B030D-6E8A-4147-A177-3AD203B41FA5}">
                      <a16:colId xmlns:a16="http://schemas.microsoft.com/office/drawing/2014/main" val="1876720081"/>
                    </a:ext>
                  </a:extLst>
                </a:gridCol>
                <a:gridCol w="508000">
                  <a:extLst>
                    <a:ext uri="{9D8B030D-6E8A-4147-A177-3AD203B41FA5}">
                      <a16:colId xmlns:a16="http://schemas.microsoft.com/office/drawing/2014/main" val="776679447"/>
                    </a:ext>
                  </a:extLst>
                </a:gridCol>
                <a:gridCol w="573088">
                  <a:extLst>
                    <a:ext uri="{9D8B030D-6E8A-4147-A177-3AD203B41FA5}">
                      <a16:colId xmlns:a16="http://schemas.microsoft.com/office/drawing/2014/main" val="2733161385"/>
                    </a:ext>
                  </a:extLst>
                </a:gridCol>
                <a:gridCol w="674687">
                  <a:extLst>
                    <a:ext uri="{9D8B030D-6E8A-4147-A177-3AD203B41FA5}">
                      <a16:colId xmlns:a16="http://schemas.microsoft.com/office/drawing/2014/main" val="2651782033"/>
                    </a:ext>
                  </a:extLst>
                </a:gridCol>
                <a:gridCol w="1304925">
                  <a:extLst>
                    <a:ext uri="{9D8B030D-6E8A-4147-A177-3AD203B41FA5}">
                      <a16:colId xmlns:a16="http://schemas.microsoft.com/office/drawing/2014/main" val="417576048"/>
                    </a:ext>
                  </a:extLst>
                </a:gridCol>
                <a:gridCol w="568325">
                  <a:extLst>
                    <a:ext uri="{9D8B030D-6E8A-4147-A177-3AD203B41FA5}">
                      <a16:colId xmlns:a16="http://schemas.microsoft.com/office/drawing/2014/main" val="1403852689"/>
                    </a:ext>
                  </a:extLst>
                </a:gridCol>
                <a:gridCol w="3101975">
                  <a:extLst>
                    <a:ext uri="{9D8B030D-6E8A-4147-A177-3AD203B41FA5}">
                      <a16:colId xmlns:a16="http://schemas.microsoft.com/office/drawing/2014/main" val="2054521906"/>
                    </a:ext>
                  </a:extLst>
                </a:gridCol>
                <a:gridCol w="3111500">
                  <a:extLst>
                    <a:ext uri="{9D8B030D-6E8A-4147-A177-3AD203B41FA5}">
                      <a16:colId xmlns:a16="http://schemas.microsoft.com/office/drawing/2014/main" val="2282946856"/>
                    </a:ext>
                  </a:extLst>
                </a:gridCol>
                <a:gridCol w="558800">
                  <a:extLst>
                    <a:ext uri="{9D8B030D-6E8A-4147-A177-3AD203B41FA5}">
                      <a16:colId xmlns:a16="http://schemas.microsoft.com/office/drawing/2014/main" val="3246546172"/>
                    </a:ext>
                  </a:extLst>
                </a:gridCol>
              </a:tblGrid>
              <a:tr h="2743200">
                <a:tc>
                  <a:txBody>
                    <a:bodyPr/>
                    <a:lstStyle>
                      <a:lvl1pPr marL="71438">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71438"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學年度</a:t>
                      </a:r>
                      <a:r>
                        <a:rPr kumimoji="0" lang="en-US"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a:t>
                      </a: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學期</a:t>
                      </a:r>
                      <a:endPar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vert="eaVert"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縣市別</a:t>
                      </a:r>
                      <a:endPar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校</a:t>
                      </a:r>
                      <a:r>
                        <a:rPr kumimoji="0" lang="en-US"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區</a:t>
                      </a:r>
                      <a:endPar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狀態</a:t>
                      </a:r>
                      <a:endPar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興建狀況</a:t>
                      </a:r>
                      <a:endPar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使用執照取得情形</a:t>
                      </a:r>
                      <a:endPar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租賃宿舍是否符合土地使用分區管制規定</a:t>
                      </a:r>
                      <a:endPar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略</a:t>
                      </a:r>
                      <a:endPar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marL="71438">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71438"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1" i="0" u="none" strike="noStrike" cap="none" normalizeH="0" baseline="0" smtClean="0">
                          <a:ln>
                            <a:noFill/>
                          </a:ln>
                          <a:solidFill>
                            <a:srgbClr val="FF0000"/>
                          </a:solidFill>
                          <a:effectLst/>
                          <a:latin typeface="微軟正黑體" panose="020B0604030504040204" pitchFamily="34" charset="-120"/>
                          <a:ea typeface="微軟正黑體" panose="020B0604030504040204" pitchFamily="34" charset="-120"/>
                        </a:rPr>
                        <a:t>當地主管建築機關開立合法建築物證明文件及文號</a:t>
                      </a:r>
                      <a:endParaRPr kumimoji="0" lang="zh-TW" altLang="zh-TW" sz="2400" b="1" i="0" u="none" strike="noStrike" cap="none" normalizeH="0" baseline="0" smtClean="0">
                        <a:ln>
                          <a:noFill/>
                        </a:ln>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marL="71438">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71438"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主管建築機關開立合法使用執照文號</a:t>
                      </a:r>
                      <a:r>
                        <a:rPr kumimoji="0" lang="en-US"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a:t>
                      </a: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文化資產主管機關開立合法使用許可文號</a:t>
                      </a:r>
                      <a:endPar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略</a:t>
                      </a:r>
                      <a:endPar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73467519"/>
                  </a:ext>
                </a:extLst>
              </a:tr>
            </a:tbl>
          </a:graphicData>
        </a:graphic>
      </p:graphicFrame>
    </p:spTree>
  </p:cSld>
  <p:clrMapOvr>
    <a:masterClrMapping/>
  </p:clrMapOvr>
  <p:transition spd="slow"/>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15875" y="3836988"/>
            <a:ext cx="12176125" cy="2862262"/>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修改定義</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200" b="1" dirty="0">
                <a:solidFill>
                  <a:srgbClr val="FF0000"/>
                </a:solidFill>
                <a:latin typeface="微軟正黑體" panose="020B0604030504040204" pitchFamily="34" charset="-120"/>
                <a:ea typeface="微軟正黑體" panose="020B0604030504040204" pitchFamily="34" charset="-120"/>
              </a:rPr>
              <a:t>主管建築機關開立合法使用執照文號</a:t>
            </a:r>
            <a:r>
              <a:rPr lang="en-US" altLang="zh-TW" sz="2200" b="1" dirty="0">
                <a:solidFill>
                  <a:srgbClr val="FF0000"/>
                </a:solidFill>
                <a:latin typeface="微軟正黑體" panose="020B0604030504040204" pitchFamily="34" charset="-120"/>
                <a:ea typeface="微軟正黑體" panose="020B0604030504040204" pitchFamily="34" charset="-120"/>
              </a:rPr>
              <a:t>/</a:t>
            </a:r>
            <a:r>
              <a:rPr lang="zh-TW" altLang="zh-TW" sz="2200" b="1" dirty="0">
                <a:solidFill>
                  <a:srgbClr val="FF0000"/>
                </a:solidFill>
                <a:latin typeface="微軟正黑體" panose="020B0604030504040204" pitchFamily="34" charset="-120"/>
                <a:ea typeface="微軟正黑體" panose="020B0604030504040204" pitchFamily="34" charset="-120"/>
              </a:rPr>
              <a:t>文化資產主管機關開立合法使用許可文號</a:t>
            </a:r>
            <a:endParaRPr lang="en-US" altLang="zh-TW" sz="22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latin typeface="微軟正黑體" panose="020B0604030504040204" pitchFamily="34" charset="-120"/>
                <a:ea typeface="微軟正黑體" panose="020B0604030504040204" pitchFamily="34" charset="-120"/>
              </a:rPr>
              <a:t>原欄位名稱</a:t>
            </a:r>
            <a:r>
              <a:rPr lang="zh-TW" altLang="zh-TW" sz="2400" dirty="0">
                <a:latin typeface="微軟正黑體" panose="020B0604030504040204" pitchFamily="34" charset="-120"/>
                <a:ea typeface="微軟正黑體" panose="020B0604030504040204" pitchFamily="34" charset="-120"/>
              </a:rPr>
              <a:t>地方建管單位開立合法使用執照文號</a:t>
            </a:r>
            <a:r>
              <a:rPr lang="zh-TW" altLang="en-US" sz="2400" dirty="0">
                <a:latin typeface="微軟正黑體" panose="020B0604030504040204" pitchFamily="34" charset="-120"/>
                <a:ea typeface="微軟正黑體" panose="020B0604030504040204" pitchFamily="34" charset="-120"/>
              </a:rPr>
              <a:t>，自</a:t>
            </a:r>
            <a:r>
              <a:rPr lang="en-US" altLang="zh-TW" sz="2400" dirty="0">
                <a:latin typeface="微軟正黑體" panose="020B0604030504040204" pitchFamily="34" charset="-120"/>
                <a:ea typeface="微軟正黑體" panose="020B0604030504040204" pitchFamily="34" charset="-120"/>
              </a:rPr>
              <a:t>109</a:t>
            </a:r>
            <a:r>
              <a:rPr lang="zh-TW" altLang="en-US" sz="2400" dirty="0">
                <a:latin typeface="微軟正黑體" panose="020B0604030504040204" pitchFamily="34" charset="-120"/>
                <a:ea typeface="微軟正黑體" panose="020B0604030504040204" pitchFamily="34" charset="-120"/>
              </a:rPr>
              <a:t>年</a:t>
            </a:r>
            <a:r>
              <a:rPr lang="en-US" altLang="zh-TW" sz="2400" dirty="0">
                <a:latin typeface="微軟正黑體" panose="020B0604030504040204" pitchFamily="34" charset="-120"/>
                <a:ea typeface="微軟正黑體" panose="020B0604030504040204" pitchFamily="34" charset="-120"/>
              </a:rPr>
              <a:t>10</a:t>
            </a:r>
            <a:r>
              <a:rPr lang="zh-TW" altLang="en-US" sz="2400" dirty="0">
                <a:latin typeface="微軟正黑體" panose="020B0604030504040204" pitchFamily="34" charset="-120"/>
                <a:ea typeface="微軟正黑體" panose="020B0604030504040204" pitchFamily="34" charset="-120"/>
              </a:rPr>
              <a:t>月起更改為</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主管建築機關開立合法使用執照文號</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文化資產主管機關開立合法使用許可文號</a:t>
            </a:r>
            <a:r>
              <a:rPr lang="zh-TW" altLang="en-US" sz="2400" b="1" dirty="0">
                <a:solidFill>
                  <a:srgbClr val="FF0000"/>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a:t>
            </a:r>
            <a:r>
              <a:rPr lang="zh-TW" altLang="en-US" dirty="0">
                <a:solidFill>
                  <a:prstClr val="black"/>
                </a:solidFill>
                <a:latin typeface="微軟正黑體" panose="020B0604030504040204" pitchFamily="34" charset="-120"/>
                <a:ea typeface="微軟正黑體" panose="020B0604030504040204" pitchFamily="34" charset="-120"/>
              </a:rPr>
              <a:t>台灣評鑑協會</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修改定義</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sp>
        <p:nvSpPr>
          <p:cNvPr id="168963"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23</a:t>
            </a:r>
            <a:endParaRPr lang="zh-TW" altLang="en-US" smtClean="0"/>
          </a:p>
        </p:txBody>
      </p:sp>
      <p:sp>
        <p:nvSpPr>
          <p:cNvPr id="168964"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7847806C-4612-4446-9983-E4ABC860317B}" type="slidenum">
              <a:rPr lang="zh-TW" altLang="en-US" smtClean="0">
                <a:solidFill>
                  <a:srgbClr val="000000"/>
                </a:solidFill>
              </a:rPr>
              <a:pPr fontAlgn="base">
                <a:spcBef>
                  <a:spcPct val="0"/>
                </a:spcBef>
                <a:spcAft>
                  <a:spcPct val="0"/>
                </a:spcAft>
              </a:pPr>
              <a:t>102</a:t>
            </a:fld>
            <a:endParaRPr lang="zh-TW" altLang="en-US" smtClean="0">
              <a:solidFill>
                <a:srgbClr val="000000"/>
              </a:solidFill>
            </a:endParaRPr>
          </a:p>
        </p:txBody>
      </p:sp>
      <p:sp>
        <p:nvSpPr>
          <p:cNvPr id="168965" name="標題 1"/>
          <p:cNvSpPr txBox="1">
            <a:spLocks/>
          </p:cNvSpPr>
          <p:nvPr/>
        </p:nvSpPr>
        <p:spPr bwMode="auto">
          <a:xfrm>
            <a:off x="1762125" y="230188"/>
            <a:ext cx="104679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3400" b="1">
                <a:solidFill>
                  <a:srgbClr val="C5E0B4"/>
                </a:solidFill>
                <a:latin typeface="微軟正黑體" panose="020B0604030504040204" pitchFamily="34" charset="-120"/>
                <a:ea typeface="微軟正黑體" panose="020B0604030504040204" pitchFamily="34" charset="-120"/>
              </a:rPr>
              <a:t>表</a:t>
            </a:r>
            <a:r>
              <a:rPr lang="en-US" altLang="zh-TW" sz="3400" b="1">
                <a:solidFill>
                  <a:srgbClr val="C5E0B4"/>
                </a:solidFill>
                <a:latin typeface="微軟正黑體" panose="020B0604030504040204" pitchFamily="34" charset="-120"/>
                <a:ea typeface="微軟正黑體" panose="020B0604030504040204" pitchFamily="34" charset="-120"/>
              </a:rPr>
              <a:t>8-1 </a:t>
            </a:r>
            <a:r>
              <a:rPr lang="zh-TW" altLang="zh-TW" sz="3400" b="1">
                <a:solidFill>
                  <a:srgbClr val="C5E0B4"/>
                </a:solidFill>
                <a:latin typeface="微軟正黑體" panose="020B0604030504040204" pitchFamily="34" charset="-120"/>
                <a:ea typeface="微軟正黑體" panose="020B0604030504040204" pitchFamily="34" charset="-120"/>
              </a:rPr>
              <a:t>學校校舍建築統計表</a:t>
            </a:r>
            <a:endParaRPr lang="zh-TW" altLang="en-US" sz="3400" b="1">
              <a:solidFill>
                <a:srgbClr val="C5E0B4"/>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119063" y="977900"/>
          <a:ext cx="11971337" cy="2743200"/>
        </p:xfrm>
        <a:graphic>
          <a:graphicData uri="http://schemas.openxmlformats.org/drawingml/2006/table">
            <a:tbl>
              <a:tblPr/>
              <a:tblGrid>
                <a:gridCol w="376237">
                  <a:extLst>
                    <a:ext uri="{9D8B030D-6E8A-4147-A177-3AD203B41FA5}">
                      <a16:colId xmlns:a16="http://schemas.microsoft.com/office/drawing/2014/main" val="3072676858"/>
                    </a:ext>
                  </a:extLst>
                </a:gridCol>
                <a:gridCol w="622300">
                  <a:extLst>
                    <a:ext uri="{9D8B030D-6E8A-4147-A177-3AD203B41FA5}">
                      <a16:colId xmlns:a16="http://schemas.microsoft.com/office/drawing/2014/main" val="1485066290"/>
                    </a:ext>
                  </a:extLst>
                </a:gridCol>
                <a:gridCol w="571500">
                  <a:extLst>
                    <a:ext uri="{9D8B030D-6E8A-4147-A177-3AD203B41FA5}">
                      <a16:colId xmlns:a16="http://schemas.microsoft.com/office/drawing/2014/main" val="3664965156"/>
                    </a:ext>
                  </a:extLst>
                </a:gridCol>
                <a:gridCol w="508000">
                  <a:extLst>
                    <a:ext uri="{9D8B030D-6E8A-4147-A177-3AD203B41FA5}">
                      <a16:colId xmlns:a16="http://schemas.microsoft.com/office/drawing/2014/main" val="1872784082"/>
                    </a:ext>
                  </a:extLst>
                </a:gridCol>
                <a:gridCol w="573088">
                  <a:extLst>
                    <a:ext uri="{9D8B030D-6E8A-4147-A177-3AD203B41FA5}">
                      <a16:colId xmlns:a16="http://schemas.microsoft.com/office/drawing/2014/main" val="613756066"/>
                    </a:ext>
                  </a:extLst>
                </a:gridCol>
                <a:gridCol w="674687">
                  <a:extLst>
                    <a:ext uri="{9D8B030D-6E8A-4147-A177-3AD203B41FA5}">
                      <a16:colId xmlns:a16="http://schemas.microsoft.com/office/drawing/2014/main" val="2770342030"/>
                    </a:ext>
                  </a:extLst>
                </a:gridCol>
                <a:gridCol w="1304925">
                  <a:extLst>
                    <a:ext uri="{9D8B030D-6E8A-4147-A177-3AD203B41FA5}">
                      <a16:colId xmlns:a16="http://schemas.microsoft.com/office/drawing/2014/main" val="2282989681"/>
                    </a:ext>
                  </a:extLst>
                </a:gridCol>
                <a:gridCol w="568325">
                  <a:extLst>
                    <a:ext uri="{9D8B030D-6E8A-4147-A177-3AD203B41FA5}">
                      <a16:colId xmlns:a16="http://schemas.microsoft.com/office/drawing/2014/main" val="99940151"/>
                    </a:ext>
                  </a:extLst>
                </a:gridCol>
                <a:gridCol w="3101975">
                  <a:extLst>
                    <a:ext uri="{9D8B030D-6E8A-4147-A177-3AD203B41FA5}">
                      <a16:colId xmlns:a16="http://schemas.microsoft.com/office/drawing/2014/main" val="782271333"/>
                    </a:ext>
                  </a:extLst>
                </a:gridCol>
                <a:gridCol w="3111500">
                  <a:extLst>
                    <a:ext uri="{9D8B030D-6E8A-4147-A177-3AD203B41FA5}">
                      <a16:colId xmlns:a16="http://schemas.microsoft.com/office/drawing/2014/main" val="1980494957"/>
                    </a:ext>
                  </a:extLst>
                </a:gridCol>
                <a:gridCol w="558800">
                  <a:extLst>
                    <a:ext uri="{9D8B030D-6E8A-4147-A177-3AD203B41FA5}">
                      <a16:colId xmlns:a16="http://schemas.microsoft.com/office/drawing/2014/main" val="4198807068"/>
                    </a:ext>
                  </a:extLst>
                </a:gridCol>
              </a:tblGrid>
              <a:tr h="2743200">
                <a:tc>
                  <a:txBody>
                    <a:bodyPr/>
                    <a:lstStyle>
                      <a:lvl1pPr marL="71438">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71438"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學年度</a:t>
                      </a:r>
                      <a:r>
                        <a:rPr kumimoji="0" lang="en-US"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a:t>
                      </a: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學期</a:t>
                      </a:r>
                      <a:endPar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vert="eaVert"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縣市別</a:t>
                      </a:r>
                      <a:endPar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校</a:t>
                      </a:r>
                      <a:r>
                        <a:rPr kumimoji="0" lang="en-US"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區</a:t>
                      </a:r>
                      <a:endPar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狀態</a:t>
                      </a:r>
                      <a:endPar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興建狀況</a:t>
                      </a:r>
                      <a:endPar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使用執照取得情形</a:t>
                      </a:r>
                      <a:endPar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租賃宿舍是否符合土地使用分區管制規定</a:t>
                      </a:r>
                      <a:endPar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略</a:t>
                      </a:r>
                      <a:endPar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marL="71438">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71438"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當地主管建築機關開立合法建築物證明文件及文號</a:t>
                      </a:r>
                      <a:endPar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marL="71438">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71438"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1" i="0" u="none" strike="noStrike" cap="none" normalizeH="0" baseline="0" smtClean="0">
                          <a:ln>
                            <a:noFill/>
                          </a:ln>
                          <a:solidFill>
                            <a:srgbClr val="FF0000"/>
                          </a:solidFill>
                          <a:effectLst/>
                          <a:latin typeface="微軟正黑體" panose="020B0604030504040204" pitchFamily="34" charset="-120"/>
                          <a:ea typeface="微軟正黑體" panose="020B0604030504040204" pitchFamily="34" charset="-120"/>
                        </a:rPr>
                        <a:t>主管建築機關開立合法使用執照文號</a:t>
                      </a:r>
                      <a:r>
                        <a:rPr kumimoji="0" lang="en-US" altLang="zh-TW" sz="2400" b="1" i="0" u="none" strike="noStrike" cap="none" normalizeH="0" baseline="0" smtClean="0">
                          <a:ln>
                            <a:noFill/>
                          </a:ln>
                          <a:solidFill>
                            <a:srgbClr val="FF0000"/>
                          </a:solidFill>
                          <a:effectLst/>
                          <a:latin typeface="微軟正黑體" panose="020B0604030504040204" pitchFamily="34" charset="-120"/>
                          <a:ea typeface="微軟正黑體" panose="020B0604030504040204" pitchFamily="34" charset="-120"/>
                        </a:rPr>
                        <a:t>/</a:t>
                      </a:r>
                      <a:r>
                        <a:rPr kumimoji="0" lang="zh-TW" altLang="zh-TW" sz="2400" b="1" i="0" u="none" strike="noStrike" cap="none" normalizeH="0" baseline="0" smtClean="0">
                          <a:ln>
                            <a:noFill/>
                          </a:ln>
                          <a:solidFill>
                            <a:srgbClr val="FF0000"/>
                          </a:solidFill>
                          <a:effectLst/>
                          <a:latin typeface="微軟正黑體" panose="020B0604030504040204" pitchFamily="34" charset="-120"/>
                          <a:ea typeface="微軟正黑體" panose="020B0604030504040204" pitchFamily="34" charset="-120"/>
                        </a:rPr>
                        <a:t>文化資產主管機關開立合法使用許可文號</a:t>
                      </a:r>
                      <a:endParaRPr kumimoji="0" lang="zh-TW" altLang="zh-TW" sz="2400" b="1" i="0" u="none" strike="noStrike" cap="none" normalizeH="0" baseline="0" smtClean="0">
                        <a:ln>
                          <a:noFill/>
                        </a:ln>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rPr>
                        <a:t>略</a:t>
                      </a:r>
                      <a:endParaRPr kumimoji="0" lang="zh-TW" altLang="zh-TW" sz="2400" b="0" i="0" u="none" strike="noStrike" cap="none" normalizeH="0" baseline="0" smtClean="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12" marR="17712" marT="0" marB="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84433518"/>
                  </a:ext>
                </a:extLst>
              </a:tr>
            </a:tbl>
          </a:graphicData>
        </a:graphic>
      </p:graphicFrame>
    </p:spTree>
  </p:cSld>
  <p:clrMapOvr>
    <a:masterClrMapping/>
  </p:clrMapOvr>
  <p:transition spd="slow"/>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15875" y="3836988"/>
            <a:ext cx="12176125" cy="2954337"/>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是否屬於文化資產</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請勾選</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是</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否</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屬於文化資產</a:t>
            </a:r>
            <a:r>
              <a:rPr lang="zh-TW" altLang="zh-TW"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文化資產係指具有歷史、藝術、科學等文化價值，並經指定或登錄之有形及無形文化資產</a:t>
            </a:r>
            <a:r>
              <a:rPr lang="zh-TW" altLang="zh-TW" sz="2400" b="1" dirty="0">
                <a:solidFill>
                  <a:srgbClr val="FF0000"/>
                </a:solidFill>
                <a:latin typeface="微軟正黑體" panose="020B0604030504040204" pitchFamily="34" charset="-120"/>
                <a:ea typeface="微軟正黑體" panose="020B0604030504040204" pitchFamily="34" charset="-120"/>
              </a:rPr>
              <a:t>（文化資產保存法第</a:t>
            </a:r>
            <a:r>
              <a:rPr lang="en-US" altLang="zh-TW" sz="2400" b="1" dirty="0">
                <a:solidFill>
                  <a:srgbClr val="FF0000"/>
                </a:solidFill>
                <a:latin typeface="微軟正黑體" panose="020B0604030504040204" pitchFamily="34" charset="-120"/>
                <a:ea typeface="微軟正黑體" panose="020B0604030504040204" pitchFamily="34" charset="-120"/>
              </a:rPr>
              <a:t>3</a:t>
            </a:r>
            <a:r>
              <a:rPr lang="zh-TW" altLang="zh-TW" sz="2400" b="1" dirty="0">
                <a:solidFill>
                  <a:srgbClr val="FF0000"/>
                </a:solidFill>
                <a:latin typeface="微軟正黑體" panose="020B0604030504040204" pitchFamily="34" charset="-120"/>
                <a:ea typeface="微軟正黑體" panose="020B0604030504040204" pitchFamily="34" charset="-120"/>
              </a:rPr>
              <a:t>條內容）</a:t>
            </a:r>
            <a:r>
              <a:rPr lang="zh-TW" altLang="zh-TW" sz="2400" dirty="0">
                <a:solidFill>
                  <a:prstClr val="black"/>
                </a:solidFill>
                <a:latin typeface="微軟正黑體" panose="020B0604030504040204" pitchFamily="34" charset="-120"/>
                <a:ea typeface="微軟正黑體" panose="020B0604030504040204" pitchFamily="34" charset="-120"/>
              </a:rPr>
              <a:t>。</a:t>
            </a: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a:t>
            </a:r>
            <a:r>
              <a:rPr lang="zh-TW" altLang="en-US" dirty="0">
                <a:solidFill>
                  <a:prstClr val="black"/>
                </a:solidFill>
                <a:latin typeface="微軟正黑體" panose="020B0604030504040204" pitchFamily="34" charset="-120"/>
                <a:ea typeface="微軟正黑體" panose="020B0604030504040204" pitchFamily="34" charset="-120"/>
              </a:rPr>
              <a:t>台灣評鑑協會</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新增欄位</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sp>
        <p:nvSpPr>
          <p:cNvPr id="169987"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24</a:t>
            </a:r>
            <a:endParaRPr lang="zh-TW" altLang="en-US" smtClean="0"/>
          </a:p>
        </p:txBody>
      </p:sp>
      <p:sp>
        <p:nvSpPr>
          <p:cNvPr id="169988"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49394295-C82A-48FB-B098-FB5B0D87ACE7}" type="slidenum">
              <a:rPr lang="zh-TW" altLang="en-US" smtClean="0">
                <a:solidFill>
                  <a:srgbClr val="000000"/>
                </a:solidFill>
              </a:rPr>
              <a:pPr fontAlgn="base">
                <a:spcBef>
                  <a:spcPct val="0"/>
                </a:spcBef>
                <a:spcAft>
                  <a:spcPct val="0"/>
                </a:spcAft>
              </a:pPr>
              <a:t>103</a:t>
            </a:fld>
            <a:endParaRPr lang="zh-TW" altLang="en-US" smtClean="0">
              <a:solidFill>
                <a:srgbClr val="000000"/>
              </a:solidFill>
            </a:endParaRPr>
          </a:p>
        </p:txBody>
      </p:sp>
      <p:sp>
        <p:nvSpPr>
          <p:cNvPr id="169989" name="標題 1"/>
          <p:cNvSpPr txBox="1">
            <a:spLocks/>
          </p:cNvSpPr>
          <p:nvPr/>
        </p:nvSpPr>
        <p:spPr bwMode="auto">
          <a:xfrm>
            <a:off x="1762125" y="230188"/>
            <a:ext cx="104679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3400" b="1">
                <a:solidFill>
                  <a:srgbClr val="C5E0B4"/>
                </a:solidFill>
                <a:latin typeface="微軟正黑體" panose="020B0604030504040204" pitchFamily="34" charset="-120"/>
                <a:ea typeface="微軟正黑體" panose="020B0604030504040204" pitchFamily="34" charset="-120"/>
              </a:rPr>
              <a:t>表</a:t>
            </a:r>
            <a:r>
              <a:rPr lang="en-US" altLang="zh-TW" sz="3400" b="1">
                <a:solidFill>
                  <a:srgbClr val="C5E0B4"/>
                </a:solidFill>
                <a:latin typeface="微軟正黑體" panose="020B0604030504040204" pitchFamily="34" charset="-120"/>
                <a:ea typeface="微軟正黑體" panose="020B0604030504040204" pitchFamily="34" charset="-120"/>
              </a:rPr>
              <a:t>8-2-1 </a:t>
            </a:r>
            <a:r>
              <a:rPr lang="zh-TW" altLang="zh-TW" sz="3400" b="1">
                <a:solidFill>
                  <a:srgbClr val="C5E0B4"/>
                </a:solidFill>
                <a:latin typeface="微軟正黑體" panose="020B0604030504040204" pitchFamily="34" charset="-120"/>
                <a:ea typeface="微軟正黑體" panose="020B0604030504040204" pitchFamily="34" charset="-120"/>
              </a:rPr>
              <a:t>學校校地統計表</a:t>
            </a:r>
            <a:endParaRPr lang="zh-TW" altLang="en-US" sz="3400" b="1">
              <a:solidFill>
                <a:srgbClr val="C5E0B4"/>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152400" y="1028700"/>
          <a:ext cx="11930064" cy="2714625"/>
        </p:xfrm>
        <a:graphic>
          <a:graphicData uri="http://schemas.openxmlformats.org/drawingml/2006/table">
            <a:tbl>
              <a:tblPr firstRow="1" firstCol="1" bandRow="1">
                <a:tableStyleId>{5C22544A-7EE6-4342-B048-85BDC9FD1C3A}</a:tableStyleId>
              </a:tblPr>
              <a:tblGrid>
                <a:gridCol w="592920">
                  <a:extLst>
                    <a:ext uri="{9D8B030D-6E8A-4147-A177-3AD203B41FA5}">
                      <a16:colId xmlns:a16="http://schemas.microsoft.com/office/drawing/2014/main" val="2197113057"/>
                    </a:ext>
                  </a:extLst>
                </a:gridCol>
                <a:gridCol w="603701">
                  <a:extLst>
                    <a:ext uri="{9D8B030D-6E8A-4147-A177-3AD203B41FA5}">
                      <a16:colId xmlns:a16="http://schemas.microsoft.com/office/drawing/2014/main" val="446648667"/>
                    </a:ext>
                  </a:extLst>
                </a:gridCol>
                <a:gridCol w="472986">
                  <a:extLst>
                    <a:ext uri="{9D8B030D-6E8A-4147-A177-3AD203B41FA5}">
                      <a16:colId xmlns:a16="http://schemas.microsoft.com/office/drawing/2014/main" val="412729743"/>
                    </a:ext>
                  </a:extLst>
                </a:gridCol>
                <a:gridCol w="338128">
                  <a:extLst>
                    <a:ext uri="{9D8B030D-6E8A-4147-A177-3AD203B41FA5}">
                      <a16:colId xmlns:a16="http://schemas.microsoft.com/office/drawing/2014/main" val="3662917960"/>
                    </a:ext>
                  </a:extLst>
                </a:gridCol>
                <a:gridCol w="338128">
                  <a:extLst>
                    <a:ext uri="{9D8B030D-6E8A-4147-A177-3AD203B41FA5}">
                      <a16:colId xmlns:a16="http://schemas.microsoft.com/office/drawing/2014/main" val="143174659"/>
                    </a:ext>
                  </a:extLst>
                </a:gridCol>
                <a:gridCol w="457668">
                  <a:extLst>
                    <a:ext uri="{9D8B030D-6E8A-4147-A177-3AD203B41FA5}">
                      <a16:colId xmlns:a16="http://schemas.microsoft.com/office/drawing/2014/main" val="2515528043"/>
                    </a:ext>
                  </a:extLst>
                </a:gridCol>
                <a:gridCol w="426142">
                  <a:extLst>
                    <a:ext uri="{9D8B030D-6E8A-4147-A177-3AD203B41FA5}">
                      <a16:colId xmlns:a16="http://schemas.microsoft.com/office/drawing/2014/main" val="1918182152"/>
                    </a:ext>
                  </a:extLst>
                </a:gridCol>
                <a:gridCol w="532607">
                  <a:extLst>
                    <a:ext uri="{9D8B030D-6E8A-4147-A177-3AD203B41FA5}">
                      <a16:colId xmlns:a16="http://schemas.microsoft.com/office/drawing/2014/main" val="1020045788"/>
                    </a:ext>
                  </a:extLst>
                </a:gridCol>
                <a:gridCol w="452846">
                  <a:extLst>
                    <a:ext uri="{9D8B030D-6E8A-4147-A177-3AD203B41FA5}">
                      <a16:colId xmlns:a16="http://schemas.microsoft.com/office/drawing/2014/main" val="2947238879"/>
                    </a:ext>
                  </a:extLst>
                </a:gridCol>
                <a:gridCol w="1473740">
                  <a:extLst>
                    <a:ext uri="{9D8B030D-6E8A-4147-A177-3AD203B41FA5}">
                      <a16:colId xmlns:a16="http://schemas.microsoft.com/office/drawing/2014/main" val="4219070755"/>
                    </a:ext>
                  </a:extLst>
                </a:gridCol>
                <a:gridCol w="2432558">
                  <a:extLst>
                    <a:ext uri="{9D8B030D-6E8A-4147-A177-3AD203B41FA5}">
                      <a16:colId xmlns:a16="http://schemas.microsoft.com/office/drawing/2014/main" val="1361008916"/>
                    </a:ext>
                  </a:extLst>
                </a:gridCol>
                <a:gridCol w="3098404">
                  <a:extLst>
                    <a:ext uri="{9D8B030D-6E8A-4147-A177-3AD203B41FA5}">
                      <a16:colId xmlns:a16="http://schemas.microsoft.com/office/drawing/2014/main" val="831673839"/>
                    </a:ext>
                  </a:extLst>
                </a:gridCol>
                <a:gridCol w="710236">
                  <a:extLst>
                    <a:ext uri="{9D8B030D-6E8A-4147-A177-3AD203B41FA5}">
                      <a16:colId xmlns:a16="http://schemas.microsoft.com/office/drawing/2014/main" val="2409304402"/>
                    </a:ext>
                  </a:extLst>
                </a:gridCol>
              </a:tblGrid>
              <a:tr h="740352">
                <a:tc rowSpan="2">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學年度</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校區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6">
                  <a:txBody>
                    <a:bodyPr/>
                    <a:lstStyle/>
                    <a:p>
                      <a:pPr indent="457200">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土地標示部</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a:spcAft>
                          <a:spcPts val="0"/>
                        </a:spcAf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目前</a:t>
                      </a:r>
                      <a:endParaRPr lang="en-US" altLang="zh-TW" sz="2400" b="0" kern="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使用</a:t>
                      </a:r>
                      <a:r>
                        <a:rPr lang="zh-TW" sz="2400" b="0" kern="0" dirty="0">
                          <a:solidFill>
                            <a:schemeClr val="tx1"/>
                          </a:solidFill>
                          <a:effectLst/>
                          <a:latin typeface="微軟正黑體" panose="020B0604030504040204" pitchFamily="34" charset="-120"/>
                          <a:ea typeface="微軟正黑體" panose="020B0604030504040204" pitchFamily="34" charset="-120"/>
                        </a:rPr>
                        <a:t>情形</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是否已</a:t>
                      </a:r>
                      <a:r>
                        <a:rPr lang="zh-TW" sz="2400" b="0" kern="0" dirty="0" smtClean="0">
                          <a:solidFill>
                            <a:schemeClr val="tx1"/>
                          </a:solidFill>
                          <a:effectLst/>
                          <a:latin typeface="微軟正黑體" panose="020B0604030504040204" pitchFamily="34" charset="-120"/>
                          <a:ea typeface="微軟正黑體" panose="020B0604030504040204" pitchFamily="34" charset="-120"/>
                        </a:rPr>
                        <a:t>取得</a:t>
                      </a:r>
                      <a:endParaRPr lang="en-US" altLang="zh-TW" sz="2400" b="0" kern="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開發</a:t>
                      </a:r>
                      <a:r>
                        <a:rPr lang="zh-TW" sz="2400" b="0" kern="0" dirty="0">
                          <a:solidFill>
                            <a:schemeClr val="tx1"/>
                          </a:solidFill>
                          <a:effectLst/>
                          <a:latin typeface="微軟正黑體" panose="020B0604030504040204" pitchFamily="34" charset="-120"/>
                          <a:ea typeface="微軟正黑體" panose="020B0604030504040204" pitchFamily="34" charset="-120"/>
                        </a:rPr>
                        <a:t>工程許可</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是否屬於文化</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資產</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algn="ctr">
                        <a:spcAft>
                          <a:spcPts val="0"/>
                        </a:spcAf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51517212"/>
                  </a:ext>
                </a:extLst>
              </a:tr>
              <a:tr h="1974273">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縣市別 </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鄉鎮市區別</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地段</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小段</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地號</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面積</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80080077"/>
                  </a:ext>
                </a:extLst>
              </a:tr>
            </a:tbl>
          </a:graphicData>
        </a:graphic>
      </p:graphicFrame>
    </p:spTree>
  </p:cSld>
  <p:clrMapOvr>
    <a:masterClrMapping/>
  </p:clrMapOvr>
  <p:transition spd="slow"/>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15875" y="3836988"/>
            <a:ext cx="12176125" cy="3046412"/>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是否屬於文化資產</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依據</a:t>
            </a:r>
            <a:r>
              <a:rPr lang="zh-TW" altLang="zh-TW" sz="2400" b="1" dirty="0">
                <a:solidFill>
                  <a:srgbClr val="FF0000"/>
                </a:solidFill>
                <a:latin typeface="微軟正黑體" panose="020B0604030504040204" pitchFamily="34" charset="-120"/>
                <a:ea typeface="微軟正黑體" panose="020B0604030504040204" pitchFamily="34" charset="-120"/>
              </a:rPr>
              <a:t>《文化資產保存法》第</a:t>
            </a:r>
            <a:r>
              <a:rPr lang="en-US" altLang="zh-TW" sz="2400" b="1" dirty="0">
                <a:solidFill>
                  <a:srgbClr val="FF0000"/>
                </a:solidFill>
                <a:latin typeface="微軟正黑體" panose="020B0604030504040204" pitchFamily="34" charset="-120"/>
                <a:ea typeface="微軟正黑體" panose="020B0604030504040204" pitchFamily="34" charset="-120"/>
              </a:rPr>
              <a:t>3</a:t>
            </a:r>
            <a:r>
              <a:rPr lang="zh-TW" altLang="zh-TW" sz="2400" b="1" dirty="0">
                <a:solidFill>
                  <a:srgbClr val="FF0000"/>
                </a:solidFill>
                <a:latin typeface="微軟正黑體" panose="020B0604030504040204" pitchFamily="34" charset="-120"/>
                <a:ea typeface="微軟正黑體" panose="020B0604030504040204" pitchFamily="34" charset="-120"/>
              </a:rPr>
              <a:t>條</a:t>
            </a:r>
            <a:r>
              <a:rPr lang="zh-TW" altLang="zh-TW" sz="2400" dirty="0">
                <a:solidFill>
                  <a:prstClr val="black"/>
                </a:solidFill>
                <a:latin typeface="微軟正黑體" panose="020B0604030504040204" pitchFamily="34" charset="-120"/>
                <a:ea typeface="微軟正黑體" panose="020B0604030504040204" pitchFamily="34" charset="-120"/>
              </a:rPr>
              <a:t>所指定、登錄之有形文化資產中，「聚落建築群」、「考古遺址」、「史蹟」、「文化景觀」的法定公告均以土地範圍為主要依據（「古蹟」、「歷史建築」及「紀念建築」尚包含建築本體之公告），</a:t>
            </a:r>
            <a:r>
              <a:rPr lang="zh-TW" altLang="zh-TW" sz="2400" b="1" dirty="0">
                <a:solidFill>
                  <a:srgbClr val="FF0000"/>
                </a:solidFill>
                <a:latin typeface="微軟正黑體" panose="020B0604030504040204" pitchFamily="34" charset="-120"/>
                <a:ea typeface="微軟正黑體" panose="020B0604030504040204" pitchFamily="34" charset="-120"/>
              </a:rPr>
              <a:t>其影響校地的使用條件，爰增列「是否屬於文化資產保存範圍」之選項。</a:t>
            </a: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a:t>
            </a:r>
            <a:r>
              <a:rPr lang="zh-TW" altLang="en-US" dirty="0">
                <a:solidFill>
                  <a:prstClr val="black"/>
                </a:solidFill>
                <a:latin typeface="微軟正黑體" panose="020B0604030504040204" pitchFamily="34" charset="-120"/>
                <a:ea typeface="微軟正黑體" panose="020B0604030504040204" pitchFamily="34" charset="-120"/>
              </a:rPr>
              <a:t>台灣評鑑協會</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新增欄位</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sp>
        <p:nvSpPr>
          <p:cNvPr id="171011"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24</a:t>
            </a:r>
            <a:endParaRPr lang="zh-TW" altLang="en-US" smtClean="0"/>
          </a:p>
        </p:txBody>
      </p:sp>
      <p:sp>
        <p:nvSpPr>
          <p:cNvPr id="171012"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BED74C51-750A-4E39-9F6C-1AC724628C1B}" type="slidenum">
              <a:rPr lang="zh-TW" altLang="en-US" smtClean="0">
                <a:solidFill>
                  <a:srgbClr val="000000"/>
                </a:solidFill>
              </a:rPr>
              <a:pPr fontAlgn="base">
                <a:spcBef>
                  <a:spcPct val="0"/>
                </a:spcBef>
                <a:spcAft>
                  <a:spcPct val="0"/>
                </a:spcAft>
              </a:pPr>
              <a:t>104</a:t>
            </a:fld>
            <a:endParaRPr lang="zh-TW" altLang="en-US" smtClean="0">
              <a:solidFill>
                <a:srgbClr val="000000"/>
              </a:solidFill>
            </a:endParaRPr>
          </a:p>
        </p:txBody>
      </p:sp>
      <p:sp>
        <p:nvSpPr>
          <p:cNvPr id="171013" name="標題 1"/>
          <p:cNvSpPr txBox="1">
            <a:spLocks/>
          </p:cNvSpPr>
          <p:nvPr/>
        </p:nvSpPr>
        <p:spPr bwMode="auto">
          <a:xfrm>
            <a:off x="1762125" y="230188"/>
            <a:ext cx="104679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3400" b="1">
                <a:solidFill>
                  <a:srgbClr val="C5E0B4"/>
                </a:solidFill>
                <a:latin typeface="微軟正黑體" panose="020B0604030504040204" pitchFamily="34" charset="-120"/>
                <a:ea typeface="微軟正黑體" panose="020B0604030504040204" pitchFamily="34" charset="-120"/>
              </a:rPr>
              <a:t>表</a:t>
            </a:r>
            <a:r>
              <a:rPr lang="en-US" altLang="zh-TW" sz="3400" b="1">
                <a:solidFill>
                  <a:srgbClr val="C5E0B4"/>
                </a:solidFill>
                <a:latin typeface="微軟正黑體" panose="020B0604030504040204" pitchFamily="34" charset="-120"/>
                <a:ea typeface="微軟正黑體" panose="020B0604030504040204" pitchFamily="34" charset="-120"/>
              </a:rPr>
              <a:t>8-2-1 </a:t>
            </a:r>
            <a:r>
              <a:rPr lang="zh-TW" altLang="zh-TW" sz="3400" b="1">
                <a:solidFill>
                  <a:srgbClr val="C5E0B4"/>
                </a:solidFill>
                <a:latin typeface="微軟正黑體" panose="020B0604030504040204" pitchFamily="34" charset="-120"/>
                <a:ea typeface="微軟正黑體" panose="020B0604030504040204" pitchFamily="34" charset="-120"/>
              </a:rPr>
              <a:t>學校校地統計表</a:t>
            </a:r>
            <a:endParaRPr lang="zh-TW" altLang="en-US" sz="3400" b="1">
              <a:solidFill>
                <a:srgbClr val="C5E0B4"/>
              </a:solidFill>
              <a:latin typeface="微軟正黑體" panose="020B0604030504040204" pitchFamily="34" charset="-120"/>
              <a:ea typeface="微軟正黑體" panose="020B0604030504040204" pitchFamily="34" charset="-120"/>
            </a:endParaRPr>
          </a:p>
        </p:txBody>
      </p:sp>
      <p:graphicFrame>
        <p:nvGraphicFramePr>
          <p:cNvPr id="6" name="表格 5"/>
          <p:cNvGraphicFramePr>
            <a:graphicFrameLocks noGrp="1"/>
          </p:cNvGraphicFramePr>
          <p:nvPr/>
        </p:nvGraphicFramePr>
        <p:xfrm>
          <a:off x="152400" y="1028700"/>
          <a:ext cx="11930064" cy="2714625"/>
        </p:xfrm>
        <a:graphic>
          <a:graphicData uri="http://schemas.openxmlformats.org/drawingml/2006/table">
            <a:tbl>
              <a:tblPr firstRow="1" firstCol="1" bandRow="1">
                <a:tableStyleId>{5C22544A-7EE6-4342-B048-85BDC9FD1C3A}</a:tableStyleId>
              </a:tblPr>
              <a:tblGrid>
                <a:gridCol w="592920">
                  <a:extLst>
                    <a:ext uri="{9D8B030D-6E8A-4147-A177-3AD203B41FA5}">
                      <a16:colId xmlns:a16="http://schemas.microsoft.com/office/drawing/2014/main" val="2197113057"/>
                    </a:ext>
                  </a:extLst>
                </a:gridCol>
                <a:gridCol w="603701">
                  <a:extLst>
                    <a:ext uri="{9D8B030D-6E8A-4147-A177-3AD203B41FA5}">
                      <a16:colId xmlns:a16="http://schemas.microsoft.com/office/drawing/2014/main" val="446648667"/>
                    </a:ext>
                  </a:extLst>
                </a:gridCol>
                <a:gridCol w="472986">
                  <a:extLst>
                    <a:ext uri="{9D8B030D-6E8A-4147-A177-3AD203B41FA5}">
                      <a16:colId xmlns:a16="http://schemas.microsoft.com/office/drawing/2014/main" val="412729743"/>
                    </a:ext>
                  </a:extLst>
                </a:gridCol>
                <a:gridCol w="338128">
                  <a:extLst>
                    <a:ext uri="{9D8B030D-6E8A-4147-A177-3AD203B41FA5}">
                      <a16:colId xmlns:a16="http://schemas.microsoft.com/office/drawing/2014/main" val="3662917960"/>
                    </a:ext>
                  </a:extLst>
                </a:gridCol>
                <a:gridCol w="338128">
                  <a:extLst>
                    <a:ext uri="{9D8B030D-6E8A-4147-A177-3AD203B41FA5}">
                      <a16:colId xmlns:a16="http://schemas.microsoft.com/office/drawing/2014/main" val="143174659"/>
                    </a:ext>
                  </a:extLst>
                </a:gridCol>
                <a:gridCol w="457668">
                  <a:extLst>
                    <a:ext uri="{9D8B030D-6E8A-4147-A177-3AD203B41FA5}">
                      <a16:colId xmlns:a16="http://schemas.microsoft.com/office/drawing/2014/main" val="2515528043"/>
                    </a:ext>
                  </a:extLst>
                </a:gridCol>
                <a:gridCol w="426142">
                  <a:extLst>
                    <a:ext uri="{9D8B030D-6E8A-4147-A177-3AD203B41FA5}">
                      <a16:colId xmlns:a16="http://schemas.microsoft.com/office/drawing/2014/main" val="1918182152"/>
                    </a:ext>
                  </a:extLst>
                </a:gridCol>
                <a:gridCol w="532607">
                  <a:extLst>
                    <a:ext uri="{9D8B030D-6E8A-4147-A177-3AD203B41FA5}">
                      <a16:colId xmlns:a16="http://schemas.microsoft.com/office/drawing/2014/main" val="1020045788"/>
                    </a:ext>
                  </a:extLst>
                </a:gridCol>
                <a:gridCol w="452846">
                  <a:extLst>
                    <a:ext uri="{9D8B030D-6E8A-4147-A177-3AD203B41FA5}">
                      <a16:colId xmlns:a16="http://schemas.microsoft.com/office/drawing/2014/main" val="2947238879"/>
                    </a:ext>
                  </a:extLst>
                </a:gridCol>
                <a:gridCol w="1473740">
                  <a:extLst>
                    <a:ext uri="{9D8B030D-6E8A-4147-A177-3AD203B41FA5}">
                      <a16:colId xmlns:a16="http://schemas.microsoft.com/office/drawing/2014/main" val="4219070755"/>
                    </a:ext>
                  </a:extLst>
                </a:gridCol>
                <a:gridCol w="2432558">
                  <a:extLst>
                    <a:ext uri="{9D8B030D-6E8A-4147-A177-3AD203B41FA5}">
                      <a16:colId xmlns:a16="http://schemas.microsoft.com/office/drawing/2014/main" val="1361008916"/>
                    </a:ext>
                  </a:extLst>
                </a:gridCol>
                <a:gridCol w="3098404">
                  <a:extLst>
                    <a:ext uri="{9D8B030D-6E8A-4147-A177-3AD203B41FA5}">
                      <a16:colId xmlns:a16="http://schemas.microsoft.com/office/drawing/2014/main" val="831673839"/>
                    </a:ext>
                  </a:extLst>
                </a:gridCol>
                <a:gridCol w="710236">
                  <a:extLst>
                    <a:ext uri="{9D8B030D-6E8A-4147-A177-3AD203B41FA5}">
                      <a16:colId xmlns:a16="http://schemas.microsoft.com/office/drawing/2014/main" val="2409304402"/>
                    </a:ext>
                  </a:extLst>
                </a:gridCol>
              </a:tblGrid>
              <a:tr h="740352">
                <a:tc rowSpan="2">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學年度</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校區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6">
                  <a:txBody>
                    <a:bodyPr/>
                    <a:lstStyle/>
                    <a:p>
                      <a:pPr indent="457200">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土地標示部</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a:spcAft>
                          <a:spcPts val="0"/>
                        </a:spcAf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目前</a:t>
                      </a:r>
                      <a:endParaRPr lang="en-US" altLang="zh-TW" sz="2400" b="0" kern="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使用</a:t>
                      </a:r>
                      <a:r>
                        <a:rPr lang="zh-TW" sz="2400" b="0" kern="0" dirty="0">
                          <a:solidFill>
                            <a:schemeClr val="tx1"/>
                          </a:solidFill>
                          <a:effectLst/>
                          <a:latin typeface="微軟正黑體" panose="020B0604030504040204" pitchFamily="34" charset="-120"/>
                          <a:ea typeface="微軟正黑體" panose="020B0604030504040204" pitchFamily="34" charset="-120"/>
                        </a:rPr>
                        <a:t>情形</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是否已</a:t>
                      </a:r>
                      <a:r>
                        <a:rPr lang="zh-TW" sz="2400" b="0" kern="0" dirty="0" smtClean="0">
                          <a:solidFill>
                            <a:schemeClr val="tx1"/>
                          </a:solidFill>
                          <a:effectLst/>
                          <a:latin typeface="微軟正黑體" panose="020B0604030504040204" pitchFamily="34" charset="-120"/>
                          <a:ea typeface="微軟正黑體" panose="020B0604030504040204" pitchFamily="34" charset="-120"/>
                        </a:rPr>
                        <a:t>取得</a:t>
                      </a:r>
                      <a:endParaRPr lang="en-US" altLang="zh-TW" sz="2400" b="0" kern="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開發</a:t>
                      </a:r>
                      <a:r>
                        <a:rPr lang="zh-TW" sz="2400" b="0" kern="0" dirty="0">
                          <a:solidFill>
                            <a:schemeClr val="tx1"/>
                          </a:solidFill>
                          <a:effectLst/>
                          <a:latin typeface="微軟正黑體" panose="020B0604030504040204" pitchFamily="34" charset="-120"/>
                          <a:ea typeface="微軟正黑體" panose="020B0604030504040204" pitchFamily="34" charset="-120"/>
                        </a:rPr>
                        <a:t>工程許可</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是否屬於文化</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資產</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algn="ctr">
                        <a:spcAft>
                          <a:spcPts val="0"/>
                        </a:spcAf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51517212"/>
                  </a:ext>
                </a:extLst>
              </a:tr>
              <a:tr h="1974273">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縣市別 </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鄉鎮市區別</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地段</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小段</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地號</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面積</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80080077"/>
                  </a:ext>
                </a:extLst>
              </a:tr>
            </a:tbl>
          </a:graphicData>
        </a:graphic>
      </p:graphicFrame>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03</a:t>
            </a:r>
            <a:endParaRPr lang="zh-TW" altLang="en-US" smtClean="0"/>
          </a:p>
        </p:txBody>
      </p:sp>
      <p:sp>
        <p:nvSpPr>
          <p:cNvPr id="64515"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EC4F0D13-6725-4225-8F45-5E83EC7CB7C1}" type="slidenum">
              <a:rPr lang="zh-TW" altLang="en-US" smtClean="0">
                <a:solidFill>
                  <a:srgbClr val="000000"/>
                </a:solidFill>
              </a:rPr>
              <a:pPr fontAlgn="base">
                <a:spcBef>
                  <a:spcPct val="0"/>
                </a:spcBef>
                <a:spcAft>
                  <a:spcPct val="0"/>
                </a:spcAft>
              </a:pPr>
              <a:t>11</a:t>
            </a:fld>
            <a:endParaRPr lang="zh-TW" altLang="en-US" smtClean="0">
              <a:solidFill>
                <a:srgbClr val="000000"/>
              </a:solidFill>
            </a:endParaRPr>
          </a:p>
        </p:txBody>
      </p:sp>
      <p:sp>
        <p:nvSpPr>
          <p:cNvPr id="64516"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4000" b="1">
                <a:solidFill>
                  <a:srgbClr val="C5E0B4"/>
                </a:solidFill>
                <a:latin typeface="微軟正黑體" panose="020B0604030504040204" pitchFamily="34" charset="-120"/>
                <a:ea typeface="微軟正黑體" panose="020B0604030504040204" pitchFamily="34" charset="-120"/>
              </a:rPr>
              <a:t>新表 表</a:t>
            </a:r>
            <a:r>
              <a:rPr lang="en-US" altLang="zh-TW" sz="4000" b="1">
                <a:solidFill>
                  <a:srgbClr val="C5E0B4"/>
                </a:solidFill>
                <a:latin typeface="微軟正黑體" panose="020B0604030504040204" pitchFamily="34" charset="-120"/>
                <a:ea typeface="微軟正黑體" panose="020B0604030504040204" pitchFamily="34" charset="-120"/>
              </a:rPr>
              <a:t>1-23 </a:t>
            </a:r>
            <a:r>
              <a:rPr lang="zh-TW" altLang="en-US" sz="4000" b="1">
                <a:solidFill>
                  <a:srgbClr val="C5E0B4"/>
                </a:solidFill>
                <a:latin typeface="微軟正黑體" panose="020B0604030504040204" pitchFamily="34" charset="-120"/>
                <a:ea typeface="微軟正黑體" panose="020B0604030504040204" pitchFamily="34" charset="-120"/>
              </a:rPr>
              <a:t>專任教師積欠薪資情形調查</a:t>
            </a:r>
            <a:r>
              <a:rPr lang="zh-TW" altLang="zh-TW" sz="4000" b="1">
                <a:solidFill>
                  <a:srgbClr val="C5E0B4"/>
                </a:solidFill>
                <a:latin typeface="微軟正黑體" panose="020B0604030504040204" pitchFamily="34" charset="-120"/>
                <a:ea typeface="微軟正黑體" panose="020B0604030504040204" pitchFamily="34" charset="-120"/>
              </a:rPr>
              <a:t>表</a:t>
            </a:r>
            <a:endParaRPr lang="zh-TW" altLang="en-US" sz="40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2862262"/>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開始積欠薪資時間、最後積欠薪資時間</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範例</a:t>
            </a:r>
            <a:r>
              <a:rPr lang="zh-TW" altLang="en-US" sz="2400" dirty="0">
                <a:solidFill>
                  <a:prstClr val="black"/>
                </a:solidFill>
                <a:latin typeface="微軟正黑體" panose="020B0604030504040204" pitchFamily="34" charset="-120"/>
                <a:ea typeface="微軟正黑體" panose="020B0604030504040204" pitchFamily="34" charset="-120"/>
              </a:rPr>
              <a:t>一</a:t>
            </a:r>
            <a:r>
              <a:rPr lang="zh-TW" altLang="zh-TW" sz="2400" dirty="0">
                <a:solidFill>
                  <a:prstClr val="black"/>
                </a:solidFill>
                <a:latin typeface="微軟正黑體" panose="020B0604030504040204" pitchFamily="34" charset="-120"/>
                <a:ea typeface="微軟正黑體" panose="020B0604030504040204" pitchFamily="34" charset="-120"/>
              </a:rPr>
              <a:t>：乙校因學校財務因素，從</a:t>
            </a:r>
            <a:r>
              <a:rPr lang="en-US" altLang="zh-TW" sz="2400" dirty="0">
                <a:solidFill>
                  <a:prstClr val="black"/>
                </a:solidFill>
                <a:latin typeface="微軟正黑體" panose="020B0604030504040204" pitchFamily="34" charset="-120"/>
                <a:ea typeface="微軟正黑體" panose="020B0604030504040204" pitchFamily="34" charset="-120"/>
              </a:rPr>
              <a:t>109</a:t>
            </a:r>
            <a:r>
              <a:rPr lang="zh-TW" altLang="zh-TW"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1</a:t>
            </a:r>
            <a:r>
              <a:rPr lang="zh-TW" altLang="zh-TW" sz="2400" dirty="0">
                <a:solidFill>
                  <a:prstClr val="black"/>
                </a:solidFill>
                <a:latin typeface="微軟正黑體" panose="020B0604030504040204" pitchFamily="34" charset="-120"/>
                <a:ea typeface="微軟正黑體" panose="020B0604030504040204" pitchFamily="34" charset="-120"/>
              </a:rPr>
              <a:t>月至</a:t>
            </a:r>
            <a:r>
              <a:rPr lang="en-US" altLang="zh-TW" sz="2400" dirty="0">
                <a:solidFill>
                  <a:prstClr val="black"/>
                </a:solidFill>
                <a:latin typeface="微軟正黑體" panose="020B0604030504040204" pitchFamily="34" charset="-120"/>
                <a:ea typeface="微軟正黑體" panose="020B0604030504040204" pitchFamily="34" charset="-120"/>
              </a:rPr>
              <a:t>7</a:t>
            </a:r>
            <a:r>
              <a:rPr lang="zh-TW" altLang="zh-TW" sz="2400" dirty="0">
                <a:solidFill>
                  <a:prstClr val="black"/>
                </a:solidFill>
                <a:latin typeface="微軟正黑體" panose="020B0604030504040204" pitchFamily="34" charset="-120"/>
                <a:ea typeface="微軟正黑體" panose="020B0604030504040204" pitchFamily="34" charset="-120"/>
              </a:rPr>
              <a:t>月止，每個月積欠</a:t>
            </a:r>
            <a:r>
              <a:rPr lang="en-US" altLang="zh-TW" sz="2400" dirty="0">
                <a:solidFill>
                  <a:prstClr val="black"/>
                </a:solidFill>
                <a:latin typeface="微軟正黑體" panose="020B0604030504040204" pitchFamily="34" charset="-120"/>
                <a:ea typeface="微軟正黑體" panose="020B0604030504040204" pitchFamily="34" charset="-120"/>
              </a:rPr>
              <a:t>A</a:t>
            </a:r>
            <a:r>
              <a:rPr lang="zh-TW" altLang="zh-TW" sz="2400" dirty="0">
                <a:solidFill>
                  <a:prstClr val="black"/>
                </a:solidFill>
                <a:latin typeface="微軟正黑體" panose="020B0604030504040204" pitchFamily="34" charset="-120"/>
                <a:ea typeface="微軟正黑體" panose="020B0604030504040204" pitchFamily="34" charset="-120"/>
              </a:rPr>
              <a:t>老師部分薪資，惟截至</a:t>
            </a:r>
            <a:r>
              <a:rPr lang="zh-TW" altLang="zh-TW" sz="2400" b="1" dirty="0">
                <a:solidFill>
                  <a:srgbClr val="FF0000"/>
                </a:solidFill>
                <a:latin typeface="微軟正黑體" panose="020B0604030504040204" pitchFamily="34" charset="-120"/>
                <a:ea typeface="微軟正黑體" panose="020B0604030504040204" pitchFamily="34" charset="-120"/>
              </a:rPr>
              <a:t>資料統計日（</a:t>
            </a:r>
            <a:r>
              <a:rPr lang="en-US" altLang="zh-TW" sz="2400" b="1" dirty="0">
                <a:solidFill>
                  <a:srgbClr val="FF0000"/>
                </a:solidFill>
                <a:latin typeface="微軟正黑體" panose="020B0604030504040204" pitchFamily="34" charset="-120"/>
                <a:ea typeface="微軟正黑體" panose="020B0604030504040204" pitchFamily="34" charset="-120"/>
              </a:rPr>
              <a:t>10</a:t>
            </a:r>
            <a:r>
              <a:rPr lang="zh-TW" altLang="zh-TW" sz="2400" b="1" dirty="0">
                <a:solidFill>
                  <a:srgbClr val="FF0000"/>
                </a:solidFill>
                <a:latin typeface="微軟正黑體" panose="020B0604030504040204" pitchFamily="34" charset="-120"/>
                <a:ea typeface="微軟正黑體" panose="020B0604030504040204" pitchFamily="34" charset="-120"/>
              </a:rPr>
              <a:t>月</a:t>
            </a:r>
            <a:r>
              <a:rPr lang="en-US" altLang="zh-TW" sz="2400" b="1" dirty="0">
                <a:solidFill>
                  <a:srgbClr val="FF0000"/>
                </a:solidFill>
                <a:latin typeface="微軟正黑體" panose="020B0604030504040204" pitchFamily="34" charset="-120"/>
                <a:ea typeface="微軟正黑體" panose="020B0604030504040204" pitchFamily="34" charset="-120"/>
              </a:rPr>
              <a:t>15</a:t>
            </a:r>
            <a:r>
              <a:rPr lang="zh-TW" altLang="zh-TW" sz="2400" b="1" dirty="0">
                <a:solidFill>
                  <a:srgbClr val="FF0000"/>
                </a:solidFill>
                <a:latin typeface="微軟正黑體" panose="020B0604030504040204" pitchFamily="34" charset="-120"/>
                <a:ea typeface="微軟正黑體" panose="020B0604030504040204" pitchFamily="34" charset="-120"/>
              </a:rPr>
              <a:t>日）時已結清教師薪資且無積欠者</a:t>
            </a:r>
            <a:r>
              <a:rPr lang="zh-TW" altLang="zh-TW" sz="2400" dirty="0">
                <a:solidFill>
                  <a:prstClr val="black"/>
                </a:solidFill>
                <a:latin typeface="微軟正黑體" panose="020B0604030504040204" pitchFamily="34" charset="-120"/>
                <a:ea typeface="微軟正黑體" panose="020B0604030504040204" pitchFamily="34" charset="-120"/>
              </a:rPr>
              <a:t>，其填報方式為</a:t>
            </a:r>
            <a:r>
              <a:rPr lang="zh-TW" altLang="zh-TW" sz="2400" b="1" dirty="0">
                <a:solidFill>
                  <a:srgbClr val="FF0000"/>
                </a:solidFill>
                <a:latin typeface="微軟正黑體" panose="020B0604030504040204" pitchFamily="34" charset="-120"/>
                <a:ea typeface="微軟正黑體" panose="020B0604030504040204" pitchFamily="34" charset="-120"/>
              </a:rPr>
              <a:t>【否】</a:t>
            </a:r>
            <a:r>
              <a:rPr lang="zh-TW" altLang="zh-TW"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範例</a:t>
            </a:r>
            <a:r>
              <a:rPr lang="zh-TW" altLang="en-US" sz="2400" dirty="0">
                <a:solidFill>
                  <a:prstClr val="black"/>
                </a:solidFill>
                <a:latin typeface="微軟正黑體" panose="020B0604030504040204" pitchFamily="34" charset="-120"/>
                <a:ea typeface="微軟正黑體" panose="020B0604030504040204" pitchFamily="34" charset="-120"/>
              </a:rPr>
              <a:t>二</a:t>
            </a:r>
            <a:r>
              <a:rPr lang="zh-TW" altLang="zh-TW" sz="2400" dirty="0">
                <a:solidFill>
                  <a:prstClr val="black"/>
                </a:solidFill>
                <a:latin typeface="微軟正黑體" panose="020B0604030504040204" pitchFamily="34" charset="-120"/>
                <a:ea typeface="微軟正黑體" panose="020B0604030504040204" pitchFamily="34" charset="-120"/>
              </a:rPr>
              <a:t>：丙校因契約尚有爭議，從</a:t>
            </a:r>
            <a:r>
              <a:rPr lang="en-US" altLang="zh-TW" sz="2400" b="1" dirty="0">
                <a:solidFill>
                  <a:srgbClr val="FF0000"/>
                </a:solidFill>
                <a:latin typeface="微軟正黑體" panose="020B0604030504040204" pitchFamily="34" charset="-120"/>
                <a:ea typeface="微軟正黑體" panose="020B0604030504040204" pitchFamily="34" charset="-120"/>
              </a:rPr>
              <a:t>108</a:t>
            </a:r>
            <a:r>
              <a:rPr lang="zh-TW" altLang="zh-TW" sz="2400" b="1" dirty="0">
                <a:solidFill>
                  <a:srgbClr val="FF0000"/>
                </a:solidFill>
                <a:latin typeface="微軟正黑體" panose="020B0604030504040204" pitchFamily="34" charset="-120"/>
                <a:ea typeface="微軟正黑體" panose="020B0604030504040204" pitchFamily="34" charset="-120"/>
              </a:rPr>
              <a:t>年</a:t>
            </a:r>
            <a:r>
              <a:rPr lang="en-US" altLang="zh-TW" sz="2400" b="1" dirty="0">
                <a:solidFill>
                  <a:srgbClr val="FF0000"/>
                </a:solidFill>
                <a:latin typeface="微軟正黑體" panose="020B0604030504040204" pitchFamily="34" charset="-120"/>
                <a:ea typeface="微軟正黑體" panose="020B0604030504040204" pitchFamily="34" charset="-120"/>
              </a:rPr>
              <a:t>12</a:t>
            </a:r>
            <a:r>
              <a:rPr lang="zh-TW" altLang="zh-TW" sz="2400" b="1" dirty="0">
                <a:solidFill>
                  <a:srgbClr val="FF0000"/>
                </a:solidFill>
                <a:latin typeface="微軟正黑體" panose="020B0604030504040204" pitchFamily="34" charset="-120"/>
                <a:ea typeface="微軟正黑體" panose="020B0604030504040204" pitchFamily="34" charset="-120"/>
              </a:rPr>
              <a:t>月至</a:t>
            </a:r>
            <a:r>
              <a:rPr lang="en-US" altLang="zh-TW" sz="2400" b="1" dirty="0">
                <a:solidFill>
                  <a:srgbClr val="FF0000"/>
                </a:solidFill>
                <a:latin typeface="微軟正黑體" panose="020B0604030504040204" pitchFamily="34" charset="-120"/>
                <a:ea typeface="微軟正黑體" panose="020B0604030504040204" pitchFamily="34" charset="-120"/>
              </a:rPr>
              <a:t>109</a:t>
            </a:r>
            <a:r>
              <a:rPr lang="zh-TW" altLang="zh-TW" sz="2400" b="1" dirty="0">
                <a:solidFill>
                  <a:srgbClr val="FF0000"/>
                </a:solidFill>
                <a:latin typeface="微軟正黑體" panose="020B0604030504040204" pitchFamily="34" charset="-120"/>
                <a:ea typeface="微軟正黑體" panose="020B0604030504040204" pitchFamily="34" charset="-120"/>
              </a:rPr>
              <a:t>年</a:t>
            </a:r>
            <a:r>
              <a:rPr lang="en-US" altLang="zh-TW" sz="2400" b="1" dirty="0">
                <a:solidFill>
                  <a:srgbClr val="FF0000"/>
                </a:solidFill>
                <a:latin typeface="微軟正黑體" panose="020B0604030504040204" pitchFamily="34" charset="-120"/>
                <a:ea typeface="微軟正黑體" panose="020B0604030504040204" pitchFamily="34" charset="-120"/>
              </a:rPr>
              <a:t>4</a:t>
            </a:r>
            <a:r>
              <a:rPr lang="zh-TW" altLang="zh-TW" sz="2400" b="1" dirty="0">
                <a:solidFill>
                  <a:srgbClr val="FF0000"/>
                </a:solidFill>
                <a:latin typeface="微軟正黑體" panose="020B0604030504040204" pitchFamily="34" charset="-120"/>
                <a:ea typeface="微軟正黑體" panose="020B0604030504040204" pitchFamily="34" charset="-120"/>
              </a:rPr>
              <a:t>月</a:t>
            </a:r>
            <a:r>
              <a:rPr lang="zh-TW" altLang="zh-TW" sz="2400" dirty="0">
                <a:solidFill>
                  <a:prstClr val="black"/>
                </a:solidFill>
                <a:latin typeface="微軟正黑體" panose="020B0604030504040204" pitchFamily="34" charset="-120"/>
                <a:ea typeface="微軟正黑體" panose="020B0604030504040204" pitchFamily="34" charset="-120"/>
              </a:rPr>
              <a:t>止，</a:t>
            </a:r>
            <a:r>
              <a:rPr lang="zh-TW" altLang="zh-TW" sz="2400" b="1" dirty="0">
                <a:solidFill>
                  <a:srgbClr val="FF0000"/>
                </a:solidFill>
                <a:latin typeface="微軟正黑體" panose="020B0604030504040204" pitchFamily="34" charset="-120"/>
                <a:ea typeface="微軟正黑體" panose="020B0604030504040204" pitchFamily="34" charset="-120"/>
              </a:rPr>
              <a:t>每個月積欠</a:t>
            </a:r>
            <a:r>
              <a:rPr lang="en-US" altLang="zh-TW" sz="2400" b="1" dirty="0">
                <a:solidFill>
                  <a:srgbClr val="FF0000"/>
                </a:solidFill>
                <a:latin typeface="微軟正黑體" panose="020B0604030504040204" pitchFamily="34" charset="-120"/>
                <a:ea typeface="微軟正黑體" panose="020B0604030504040204" pitchFamily="34" charset="-120"/>
              </a:rPr>
              <a:t>B</a:t>
            </a:r>
            <a:r>
              <a:rPr lang="zh-TW" altLang="zh-TW" sz="2400" b="1" dirty="0">
                <a:solidFill>
                  <a:srgbClr val="FF0000"/>
                </a:solidFill>
                <a:latin typeface="微軟正黑體" panose="020B0604030504040204" pitchFamily="34" charset="-120"/>
                <a:ea typeface="微軟正黑體" panose="020B0604030504040204" pitchFamily="34" charset="-120"/>
              </a:rPr>
              <a:t>老師部份薪資</a:t>
            </a:r>
            <a:r>
              <a:rPr lang="zh-TW" altLang="zh-TW" sz="2400" dirty="0">
                <a:solidFill>
                  <a:prstClr val="black"/>
                </a:solidFill>
                <a:latin typeface="微軟正黑體" panose="020B0604030504040204" pitchFamily="34" charset="-120"/>
                <a:ea typeface="微軟正黑體" panose="020B0604030504040204" pitchFamily="34" charset="-120"/>
              </a:rPr>
              <a:t>，且截至資料統計日（</a:t>
            </a:r>
            <a:r>
              <a:rPr lang="en-US" altLang="zh-TW" sz="2400" dirty="0">
                <a:solidFill>
                  <a:prstClr val="black"/>
                </a:solidFill>
                <a:latin typeface="微軟正黑體" panose="020B0604030504040204" pitchFamily="34" charset="-120"/>
                <a:ea typeface="微軟正黑體" panose="020B0604030504040204" pitchFamily="34" charset="-120"/>
              </a:rPr>
              <a:t>10</a:t>
            </a:r>
            <a:r>
              <a:rPr lang="zh-TW" altLang="zh-TW" sz="2400" dirty="0">
                <a:solidFill>
                  <a:prstClr val="black"/>
                </a:solidFill>
                <a:latin typeface="微軟正黑體" panose="020B0604030504040204" pitchFamily="34" charset="-120"/>
                <a:ea typeface="微軟正黑體" panose="020B0604030504040204" pitchFamily="34" charset="-120"/>
              </a:rPr>
              <a:t>月</a:t>
            </a:r>
            <a:r>
              <a:rPr lang="en-US" altLang="zh-TW" sz="2400" dirty="0">
                <a:solidFill>
                  <a:prstClr val="black"/>
                </a:solidFill>
                <a:latin typeface="微軟正黑體" panose="020B0604030504040204" pitchFamily="34" charset="-120"/>
                <a:ea typeface="微軟正黑體" panose="020B0604030504040204" pitchFamily="34" charset="-120"/>
              </a:rPr>
              <a:t>15</a:t>
            </a:r>
            <a:r>
              <a:rPr lang="zh-TW" altLang="zh-TW" sz="2400" dirty="0">
                <a:solidFill>
                  <a:prstClr val="black"/>
                </a:solidFill>
                <a:latin typeface="微軟正黑體" panose="020B0604030504040204" pitchFamily="34" charset="-120"/>
                <a:ea typeface="微軟正黑體" panose="020B0604030504040204" pitchFamily="34" charset="-120"/>
              </a:rPr>
              <a:t>日）時</a:t>
            </a:r>
            <a:r>
              <a:rPr lang="zh-TW" altLang="zh-TW" sz="2400" b="1" dirty="0">
                <a:solidFill>
                  <a:srgbClr val="FF0000"/>
                </a:solidFill>
                <a:latin typeface="微軟正黑體" panose="020B0604030504040204" pitchFamily="34" charset="-120"/>
                <a:ea typeface="微軟正黑體" panose="020B0604030504040204" pitchFamily="34" charset="-120"/>
              </a:rPr>
              <a:t>仍積欠</a:t>
            </a:r>
            <a:r>
              <a:rPr lang="en-US" altLang="zh-TW" sz="2400" b="1" dirty="0">
                <a:solidFill>
                  <a:srgbClr val="FF0000"/>
                </a:solidFill>
                <a:latin typeface="微軟正黑體" panose="020B0604030504040204" pitchFamily="34" charset="-120"/>
                <a:ea typeface="微軟正黑體" panose="020B0604030504040204" pitchFamily="34" charset="-120"/>
              </a:rPr>
              <a:t>B</a:t>
            </a:r>
            <a:r>
              <a:rPr lang="zh-TW" altLang="zh-TW" sz="2400" b="1" dirty="0">
                <a:solidFill>
                  <a:srgbClr val="FF0000"/>
                </a:solidFill>
                <a:latin typeface="微軟正黑體" panose="020B0604030504040204" pitchFamily="34" charset="-120"/>
                <a:ea typeface="微軟正黑體" panose="020B0604030504040204" pitchFamily="34" charset="-120"/>
              </a:rPr>
              <a:t>師</a:t>
            </a:r>
            <a:r>
              <a:rPr lang="en-US" altLang="zh-TW" sz="2400" b="1" dirty="0">
                <a:solidFill>
                  <a:srgbClr val="FF0000"/>
                </a:solidFill>
                <a:latin typeface="微軟正黑體" panose="020B0604030504040204" pitchFamily="34" charset="-120"/>
                <a:ea typeface="微軟正黑體" panose="020B0604030504040204" pitchFamily="34" charset="-120"/>
              </a:rPr>
              <a:t>109</a:t>
            </a:r>
            <a:r>
              <a:rPr lang="zh-TW" altLang="zh-TW" sz="2400" b="1" dirty="0">
                <a:solidFill>
                  <a:srgbClr val="FF0000"/>
                </a:solidFill>
                <a:latin typeface="微軟正黑體" panose="020B0604030504040204" pitchFamily="34" charset="-120"/>
                <a:ea typeface="微軟正黑體" panose="020B0604030504040204" pitchFamily="34" charset="-120"/>
              </a:rPr>
              <a:t>年</a:t>
            </a:r>
            <a:r>
              <a:rPr lang="en-US" altLang="zh-TW" sz="2400" b="1" dirty="0">
                <a:solidFill>
                  <a:srgbClr val="FF0000"/>
                </a:solidFill>
                <a:latin typeface="微軟正黑體" panose="020B0604030504040204" pitchFamily="34" charset="-120"/>
                <a:ea typeface="微軟正黑體" panose="020B0604030504040204" pitchFamily="34" charset="-120"/>
              </a:rPr>
              <a:t>3</a:t>
            </a:r>
            <a:r>
              <a:rPr lang="zh-TW" altLang="zh-TW" sz="2400" b="1" dirty="0">
                <a:solidFill>
                  <a:srgbClr val="FF0000"/>
                </a:solidFill>
                <a:latin typeface="微軟正黑體" panose="020B0604030504040204" pitchFamily="34" charset="-120"/>
                <a:ea typeface="微軟正黑體" panose="020B0604030504040204" pitchFamily="34" charset="-120"/>
              </a:rPr>
              <a:t>月至</a:t>
            </a:r>
            <a:r>
              <a:rPr lang="en-US" altLang="zh-TW" sz="2400" b="1" dirty="0">
                <a:solidFill>
                  <a:srgbClr val="FF0000"/>
                </a:solidFill>
                <a:latin typeface="微軟正黑體" panose="020B0604030504040204" pitchFamily="34" charset="-120"/>
                <a:ea typeface="微軟正黑體" panose="020B0604030504040204" pitchFamily="34" charset="-120"/>
              </a:rPr>
              <a:t>4</a:t>
            </a:r>
            <a:r>
              <a:rPr lang="zh-TW" altLang="zh-TW" sz="2400" b="1" dirty="0">
                <a:solidFill>
                  <a:srgbClr val="FF0000"/>
                </a:solidFill>
                <a:latin typeface="微軟正黑體" panose="020B0604030504040204" pitchFamily="34" charset="-120"/>
                <a:ea typeface="微軟正黑體" panose="020B0604030504040204" pitchFamily="34" charset="-120"/>
              </a:rPr>
              <a:t>月薪資</a:t>
            </a:r>
            <a:r>
              <a:rPr lang="zh-TW" altLang="zh-TW" sz="2400" dirty="0">
                <a:solidFill>
                  <a:prstClr val="black"/>
                </a:solidFill>
                <a:latin typeface="微軟正黑體" panose="020B0604030504040204" pitchFamily="34" charset="-120"/>
                <a:ea typeface="微軟正黑體" panose="020B0604030504040204" pitchFamily="34" charset="-120"/>
              </a:rPr>
              <a:t>，故填報方式為</a:t>
            </a:r>
            <a:r>
              <a:rPr lang="zh-TW" altLang="zh-TW" sz="2400" b="1" dirty="0">
                <a:solidFill>
                  <a:srgbClr val="FF0000"/>
                </a:solidFill>
                <a:latin typeface="微軟正黑體" panose="020B0604030504040204" pitchFamily="34" charset="-120"/>
                <a:ea typeface="微軟正黑體" panose="020B0604030504040204" pitchFamily="34" charset="-120"/>
              </a:rPr>
              <a:t>【是】</a:t>
            </a:r>
            <a:r>
              <a:rPr lang="zh-TW" altLang="zh-TW" sz="2400" dirty="0">
                <a:solidFill>
                  <a:prstClr val="black"/>
                </a:solidFill>
                <a:latin typeface="微軟正黑體" panose="020B0604030504040204" pitchFamily="34" charset="-120"/>
                <a:ea typeface="微軟正黑體" panose="020B0604030504040204" pitchFamily="34" charset="-120"/>
              </a:rPr>
              <a:t>，積欠年度月份為</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en-US" altLang="zh-TW" sz="2400" b="1" dirty="0">
                <a:solidFill>
                  <a:srgbClr val="FF0000"/>
                </a:solidFill>
                <a:latin typeface="微軟正黑體" panose="020B0604030504040204" pitchFamily="34" charset="-120"/>
                <a:ea typeface="微軟正黑體" panose="020B0604030504040204" pitchFamily="34" charset="-120"/>
              </a:rPr>
              <a:t>109</a:t>
            </a:r>
            <a:r>
              <a:rPr lang="zh-TW" altLang="zh-TW" sz="2400" b="1" dirty="0">
                <a:solidFill>
                  <a:srgbClr val="FF0000"/>
                </a:solidFill>
                <a:latin typeface="微軟正黑體" panose="020B0604030504040204" pitchFamily="34" charset="-120"/>
                <a:ea typeface="微軟正黑體" panose="020B0604030504040204" pitchFamily="34" charset="-120"/>
              </a:rPr>
              <a:t>年</a:t>
            </a:r>
            <a:r>
              <a:rPr lang="en-US" altLang="zh-TW" sz="2400" b="1" dirty="0">
                <a:solidFill>
                  <a:srgbClr val="FF0000"/>
                </a:solidFill>
                <a:latin typeface="微軟正黑體" panose="020B0604030504040204" pitchFamily="34" charset="-120"/>
                <a:ea typeface="微軟正黑體" panose="020B0604030504040204" pitchFamily="34" charset="-120"/>
              </a:rPr>
              <a:t>3</a:t>
            </a:r>
            <a:r>
              <a:rPr lang="zh-TW" altLang="zh-TW" sz="2400" b="1" dirty="0">
                <a:solidFill>
                  <a:srgbClr val="FF0000"/>
                </a:solidFill>
                <a:latin typeface="微軟正黑體" panose="020B0604030504040204" pitchFamily="34" charset="-120"/>
                <a:ea typeface="微軟正黑體" panose="020B0604030504040204" pitchFamily="34" charset="-120"/>
              </a:rPr>
              <a:t>月至</a:t>
            </a:r>
            <a:r>
              <a:rPr lang="en-US" altLang="zh-TW" sz="2400" b="1" dirty="0">
                <a:solidFill>
                  <a:srgbClr val="FF0000"/>
                </a:solidFill>
                <a:latin typeface="微軟正黑體" panose="020B0604030504040204" pitchFamily="34" charset="-120"/>
                <a:ea typeface="微軟正黑體" panose="020B0604030504040204" pitchFamily="34" charset="-120"/>
              </a:rPr>
              <a:t>109</a:t>
            </a:r>
            <a:r>
              <a:rPr lang="zh-TW" altLang="zh-TW" sz="2400" b="1" dirty="0">
                <a:solidFill>
                  <a:srgbClr val="FF0000"/>
                </a:solidFill>
                <a:latin typeface="微軟正黑體" panose="020B0604030504040204" pitchFamily="34" charset="-120"/>
                <a:ea typeface="微軟正黑體" panose="020B0604030504040204" pitchFamily="34" charset="-120"/>
              </a:rPr>
              <a:t>年</a:t>
            </a:r>
            <a:r>
              <a:rPr lang="en-US" altLang="zh-TW" sz="2400" b="1" dirty="0">
                <a:solidFill>
                  <a:srgbClr val="FF0000"/>
                </a:solidFill>
                <a:latin typeface="微軟正黑體" panose="020B0604030504040204" pitchFamily="34" charset="-120"/>
                <a:ea typeface="微軟正黑體" panose="020B0604030504040204" pitchFamily="34" charset="-120"/>
              </a:rPr>
              <a:t>4</a:t>
            </a:r>
            <a:r>
              <a:rPr lang="zh-TW" altLang="zh-TW" sz="2400" b="1" dirty="0">
                <a:solidFill>
                  <a:srgbClr val="FF0000"/>
                </a:solidFill>
                <a:latin typeface="微軟正黑體" panose="020B0604030504040204" pitchFamily="34" charset="-120"/>
                <a:ea typeface="微軟正黑體" panose="020B0604030504040204" pitchFamily="34" charset="-120"/>
              </a:rPr>
              <a:t>月】</a:t>
            </a:r>
            <a:r>
              <a:rPr lang="zh-TW" altLang="zh-TW" sz="2400" dirty="0">
                <a:solidFill>
                  <a:prstClr val="black"/>
                </a:solidFill>
                <a:latin typeface="微軟正黑體" panose="020B0604030504040204" pitchFamily="34" charset="-120"/>
                <a:ea typeface="微軟正黑體" panose="020B0604030504040204" pitchFamily="34" charset="-120"/>
              </a:rPr>
              <a:t>，積欠原因為</a:t>
            </a:r>
            <a:r>
              <a:rPr lang="zh-TW" altLang="zh-TW" sz="2400" b="1" dirty="0">
                <a:solidFill>
                  <a:srgbClr val="FF0000"/>
                </a:solidFill>
                <a:latin typeface="微軟正黑體" panose="020B0604030504040204" pitchFamily="34" charset="-120"/>
                <a:ea typeface="微軟正黑體" panose="020B0604030504040204" pitchFamily="34" charset="-120"/>
              </a:rPr>
              <a:t>【因契約尚有爭議】</a:t>
            </a:r>
            <a:r>
              <a:rPr lang="zh-TW" altLang="zh-TW" sz="2400" dirty="0">
                <a:solidFill>
                  <a:prstClr val="black"/>
                </a:solidFill>
                <a:latin typeface="微軟正黑體" panose="020B0604030504040204" pitchFamily="34" charset="-120"/>
                <a:ea typeface="微軟正黑體" panose="020B0604030504040204" pitchFamily="34" charset="-120"/>
              </a:rPr>
              <a:t>。</a:t>
            </a:r>
          </a:p>
        </p:txBody>
      </p:sp>
      <p:graphicFrame>
        <p:nvGraphicFramePr>
          <p:cNvPr id="8" name="表格 7"/>
          <p:cNvGraphicFramePr>
            <a:graphicFrameLocks noGrp="1"/>
          </p:cNvGraphicFramePr>
          <p:nvPr/>
        </p:nvGraphicFramePr>
        <p:xfrm>
          <a:off x="117475" y="984250"/>
          <a:ext cx="11960225" cy="2711450"/>
        </p:xfrm>
        <a:graphic>
          <a:graphicData uri="http://schemas.openxmlformats.org/drawingml/2006/table">
            <a:tbl>
              <a:tblPr firstRow="1" firstCol="1" bandRow="1">
                <a:tableStyleId>{5C22544A-7EE6-4342-B048-85BDC9FD1C3A}</a:tableStyleId>
              </a:tblPr>
              <a:tblGrid>
                <a:gridCol w="1053462">
                  <a:extLst>
                    <a:ext uri="{9D8B030D-6E8A-4147-A177-3AD203B41FA5}">
                      <a16:colId xmlns:a16="http://schemas.microsoft.com/office/drawing/2014/main" val="1376779440"/>
                    </a:ext>
                  </a:extLst>
                </a:gridCol>
                <a:gridCol w="895402">
                  <a:extLst>
                    <a:ext uri="{9D8B030D-6E8A-4147-A177-3AD203B41FA5}">
                      <a16:colId xmlns:a16="http://schemas.microsoft.com/office/drawing/2014/main" val="72580502"/>
                    </a:ext>
                  </a:extLst>
                </a:gridCol>
                <a:gridCol w="704891">
                  <a:extLst>
                    <a:ext uri="{9D8B030D-6E8A-4147-A177-3AD203B41FA5}">
                      <a16:colId xmlns:a16="http://schemas.microsoft.com/office/drawing/2014/main" val="1139796086"/>
                    </a:ext>
                  </a:extLst>
                </a:gridCol>
                <a:gridCol w="2562375">
                  <a:extLst>
                    <a:ext uri="{9D8B030D-6E8A-4147-A177-3AD203B41FA5}">
                      <a16:colId xmlns:a16="http://schemas.microsoft.com/office/drawing/2014/main" val="1570964826"/>
                    </a:ext>
                  </a:extLst>
                </a:gridCol>
                <a:gridCol w="1390731">
                  <a:extLst>
                    <a:ext uri="{9D8B030D-6E8A-4147-A177-3AD203B41FA5}">
                      <a16:colId xmlns:a16="http://schemas.microsoft.com/office/drawing/2014/main" val="1533569617"/>
                    </a:ext>
                  </a:extLst>
                </a:gridCol>
                <a:gridCol w="1390731">
                  <a:extLst>
                    <a:ext uri="{9D8B030D-6E8A-4147-A177-3AD203B41FA5}">
                      <a16:colId xmlns:a16="http://schemas.microsoft.com/office/drawing/2014/main" val="4117102429"/>
                    </a:ext>
                  </a:extLst>
                </a:gridCol>
                <a:gridCol w="1343104">
                  <a:extLst>
                    <a:ext uri="{9D8B030D-6E8A-4147-A177-3AD203B41FA5}">
                      <a16:colId xmlns:a16="http://schemas.microsoft.com/office/drawing/2014/main" val="972262191"/>
                    </a:ext>
                  </a:extLst>
                </a:gridCol>
                <a:gridCol w="1247848">
                  <a:extLst>
                    <a:ext uri="{9D8B030D-6E8A-4147-A177-3AD203B41FA5}">
                      <a16:colId xmlns:a16="http://schemas.microsoft.com/office/drawing/2014/main" val="4286813936"/>
                    </a:ext>
                  </a:extLst>
                </a:gridCol>
                <a:gridCol w="1371680">
                  <a:extLst>
                    <a:ext uri="{9D8B030D-6E8A-4147-A177-3AD203B41FA5}">
                      <a16:colId xmlns:a16="http://schemas.microsoft.com/office/drawing/2014/main" val="4235789574"/>
                    </a:ext>
                  </a:extLst>
                </a:gridCol>
              </a:tblGrid>
              <a:tr h="1626870">
                <a:tc rowSpan="3">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系所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教師</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是否有積欠</a:t>
                      </a:r>
                    </a:p>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專任教師薪資情形</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開始積欠薪資時間</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最後積欠薪資時間</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rowSpan="3">
                  <a:txBody>
                    <a:bodyPr/>
                    <a:lstStyle/>
                    <a:p>
                      <a:pPr algn="ctr">
                        <a:spcAft>
                          <a:spcPts val="0"/>
                        </a:spcAf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rPr>
                        <a:t>積欠</a:t>
                      </a:r>
                      <a:r>
                        <a:rPr lang="zh-TW" sz="2400" b="0" kern="100" dirty="0" smtClean="0">
                          <a:solidFill>
                            <a:schemeClr val="tx1"/>
                          </a:solidFill>
                          <a:effectLst/>
                          <a:latin typeface="微軟正黑體" panose="020B0604030504040204" pitchFamily="34" charset="-120"/>
                          <a:ea typeface="微軟正黑體" panose="020B0604030504040204" pitchFamily="34" charset="-120"/>
                        </a:rPr>
                        <a:t>理由</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1499624"/>
                  </a:ext>
                </a:extLst>
              </a:tr>
              <a:tr h="54229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2">
                  <a:txBody>
                    <a:bodyPr/>
                    <a:lstStyle/>
                    <a:p>
                      <a:pPr algn="ctr">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是</a:t>
                      </a:r>
                    </a:p>
                    <a:p>
                      <a:pPr algn="ctr">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1" kern="100">
                          <a:solidFill>
                            <a:srgbClr val="FF0000"/>
                          </a:solidFill>
                          <a:effectLst/>
                          <a:latin typeface="微軟正黑體" panose="020B0604030504040204" pitchFamily="34" charset="-120"/>
                          <a:ea typeface="微軟正黑體" panose="020B0604030504040204" pitchFamily="34" charset="-120"/>
                        </a:rPr>
                        <a:t>年</a:t>
                      </a:r>
                      <a:endParaRPr lang="zh-TW" sz="2400" b="1" kern="10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1" kern="100">
                          <a:solidFill>
                            <a:srgbClr val="FF0000"/>
                          </a:solidFill>
                          <a:effectLst/>
                          <a:latin typeface="微軟正黑體" panose="020B0604030504040204" pitchFamily="34" charset="-120"/>
                          <a:ea typeface="微軟正黑體" panose="020B0604030504040204" pitchFamily="34" charset="-120"/>
                        </a:rPr>
                        <a:t>月</a:t>
                      </a:r>
                      <a:endParaRPr lang="zh-TW" sz="2400" b="1" kern="10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1" kern="100">
                          <a:solidFill>
                            <a:srgbClr val="FF0000"/>
                          </a:solidFill>
                          <a:effectLst/>
                          <a:latin typeface="微軟正黑體" panose="020B0604030504040204" pitchFamily="34" charset="-120"/>
                          <a:ea typeface="微軟正黑體" panose="020B0604030504040204" pitchFamily="34" charset="-120"/>
                        </a:rPr>
                        <a:t>年</a:t>
                      </a:r>
                      <a:endParaRPr lang="zh-TW" sz="2400" b="1" kern="10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1" kern="100">
                          <a:solidFill>
                            <a:srgbClr val="FF0000"/>
                          </a:solidFill>
                          <a:effectLst/>
                          <a:latin typeface="微軟正黑體" panose="020B0604030504040204" pitchFamily="34" charset="-120"/>
                          <a:ea typeface="微軟正黑體" panose="020B0604030504040204" pitchFamily="34" charset="-120"/>
                        </a:rPr>
                        <a:t>月</a:t>
                      </a:r>
                      <a:endParaRPr lang="zh-TW" sz="2400" b="1" kern="10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vMerge="1">
                  <a:txBody>
                    <a:bodyPr/>
                    <a:lstStyle/>
                    <a:p>
                      <a:endParaRPr lang="zh-TW" altLang="en-US"/>
                    </a:p>
                  </a:txBody>
                  <a:tcPr/>
                </a:tc>
                <a:extLst>
                  <a:ext uri="{0D108BD9-81ED-4DB2-BD59-A6C34878D82A}">
                    <a16:rowId xmlns:a16="http://schemas.microsoft.com/office/drawing/2014/main" val="1302444901"/>
                  </a:ext>
                </a:extLst>
              </a:tr>
              <a:tr h="54229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vMerge="1">
                  <a:txBody>
                    <a:bodyPr/>
                    <a:lstStyle/>
                    <a:p>
                      <a:endParaRPr lang="zh-TW" altLang="en-US"/>
                    </a:p>
                  </a:txBody>
                  <a:tcPr/>
                </a:tc>
                <a:extLst>
                  <a:ext uri="{0D108BD9-81ED-4DB2-BD59-A6C34878D82A}">
                    <a16:rowId xmlns:a16="http://schemas.microsoft.com/office/drawing/2014/main" val="3636861463"/>
                  </a:ext>
                </a:extLst>
              </a:tr>
            </a:tbl>
          </a:graphicData>
        </a:graphic>
      </p:graphicFrame>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03</a:t>
            </a:r>
            <a:endParaRPr lang="zh-TW" altLang="en-US" smtClean="0"/>
          </a:p>
        </p:txBody>
      </p:sp>
      <p:sp>
        <p:nvSpPr>
          <p:cNvPr id="65539"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B0C5D818-C1BA-47AB-BFBE-8E17D43B539A}" type="slidenum">
              <a:rPr lang="zh-TW" altLang="en-US" smtClean="0">
                <a:solidFill>
                  <a:srgbClr val="000000"/>
                </a:solidFill>
              </a:rPr>
              <a:pPr fontAlgn="base">
                <a:spcBef>
                  <a:spcPct val="0"/>
                </a:spcBef>
                <a:spcAft>
                  <a:spcPct val="0"/>
                </a:spcAft>
              </a:pPr>
              <a:t>12</a:t>
            </a:fld>
            <a:endParaRPr lang="zh-TW" altLang="en-US" smtClean="0">
              <a:solidFill>
                <a:srgbClr val="000000"/>
              </a:solidFill>
            </a:endParaRPr>
          </a:p>
        </p:txBody>
      </p:sp>
      <p:sp>
        <p:nvSpPr>
          <p:cNvPr id="65540"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4000" b="1">
                <a:solidFill>
                  <a:srgbClr val="C5E0B4"/>
                </a:solidFill>
                <a:latin typeface="微軟正黑體" panose="020B0604030504040204" pitchFamily="34" charset="-120"/>
                <a:ea typeface="微軟正黑體" panose="020B0604030504040204" pitchFamily="34" charset="-120"/>
              </a:rPr>
              <a:t>新表 表</a:t>
            </a:r>
            <a:r>
              <a:rPr lang="en-US" altLang="zh-TW" sz="4000" b="1">
                <a:solidFill>
                  <a:srgbClr val="C5E0B4"/>
                </a:solidFill>
                <a:latin typeface="微軟正黑體" panose="020B0604030504040204" pitchFamily="34" charset="-120"/>
                <a:ea typeface="微軟正黑體" panose="020B0604030504040204" pitchFamily="34" charset="-120"/>
              </a:rPr>
              <a:t>1-23 </a:t>
            </a:r>
            <a:r>
              <a:rPr lang="zh-TW" altLang="en-US" sz="4000" b="1">
                <a:solidFill>
                  <a:srgbClr val="C5E0B4"/>
                </a:solidFill>
                <a:latin typeface="微軟正黑體" panose="020B0604030504040204" pitchFamily="34" charset="-120"/>
                <a:ea typeface="微軟正黑體" panose="020B0604030504040204" pitchFamily="34" charset="-120"/>
              </a:rPr>
              <a:t>專任教師積欠薪資情形調查</a:t>
            </a:r>
            <a:r>
              <a:rPr lang="zh-TW" altLang="zh-TW" sz="4000" b="1">
                <a:solidFill>
                  <a:srgbClr val="C5E0B4"/>
                </a:solidFill>
                <a:latin typeface="微軟正黑體" panose="020B0604030504040204" pitchFamily="34" charset="-120"/>
                <a:ea typeface="微軟正黑體" panose="020B0604030504040204" pitchFamily="34" charset="-120"/>
              </a:rPr>
              <a:t>表</a:t>
            </a:r>
            <a:endParaRPr lang="zh-TW" altLang="en-US" sz="40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積欠理由</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請由下拉式選單選取專任教師積欠薪資之理由，包含</a:t>
            </a:r>
            <a:r>
              <a:rPr lang="zh-TW" altLang="zh-TW" sz="2400" b="1" dirty="0">
                <a:solidFill>
                  <a:srgbClr val="FF0000"/>
                </a:solidFill>
                <a:latin typeface="微軟正黑體" panose="020B0604030504040204" pitchFamily="34" charset="-120"/>
                <a:ea typeface="微軟正黑體" panose="020B0604030504040204" pitchFamily="34" charset="-120"/>
              </a:rPr>
              <a:t>「因學校財務因素」、「契約尚有爭議」、「其他」</a:t>
            </a:r>
            <a:r>
              <a:rPr lang="zh-TW" altLang="zh-TW" sz="2400" dirty="0">
                <a:solidFill>
                  <a:prstClr val="black"/>
                </a:solidFill>
                <a:latin typeface="微軟正黑體" panose="020B0604030504040204" pitchFamily="34" charset="-120"/>
                <a:ea typeface="微軟正黑體" panose="020B0604030504040204" pitchFamily="34" charset="-120"/>
              </a:rPr>
              <a:t>。（不得空白）</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選填</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其他</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：非屬上述原因者 ，</a:t>
            </a:r>
            <a:r>
              <a:rPr lang="zh-TW" altLang="zh-TW" sz="2400" b="1" dirty="0">
                <a:solidFill>
                  <a:srgbClr val="FF0000"/>
                </a:solidFill>
                <a:latin typeface="微軟正黑體" panose="020B0604030504040204" pitchFamily="34" charset="-120"/>
                <a:ea typeface="微軟正黑體" panose="020B0604030504040204" pitchFamily="34" charset="-120"/>
              </a:rPr>
              <a:t>請簡敘實際欠薪原因</a:t>
            </a:r>
            <a:r>
              <a:rPr lang="zh-TW" altLang="zh-TW" sz="2400" dirty="0">
                <a:solidFill>
                  <a:prstClr val="black"/>
                </a:solidFill>
                <a:latin typeface="微軟正黑體" panose="020B0604030504040204" pitchFamily="34" charset="-120"/>
                <a:ea typeface="微軟正黑體" panose="020B0604030504040204" pitchFamily="34" charset="-120"/>
              </a:rPr>
              <a:t>。（不得空白，</a:t>
            </a:r>
            <a:r>
              <a:rPr lang="en-US" altLang="zh-TW" sz="2400" dirty="0">
                <a:solidFill>
                  <a:prstClr val="black"/>
                </a:solidFill>
                <a:latin typeface="微軟正黑體" panose="020B0604030504040204" pitchFamily="34" charset="-120"/>
                <a:ea typeface="微軟正黑體" panose="020B0604030504040204" pitchFamily="34" charset="-120"/>
              </a:rPr>
              <a:t>50</a:t>
            </a:r>
            <a:r>
              <a:rPr lang="zh-TW" altLang="zh-TW" sz="2400" dirty="0">
                <a:solidFill>
                  <a:prstClr val="black"/>
                </a:solidFill>
                <a:latin typeface="微軟正黑體" panose="020B0604030504040204" pitchFamily="34" charset="-120"/>
                <a:ea typeface="微軟正黑體" panose="020B0604030504040204" pitchFamily="34" charset="-120"/>
              </a:rPr>
              <a:t>字以內）</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gn="r">
              <a:buFont typeface="Wingdings" panose="05000000000000000000" pitchFamily="2" charset="2"/>
              <a:buChar char="u"/>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gn="ctr">
              <a:buFont typeface="Wingdings" panose="05000000000000000000" pitchFamily="2" charset="2"/>
              <a:buChar char="u"/>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03</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人事處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nvGraphicFramePr>
        <p:xfrm>
          <a:off x="117475" y="984250"/>
          <a:ext cx="11960225" cy="2711450"/>
        </p:xfrm>
        <a:graphic>
          <a:graphicData uri="http://schemas.openxmlformats.org/drawingml/2006/table">
            <a:tbl>
              <a:tblPr firstRow="1" firstCol="1" bandRow="1">
                <a:tableStyleId>{5C22544A-7EE6-4342-B048-85BDC9FD1C3A}</a:tableStyleId>
              </a:tblPr>
              <a:tblGrid>
                <a:gridCol w="1053462">
                  <a:extLst>
                    <a:ext uri="{9D8B030D-6E8A-4147-A177-3AD203B41FA5}">
                      <a16:colId xmlns:a16="http://schemas.microsoft.com/office/drawing/2014/main" val="1376779440"/>
                    </a:ext>
                  </a:extLst>
                </a:gridCol>
                <a:gridCol w="895402">
                  <a:extLst>
                    <a:ext uri="{9D8B030D-6E8A-4147-A177-3AD203B41FA5}">
                      <a16:colId xmlns:a16="http://schemas.microsoft.com/office/drawing/2014/main" val="72580502"/>
                    </a:ext>
                  </a:extLst>
                </a:gridCol>
                <a:gridCol w="704891">
                  <a:extLst>
                    <a:ext uri="{9D8B030D-6E8A-4147-A177-3AD203B41FA5}">
                      <a16:colId xmlns:a16="http://schemas.microsoft.com/office/drawing/2014/main" val="1139796086"/>
                    </a:ext>
                  </a:extLst>
                </a:gridCol>
                <a:gridCol w="2562375">
                  <a:extLst>
                    <a:ext uri="{9D8B030D-6E8A-4147-A177-3AD203B41FA5}">
                      <a16:colId xmlns:a16="http://schemas.microsoft.com/office/drawing/2014/main" val="1570964826"/>
                    </a:ext>
                  </a:extLst>
                </a:gridCol>
                <a:gridCol w="1390731">
                  <a:extLst>
                    <a:ext uri="{9D8B030D-6E8A-4147-A177-3AD203B41FA5}">
                      <a16:colId xmlns:a16="http://schemas.microsoft.com/office/drawing/2014/main" val="1533569617"/>
                    </a:ext>
                  </a:extLst>
                </a:gridCol>
                <a:gridCol w="1390731">
                  <a:extLst>
                    <a:ext uri="{9D8B030D-6E8A-4147-A177-3AD203B41FA5}">
                      <a16:colId xmlns:a16="http://schemas.microsoft.com/office/drawing/2014/main" val="4117102429"/>
                    </a:ext>
                  </a:extLst>
                </a:gridCol>
                <a:gridCol w="1343104">
                  <a:extLst>
                    <a:ext uri="{9D8B030D-6E8A-4147-A177-3AD203B41FA5}">
                      <a16:colId xmlns:a16="http://schemas.microsoft.com/office/drawing/2014/main" val="972262191"/>
                    </a:ext>
                  </a:extLst>
                </a:gridCol>
                <a:gridCol w="1247848">
                  <a:extLst>
                    <a:ext uri="{9D8B030D-6E8A-4147-A177-3AD203B41FA5}">
                      <a16:colId xmlns:a16="http://schemas.microsoft.com/office/drawing/2014/main" val="4286813936"/>
                    </a:ext>
                  </a:extLst>
                </a:gridCol>
                <a:gridCol w="1371680">
                  <a:extLst>
                    <a:ext uri="{9D8B030D-6E8A-4147-A177-3AD203B41FA5}">
                      <a16:colId xmlns:a16="http://schemas.microsoft.com/office/drawing/2014/main" val="4235789574"/>
                    </a:ext>
                  </a:extLst>
                </a:gridCol>
              </a:tblGrid>
              <a:tr h="1626870">
                <a:tc rowSpan="3">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系所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教師</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是否有積欠</a:t>
                      </a:r>
                    </a:p>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專任教師薪資情形</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開始積欠薪資時間</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最後積欠薪資時間</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rowSpan="3">
                  <a:txBody>
                    <a:bodyPr/>
                    <a:lstStyle/>
                    <a:p>
                      <a:pPr algn="ctr">
                        <a:spcAft>
                          <a:spcPts val="0"/>
                        </a:spcAft>
                      </a:pPr>
                      <a:r>
                        <a:rPr lang="zh-TW" altLang="en-US" sz="2400" b="1" kern="100" dirty="0" smtClean="0">
                          <a:solidFill>
                            <a:srgbClr val="FF0000"/>
                          </a:solidFill>
                          <a:effectLst/>
                          <a:latin typeface="微軟正黑體" panose="020B0604030504040204" pitchFamily="34" charset="-120"/>
                          <a:ea typeface="微軟正黑體" panose="020B0604030504040204" pitchFamily="34" charset="-120"/>
                          <a:cs typeface="+mn-cs"/>
                        </a:rPr>
                        <a:t>積欠</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理由</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031499624"/>
                  </a:ext>
                </a:extLst>
              </a:tr>
              <a:tr h="54229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2">
                  <a:txBody>
                    <a:bodyPr/>
                    <a:lstStyle/>
                    <a:p>
                      <a:pPr algn="ctr">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是</a:t>
                      </a:r>
                    </a:p>
                    <a:p>
                      <a:pPr algn="ctr">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年</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月</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年</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月</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extLst>
                  <a:ext uri="{0D108BD9-81ED-4DB2-BD59-A6C34878D82A}">
                    <a16:rowId xmlns:a16="http://schemas.microsoft.com/office/drawing/2014/main" val="1302444901"/>
                  </a:ext>
                </a:extLst>
              </a:tr>
              <a:tr h="54229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endParaRPr lang="zh-TW" altLang="en-US"/>
                    </a:p>
                  </a:txBody>
                  <a:tcPr/>
                </a:tc>
                <a:extLst>
                  <a:ext uri="{0D108BD9-81ED-4DB2-BD59-A6C34878D82A}">
                    <a16:rowId xmlns:a16="http://schemas.microsoft.com/office/drawing/2014/main" val="3636861463"/>
                  </a:ext>
                </a:extLst>
              </a:tr>
            </a:tbl>
          </a:graphicData>
        </a:graphic>
      </p:graphicFrame>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04</a:t>
            </a:r>
            <a:endParaRPr lang="zh-TW" altLang="en-US" smtClean="0"/>
          </a:p>
        </p:txBody>
      </p:sp>
      <p:sp>
        <p:nvSpPr>
          <p:cNvPr id="66563"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D72B2DF0-26EB-4875-9AC9-76EB4A1C0C31}" type="slidenum">
              <a:rPr lang="zh-TW" altLang="en-US" smtClean="0">
                <a:solidFill>
                  <a:srgbClr val="000000"/>
                </a:solidFill>
              </a:rPr>
              <a:pPr fontAlgn="base">
                <a:spcBef>
                  <a:spcPct val="0"/>
                </a:spcBef>
                <a:spcAft>
                  <a:spcPct val="0"/>
                </a:spcAft>
              </a:pPr>
              <a:t>13</a:t>
            </a:fld>
            <a:endParaRPr lang="zh-TW" altLang="en-US" smtClean="0">
              <a:solidFill>
                <a:srgbClr val="000000"/>
              </a:solidFill>
            </a:endParaRPr>
          </a:p>
        </p:txBody>
      </p:sp>
      <p:sp>
        <p:nvSpPr>
          <p:cNvPr id="66564"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4000" b="1">
                <a:solidFill>
                  <a:srgbClr val="C5E0B4"/>
                </a:solidFill>
                <a:latin typeface="微軟正黑體" panose="020B0604030504040204" pitchFamily="34" charset="-120"/>
                <a:ea typeface="微軟正黑體" panose="020B0604030504040204" pitchFamily="34" charset="-120"/>
              </a:rPr>
              <a:t>表</a:t>
            </a:r>
            <a:r>
              <a:rPr lang="en-US" altLang="zh-TW" sz="4000" b="1">
                <a:solidFill>
                  <a:srgbClr val="C5E0B4"/>
                </a:solidFill>
                <a:latin typeface="微軟正黑體" panose="020B0604030504040204" pitchFamily="34" charset="-120"/>
                <a:ea typeface="微軟正黑體" panose="020B0604030504040204" pitchFamily="34" charset="-120"/>
              </a:rPr>
              <a:t>2-1-2 </a:t>
            </a:r>
            <a:r>
              <a:rPr lang="zh-TW" altLang="zh-TW" sz="4000" b="1">
                <a:solidFill>
                  <a:srgbClr val="C5E0B4"/>
                </a:solidFill>
                <a:latin typeface="微軟正黑體" panose="020B0604030504040204" pitchFamily="34" charset="-120"/>
                <a:ea typeface="微軟正黑體" panose="020B0604030504040204" pitchFamily="34" charset="-120"/>
              </a:rPr>
              <a:t>各種招生管道外加名額資料表</a:t>
            </a:r>
            <a:endParaRPr lang="zh-TW" altLang="en-US" sz="40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314007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新增選項</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招生方式</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招生方式新增</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經由大學校院招收大陸地區學生聯合招生委員會分發</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經由海外聯合招生委員會分發</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03</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新增選項</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nvGraphicFramePr>
        <p:xfrm>
          <a:off x="180975" y="1122363"/>
          <a:ext cx="11858625" cy="2535237"/>
        </p:xfrm>
        <a:graphic>
          <a:graphicData uri="http://schemas.openxmlformats.org/drawingml/2006/table">
            <a:tbl>
              <a:tblPr firstRow="1" firstCol="1" bandRow="1">
                <a:tableStyleId>{5C22544A-7EE6-4342-B048-85BDC9FD1C3A}</a:tableStyleId>
              </a:tblPr>
              <a:tblGrid>
                <a:gridCol w="562656">
                  <a:extLst>
                    <a:ext uri="{9D8B030D-6E8A-4147-A177-3AD203B41FA5}">
                      <a16:colId xmlns:a16="http://schemas.microsoft.com/office/drawing/2014/main" val="20000"/>
                    </a:ext>
                  </a:extLst>
                </a:gridCol>
                <a:gridCol w="562656">
                  <a:extLst>
                    <a:ext uri="{9D8B030D-6E8A-4147-A177-3AD203B41FA5}">
                      <a16:colId xmlns:a16="http://schemas.microsoft.com/office/drawing/2014/main" val="20001"/>
                    </a:ext>
                  </a:extLst>
                </a:gridCol>
                <a:gridCol w="850641">
                  <a:extLst>
                    <a:ext uri="{9D8B030D-6E8A-4147-A177-3AD203B41FA5}">
                      <a16:colId xmlns:a16="http://schemas.microsoft.com/office/drawing/2014/main" val="20002"/>
                    </a:ext>
                  </a:extLst>
                </a:gridCol>
                <a:gridCol w="1090127">
                  <a:extLst>
                    <a:ext uri="{9D8B030D-6E8A-4147-A177-3AD203B41FA5}">
                      <a16:colId xmlns:a16="http://schemas.microsoft.com/office/drawing/2014/main" val="20003"/>
                    </a:ext>
                  </a:extLst>
                </a:gridCol>
                <a:gridCol w="3125170">
                  <a:extLst>
                    <a:ext uri="{9D8B030D-6E8A-4147-A177-3AD203B41FA5}">
                      <a16:colId xmlns:a16="http://schemas.microsoft.com/office/drawing/2014/main" val="2108220279"/>
                    </a:ext>
                  </a:extLst>
                </a:gridCol>
                <a:gridCol w="561975">
                  <a:extLst>
                    <a:ext uri="{9D8B030D-6E8A-4147-A177-3AD203B41FA5}">
                      <a16:colId xmlns:a16="http://schemas.microsoft.com/office/drawing/2014/main" val="20005"/>
                    </a:ext>
                  </a:extLst>
                </a:gridCol>
                <a:gridCol w="752476">
                  <a:extLst>
                    <a:ext uri="{9D8B030D-6E8A-4147-A177-3AD203B41FA5}">
                      <a16:colId xmlns:a16="http://schemas.microsoft.com/office/drawing/2014/main" val="20006"/>
                    </a:ext>
                  </a:extLst>
                </a:gridCol>
                <a:gridCol w="1000125">
                  <a:extLst>
                    <a:ext uri="{9D8B030D-6E8A-4147-A177-3AD203B41FA5}">
                      <a16:colId xmlns:a16="http://schemas.microsoft.com/office/drawing/2014/main" val="20007"/>
                    </a:ext>
                  </a:extLst>
                </a:gridCol>
                <a:gridCol w="923925">
                  <a:extLst>
                    <a:ext uri="{9D8B030D-6E8A-4147-A177-3AD203B41FA5}">
                      <a16:colId xmlns:a16="http://schemas.microsoft.com/office/drawing/2014/main" val="20008"/>
                    </a:ext>
                  </a:extLst>
                </a:gridCol>
                <a:gridCol w="1009650">
                  <a:extLst>
                    <a:ext uri="{9D8B030D-6E8A-4147-A177-3AD203B41FA5}">
                      <a16:colId xmlns:a16="http://schemas.microsoft.com/office/drawing/2014/main" val="20009"/>
                    </a:ext>
                  </a:extLst>
                </a:gridCol>
                <a:gridCol w="781050">
                  <a:extLst>
                    <a:ext uri="{9D8B030D-6E8A-4147-A177-3AD203B41FA5}">
                      <a16:colId xmlns:a16="http://schemas.microsoft.com/office/drawing/2014/main" val="20010"/>
                    </a:ext>
                  </a:extLst>
                </a:gridCol>
                <a:gridCol w="638175">
                  <a:extLst>
                    <a:ext uri="{9D8B030D-6E8A-4147-A177-3AD203B41FA5}">
                      <a16:colId xmlns:a16="http://schemas.microsoft.com/office/drawing/2014/main" val="20011"/>
                    </a:ext>
                  </a:extLst>
                </a:gridCol>
              </a:tblGrid>
              <a:tr h="1408466">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系所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招生方式</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特種生</a:t>
                      </a:r>
                      <a:endParaRPr lang="en-US" alt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身分別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altLang="zh-TW" sz="2400" b="0" kern="100" dirty="0" smtClean="0">
                          <a:solidFill>
                            <a:schemeClr val="tx1"/>
                          </a:solidFill>
                          <a:effectLst/>
                          <a:latin typeface="微軟正黑體" panose="020B0604030504040204" pitchFamily="34" charset="-120"/>
                          <a:ea typeface="微軟正黑體" panose="020B0604030504040204" pitchFamily="34" charset="-120"/>
                        </a:rPr>
                        <a:t>核定外加名額</a:t>
                      </a:r>
                    </a:p>
                    <a:p>
                      <a:pPr algn="ctr">
                        <a:spcAft>
                          <a:spcPts val="0"/>
                        </a:spcAft>
                      </a:pPr>
                      <a:r>
                        <a:rPr lang="en-US" altLang="zh-TW" sz="2400" b="0" kern="100" dirty="0" smtClean="0">
                          <a:solidFill>
                            <a:schemeClr val="tx1"/>
                          </a:solidFill>
                          <a:effectLst/>
                          <a:latin typeface="微軟正黑體" panose="020B0604030504040204" pitchFamily="34" charset="-120"/>
                          <a:ea typeface="微軟正黑體" panose="020B0604030504040204" pitchFamily="34" charset="-120"/>
                        </a:rPr>
                        <a:t>(</a:t>
                      </a:r>
                      <a:r>
                        <a:rPr lang="zh-TW" altLang="zh-TW" sz="2400" b="0" kern="100" dirty="0" smtClean="0">
                          <a:solidFill>
                            <a:schemeClr val="tx1"/>
                          </a:solidFill>
                          <a:effectLst/>
                          <a:latin typeface="微軟正黑體" panose="020B0604030504040204" pitchFamily="34" charset="-120"/>
                          <a:ea typeface="微軟正黑體" panose="020B0604030504040204" pitchFamily="34" charset="-120"/>
                        </a:rPr>
                        <a:t>含依法令外加名額</a:t>
                      </a:r>
                      <a:r>
                        <a:rPr lang="en-US" altLang="zh-TW" sz="2400" b="0" kern="100" dirty="0" smtClean="0">
                          <a:solidFill>
                            <a:schemeClr val="tx1"/>
                          </a:solidFill>
                          <a:effectLst/>
                          <a:latin typeface="微軟正黑體" panose="020B0604030504040204" pitchFamily="34" charset="-120"/>
                          <a:ea typeface="微軟正黑體" panose="020B0604030504040204" pitchFamily="34" charset="-120"/>
                        </a:rPr>
                        <a:t>)</a:t>
                      </a:r>
                      <a:endParaRPr lang="zh-TW" altLang="zh-TW" sz="2400" b="0" kern="100" dirty="0" smtClean="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實際</a:t>
                      </a:r>
                      <a:endParaRPr lang="en-US" alt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註冊人數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增額錄取實際</a:t>
                      </a:r>
                      <a:endParaRPr lang="en-US" alt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註冊人數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教育部核准</a:t>
                      </a:r>
                      <a:endParaRPr lang="en-US" alt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增額錄取</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備註</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2677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男</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女</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男</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女</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公文</a:t>
                      </a:r>
                      <a:endParaRPr lang="en-US" alt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日期</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公文字號</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endParaRPr lang="zh-TW" altLang="en-US"/>
                    </a:p>
                  </a:txBody>
                  <a:tcPr/>
                </a:tc>
                <a:extLst>
                  <a:ext uri="{0D108BD9-81ED-4DB2-BD59-A6C34878D82A}">
                    <a16:rowId xmlns:a16="http://schemas.microsoft.com/office/drawing/2014/main" val="10001"/>
                  </a:ext>
                </a:extLst>
              </a:tr>
            </a:tbl>
          </a:graphicData>
        </a:graphic>
      </p:graphicFrame>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05</a:t>
            </a:r>
            <a:endParaRPr lang="zh-TW" altLang="en-US" smtClean="0"/>
          </a:p>
        </p:txBody>
      </p:sp>
      <p:sp>
        <p:nvSpPr>
          <p:cNvPr id="67587"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151ABB8D-448E-476A-BDF9-2298AFA1BC79}" type="slidenum">
              <a:rPr lang="zh-TW" altLang="en-US" smtClean="0">
                <a:solidFill>
                  <a:srgbClr val="000000"/>
                </a:solidFill>
              </a:rPr>
              <a:pPr fontAlgn="base">
                <a:spcBef>
                  <a:spcPct val="0"/>
                </a:spcBef>
                <a:spcAft>
                  <a:spcPct val="0"/>
                </a:spcAft>
              </a:pPr>
              <a:t>14</a:t>
            </a:fld>
            <a:endParaRPr lang="zh-TW" altLang="en-US" smtClean="0">
              <a:solidFill>
                <a:srgbClr val="000000"/>
              </a:solidFill>
            </a:endParaRPr>
          </a:p>
        </p:txBody>
      </p:sp>
      <p:sp>
        <p:nvSpPr>
          <p:cNvPr id="67588"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4000" b="1">
                <a:solidFill>
                  <a:srgbClr val="C5E0B4"/>
                </a:solidFill>
                <a:latin typeface="微軟正黑體" panose="020B0604030504040204" pitchFamily="34" charset="-120"/>
                <a:ea typeface="微軟正黑體" panose="020B0604030504040204" pitchFamily="34" charset="-120"/>
              </a:rPr>
              <a:t>表</a:t>
            </a:r>
            <a:r>
              <a:rPr lang="en-US" altLang="zh-TW" sz="4000" b="1">
                <a:solidFill>
                  <a:srgbClr val="C5E0B4"/>
                </a:solidFill>
                <a:latin typeface="微軟正黑體" panose="020B0604030504040204" pitchFamily="34" charset="-120"/>
                <a:ea typeface="微軟正黑體" panose="020B0604030504040204" pitchFamily="34" charset="-120"/>
              </a:rPr>
              <a:t>2-1-3 </a:t>
            </a:r>
            <a:r>
              <a:rPr lang="zh-TW" altLang="zh-TW" sz="4000" b="1">
                <a:solidFill>
                  <a:srgbClr val="C5E0B4"/>
                </a:solidFill>
                <a:latin typeface="微軟正黑體" panose="020B0604030504040204" pitchFamily="34" charset="-120"/>
                <a:ea typeface="微軟正黑體" panose="020B0604030504040204" pitchFamily="34" charset="-120"/>
              </a:rPr>
              <a:t>各種招生管道</a:t>
            </a:r>
            <a:r>
              <a:rPr lang="zh-TW" altLang="en-US" sz="4000" b="1">
                <a:solidFill>
                  <a:srgbClr val="C5E0B4"/>
                </a:solidFill>
                <a:latin typeface="微軟正黑體" panose="020B0604030504040204" pitchFamily="34" charset="-120"/>
                <a:ea typeface="微軟正黑體" panose="020B0604030504040204" pitchFamily="34" charset="-120"/>
              </a:rPr>
              <a:t>內含</a:t>
            </a:r>
            <a:r>
              <a:rPr lang="zh-TW" altLang="zh-TW" sz="4000" b="1">
                <a:solidFill>
                  <a:srgbClr val="C5E0B4"/>
                </a:solidFill>
                <a:latin typeface="微軟正黑體" panose="020B0604030504040204" pitchFamily="34" charset="-120"/>
                <a:ea typeface="微軟正黑體" panose="020B0604030504040204" pitchFamily="34" charset="-120"/>
              </a:rPr>
              <a:t>名額資料表</a:t>
            </a:r>
            <a:endParaRPr lang="zh-TW" altLang="en-US" sz="40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核定擴充新生招生名</a:t>
            </a:r>
            <a:r>
              <a:rPr lang="zh-TW" altLang="en-US" sz="2400" b="1" dirty="0">
                <a:solidFill>
                  <a:srgbClr val="FF0000"/>
                </a:solidFill>
                <a:latin typeface="微軟正黑體" panose="020B0604030504040204" pitchFamily="34" charset="-120"/>
                <a:ea typeface="微軟正黑體" panose="020B0604030504040204" pitchFamily="34" charset="-120"/>
              </a:rPr>
              <a:t>額</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本欄位數據由</a:t>
            </a:r>
            <a:r>
              <a:rPr lang="zh-TW" altLang="zh-TW" sz="2400" b="1" dirty="0">
                <a:solidFill>
                  <a:srgbClr val="FF0000"/>
                </a:solidFill>
                <a:latin typeface="微軟正黑體" panose="020B0604030504040204" pitchFamily="34" charset="-120"/>
                <a:ea typeface="微軟正黑體" panose="020B0604030504040204" pitchFamily="34" charset="-120"/>
              </a:rPr>
              <a:t>系統自動</a:t>
            </a:r>
            <a:r>
              <a:rPr lang="zh-TW" altLang="en-US" sz="2400" b="1" dirty="0">
                <a:solidFill>
                  <a:srgbClr val="FF0000"/>
                </a:solidFill>
                <a:latin typeface="微軟正黑體" panose="020B0604030504040204" pitchFamily="34" charset="-120"/>
                <a:ea typeface="微軟正黑體" panose="020B0604030504040204" pitchFamily="34" charset="-120"/>
              </a:rPr>
              <a:t>帶入</a:t>
            </a:r>
            <a:r>
              <a:rPr lang="zh-TW" altLang="zh-TW" sz="2400" dirty="0">
                <a:solidFill>
                  <a:prstClr val="black"/>
                </a:solidFill>
                <a:latin typeface="微軟正黑體" panose="020B0604030504040204" pitchFamily="34" charset="-120"/>
                <a:ea typeface="微軟正黑體" panose="020B0604030504040204" pitchFamily="34" charset="-120"/>
              </a:rPr>
              <a:t>，依教育部核定通過之「各系所、學位學程」擴充新生招生名額</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en-US" altLang="zh-TW" sz="2400" b="1" dirty="0">
                <a:solidFill>
                  <a:srgbClr val="FF0000"/>
                </a:solidFill>
                <a:latin typeface="微軟正黑體" panose="020B0604030504040204" pitchFamily="34" charset="-120"/>
                <a:ea typeface="微軟正黑體" panose="020B0604030504040204" pitchFamily="34" charset="-120"/>
              </a:rPr>
              <a:t>109</a:t>
            </a:r>
            <a:r>
              <a:rPr lang="zh-TW" altLang="zh-TW" sz="2400" b="1" dirty="0">
                <a:solidFill>
                  <a:srgbClr val="FF0000"/>
                </a:solidFill>
                <a:latin typeface="微軟正黑體" panose="020B0604030504040204" pitchFamily="34" charset="-120"/>
                <a:ea typeface="微軟正黑體" panose="020B0604030504040204" pitchFamily="34" charset="-120"/>
              </a:rPr>
              <a:t>學年度為資通訊領域系所，另</a:t>
            </a:r>
            <a:r>
              <a:rPr lang="en-US" altLang="zh-TW" sz="2400" b="1" dirty="0">
                <a:solidFill>
                  <a:srgbClr val="FF0000"/>
                </a:solidFill>
                <a:latin typeface="微軟正黑體" panose="020B0604030504040204" pitchFamily="34" charset="-120"/>
                <a:ea typeface="微軟正黑體" panose="020B0604030504040204" pitchFamily="34" charset="-120"/>
              </a:rPr>
              <a:t>110</a:t>
            </a:r>
            <a:r>
              <a:rPr lang="zh-TW" altLang="zh-TW" sz="2400" b="1" dirty="0">
                <a:solidFill>
                  <a:srgbClr val="FF0000"/>
                </a:solidFill>
                <a:latin typeface="微軟正黑體" panose="020B0604030504040204" pitchFamily="34" charset="-120"/>
                <a:ea typeface="微軟正黑體" panose="020B0604030504040204" pitchFamily="34" charset="-120"/>
              </a:rPr>
              <a:t>年學年度擴大為半導體、</a:t>
            </a:r>
            <a:r>
              <a:rPr lang="en-US" altLang="zh-TW" sz="2400" b="1" dirty="0">
                <a:solidFill>
                  <a:srgbClr val="FF0000"/>
                </a:solidFill>
                <a:latin typeface="微軟正黑體" panose="020B0604030504040204" pitchFamily="34" charset="-120"/>
                <a:ea typeface="微軟正黑體" panose="020B0604030504040204" pitchFamily="34" charset="-120"/>
              </a:rPr>
              <a:t>AI</a:t>
            </a:r>
            <a:r>
              <a:rPr lang="zh-TW" altLang="zh-TW" sz="2400" b="1" dirty="0">
                <a:solidFill>
                  <a:srgbClr val="FF0000"/>
                </a:solidFill>
                <a:latin typeface="微軟正黑體" panose="020B0604030504040204" pitchFamily="34" charset="-120"/>
                <a:ea typeface="微軟正黑體" panose="020B0604030504040204" pitchFamily="34" charset="-120"/>
              </a:rPr>
              <a:t>、機械領域系所</a:t>
            </a:r>
            <a:r>
              <a:rPr lang="zh-TW" altLang="en-US" sz="2400" b="1" dirty="0">
                <a:solidFill>
                  <a:srgbClr val="FF0000"/>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lgn="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新增欄位</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nvGraphicFramePr>
        <p:xfrm>
          <a:off x="136525" y="1011238"/>
          <a:ext cx="11903075" cy="2732087"/>
        </p:xfrm>
        <a:graphic>
          <a:graphicData uri="http://schemas.openxmlformats.org/drawingml/2006/table">
            <a:tbl>
              <a:tblPr firstRow="1" firstCol="1" bandRow="1">
                <a:tableStyleId>{5C22544A-7EE6-4342-B048-85BDC9FD1C3A}</a:tableStyleId>
              </a:tblPr>
              <a:tblGrid>
                <a:gridCol w="440201">
                  <a:extLst>
                    <a:ext uri="{9D8B030D-6E8A-4147-A177-3AD203B41FA5}">
                      <a16:colId xmlns:a16="http://schemas.microsoft.com/office/drawing/2014/main" val="2086534354"/>
                    </a:ext>
                  </a:extLst>
                </a:gridCol>
                <a:gridCol w="443896">
                  <a:extLst>
                    <a:ext uri="{9D8B030D-6E8A-4147-A177-3AD203B41FA5}">
                      <a16:colId xmlns:a16="http://schemas.microsoft.com/office/drawing/2014/main" val="1496813821"/>
                    </a:ext>
                  </a:extLst>
                </a:gridCol>
                <a:gridCol w="497164">
                  <a:extLst>
                    <a:ext uri="{9D8B030D-6E8A-4147-A177-3AD203B41FA5}">
                      <a16:colId xmlns:a16="http://schemas.microsoft.com/office/drawing/2014/main" val="3308426581"/>
                    </a:ext>
                  </a:extLst>
                </a:gridCol>
                <a:gridCol w="1322809">
                  <a:extLst>
                    <a:ext uri="{9D8B030D-6E8A-4147-A177-3AD203B41FA5}">
                      <a16:colId xmlns:a16="http://schemas.microsoft.com/office/drawing/2014/main" val="919140555"/>
                    </a:ext>
                  </a:extLst>
                </a:gridCol>
                <a:gridCol w="1997532">
                  <a:extLst>
                    <a:ext uri="{9D8B030D-6E8A-4147-A177-3AD203B41FA5}">
                      <a16:colId xmlns:a16="http://schemas.microsoft.com/office/drawing/2014/main" val="3447856043"/>
                    </a:ext>
                  </a:extLst>
                </a:gridCol>
                <a:gridCol w="682080">
                  <a:extLst>
                    <a:ext uri="{9D8B030D-6E8A-4147-A177-3AD203B41FA5}">
                      <a16:colId xmlns:a16="http://schemas.microsoft.com/office/drawing/2014/main" val="1979143687"/>
                    </a:ext>
                  </a:extLst>
                </a:gridCol>
                <a:gridCol w="658486">
                  <a:extLst>
                    <a:ext uri="{9D8B030D-6E8A-4147-A177-3AD203B41FA5}">
                      <a16:colId xmlns:a16="http://schemas.microsoft.com/office/drawing/2014/main" val="894171165"/>
                    </a:ext>
                  </a:extLst>
                </a:gridCol>
                <a:gridCol w="949938">
                  <a:extLst>
                    <a:ext uri="{9D8B030D-6E8A-4147-A177-3AD203B41FA5}">
                      <a16:colId xmlns:a16="http://schemas.microsoft.com/office/drawing/2014/main" val="2296256535"/>
                    </a:ext>
                  </a:extLst>
                </a:gridCol>
                <a:gridCol w="958815">
                  <a:extLst>
                    <a:ext uri="{9D8B030D-6E8A-4147-A177-3AD203B41FA5}">
                      <a16:colId xmlns:a16="http://schemas.microsoft.com/office/drawing/2014/main" val="4001704361"/>
                    </a:ext>
                  </a:extLst>
                </a:gridCol>
                <a:gridCol w="1136374">
                  <a:extLst>
                    <a:ext uri="{9D8B030D-6E8A-4147-A177-3AD203B41FA5}">
                      <a16:colId xmlns:a16="http://schemas.microsoft.com/office/drawing/2014/main" val="3534382646"/>
                    </a:ext>
                  </a:extLst>
                </a:gridCol>
                <a:gridCol w="1074228">
                  <a:extLst>
                    <a:ext uri="{9D8B030D-6E8A-4147-A177-3AD203B41FA5}">
                      <a16:colId xmlns:a16="http://schemas.microsoft.com/office/drawing/2014/main" val="1134656395"/>
                    </a:ext>
                  </a:extLst>
                </a:gridCol>
                <a:gridCol w="710234">
                  <a:extLst>
                    <a:ext uri="{9D8B030D-6E8A-4147-A177-3AD203B41FA5}">
                      <a16:colId xmlns:a16="http://schemas.microsoft.com/office/drawing/2014/main" val="81364426"/>
                    </a:ext>
                  </a:extLst>
                </a:gridCol>
                <a:gridCol w="665844">
                  <a:extLst>
                    <a:ext uri="{9D8B030D-6E8A-4147-A177-3AD203B41FA5}">
                      <a16:colId xmlns:a16="http://schemas.microsoft.com/office/drawing/2014/main" val="513514172"/>
                    </a:ext>
                  </a:extLst>
                </a:gridCol>
                <a:gridCol w="365473">
                  <a:extLst>
                    <a:ext uri="{9D8B030D-6E8A-4147-A177-3AD203B41FA5}">
                      <a16:colId xmlns:a16="http://schemas.microsoft.com/office/drawing/2014/main" val="3396744000"/>
                    </a:ext>
                  </a:extLst>
                </a:gridCol>
              </a:tblGrid>
              <a:tr h="1517826">
                <a:tc rowSpan="2">
                  <a:txBody>
                    <a:bodyPr/>
                    <a:lstStyle/>
                    <a:p>
                      <a:pPr marL="0" algn="ctr" defTabSz="914400" rtl="0" eaLnBrk="1" latinLnBrk="0" hangingPunct="1">
                        <a:spcBef>
                          <a:spcPts val="300"/>
                        </a:spcBef>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cs typeface="+mn-cs"/>
                        </a:rPr>
                        <a:t>系</a:t>
                      </a: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所</a:t>
                      </a: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學制</a:t>
                      </a: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招生方式</a:t>
                      </a: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核定名額</a:t>
                      </a:r>
                    </a:p>
                    <a:p>
                      <a:pPr marL="0" algn="ctr" defTabSz="914400" rtl="0" eaLnBrk="1" latinLnBrk="0" hangingPunct="1">
                        <a:spcBef>
                          <a:spcPts val="300"/>
                        </a:spcBef>
                        <a:spcAft>
                          <a:spcPts val="0"/>
                        </a:spcAft>
                      </a:pPr>
                      <a:r>
                        <a:rPr lang="en-US" sz="2400" b="0" kern="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不含外加名額</a:t>
                      </a:r>
                      <a:r>
                        <a:rPr lang="en-US" sz="2400" b="0" kern="0" dirty="0">
                          <a:solidFill>
                            <a:schemeClr val="tx1"/>
                          </a:solidFill>
                          <a:effectLst/>
                          <a:latin typeface="微軟正黑體" panose="020B0604030504040204" pitchFamily="34" charset="-120"/>
                          <a:ea typeface="微軟正黑體" panose="020B0604030504040204" pitchFamily="34" charset="-120"/>
                          <a:cs typeface="+mn-cs"/>
                        </a:rPr>
                        <a:t>)</a:t>
                      </a:r>
                      <a:endParaRPr lang="zh-TW" sz="2400" b="0" kern="0" dirty="0">
                        <a:solidFill>
                          <a:schemeClr val="tx1"/>
                        </a:solidFill>
                        <a:effectLst/>
                        <a:latin typeface="微軟正黑體" panose="020B0604030504040204" pitchFamily="34" charset="-120"/>
                        <a:ea typeface="微軟正黑體" panose="020B0604030504040204" pitchFamily="34" charset="-120"/>
                        <a:cs typeface="+mn-cs"/>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Bef>
                          <a:spcPts val="300"/>
                        </a:spcBef>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cs typeface="+mn-cs"/>
                        </a:rPr>
                        <a:t>核定擴充新生招生名額</a:t>
                      </a:r>
                    </a:p>
                  </a:txBody>
                  <a:tcPr marL="17781" marR="177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gridSpan="2">
                  <a:txBody>
                    <a:bodyPr/>
                    <a:lstStyle/>
                    <a:p>
                      <a:pPr marL="0" algn="ctr" defTabSz="914400" rtl="0" eaLnBrk="1" latinLnBrk="0" hangingPunct="1">
                        <a:spcBef>
                          <a:spcPts val="300"/>
                        </a:spcBef>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cs typeface="+mn-cs"/>
                        </a:rPr>
                        <a:t>實際</a:t>
                      </a:r>
                      <a:endParaRPr lang="en-US" altLang="zh-TW" sz="2400" b="0" kern="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Bef>
                          <a:spcPts val="300"/>
                        </a:spcBef>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cs typeface="+mn-cs"/>
                        </a:rPr>
                        <a:t>註冊</a:t>
                      </a: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人數</a:t>
                      </a: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marL="0" algn="ctr" defTabSz="914400" rtl="0" eaLnBrk="1" latinLnBrk="0" hangingPunct="1">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增額</a:t>
                      </a:r>
                      <a:r>
                        <a:rPr lang="zh-TW" sz="2400" b="0" kern="0" dirty="0" smtClean="0">
                          <a:solidFill>
                            <a:schemeClr val="tx1"/>
                          </a:solidFill>
                          <a:effectLst/>
                          <a:latin typeface="微軟正黑體" panose="020B0604030504040204" pitchFamily="34" charset="-120"/>
                          <a:ea typeface="微軟正黑體" panose="020B0604030504040204" pitchFamily="34" charset="-120"/>
                          <a:cs typeface="+mn-cs"/>
                        </a:rPr>
                        <a:t>錄取</a:t>
                      </a:r>
                      <a:endParaRPr lang="en-US" altLang="zh-TW" sz="2400" b="0" kern="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Bef>
                          <a:spcPts val="300"/>
                        </a:spcBef>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cs typeface="+mn-cs"/>
                        </a:rPr>
                        <a:t>實際</a:t>
                      </a: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註冊人數</a:t>
                      </a: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marL="0" algn="ctr" defTabSz="914400" rtl="0" eaLnBrk="1" latinLnBrk="0" hangingPunct="1">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擴充</a:t>
                      </a:r>
                      <a:r>
                        <a:rPr lang="zh-TW" sz="2400" b="0" kern="0" dirty="0" smtClean="0">
                          <a:solidFill>
                            <a:schemeClr val="tx1"/>
                          </a:solidFill>
                          <a:effectLst/>
                          <a:latin typeface="微軟正黑體" panose="020B0604030504040204" pitchFamily="34" charset="-120"/>
                          <a:ea typeface="微軟正黑體" panose="020B0604030504040204" pitchFamily="34" charset="-120"/>
                          <a:cs typeface="+mn-cs"/>
                        </a:rPr>
                        <a:t>新生</a:t>
                      </a:r>
                      <a:endParaRPr lang="en-US" altLang="zh-TW" sz="2400" b="0" kern="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Bef>
                          <a:spcPts val="300"/>
                        </a:spcBef>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cs typeface="+mn-cs"/>
                        </a:rPr>
                        <a:t>招生名額</a:t>
                      </a:r>
                      <a:endParaRPr lang="en-US" altLang="zh-TW" sz="2400" b="0" kern="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Bef>
                          <a:spcPts val="300"/>
                        </a:spcBef>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cs typeface="+mn-cs"/>
                        </a:rPr>
                        <a:t>實際</a:t>
                      </a: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註冊人數</a:t>
                      </a: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marL="0" algn="ctr" defTabSz="914400" rtl="0" eaLnBrk="1" latinLnBrk="0" hangingPunct="1">
                        <a:spcBef>
                          <a:spcPts val="300"/>
                        </a:spcBef>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cs typeface="+mn-cs"/>
                        </a:rPr>
                        <a:t>教育部</a:t>
                      </a:r>
                      <a:endParaRPr lang="en-US" altLang="zh-TW" sz="2400" b="0" kern="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Bef>
                          <a:spcPts val="300"/>
                        </a:spcBef>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cs typeface="+mn-cs"/>
                        </a:rPr>
                        <a:t>核准</a:t>
                      </a:r>
                      <a:endParaRPr lang="en-US" altLang="zh-TW" sz="2400" b="0" kern="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Bef>
                          <a:spcPts val="300"/>
                        </a:spcBef>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cs typeface="+mn-cs"/>
                        </a:rPr>
                        <a:t>增</a:t>
                      </a: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額錄取</a:t>
                      </a: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rowSpan="2">
                  <a:txBody>
                    <a:bodyPr/>
                    <a:lstStyle/>
                    <a:p>
                      <a:pPr marL="0" algn="ctr" defTabSz="914400" rtl="0" eaLnBrk="1" latinLnBrk="0" hangingPunct="1">
                        <a:spcBef>
                          <a:spcPts val="300"/>
                        </a:spcBef>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cs typeface="+mn-cs"/>
                        </a:rPr>
                        <a:t>備註</a:t>
                      </a: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3963530"/>
                  </a:ext>
                </a:extLst>
              </a:tr>
              <a:tr h="121426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spcBef>
                          <a:spcPts val="300"/>
                        </a:spcBef>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cs typeface="+mn-cs"/>
                        </a:rPr>
                        <a:t>男</a:t>
                      </a: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Bef>
                          <a:spcPts val="300"/>
                        </a:spcBef>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cs typeface="+mn-cs"/>
                        </a:rPr>
                        <a:t>女</a:t>
                      </a: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Bef>
                          <a:spcPts val="300"/>
                        </a:spcBef>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cs typeface="+mn-cs"/>
                        </a:rPr>
                        <a:t>男</a:t>
                      </a: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女</a:t>
                      </a: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男</a:t>
                      </a: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女</a:t>
                      </a: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公文日期</a:t>
                      </a: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公文字號</a:t>
                      </a: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endParaRPr lang="zh-TW" altLang="en-US"/>
                    </a:p>
                  </a:txBody>
                  <a:tcPr/>
                </a:tc>
                <a:extLst>
                  <a:ext uri="{0D108BD9-81ED-4DB2-BD59-A6C34878D82A}">
                    <a16:rowId xmlns:a16="http://schemas.microsoft.com/office/drawing/2014/main" val="755786064"/>
                  </a:ext>
                </a:extLst>
              </a:tr>
            </a:tbl>
          </a:graphicData>
        </a:graphic>
      </p:graphicFrame>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05</a:t>
            </a:r>
            <a:endParaRPr lang="zh-TW" altLang="en-US" smtClean="0"/>
          </a:p>
        </p:txBody>
      </p:sp>
      <p:sp>
        <p:nvSpPr>
          <p:cNvPr id="68611"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4B573689-C224-4706-A269-7B52D93A4BA4}" type="slidenum">
              <a:rPr lang="zh-TW" altLang="en-US" smtClean="0">
                <a:solidFill>
                  <a:srgbClr val="000000"/>
                </a:solidFill>
              </a:rPr>
              <a:pPr fontAlgn="base">
                <a:spcBef>
                  <a:spcPct val="0"/>
                </a:spcBef>
                <a:spcAft>
                  <a:spcPct val="0"/>
                </a:spcAft>
              </a:pPr>
              <a:t>15</a:t>
            </a:fld>
            <a:endParaRPr lang="zh-TW" altLang="en-US" smtClean="0">
              <a:solidFill>
                <a:srgbClr val="000000"/>
              </a:solidFill>
            </a:endParaRPr>
          </a:p>
        </p:txBody>
      </p:sp>
      <p:sp>
        <p:nvSpPr>
          <p:cNvPr id="68612"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4000" b="1">
                <a:solidFill>
                  <a:srgbClr val="C5E0B4"/>
                </a:solidFill>
                <a:latin typeface="微軟正黑體" panose="020B0604030504040204" pitchFamily="34" charset="-120"/>
                <a:ea typeface="微軟正黑體" panose="020B0604030504040204" pitchFamily="34" charset="-120"/>
              </a:rPr>
              <a:t>表</a:t>
            </a:r>
            <a:r>
              <a:rPr lang="en-US" altLang="zh-TW" sz="4000" b="1">
                <a:solidFill>
                  <a:srgbClr val="C5E0B4"/>
                </a:solidFill>
                <a:latin typeface="微軟正黑體" panose="020B0604030504040204" pitchFamily="34" charset="-120"/>
                <a:ea typeface="微軟正黑體" panose="020B0604030504040204" pitchFamily="34" charset="-120"/>
              </a:rPr>
              <a:t>2-1-3 </a:t>
            </a:r>
            <a:r>
              <a:rPr lang="zh-TW" altLang="zh-TW" sz="4000" b="1">
                <a:solidFill>
                  <a:srgbClr val="C5E0B4"/>
                </a:solidFill>
                <a:latin typeface="微軟正黑體" panose="020B0604030504040204" pitchFamily="34" charset="-120"/>
                <a:ea typeface="微軟正黑體" panose="020B0604030504040204" pitchFamily="34" charset="-120"/>
              </a:rPr>
              <a:t>各種招生管道</a:t>
            </a:r>
            <a:r>
              <a:rPr lang="zh-TW" altLang="en-US" sz="4000" b="1">
                <a:solidFill>
                  <a:srgbClr val="C5E0B4"/>
                </a:solidFill>
                <a:latin typeface="微軟正黑體" panose="020B0604030504040204" pitchFamily="34" charset="-120"/>
                <a:ea typeface="微軟正黑體" panose="020B0604030504040204" pitchFamily="34" charset="-120"/>
              </a:rPr>
              <a:t>內含</a:t>
            </a:r>
            <a:r>
              <a:rPr lang="zh-TW" altLang="zh-TW" sz="4000" b="1">
                <a:solidFill>
                  <a:srgbClr val="C5E0B4"/>
                </a:solidFill>
                <a:latin typeface="微軟正黑體" panose="020B0604030504040204" pitchFamily="34" charset="-120"/>
                <a:ea typeface="微軟正黑體" panose="020B0604030504040204" pitchFamily="34" charset="-120"/>
              </a:rPr>
              <a:t>名額資料表</a:t>
            </a:r>
            <a:endParaRPr lang="zh-TW" altLang="en-US" sz="40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332422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擴充新生招生名額實際註冊人數</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如有擴充新生錄取情形，請依實際情況填報。</a:t>
            </a:r>
          </a:p>
          <a:p>
            <a:pPr marL="342900" indent="-342900">
              <a:buFont typeface="Wingdings" panose="05000000000000000000" pitchFamily="2" charset="2"/>
              <a:buChar char="u"/>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新增欄位</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nvGraphicFramePr>
        <p:xfrm>
          <a:off x="136525" y="1011238"/>
          <a:ext cx="11903075" cy="2732087"/>
        </p:xfrm>
        <a:graphic>
          <a:graphicData uri="http://schemas.openxmlformats.org/drawingml/2006/table">
            <a:tbl>
              <a:tblPr firstRow="1" firstCol="1" bandRow="1">
                <a:tableStyleId>{5C22544A-7EE6-4342-B048-85BDC9FD1C3A}</a:tableStyleId>
              </a:tblPr>
              <a:tblGrid>
                <a:gridCol w="440201">
                  <a:extLst>
                    <a:ext uri="{9D8B030D-6E8A-4147-A177-3AD203B41FA5}">
                      <a16:colId xmlns:a16="http://schemas.microsoft.com/office/drawing/2014/main" val="2086534354"/>
                    </a:ext>
                  </a:extLst>
                </a:gridCol>
                <a:gridCol w="443896">
                  <a:extLst>
                    <a:ext uri="{9D8B030D-6E8A-4147-A177-3AD203B41FA5}">
                      <a16:colId xmlns:a16="http://schemas.microsoft.com/office/drawing/2014/main" val="1496813821"/>
                    </a:ext>
                  </a:extLst>
                </a:gridCol>
                <a:gridCol w="497164">
                  <a:extLst>
                    <a:ext uri="{9D8B030D-6E8A-4147-A177-3AD203B41FA5}">
                      <a16:colId xmlns:a16="http://schemas.microsoft.com/office/drawing/2014/main" val="3308426581"/>
                    </a:ext>
                  </a:extLst>
                </a:gridCol>
                <a:gridCol w="1322809">
                  <a:extLst>
                    <a:ext uri="{9D8B030D-6E8A-4147-A177-3AD203B41FA5}">
                      <a16:colId xmlns:a16="http://schemas.microsoft.com/office/drawing/2014/main" val="919140555"/>
                    </a:ext>
                  </a:extLst>
                </a:gridCol>
                <a:gridCol w="1997532">
                  <a:extLst>
                    <a:ext uri="{9D8B030D-6E8A-4147-A177-3AD203B41FA5}">
                      <a16:colId xmlns:a16="http://schemas.microsoft.com/office/drawing/2014/main" val="3447856043"/>
                    </a:ext>
                  </a:extLst>
                </a:gridCol>
                <a:gridCol w="682080">
                  <a:extLst>
                    <a:ext uri="{9D8B030D-6E8A-4147-A177-3AD203B41FA5}">
                      <a16:colId xmlns:a16="http://schemas.microsoft.com/office/drawing/2014/main" val="1979143687"/>
                    </a:ext>
                  </a:extLst>
                </a:gridCol>
                <a:gridCol w="658486">
                  <a:extLst>
                    <a:ext uri="{9D8B030D-6E8A-4147-A177-3AD203B41FA5}">
                      <a16:colId xmlns:a16="http://schemas.microsoft.com/office/drawing/2014/main" val="894171165"/>
                    </a:ext>
                  </a:extLst>
                </a:gridCol>
                <a:gridCol w="949938">
                  <a:extLst>
                    <a:ext uri="{9D8B030D-6E8A-4147-A177-3AD203B41FA5}">
                      <a16:colId xmlns:a16="http://schemas.microsoft.com/office/drawing/2014/main" val="2296256535"/>
                    </a:ext>
                  </a:extLst>
                </a:gridCol>
                <a:gridCol w="958815">
                  <a:extLst>
                    <a:ext uri="{9D8B030D-6E8A-4147-A177-3AD203B41FA5}">
                      <a16:colId xmlns:a16="http://schemas.microsoft.com/office/drawing/2014/main" val="4001704361"/>
                    </a:ext>
                  </a:extLst>
                </a:gridCol>
                <a:gridCol w="1136374">
                  <a:extLst>
                    <a:ext uri="{9D8B030D-6E8A-4147-A177-3AD203B41FA5}">
                      <a16:colId xmlns:a16="http://schemas.microsoft.com/office/drawing/2014/main" val="3534382646"/>
                    </a:ext>
                  </a:extLst>
                </a:gridCol>
                <a:gridCol w="1074228">
                  <a:extLst>
                    <a:ext uri="{9D8B030D-6E8A-4147-A177-3AD203B41FA5}">
                      <a16:colId xmlns:a16="http://schemas.microsoft.com/office/drawing/2014/main" val="1134656395"/>
                    </a:ext>
                  </a:extLst>
                </a:gridCol>
                <a:gridCol w="710234">
                  <a:extLst>
                    <a:ext uri="{9D8B030D-6E8A-4147-A177-3AD203B41FA5}">
                      <a16:colId xmlns:a16="http://schemas.microsoft.com/office/drawing/2014/main" val="81364426"/>
                    </a:ext>
                  </a:extLst>
                </a:gridCol>
                <a:gridCol w="665844">
                  <a:extLst>
                    <a:ext uri="{9D8B030D-6E8A-4147-A177-3AD203B41FA5}">
                      <a16:colId xmlns:a16="http://schemas.microsoft.com/office/drawing/2014/main" val="513514172"/>
                    </a:ext>
                  </a:extLst>
                </a:gridCol>
                <a:gridCol w="365473">
                  <a:extLst>
                    <a:ext uri="{9D8B030D-6E8A-4147-A177-3AD203B41FA5}">
                      <a16:colId xmlns:a16="http://schemas.microsoft.com/office/drawing/2014/main" val="3396744000"/>
                    </a:ext>
                  </a:extLst>
                </a:gridCol>
              </a:tblGrid>
              <a:tr h="1517826">
                <a:tc rowSpan="2">
                  <a:txBody>
                    <a:bodyPr/>
                    <a:lstStyle/>
                    <a:p>
                      <a:pPr marL="0" algn="ctr" defTabSz="914400" rtl="0" eaLnBrk="1" latinLnBrk="0" hangingPunct="1">
                        <a:spcBef>
                          <a:spcPts val="300"/>
                        </a:spcBef>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cs typeface="+mn-cs"/>
                        </a:rPr>
                        <a:t>系</a:t>
                      </a: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所</a:t>
                      </a: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學制</a:t>
                      </a: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招生方式</a:t>
                      </a: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核定名額</a:t>
                      </a:r>
                    </a:p>
                    <a:p>
                      <a:pPr marL="0" algn="ctr" defTabSz="914400" rtl="0" eaLnBrk="1" latinLnBrk="0" hangingPunct="1">
                        <a:spcBef>
                          <a:spcPts val="300"/>
                        </a:spcBef>
                        <a:spcAft>
                          <a:spcPts val="0"/>
                        </a:spcAft>
                      </a:pPr>
                      <a:r>
                        <a:rPr lang="en-US" sz="2400" b="0" kern="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不含外加名額</a:t>
                      </a:r>
                      <a:r>
                        <a:rPr lang="en-US" sz="2400" b="0" kern="0" dirty="0">
                          <a:solidFill>
                            <a:schemeClr val="tx1"/>
                          </a:solidFill>
                          <a:effectLst/>
                          <a:latin typeface="微軟正黑體" panose="020B0604030504040204" pitchFamily="34" charset="-120"/>
                          <a:ea typeface="微軟正黑體" panose="020B0604030504040204" pitchFamily="34" charset="-120"/>
                          <a:cs typeface="+mn-cs"/>
                        </a:rPr>
                        <a:t>)</a:t>
                      </a:r>
                      <a:endParaRPr lang="zh-TW" sz="2400" b="0" kern="0" dirty="0">
                        <a:solidFill>
                          <a:schemeClr val="tx1"/>
                        </a:solidFill>
                        <a:effectLst/>
                        <a:latin typeface="微軟正黑體" panose="020B0604030504040204" pitchFamily="34" charset="-120"/>
                        <a:ea typeface="微軟正黑體" panose="020B0604030504040204" pitchFamily="34" charset="-120"/>
                        <a:cs typeface="+mn-cs"/>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核定擴充新生招生名額</a:t>
                      </a: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2">
                  <a:txBody>
                    <a:bodyPr/>
                    <a:lstStyle/>
                    <a:p>
                      <a:pPr marL="0" algn="ctr" defTabSz="914400" rtl="0" eaLnBrk="1" latinLnBrk="0" hangingPunct="1">
                        <a:spcBef>
                          <a:spcPts val="300"/>
                        </a:spcBef>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cs typeface="+mn-cs"/>
                        </a:rPr>
                        <a:t>實際</a:t>
                      </a:r>
                      <a:endParaRPr lang="en-US" altLang="zh-TW" sz="2400" b="0" kern="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Bef>
                          <a:spcPts val="300"/>
                        </a:spcBef>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cs typeface="+mn-cs"/>
                        </a:rPr>
                        <a:t>註冊</a:t>
                      </a: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人數</a:t>
                      </a: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marL="0" algn="ctr" defTabSz="914400" rtl="0" eaLnBrk="1" latinLnBrk="0" hangingPunct="1">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增額</a:t>
                      </a:r>
                      <a:r>
                        <a:rPr lang="zh-TW" sz="2400" b="0" kern="0" dirty="0" smtClean="0">
                          <a:solidFill>
                            <a:schemeClr val="tx1"/>
                          </a:solidFill>
                          <a:effectLst/>
                          <a:latin typeface="微軟正黑體" panose="020B0604030504040204" pitchFamily="34" charset="-120"/>
                          <a:ea typeface="微軟正黑體" panose="020B0604030504040204" pitchFamily="34" charset="-120"/>
                          <a:cs typeface="+mn-cs"/>
                        </a:rPr>
                        <a:t>錄取</a:t>
                      </a:r>
                      <a:endParaRPr lang="en-US" altLang="zh-TW" sz="2400" b="0" kern="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Bef>
                          <a:spcPts val="300"/>
                        </a:spcBef>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cs typeface="+mn-cs"/>
                        </a:rPr>
                        <a:t>實際</a:t>
                      </a: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註冊人數</a:t>
                      </a: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marL="0" algn="ctr" defTabSz="914400" rtl="0" eaLnBrk="1" latinLnBrk="0" hangingPunct="1">
                        <a:spcBef>
                          <a:spcPts val="300"/>
                        </a:spcBef>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cs typeface="+mn-cs"/>
                        </a:rPr>
                        <a:t>擴充</a:t>
                      </a:r>
                      <a:r>
                        <a:rPr lang="zh-TW" sz="2400" b="1" kern="0" dirty="0" smtClean="0">
                          <a:solidFill>
                            <a:srgbClr val="FF0000"/>
                          </a:solidFill>
                          <a:effectLst/>
                          <a:latin typeface="微軟正黑體" panose="020B0604030504040204" pitchFamily="34" charset="-120"/>
                          <a:ea typeface="微軟正黑體" panose="020B0604030504040204" pitchFamily="34" charset="-120"/>
                          <a:cs typeface="+mn-cs"/>
                        </a:rPr>
                        <a:t>新生</a:t>
                      </a:r>
                      <a:endParaRPr lang="en-US" altLang="zh-TW" sz="2400" b="1" kern="0" dirty="0" smtClean="0">
                        <a:solidFill>
                          <a:srgbClr val="FF0000"/>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Bef>
                          <a:spcPts val="300"/>
                        </a:spcBef>
                        <a:spcAft>
                          <a:spcPts val="0"/>
                        </a:spcAft>
                      </a:pPr>
                      <a:r>
                        <a:rPr lang="zh-TW" sz="2400" b="1" kern="0" dirty="0" smtClean="0">
                          <a:solidFill>
                            <a:srgbClr val="FF0000"/>
                          </a:solidFill>
                          <a:effectLst/>
                          <a:latin typeface="微軟正黑體" panose="020B0604030504040204" pitchFamily="34" charset="-120"/>
                          <a:ea typeface="微軟正黑體" panose="020B0604030504040204" pitchFamily="34" charset="-120"/>
                          <a:cs typeface="+mn-cs"/>
                        </a:rPr>
                        <a:t>招生名額</a:t>
                      </a:r>
                      <a:endParaRPr lang="en-US" altLang="zh-TW" sz="2400" b="1" kern="0" dirty="0" smtClean="0">
                        <a:solidFill>
                          <a:srgbClr val="FF0000"/>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Bef>
                          <a:spcPts val="300"/>
                        </a:spcBef>
                        <a:spcAft>
                          <a:spcPts val="0"/>
                        </a:spcAft>
                      </a:pPr>
                      <a:r>
                        <a:rPr lang="zh-TW" sz="2400" b="1" kern="0" dirty="0" smtClean="0">
                          <a:solidFill>
                            <a:srgbClr val="FF0000"/>
                          </a:solidFill>
                          <a:effectLst/>
                          <a:latin typeface="微軟正黑體" panose="020B0604030504040204" pitchFamily="34" charset="-120"/>
                          <a:ea typeface="微軟正黑體" panose="020B0604030504040204" pitchFamily="34" charset="-120"/>
                          <a:cs typeface="+mn-cs"/>
                        </a:rPr>
                        <a:t>實際</a:t>
                      </a:r>
                      <a:r>
                        <a:rPr lang="zh-TW" sz="2400" b="1" kern="0" dirty="0">
                          <a:solidFill>
                            <a:srgbClr val="FF0000"/>
                          </a:solidFill>
                          <a:effectLst/>
                          <a:latin typeface="微軟正黑體" panose="020B0604030504040204" pitchFamily="34" charset="-120"/>
                          <a:ea typeface="微軟正黑體" panose="020B0604030504040204" pitchFamily="34" charset="-120"/>
                          <a:cs typeface="+mn-cs"/>
                        </a:rPr>
                        <a:t>註冊人數</a:t>
                      </a:r>
                    </a:p>
                  </a:txBody>
                  <a:tcPr marL="17781" marR="177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marL="0" algn="ctr" defTabSz="914400" rtl="0" eaLnBrk="1" latinLnBrk="0" hangingPunct="1">
                        <a:spcBef>
                          <a:spcPts val="300"/>
                        </a:spcBef>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cs typeface="+mn-cs"/>
                        </a:rPr>
                        <a:t>教育部</a:t>
                      </a:r>
                      <a:endParaRPr lang="en-US" altLang="zh-TW" sz="2400" b="0" kern="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Bef>
                          <a:spcPts val="300"/>
                        </a:spcBef>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cs typeface="+mn-cs"/>
                        </a:rPr>
                        <a:t>核准</a:t>
                      </a:r>
                      <a:endParaRPr lang="en-US" altLang="zh-TW" sz="2400" b="0" kern="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Bef>
                          <a:spcPts val="300"/>
                        </a:spcBef>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cs typeface="+mn-cs"/>
                        </a:rPr>
                        <a:t>增</a:t>
                      </a: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額錄取</a:t>
                      </a: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rowSpan="2">
                  <a:txBody>
                    <a:bodyPr/>
                    <a:lstStyle/>
                    <a:p>
                      <a:pPr marL="0" algn="ctr" defTabSz="914400" rtl="0" eaLnBrk="1" latinLnBrk="0" hangingPunct="1">
                        <a:spcBef>
                          <a:spcPts val="300"/>
                        </a:spcBef>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cs typeface="+mn-cs"/>
                        </a:rPr>
                        <a:t>備註</a:t>
                      </a: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3963530"/>
                  </a:ext>
                </a:extLst>
              </a:tr>
              <a:tr h="121426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spcBef>
                          <a:spcPts val="300"/>
                        </a:spcBef>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cs typeface="+mn-cs"/>
                        </a:rPr>
                        <a:t>男</a:t>
                      </a: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Bef>
                          <a:spcPts val="300"/>
                        </a:spcBef>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cs typeface="+mn-cs"/>
                        </a:rPr>
                        <a:t>女</a:t>
                      </a: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Bef>
                          <a:spcPts val="300"/>
                        </a:spcBef>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cs typeface="+mn-cs"/>
                        </a:rPr>
                        <a:t>男</a:t>
                      </a: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女</a:t>
                      </a: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Bef>
                          <a:spcPts val="300"/>
                        </a:spcBef>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cs typeface="+mn-cs"/>
                        </a:rPr>
                        <a:t>男</a:t>
                      </a: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latinLnBrk="0" hangingPunct="1">
                        <a:spcBef>
                          <a:spcPts val="300"/>
                        </a:spcBef>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cs typeface="+mn-cs"/>
                        </a:rPr>
                        <a:t>女</a:t>
                      </a: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latinLnBrk="0" hangingPunct="1">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公文日期</a:t>
                      </a: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公文字號</a:t>
                      </a: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endParaRPr lang="zh-TW" altLang="en-US"/>
                    </a:p>
                  </a:txBody>
                  <a:tcPr/>
                </a:tc>
                <a:extLst>
                  <a:ext uri="{0D108BD9-81ED-4DB2-BD59-A6C34878D82A}">
                    <a16:rowId xmlns:a16="http://schemas.microsoft.com/office/drawing/2014/main" val="755786064"/>
                  </a:ext>
                </a:extLst>
              </a:tr>
            </a:tbl>
          </a:graphicData>
        </a:graphic>
      </p:graphicFrame>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06</a:t>
            </a:r>
            <a:endParaRPr lang="zh-TW" altLang="en-US" smtClean="0"/>
          </a:p>
        </p:txBody>
      </p:sp>
      <p:sp>
        <p:nvSpPr>
          <p:cNvPr id="69635"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5C7427BC-CD57-4D8D-B3AA-A97940D45D4C}" type="slidenum">
              <a:rPr lang="zh-TW" altLang="en-US" smtClean="0">
                <a:solidFill>
                  <a:srgbClr val="000000"/>
                </a:solidFill>
              </a:rPr>
              <a:pPr fontAlgn="base">
                <a:spcBef>
                  <a:spcPct val="0"/>
                </a:spcBef>
                <a:spcAft>
                  <a:spcPct val="0"/>
                </a:spcAft>
              </a:pPr>
              <a:t>16</a:t>
            </a:fld>
            <a:endParaRPr lang="zh-TW" altLang="en-US" smtClean="0">
              <a:solidFill>
                <a:srgbClr val="000000"/>
              </a:solidFill>
            </a:endParaRPr>
          </a:p>
        </p:txBody>
      </p:sp>
      <p:sp>
        <p:nvSpPr>
          <p:cNvPr id="69636" name="標題 1"/>
          <p:cNvSpPr txBox="1">
            <a:spLocks/>
          </p:cNvSpPr>
          <p:nvPr/>
        </p:nvSpPr>
        <p:spPr bwMode="auto">
          <a:xfrm>
            <a:off x="1914525" y="11747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報</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2-1-3-1 </a:t>
            </a:r>
            <a:r>
              <a:rPr lang="zh-TW" altLang="zh-TW" sz="2800" b="1">
                <a:solidFill>
                  <a:srgbClr val="C5E0B4"/>
                </a:solidFill>
                <a:latin typeface="微軟正黑體" panose="020B0604030504040204" pitchFamily="34" charset="-120"/>
                <a:ea typeface="微軟正黑體" panose="020B0604030504040204" pitchFamily="34" charset="-120"/>
              </a:rPr>
              <a:t>技專校院系、所、學位學程核定招生名額</a:t>
            </a:r>
            <a:endParaRPr lang="en-US" altLang="zh-TW" sz="2800" b="1">
              <a:solidFill>
                <a:srgbClr val="C5E0B4"/>
              </a:solidFill>
              <a:latin typeface="微軟正黑體" panose="020B0604030504040204" pitchFamily="34" charset="-120"/>
              <a:ea typeface="微軟正黑體" panose="020B0604030504040204" pitchFamily="34" charset="-120"/>
            </a:endParaRPr>
          </a:p>
          <a:p>
            <a:pPr eaLnBrk="1" hangingPunct="1">
              <a:lnSpc>
                <a:spcPct val="90000"/>
              </a:lnSpc>
            </a:pPr>
            <a:r>
              <a:rPr lang="en-US" altLang="zh-TW" sz="2800" b="1">
                <a:solidFill>
                  <a:srgbClr val="C5E0B4"/>
                </a:solidFill>
                <a:latin typeface="微軟正黑體" panose="020B0604030504040204" pitchFamily="34" charset="-120"/>
                <a:ea typeface="微軟正黑體" panose="020B0604030504040204" pitchFamily="34" charset="-120"/>
              </a:rPr>
              <a:t>                        </a:t>
            </a:r>
            <a:r>
              <a:rPr lang="zh-TW" altLang="zh-TW" sz="2800" b="1">
                <a:solidFill>
                  <a:srgbClr val="C5E0B4"/>
                </a:solidFill>
                <a:latin typeface="微軟正黑體" panose="020B0604030504040204" pitchFamily="34" charset="-120"/>
                <a:ea typeface="微軟正黑體" panose="020B0604030504040204" pitchFamily="34" charset="-120"/>
              </a:rPr>
              <a:t>總量內新生註冊率統計表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核定擴充新生招生名</a:t>
            </a:r>
            <a:r>
              <a:rPr lang="zh-TW" altLang="en-US" sz="2400" b="1" dirty="0">
                <a:solidFill>
                  <a:srgbClr val="FF0000"/>
                </a:solidFill>
                <a:latin typeface="微軟正黑體" panose="020B0604030504040204" pitchFamily="34" charset="-120"/>
                <a:ea typeface="微軟正黑體" panose="020B0604030504040204" pitchFamily="34" charset="-120"/>
              </a:rPr>
              <a:t>額（</a:t>
            </a:r>
            <a:r>
              <a:rPr lang="en-US" altLang="zh-TW" sz="2400" b="1" dirty="0">
                <a:solidFill>
                  <a:srgbClr val="FF0000"/>
                </a:solidFill>
                <a:latin typeface="微軟正黑體" panose="020B0604030504040204" pitchFamily="34" charset="-120"/>
                <a:ea typeface="微軟正黑體" panose="020B0604030504040204" pitchFamily="34" charset="-120"/>
              </a:rPr>
              <a:t>A1</a:t>
            </a:r>
            <a:r>
              <a:rPr lang="zh-TW" altLang="en-US" sz="2400" b="1" dirty="0">
                <a:solidFill>
                  <a:srgbClr val="FF0000"/>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本欄位數據由</a:t>
            </a:r>
            <a:r>
              <a:rPr lang="zh-TW" altLang="zh-TW" sz="2400" b="1" dirty="0">
                <a:solidFill>
                  <a:srgbClr val="FF0000"/>
                </a:solidFill>
                <a:latin typeface="微軟正黑體" panose="020B0604030504040204" pitchFamily="34" charset="-120"/>
                <a:ea typeface="微軟正黑體" panose="020B0604030504040204" pitchFamily="34" charset="-120"/>
              </a:rPr>
              <a:t>系統自動</a:t>
            </a:r>
            <a:r>
              <a:rPr lang="zh-TW" altLang="en-US" sz="2400" b="1" dirty="0">
                <a:solidFill>
                  <a:srgbClr val="FF0000"/>
                </a:solidFill>
                <a:latin typeface="微軟正黑體" panose="020B0604030504040204" pitchFamily="34" charset="-120"/>
                <a:ea typeface="微軟正黑體" panose="020B0604030504040204" pitchFamily="34" charset="-120"/>
              </a:rPr>
              <a:t>帶入</a:t>
            </a:r>
            <a:r>
              <a:rPr lang="zh-TW" altLang="zh-TW" sz="2400" dirty="0">
                <a:solidFill>
                  <a:prstClr val="black"/>
                </a:solidFill>
                <a:latin typeface="微軟正黑體" panose="020B0604030504040204" pitchFamily="34" charset="-120"/>
                <a:ea typeface="微軟正黑體" panose="020B0604030504040204" pitchFamily="34" charset="-120"/>
              </a:rPr>
              <a:t>，依教育部核定通過之「各系所、學位學程」擴充新生招生名額</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en-US" altLang="zh-TW" sz="2400" b="1" dirty="0">
                <a:solidFill>
                  <a:srgbClr val="FF0000"/>
                </a:solidFill>
                <a:latin typeface="微軟正黑體" panose="020B0604030504040204" pitchFamily="34" charset="-120"/>
                <a:ea typeface="微軟正黑體" panose="020B0604030504040204" pitchFamily="34" charset="-120"/>
              </a:rPr>
              <a:t>109</a:t>
            </a:r>
            <a:r>
              <a:rPr lang="zh-TW" altLang="zh-TW" sz="2400" b="1" dirty="0">
                <a:solidFill>
                  <a:srgbClr val="FF0000"/>
                </a:solidFill>
                <a:latin typeface="微軟正黑體" panose="020B0604030504040204" pitchFamily="34" charset="-120"/>
                <a:ea typeface="微軟正黑體" panose="020B0604030504040204" pitchFamily="34" charset="-120"/>
              </a:rPr>
              <a:t>學年度為資通訊領域系所，另</a:t>
            </a:r>
            <a:r>
              <a:rPr lang="en-US" altLang="zh-TW" sz="2400" b="1" dirty="0">
                <a:solidFill>
                  <a:srgbClr val="FF0000"/>
                </a:solidFill>
                <a:latin typeface="微軟正黑體" panose="020B0604030504040204" pitchFamily="34" charset="-120"/>
                <a:ea typeface="微軟正黑體" panose="020B0604030504040204" pitchFamily="34" charset="-120"/>
              </a:rPr>
              <a:t>110</a:t>
            </a:r>
            <a:r>
              <a:rPr lang="zh-TW" altLang="zh-TW" sz="2400" b="1" dirty="0">
                <a:solidFill>
                  <a:srgbClr val="FF0000"/>
                </a:solidFill>
                <a:latin typeface="微軟正黑體" panose="020B0604030504040204" pitchFamily="34" charset="-120"/>
                <a:ea typeface="微軟正黑體" panose="020B0604030504040204" pitchFamily="34" charset="-120"/>
              </a:rPr>
              <a:t>年學年度擴大為半導體、</a:t>
            </a:r>
            <a:r>
              <a:rPr lang="en-US" altLang="zh-TW" sz="2400" b="1" dirty="0">
                <a:solidFill>
                  <a:srgbClr val="FF0000"/>
                </a:solidFill>
                <a:latin typeface="微軟正黑體" panose="020B0604030504040204" pitchFamily="34" charset="-120"/>
                <a:ea typeface="微軟正黑體" panose="020B0604030504040204" pitchFamily="34" charset="-120"/>
              </a:rPr>
              <a:t>AI</a:t>
            </a:r>
            <a:r>
              <a:rPr lang="zh-TW" altLang="zh-TW" sz="2400" b="1" dirty="0">
                <a:solidFill>
                  <a:srgbClr val="FF0000"/>
                </a:solidFill>
                <a:latin typeface="微軟正黑體" panose="020B0604030504040204" pitchFamily="34" charset="-120"/>
                <a:ea typeface="微軟正黑體" panose="020B0604030504040204" pitchFamily="34" charset="-120"/>
              </a:rPr>
              <a:t>、機械領域系所</a:t>
            </a:r>
            <a:r>
              <a:rPr lang="zh-TW" altLang="en-US" sz="2400" b="1" dirty="0">
                <a:solidFill>
                  <a:srgbClr val="FF0000"/>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lgn="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新增欄位</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10" name="表格 9"/>
          <p:cNvGraphicFramePr>
            <a:graphicFrameLocks noGrp="1"/>
          </p:cNvGraphicFramePr>
          <p:nvPr/>
        </p:nvGraphicFramePr>
        <p:xfrm>
          <a:off x="76200" y="987425"/>
          <a:ext cx="12030075" cy="2784475"/>
        </p:xfrm>
        <a:graphic>
          <a:graphicData uri="http://schemas.openxmlformats.org/drawingml/2006/table">
            <a:tbl>
              <a:tblPr firstRow="1" firstCol="1" bandRow="1">
                <a:tableStyleId>{5C22544A-7EE6-4342-B048-85BDC9FD1C3A}</a:tableStyleId>
              </a:tblPr>
              <a:tblGrid>
                <a:gridCol w="318869">
                  <a:extLst>
                    <a:ext uri="{9D8B030D-6E8A-4147-A177-3AD203B41FA5}">
                      <a16:colId xmlns:a16="http://schemas.microsoft.com/office/drawing/2014/main" val="2414826680"/>
                    </a:ext>
                  </a:extLst>
                </a:gridCol>
                <a:gridCol w="347858">
                  <a:extLst>
                    <a:ext uri="{9D8B030D-6E8A-4147-A177-3AD203B41FA5}">
                      <a16:colId xmlns:a16="http://schemas.microsoft.com/office/drawing/2014/main" val="789512658"/>
                    </a:ext>
                  </a:extLst>
                </a:gridCol>
                <a:gridCol w="399392">
                  <a:extLst>
                    <a:ext uri="{9D8B030D-6E8A-4147-A177-3AD203B41FA5}">
                      <a16:colId xmlns:a16="http://schemas.microsoft.com/office/drawing/2014/main" val="875819493"/>
                    </a:ext>
                  </a:extLst>
                </a:gridCol>
                <a:gridCol w="438043">
                  <a:extLst>
                    <a:ext uri="{9D8B030D-6E8A-4147-A177-3AD203B41FA5}">
                      <a16:colId xmlns:a16="http://schemas.microsoft.com/office/drawing/2014/main" val="1007837034"/>
                    </a:ext>
                  </a:extLst>
                </a:gridCol>
                <a:gridCol w="373625">
                  <a:extLst>
                    <a:ext uri="{9D8B030D-6E8A-4147-A177-3AD203B41FA5}">
                      <a16:colId xmlns:a16="http://schemas.microsoft.com/office/drawing/2014/main" val="4260884008"/>
                    </a:ext>
                  </a:extLst>
                </a:gridCol>
                <a:gridCol w="412276">
                  <a:extLst>
                    <a:ext uri="{9D8B030D-6E8A-4147-A177-3AD203B41FA5}">
                      <a16:colId xmlns:a16="http://schemas.microsoft.com/office/drawing/2014/main" val="2683877726"/>
                    </a:ext>
                  </a:extLst>
                </a:gridCol>
                <a:gridCol w="811668">
                  <a:extLst>
                    <a:ext uri="{9D8B030D-6E8A-4147-A177-3AD203B41FA5}">
                      <a16:colId xmlns:a16="http://schemas.microsoft.com/office/drawing/2014/main" val="3904618123"/>
                    </a:ext>
                  </a:extLst>
                </a:gridCol>
                <a:gridCol w="760133">
                  <a:extLst>
                    <a:ext uri="{9D8B030D-6E8A-4147-A177-3AD203B41FA5}">
                      <a16:colId xmlns:a16="http://schemas.microsoft.com/office/drawing/2014/main" val="1314066550"/>
                    </a:ext>
                  </a:extLst>
                </a:gridCol>
                <a:gridCol w="776811">
                  <a:extLst>
                    <a:ext uri="{9D8B030D-6E8A-4147-A177-3AD203B41FA5}">
                      <a16:colId xmlns:a16="http://schemas.microsoft.com/office/drawing/2014/main" val="176432132"/>
                    </a:ext>
                  </a:extLst>
                </a:gridCol>
                <a:gridCol w="1851447">
                  <a:extLst>
                    <a:ext uri="{9D8B030D-6E8A-4147-A177-3AD203B41FA5}">
                      <a16:colId xmlns:a16="http://schemas.microsoft.com/office/drawing/2014/main" val="3730332982"/>
                    </a:ext>
                  </a:extLst>
                </a:gridCol>
                <a:gridCol w="450927">
                  <a:extLst>
                    <a:ext uri="{9D8B030D-6E8A-4147-A177-3AD203B41FA5}">
                      <a16:colId xmlns:a16="http://schemas.microsoft.com/office/drawing/2014/main" val="631231828"/>
                    </a:ext>
                  </a:extLst>
                </a:gridCol>
                <a:gridCol w="605530">
                  <a:extLst>
                    <a:ext uri="{9D8B030D-6E8A-4147-A177-3AD203B41FA5}">
                      <a16:colId xmlns:a16="http://schemas.microsoft.com/office/drawing/2014/main" val="3799330111"/>
                    </a:ext>
                  </a:extLst>
                </a:gridCol>
                <a:gridCol w="669948">
                  <a:extLst>
                    <a:ext uri="{9D8B030D-6E8A-4147-A177-3AD203B41FA5}">
                      <a16:colId xmlns:a16="http://schemas.microsoft.com/office/drawing/2014/main" val="1294327162"/>
                    </a:ext>
                  </a:extLst>
                </a:gridCol>
                <a:gridCol w="579763">
                  <a:extLst>
                    <a:ext uri="{9D8B030D-6E8A-4147-A177-3AD203B41FA5}">
                      <a16:colId xmlns:a16="http://schemas.microsoft.com/office/drawing/2014/main" val="2306912354"/>
                    </a:ext>
                  </a:extLst>
                </a:gridCol>
                <a:gridCol w="776335">
                  <a:extLst>
                    <a:ext uri="{9D8B030D-6E8A-4147-A177-3AD203B41FA5}">
                      <a16:colId xmlns:a16="http://schemas.microsoft.com/office/drawing/2014/main" val="2381236795"/>
                    </a:ext>
                  </a:extLst>
                </a:gridCol>
                <a:gridCol w="2209800">
                  <a:extLst>
                    <a:ext uri="{9D8B030D-6E8A-4147-A177-3AD203B41FA5}">
                      <a16:colId xmlns:a16="http://schemas.microsoft.com/office/drawing/2014/main" val="4272116014"/>
                    </a:ext>
                  </a:extLst>
                </a:gridCol>
                <a:gridCol w="247652">
                  <a:extLst>
                    <a:ext uri="{9D8B030D-6E8A-4147-A177-3AD203B41FA5}">
                      <a16:colId xmlns:a16="http://schemas.microsoft.com/office/drawing/2014/main" val="2081370231"/>
                    </a:ext>
                  </a:extLst>
                </a:gridCol>
              </a:tblGrid>
              <a:tr h="723961">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學年度</a:t>
                      </a:r>
                    </a:p>
                  </a:txBody>
                  <a:tcPr marL="68576" marR="68576"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學校代碼</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學校名稱</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統計處代碼</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系所名稱</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學制別</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總量核定新生招生名額</a:t>
                      </a:r>
                      <a:r>
                        <a:rPr lang="en-US" sz="2400" b="0" kern="0" dirty="0">
                          <a:solidFill>
                            <a:schemeClr val="tx1"/>
                          </a:solidFill>
                          <a:effectLst/>
                          <a:latin typeface="微軟正黑體" panose="020B0604030504040204" pitchFamily="34" charset="-120"/>
                          <a:ea typeface="微軟正黑體" panose="020B0604030504040204" pitchFamily="34" charset="-120"/>
                          <a:cs typeface="+mn-cs"/>
                        </a:rPr>
                        <a:t>(A)</a:t>
                      </a:r>
                      <a:endParaRPr lang="zh-TW" sz="2400" b="0" kern="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cs typeface="+mn-cs"/>
                        </a:rPr>
                        <a:t>核定擴充新生招生名額</a:t>
                      </a:r>
                      <a:r>
                        <a:rPr lang="en-US" sz="2400" b="1" kern="0" dirty="0">
                          <a:solidFill>
                            <a:srgbClr val="FF0000"/>
                          </a:solidFill>
                          <a:effectLst/>
                          <a:latin typeface="微軟正黑體" panose="020B0604030504040204" pitchFamily="34" charset="-120"/>
                          <a:ea typeface="微軟正黑體" panose="020B0604030504040204" pitchFamily="34" charset="-120"/>
                          <a:cs typeface="+mn-cs"/>
                        </a:rPr>
                        <a:t>(A1)</a:t>
                      </a:r>
                      <a:endParaRPr lang="zh-TW" sz="2400" b="1" kern="0" dirty="0">
                        <a:solidFill>
                          <a:srgbClr val="FF0000"/>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新生保留入學資格人數</a:t>
                      </a:r>
                      <a:r>
                        <a:rPr lang="en-US" sz="2400" b="0" kern="0" dirty="0">
                          <a:solidFill>
                            <a:schemeClr val="tx1"/>
                          </a:solidFill>
                          <a:effectLst/>
                          <a:latin typeface="微軟正黑體" panose="020B0604030504040204" pitchFamily="34" charset="-120"/>
                          <a:ea typeface="微軟正黑體" panose="020B0604030504040204" pitchFamily="34" charset="-120"/>
                          <a:cs typeface="+mn-cs"/>
                        </a:rPr>
                        <a:t>(B)</a:t>
                      </a:r>
                      <a:endParaRPr lang="zh-TW" sz="2400" b="0" kern="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新生實際</a:t>
                      </a:r>
                    </a:p>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註冊人數</a:t>
                      </a:r>
                      <a:r>
                        <a:rPr lang="en-US" sz="2000" b="0" kern="100" dirty="0">
                          <a:solidFill>
                            <a:schemeClr val="tx1"/>
                          </a:solidFill>
                          <a:effectLst/>
                          <a:latin typeface="微軟正黑體" panose="020B0604030504040204" pitchFamily="34" charset="-120"/>
                          <a:ea typeface="微軟正黑體" panose="020B0604030504040204" pitchFamily="34" charset="-120"/>
                          <a:cs typeface="+mn-cs"/>
                        </a:rPr>
                        <a:t>(C)≤(A+A1-B)</a:t>
                      </a:r>
                      <a:endParaRPr lang="zh-TW" sz="20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境外</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生</a:t>
                      </a: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cs typeface="+mn-cs"/>
                        </a:rPr>
                        <a:t>（新生）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lnSpc>
                          <a:spcPts val="2700"/>
                        </a:lnSpc>
                        <a:spcBef>
                          <a:spcPts val="300"/>
                        </a:spcBef>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實際註冊人數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marL="0" algn="ctr" defTabSz="914400" rtl="0" eaLnBrk="1" latinLnBrk="0" hangingPunct="1">
                        <a:lnSpc>
                          <a:spcPts val="2700"/>
                        </a:lnSpc>
                        <a:spcBef>
                          <a:spcPts val="300"/>
                        </a:spcBef>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新生註冊</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率</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lnSpc>
                          <a:spcPts val="2700"/>
                        </a:lnSpc>
                        <a:spcBef>
                          <a:spcPts val="300"/>
                        </a:spcBef>
                        <a:spcAft>
                          <a:spcPts val="0"/>
                        </a:spcAft>
                      </a:pPr>
                      <a:r>
                        <a:rPr lang="en-US" sz="2000" b="0" kern="100" dirty="0">
                          <a:solidFill>
                            <a:schemeClr val="tx1"/>
                          </a:solidFill>
                          <a:effectLst/>
                          <a:latin typeface="微軟正黑體" panose="020B0604030504040204" pitchFamily="34" charset="-120"/>
                          <a:ea typeface="微軟正黑體" panose="020B0604030504040204" pitchFamily="34" charset="-120"/>
                          <a:cs typeface="+mn-cs"/>
                        </a:rPr>
                        <a:t>E=(C+D)/</a:t>
                      </a:r>
                      <a:r>
                        <a:rPr lang="zh-TW" sz="2000" b="0" kern="100" dirty="0">
                          <a:solidFill>
                            <a:schemeClr val="tx1"/>
                          </a:solidFill>
                          <a:effectLst/>
                          <a:latin typeface="微軟正黑體" panose="020B0604030504040204" pitchFamily="34" charset="-120"/>
                          <a:ea typeface="微軟正黑體" panose="020B0604030504040204" pitchFamily="34" charset="-120"/>
                          <a:cs typeface="+mn-cs"/>
                        </a:rPr>
                        <a:t>〔</a:t>
                      </a:r>
                      <a:r>
                        <a:rPr lang="en-US" sz="2000" b="0" kern="100" dirty="0">
                          <a:solidFill>
                            <a:schemeClr val="tx1"/>
                          </a:solidFill>
                          <a:effectLst/>
                          <a:latin typeface="微軟正黑體" panose="020B0604030504040204" pitchFamily="34" charset="-120"/>
                          <a:ea typeface="微軟正黑體" panose="020B0604030504040204" pitchFamily="34" charset="-120"/>
                          <a:cs typeface="+mn-cs"/>
                        </a:rPr>
                        <a:t>(A-B)+D</a:t>
                      </a:r>
                      <a:r>
                        <a:rPr lang="zh-TW" sz="2000" b="0" kern="100" dirty="0">
                          <a:solidFill>
                            <a:schemeClr val="tx1"/>
                          </a:solidFill>
                          <a:effectLst/>
                          <a:latin typeface="微軟正黑體" panose="020B0604030504040204" pitchFamily="34" charset="-120"/>
                          <a:ea typeface="微軟正黑體" panose="020B0604030504040204" pitchFamily="34" charset="-120"/>
                          <a:cs typeface="+mn-cs"/>
                        </a:rPr>
                        <a:t>〕＊</a:t>
                      </a:r>
                      <a:r>
                        <a:rPr lang="en-US" sz="2000" b="0" kern="100" dirty="0">
                          <a:solidFill>
                            <a:schemeClr val="tx1"/>
                          </a:solidFill>
                          <a:effectLst/>
                          <a:latin typeface="微軟正黑體" panose="020B0604030504040204" pitchFamily="34" charset="-120"/>
                          <a:ea typeface="微軟正黑體" panose="020B0604030504040204" pitchFamily="34" charset="-120"/>
                          <a:cs typeface="+mn-cs"/>
                        </a:rPr>
                        <a:t>100</a:t>
                      </a:r>
                      <a:r>
                        <a:rPr lang="zh-TW" sz="2000" b="0" kern="100" dirty="0">
                          <a:solidFill>
                            <a:schemeClr val="tx1"/>
                          </a:solidFill>
                          <a:effectLst/>
                          <a:latin typeface="微軟正黑體" panose="020B0604030504040204" pitchFamily="34" charset="-120"/>
                          <a:ea typeface="微軟正黑體" panose="020B0604030504040204" pitchFamily="34" charset="-120"/>
                          <a:cs typeface="+mn-cs"/>
                        </a:rPr>
                        <a:t>％</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cs typeface="+mn-cs"/>
                        </a:rPr>
                        <a:t>略</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3195063"/>
                  </a:ext>
                </a:extLst>
              </a:tr>
              <a:tr h="206051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小</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計</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lnSpc>
                          <a:spcPts val="2700"/>
                        </a:lnSpc>
                        <a:spcBef>
                          <a:spcPts val="300"/>
                        </a:spcBef>
                        <a:spcAft>
                          <a:spcPts val="0"/>
                        </a:spcAft>
                      </a:pP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rPr>
                        <a:t>(D)</a:t>
                      </a:r>
                      <a:endParaRPr lang="zh-TW" sz="2000" b="0" kern="100" dirty="0" smtClean="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僑</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lnSpc>
                          <a:spcPts val="2700"/>
                        </a:lnSpc>
                        <a:spcBef>
                          <a:spcPts val="300"/>
                        </a:spcBef>
                        <a:spcAft>
                          <a:spcPts val="0"/>
                        </a:spcAft>
                      </a:pP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rPr>
                        <a:t>(d1)</a:t>
                      </a:r>
                      <a:endParaRPr lang="zh-TW" sz="20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2700"/>
                        </a:lnSpc>
                        <a:spcBef>
                          <a:spcPts val="300"/>
                        </a:spcBef>
                        <a:spcAft>
                          <a:spcPts val="0"/>
                        </a:spcAft>
                        <a:buClrTx/>
                        <a:buSzTx/>
                        <a:buFontTx/>
                        <a:buNone/>
                        <a:tabLst/>
                        <a:defRPr/>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港澳</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生</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rPr>
                        <a:t>(d2)</a:t>
                      </a:r>
                      <a:endParaRPr lang="zh-TW"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外國</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marR="0" indent="0" algn="ctr" defTabSz="914400" rtl="0" eaLnBrk="1" fontAlgn="auto" latinLnBrk="0" hangingPunct="1">
                        <a:lnSpc>
                          <a:spcPts val="2700"/>
                        </a:lnSpc>
                        <a:spcBef>
                          <a:spcPts val="300"/>
                        </a:spcBef>
                        <a:spcAft>
                          <a:spcPts val="0"/>
                        </a:spcAft>
                        <a:buClrTx/>
                        <a:buSzTx/>
                        <a:buFontTx/>
                        <a:buNone/>
                        <a:tabLst/>
                        <a:defRPr/>
                      </a:pP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rPr>
                        <a:t>(d3)</a:t>
                      </a:r>
                      <a:endParaRPr lang="zh-TW"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大陸地區</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學生</a:t>
                      </a:r>
                      <a:endParaRPr lang="en-US"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marR="0" indent="0" algn="ctr" defTabSz="914400" rtl="0" eaLnBrk="1" fontAlgn="auto" latinLnBrk="0" hangingPunct="1">
                        <a:lnSpc>
                          <a:spcPts val="2700"/>
                        </a:lnSpc>
                        <a:spcBef>
                          <a:spcPts val="300"/>
                        </a:spcBef>
                        <a:spcAft>
                          <a:spcPts val="0"/>
                        </a:spcAft>
                        <a:buClrTx/>
                        <a:buSzTx/>
                        <a:buFontTx/>
                        <a:buNone/>
                        <a:tabLst/>
                        <a:defRPr/>
                      </a:pP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rPr>
                        <a:t>(d4)</a:t>
                      </a:r>
                      <a:endParaRPr lang="zh-TW"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48673088"/>
                  </a:ext>
                </a:extLst>
              </a:tr>
            </a:tbl>
          </a:graphicData>
        </a:graphic>
      </p:graphicFrame>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06</a:t>
            </a:r>
            <a:endParaRPr lang="zh-TW" altLang="en-US" smtClean="0"/>
          </a:p>
        </p:txBody>
      </p:sp>
      <p:sp>
        <p:nvSpPr>
          <p:cNvPr id="70659"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9DD83108-BAD4-45FB-9BDE-FEF36D78375C}" type="slidenum">
              <a:rPr lang="zh-TW" altLang="en-US" smtClean="0">
                <a:solidFill>
                  <a:srgbClr val="000000"/>
                </a:solidFill>
              </a:rPr>
              <a:pPr fontAlgn="base">
                <a:spcBef>
                  <a:spcPct val="0"/>
                </a:spcBef>
                <a:spcAft>
                  <a:spcPct val="0"/>
                </a:spcAft>
              </a:pPr>
              <a:t>17</a:t>
            </a:fld>
            <a:endParaRPr lang="zh-TW" altLang="en-US" smtClean="0">
              <a:solidFill>
                <a:srgbClr val="000000"/>
              </a:solidFill>
            </a:endParaRPr>
          </a:p>
        </p:txBody>
      </p:sp>
      <p:sp>
        <p:nvSpPr>
          <p:cNvPr id="70660" name="標題 1"/>
          <p:cNvSpPr txBox="1">
            <a:spLocks/>
          </p:cNvSpPr>
          <p:nvPr/>
        </p:nvSpPr>
        <p:spPr bwMode="auto">
          <a:xfrm>
            <a:off x="1914525" y="11747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報</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2-1-3-1 </a:t>
            </a:r>
            <a:r>
              <a:rPr lang="zh-TW" altLang="zh-TW" sz="2800" b="1">
                <a:solidFill>
                  <a:srgbClr val="C5E0B4"/>
                </a:solidFill>
                <a:latin typeface="微軟正黑體" panose="020B0604030504040204" pitchFamily="34" charset="-120"/>
                <a:ea typeface="微軟正黑體" panose="020B0604030504040204" pitchFamily="34" charset="-120"/>
              </a:rPr>
              <a:t>技專校院系、所、學位學程核定招生名額</a:t>
            </a:r>
            <a:endParaRPr lang="en-US" altLang="zh-TW" sz="2800" b="1">
              <a:solidFill>
                <a:srgbClr val="C5E0B4"/>
              </a:solidFill>
              <a:latin typeface="微軟正黑體" panose="020B0604030504040204" pitchFamily="34" charset="-120"/>
              <a:ea typeface="微軟正黑體" panose="020B0604030504040204" pitchFamily="34" charset="-120"/>
            </a:endParaRPr>
          </a:p>
          <a:p>
            <a:pPr eaLnBrk="1" hangingPunct="1">
              <a:lnSpc>
                <a:spcPct val="90000"/>
              </a:lnSpc>
            </a:pPr>
            <a:r>
              <a:rPr lang="en-US" altLang="zh-TW" sz="2800" b="1">
                <a:solidFill>
                  <a:srgbClr val="C5E0B4"/>
                </a:solidFill>
                <a:latin typeface="微軟正黑體" panose="020B0604030504040204" pitchFamily="34" charset="-120"/>
                <a:ea typeface="微軟正黑體" panose="020B0604030504040204" pitchFamily="34" charset="-120"/>
              </a:rPr>
              <a:t>                        </a:t>
            </a:r>
            <a:r>
              <a:rPr lang="zh-TW" altLang="zh-TW" sz="2800" b="1">
                <a:solidFill>
                  <a:srgbClr val="C5E0B4"/>
                </a:solidFill>
                <a:latin typeface="微軟正黑體" panose="020B0604030504040204" pitchFamily="34" charset="-120"/>
                <a:ea typeface="微軟正黑體" panose="020B0604030504040204" pitchFamily="34" charset="-120"/>
              </a:rPr>
              <a:t>總量內新生註冊率統計表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修改定義</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新生</a:t>
            </a:r>
            <a:r>
              <a:rPr lang="zh-TW" altLang="en-US" sz="2400" b="1" dirty="0">
                <a:solidFill>
                  <a:srgbClr val="FF0000"/>
                </a:solidFill>
                <a:latin typeface="微軟正黑體" panose="020B0604030504040204" pitchFamily="34" charset="-120"/>
                <a:ea typeface="微軟正黑體" panose="020B0604030504040204" pitchFamily="34" charset="-120"/>
              </a:rPr>
              <a:t>實際註冊人數</a:t>
            </a:r>
            <a:r>
              <a:rPr lang="en-US" altLang="zh-TW" sz="2400" b="1" kern="100" dirty="0">
                <a:solidFill>
                  <a:srgbClr val="FF0000"/>
                </a:solidFill>
                <a:latin typeface="微軟正黑體" panose="020B0604030504040204" pitchFamily="34" charset="-120"/>
                <a:ea typeface="微軟正黑體" panose="020B0604030504040204" pitchFamily="34" charset="-120"/>
              </a:rPr>
              <a:t>(C)≤(A+A1-B)</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資料來源：「表</a:t>
            </a:r>
            <a:r>
              <a:rPr lang="en-US" altLang="zh-TW" sz="2400" dirty="0">
                <a:solidFill>
                  <a:prstClr val="black"/>
                </a:solidFill>
                <a:latin typeface="微軟正黑體" panose="020B0604030504040204" pitchFamily="34" charset="-120"/>
                <a:ea typeface="微軟正黑體" panose="020B0604030504040204" pitchFamily="34" charset="-120"/>
              </a:rPr>
              <a:t>2-1-3 </a:t>
            </a:r>
            <a:r>
              <a:rPr lang="zh-TW" altLang="zh-TW" sz="2400" dirty="0">
                <a:solidFill>
                  <a:prstClr val="black"/>
                </a:solidFill>
                <a:latin typeface="微軟正黑體" panose="020B0604030504040204" pitchFamily="34" charset="-120"/>
                <a:ea typeface="微軟正黑體" panose="020B0604030504040204" pitchFamily="34" charset="-120"/>
              </a:rPr>
              <a:t>各種招生管道內含名額資料表」：「實際註冊人數」、「增額錄取實際註冊人數」及</a:t>
            </a:r>
            <a:r>
              <a:rPr lang="zh-TW" altLang="zh-TW" sz="2400" b="1" dirty="0">
                <a:solidFill>
                  <a:srgbClr val="FF0000"/>
                </a:solidFill>
                <a:latin typeface="微軟正黑體" panose="020B0604030504040204" pitchFamily="34" charset="-120"/>
                <a:ea typeface="微軟正黑體" panose="020B0604030504040204" pitchFamily="34" charset="-120"/>
              </a:rPr>
              <a:t>「擴充新生招生名額實際註冊人數」</a:t>
            </a:r>
            <a:r>
              <a:rPr lang="zh-TW" altLang="en-US" sz="2400" b="1" dirty="0">
                <a:solidFill>
                  <a:srgbClr val="FF0000"/>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lgn="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修改定義</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nvGraphicFramePr>
        <p:xfrm>
          <a:off x="76200" y="987425"/>
          <a:ext cx="12030075" cy="2784475"/>
        </p:xfrm>
        <a:graphic>
          <a:graphicData uri="http://schemas.openxmlformats.org/drawingml/2006/table">
            <a:tbl>
              <a:tblPr firstRow="1" firstCol="1" bandRow="1">
                <a:tableStyleId>{5C22544A-7EE6-4342-B048-85BDC9FD1C3A}</a:tableStyleId>
              </a:tblPr>
              <a:tblGrid>
                <a:gridCol w="318869">
                  <a:extLst>
                    <a:ext uri="{9D8B030D-6E8A-4147-A177-3AD203B41FA5}">
                      <a16:colId xmlns:a16="http://schemas.microsoft.com/office/drawing/2014/main" val="2414826680"/>
                    </a:ext>
                  </a:extLst>
                </a:gridCol>
                <a:gridCol w="347858">
                  <a:extLst>
                    <a:ext uri="{9D8B030D-6E8A-4147-A177-3AD203B41FA5}">
                      <a16:colId xmlns:a16="http://schemas.microsoft.com/office/drawing/2014/main" val="789512658"/>
                    </a:ext>
                  </a:extLst>
                </a:gridCol>
                <a:gridCol w="399392">
                  <a:extLst>
                    <a:ext uri="{9D8B030D-6E8A-4147-A177-3AD203B41FA5}">
                      <a16:colId xmlns:a16="http://schemas.microsoft.com/office/drawing/2014/main" val="875819493"/>
                    </a:ext>
                  </a:extLst>
                </a:gridCol>
                <a:gridCol w="438043">
                  <a:extLst>
                    <a:ext uri="{9D8B030D-6E8A-4147-A177-3AD203B41FA5}">
                      <a16:colId xmlns:a16="http://schemas.microsoft.com/office/drawing/2014/main" val="1007837034"/>
                    </a:ext>
                  </a:extLst>
                </a:gridCol>
                <a:gridCol w="373625">
                  <a:extLst>
                    <a:ext uri="{9D8B030D-6E8A-4147-A177-3AD203B41FA5}">
                      <a16:colId xmlns:a16="http://schemas.microsoft.com/office/drawing/2014/main" val="4260884008"/>
                    </a:ext>
                  </a:extLst>
                </a:gridCol>
                <a:gridCol w="412276">
                  <a:extLst>
                    <a:ext uri="{9D8B030D-6E8A-4147-A177-3AD203B41FA5}">
                      <a16:colId xmlns:a16="http://schemas.microsoft.com/office/drawing/2014/main" val="2683877726"/>
                    </a:ext>
                  </a:extLst>
                </a:gridCol>
                <a:gridCol w="811668">
                  <a:extLst>
                    <a:ext uri="{9D8B030D-6E8A-4147-A177-3AD203B41FA5}">
                      <a16:colId xmlns:a16="http://schemas.microsoft.com/office/drawing/2014/main" val="3904618123"/>
                    </a:ext>
                  </a:extLst>
                </a:gridCol>
                <a:gridCol w="760133">
                  <a:extLst>
                    <a:ext uri="{9D8B030D-6E8A-4147-A177-3AD203B41FA5}">
                      <a16:colId xmlns:a16="http://schemas.microsoft.com/office/drawing/2014/main" val="1314066550"/>
                    </a:ext>
                  </a:extLst>
                </a:gridCol>
                <a:gridCol w="776811">
                  <a:extLst>
                    <a:ext uri="{9D8B030D-6E8A-4147-A177-3AD203B41FA5}">
                      <a16:colId xmlns:a16="http://schemas.microsoft.com/office/drawing/2014/main" val="176432132"/>
                    </a:ext>
                  </a:extLst>
                </a:gridCol>
                <a:gridCol w="1851447">
                  <a:extLst>
                    <a:ext uri="{9D8B030D-6E8A-4147-A177-3AD203B41FA5}">
                      <a16:colId xmlns:a16="http://schemas.microsoft.com/office/drawing/2014/main" val="3730332982"/>
                    </a:ext>
                  </a:extLst>
                </a:gridCol>
                <a:gridCol w="450927">
                  <a:extLst>
                    <a:ext uri="{9D8B030D-6E8A-4147-A177-3AD203B41FA5}">
                      <a16:colId xmlns:a16="http://schemas.microsoft.com/office/drawing/2014/main" val="631231828"/>
                    </a:ext>
                  </a:extLst>
                </a:gridCol>
                <a:gridCol w="605530">
                  <a:extLst>
                    <a:ext uri="{9D8B030D-6E8A-4147-A177-3AD203B41FA5}">
                      <a16:colId xmlns:a16="http://schemas.microsoft.com/office/drawing/2014/main" val="3799330111"/>
                    </a:ext>
                  </a:extLst>
                </a:gridCol>
                <a:gridCol w="669948">
                  <a:extLst>
                    <a:ext uri="{9D8B030D-6E8A-4147-A177-3AD203B41FA5}">
                      <a16:colId xmlns:a16="http://schemas.microsoft.com/office/drawing/2014/main" val="1294327162"/>
                    </a:ext>
                  </a:extLst>
                </a:gridCol>
                <a:gridCol w="579763">
                  <a:extLst>
                    <a:ext uri="{9D8B030D-6E8A-4147-A177-3AD203B41FA5}">
                      <a16:colId xmlns:a16="http://schemas.microsoft.com/office/drawing/2014/main" val="2306912354"/>
                    </a:ext>
                  </a:extLst>
                </a:gridCol>
                <a:gridCol w="776335">
                  <a:extLst>
                    <a:ext uri="{9D8B030D-6E8A-4147-A177-3AD203B41FA5}">
                      <a16:colId xmlns:a16="http://schemas.microsoft.com/office/drawing/2014/main" val="2381236795"/>
                    </a:ext>
                  </a:extLst>
                </a:gridCol>
                <a:gridCol w="2209800">
                  <a:extLst>
                    <a:ext uri="{9D8B030D-6E8A-4147-A177-3AD203B41FA5}">
                      <a16:colId xmlns:a16="http://schemas.microsoft.com/office/drawing/2014/main" val="4272116014"/>
                    </a:ext>
                  </a:extLst>
                </a:gridCol>
                <a:gridCol w="247652">
                  <a:extLst>
                    <a:ext uri="{9D8B030D-6E8A-4147-A177-3AD203B41FA5}">
                      <a16:colId xmlns:a16="http://schemas.microsoft.com/office/drawing/2014/main" val="2081370231"/>
                    </a:ext>
                  </a:extLst>
                </a:gridCol>
              </a:tblGrid>
              <a:tr h="723961">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學年度</a:t>
                      </a:r>
                    </a:p>
                  </a:txBody>
                  <a:tcPr marL="68576" marR="68576"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學校代碼</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學校名稱</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統計處代碼</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系所名稱</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學制別</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總量核定新生招生名額</a:t>
                      </a:r>
                      <a:r>
                        <a:rPr lang="en-US" sz="2400" b="0" kern="0" dirty="0">
                          <a:solidFill>
                            <a:schemeClr val="tx1"/>
                          </a:solidFill>
                          <a:effectLst/>
                          <a:latin typeface="微軟正黑體" panose="020B0604030504040204" pitchFamily="34" charset="-120"/>
                          <a:ea typeface="微軟正黑體" panose="020B0604030504040204" pitchFamily="34" charset="-120"/>
                          <a:cs typeface="+mn-cs"/>
                        </a:rPr>
                        <a:t>(A)</a:t>
                      </a:r>
                      <a:endParaRPr lang="zh-TW" sz="2400" b="0" kern="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核定擴充新生招生名額</a:t>
                      </a:r>
                      <a:r>
                        <a:rPr lang="en-US" sz="2400" b="0" kern="0" dirty="0">
                          <a:solidFill>
                            <a:schemeClr val="tx1"/>
                          </a:solidFill>
                          <a:effectLst/>
                          <a:latin typeface="微軟正黑體" panose="020B0604030504040204" pitchFamily="34" charset="-120"/>
                          <a:ea typeface="微軟正黑體" panose="020B0604030504040204" pitchFamily="34" charset="-120"/>
                          <a:cs typeface="+mn-cs"/>
                        </a:rPr>
                        <a:t>(A1)</a:t>
                      </a:r>
                      <a:endParaRPr lang="zh-TW" sz="2400" b="0" kern="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新生保留入學資格人數</a:t>
                      </a:r>
                      <a:r>
                        <a:rPr lang="en-US" sz="2400" b="0" kern="0" dirty="0">
                          <a:solidFill>
                            <a:schemeClr val="tx1"/>
                          </a:solidFill>
                          <a:effectLst/>
                          <a:latin typeface="微軟正黑體" panose="020B0604030504040204" pitchFamily="34" charset="-120"/>
                          <a:ea typeface="微軟正黑體" panose="020B0604030504040204" pitchFamily="34" charset="-120"/>
                          <a:cs typeface="+mn-cs"/>
                        </a:rPr>
                        <a:t>(B)</a:t>
                      </a:r>
                      <a:endParaRPr lang="zh-TW" sz="2400" b="0" kern="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新生實際</a:t>
                      </a:r>
                    </a:p>
                    <a:p>
                      <a:pPr marL="0" algn="ctr" defTabSz="914400" rtl="0" eaLnBrk="1" latinLnBrk="0" hangingPunct="1">
                        <a:lnSpc>
                          <a:spcPts val="2700"/>
                        </a:lnSpc>
                        <a:spcBef>
                          <a:spcPts val="300"/>
                        </a:spcBef>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註冊人數</a:t>
                      </a:r>
                      <a:r>
                        <a:rPr lang="en-US" sz="2000" b="1" kern="100" dirty="0">
                          <a:solidFill>
                            <a:srgbClr val="FF0000"/>
                          </a:solidFill>
                          <a:effectLst/>
                          <a:latin typeface="微軟正黑體" panose="020B0604030504040204" pitchFamily="34" charset="-120"/>
                          <a:ea typeface="微軟正黑體" panose="020B0604030504040204" pitchFamily="34" charset="-120"/>
                          <a:cs typeface="+mn-cs"/>
                        </a:rPr>
                        <a:t>(C)≤(A+A1-B)</a:t>
                      </a:r>
                      <a:endParaRPr lang="zh-TW" sz="20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gridSpan="5">
                  <a:txBody>
                    <a:bodyPr/>
                    <a:lstStyle/>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境外</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生</a:t>
                      </a: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cs typeface="+mn-cs"/>
                        </a:rPr>
                        <a:t>（新生）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lnSpc>
                          <a:spcPts val="2700"/>
                        </a:lnSpc>
                        <a:spcBef>
                          <a:spcPts val="300"/>
                        </a:spcBef>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實際註冊人數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marL="0" algn="ctr" defTabSz="914400" rtl="0" eaLnBrk="1" latinLnBrk="0" hangingPunct="1">
                        <a:lnSpc>
                          <a:spcPts val="2700"/>
                        </a:lnSpc>
                        <a:spcBef>
                          <a:spcPts val="300"/>
                        </a:spcBef>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新生註冊</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率</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lnSpc>
                          <a:spcPts val="2700"/>
                        </a:lnSpc>
                        <a:spcBef>
                          <a:spcPts val="300"/>
                        </a:spcBef>
                        <a:spcAft>
                          <a:spcPts val="0"/>
                        </a:spcAft>
                      </a:pPr>
                      <a:r>
                        <a:rPr lang="en-US" sz="2000" b="0" kern="100" dirty="0">
                          <a:solidFill>
                            <a:schemeClr val="tx1"/>
                          </a:solidFill>
                          <a:effectLst/>
                          <a:latin typeface="微軟正黑體" panose="020B0604030504040204" pitchFamily="34" charset="-120"/>
                          <a:ea typeface="微軟正黑體" panose="020B0604030504040204" pitchFamily="34" charset="-120"/>
                          <a:cs typeface="+mn-cs"/>
                        </a:rPr>
                        <a:t>E=(C+D)/</a:t>
                      </a:r>
                      <a:r>
                        <a:rPr lang="zh-TW" sz="2000" b="0" kern="100" dirty="0">
                          <a:solidFill>
                            <a:schemeClr val="tx1"/>
                          </a:solidFill>
                          <a:effectLst/>
                          <a:latin typeface="微軟正黑體" panose="020B0604030504040204" pitchFamily="34" charset="-120"/>
                          <a:ea typeface="微軟正黑體" panose="020B0604030504040204" pitchFamily="34" charset="-120"/>
                          <a:cs typeface="+mn-cs"/>
                        </a:rPr>
                        <a:t>〔</a:t>
                      </a:r>
                      <a:r>
                        <a:rPr lang="en-US" sz="2000" b="0" kern="100" dirty="0">
                          <a:solidFill>
                            <a:schemeClr val="tx1"/>
                          </a:solidFill>
                          <a:effectLst/>
                          <a:latin typeface="微軟正黑體" panose="020B0604030504040204" pitchFamily="34" charset="-120"/>
                          <a:ea typeface="微軟正黑體" panose="020B0604030504040204" pitchFamily="34" charset="-120"/>
                          <a:cs typeface="+mn-cs"/>
                        </a:rPr>
                        <a:t>(A-B)+D</a:t>
                      </a:r>
                      <a:r>
                        <a:rPr lang="zh-TW" sz="2000" b="0" kern="100" dirty="0">
                          <a:solidFill>
                            <a:schemeClr val="tx1"/>
                          </a:solidFill>
                          <a:effectLst/>
                          <a:latin typeface="微軟正黑體" panose="020B0604030504040204" pitchFamily="34" charset="-120"/>
                          <a:ea typeface="微軟正黑體" panose="020B0604030504040204" pitchFamily="34" charset="-120"/>
                          <a:cs typeface="+mn-cs"/>
                        </a:rPr>
                        <a:t>〕＊</a:t>
                      </a:r>
                      <a:r>
                        <a:rPr lang="en-US" sz="2000" b="0" kern="100" dirty="0">
                          <a:solidFill>
                            <a:schemeClr val="tx1"/>
                          </a:solidFill>
                          <a:effectLst/>
                          <a:latin typeface="微軟正黑體" panose="020B0604030504040204" pitchFamily="34" charset="-120"/>
                          <a:ea typeface="微軟正黑體" panose="020B0604030504040204" pitchFamily="34" charset="-120"/>
                          <a:cs typeface="+mn-cs"/>
                        </a:rPr>
                        <a:t>100</a:t>
                      </a:r>
                      <a:r>
                        <a:rPr lang="zh-TW" sz="2000" b="0" kern="100" dirty="0">
                          <a:solidFill>
                            <a:schemeClr val="tx1"/>
                          </a:solidFill>
                          <a:effectLst/>
                          <a:latin typeface="微軟正黑體" panose="020B0604030504040204" pitchFamily="34" charset="-120"/>
                          <a:ea typeface="微軟正黑體" panose="020B0604030504040204" pitchFamily="34" charset="-120"/>
                          <a:cs typeface="+mn-cs"/>
                        </a:rPr>
                        <a:t>％</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cs typeface="+mn-cs"/>
                        </a:rPr>
                        <a:t>略</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3195063"/>
                  </a:ext>
                </a:extLst>
              </a:tr>
              <a:tr h="206051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小</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計</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lnSpc>
                          <a:spcPts val="2700"/>
                        </a:lnSpc>
                        <a:spcBef>
                          <a:spcPts val="300"/>
                        </a:spcBef>
                        <a:spcAft>
                          <a:spcPts val="0"/>
                        </a:spcAft>
                      </a:pP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rPr>
                        <a:t>(D)</a:t>
                      </a:r>
                      <a:endParaRPr lang="zh-TW" sz="2000" b="0" kern="100" dirty="0" smtClean="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僑</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lnSpc>
                          <a:spcPts val="2700"/>
                        </a:lnSpc>
                        <a:spcBef>
                          <a:spcPts val="300"/>
                        </a:spcBef>
                        <a:spcAft>
                          <a:spcPts val="0"/>
                        </a:spcAft>
                      </a:pP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rPr>
                        <a:t>(d1)</a:t>
                      </a:r>
                      <a:endParaRPr lang="zh-TW" sz="20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2700"/>
                        </a:lnSpc>
                        <a:spcBef>
                          <a:spcPts val="300"/>
                        </a:spcBef>
                        <a:spcAft>
                          <a:spcPts val="0"/>
                        </a:spcAft>
                        <a:buClrTx/>
                        <a:buSzTx/>
                        <a:buFontTx/>
                        <a:buNone/>
                        <a:tabLst/>
                        <a:defRPr/>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港澳</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生</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rPr>
                        <a:t>(d2)</a:t>
                      </a:r>
                      <a:endParaRPr lang="zh-TW"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外國</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marR="0" indent="0" algn="ctr" defTabSz="914400" rtl="0" eaLnBrk="1" fontAlgn="auto" latinLnBrk="0" hangingPunct="1">
                        <a:lnSpc>
                          <a:spcPts val="2700"/>
                        </a:lnSpc>
                        <a:spcBef>
                          <a:spcPts val="300"/>
                        </a:spcBef>
                        <a:spcAft>
                          <a:spcPts val="0"/>
                        </a:spcAft>
                        <a:buClrTx/>
                        <a:buSzTx/>
                        <a:buFontTx/>
                        <a:buNone/>
                        <a:tabLst/>
                        <a:defRPr/>
                      </a:pP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rPr>
                        <a:t>(d3)</a:t>
                      </a:r>
                      <a:endParaRPr lang="zh-TW"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大陸地區</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學生</a:t>
                      </a:r>
                      <a:endParaRPr lang="en-US"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marR="0" indent="0" algn="ctr" defTabSz="914400" rtl="0" eaLnBrk="1" fontAlgn="auto" latinLnBrk="0" hangingPunct="1">
                        <a:lnSpc>
                          <a:spcPts val="2700"/>
                        </a:lnSpc>
                        <a:spcBef>
                          <a:spcPts val="300"/>
                        </a:spcBef>
                        <a:spcAft>
                          <a:spcPts val="0"/>
                        </a:spcAft>
                        <a:buClrTx/>
                        <a:buSzTx/>
                        <a:buFontTx/>
                        <a:buNone/>
                        <a:tabLst/>
                        <a:defRPr/>
                      </a:pP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rPr>
                        <a:t>(d4)</a:t>
                      </a:r>
                      <a:endParaRPr lang="zh-TW"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48673088"/>
                  </a:ext>
                </a:extLst>
              </a:tr>
            </a:tbl>
          </a:graphicData>
        </a:graphic>
      </p:graphicFrame>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06</a:t>
            </a:r>
            <a:endParaRPr lang="zh-TW" altLang="en-US" smtClean="0"/>
          </a:p>
        </p:txBody>
      </p:sp>
      <p:sp>
        <p:nvSpPr>
          <p:cNvPr id="71683"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0480E296-C92F-45A2-8A11-7E2E42CA3AFB}" type="slidenum">
              <a:rPr lang="zh-TW" altLang="en-US" smtClean="0">
                <a:solidFill>
                  <a:srgbClr val="000000"/>
                </a:solidFill>
              </a:rPr>
              <a:pPr fontAlgn="base">
                <a:spcBef>
                  <a:spcPct val="0"/>
                </a:spcBef>
                <a:spcAft>
                  <a:spcPct val="0"/>
                </a:spcAft>
              </a:pPr>
              <a:t>18</a:t>
            </a:fld>
            <a:endParaRPr lang="zh-TW" altLang="en-US" smtClean="0">
              <a:solidFill>
                <a:srgbClr val="000000"/>
              </a:solidFill>
            </a:endParaRPr>
          </a:p>
        </p:txBody>
      </p:sp>
      <p:sp>
        <p:nvSpPr>
          <p:cNvPr id="71684" name="標題 1"/>
          <p:cNvSpPr txBox="1">
            <a:spLocks/>
          </p:cNvSpPr>
          <p:nvPr/>
        </p:nvSpPr>
        <p:spPr bwMode="auto">
          <a:xfrm>
            <a:off x="1914525" y="11747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報</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2-1-3-1 </a:t>
            </a:r>
            <a:r>
              <a:rPr lang="zh-TW" altLang="zh-TW" sz="2800" b="1">
                <a:solidFill>
                  <a:srgbClr val="C5E0B4"/>
                </a:solidFill>
                <a:latin typeface="微軟正黑體" panose="020B0604030504040204" pitchFamily="34" charset="-120"/>
                <a:ea typeface="微軟正黑體" panose="020B0604030504040204" pitchFamily="34" charset="-120"/>
              </a:rPr>
              <a:t>技專校院系、所、學位學程核定招生名額</a:t>
            </a:r>
            <a:endParaRPr lang="en-US" altLang="zh-TW" sz="2800" b="1">
              <a:solidFill>
                <a:srgbClr val="C5E0B4"/>
              </a:solidFill>
              <a:latin typeface="微軟正黑體" panose="020B0604030504040204" pitchFamily="34" charset="-120"/>
              <a:ea typeface="微軟正黑體" panose="020B0604030504040204" pitchFamily="34" charset="-120"/>
            </a:endParaRPr>
          </a:p>
          <a:p>
            <a:pPr eaLnBrk="1" hangingPunct="1">
              <a:lnSpc>
                <a:spcPct val="90000"/>
              </a:lnSpc>
            </a:pPr>
            <a:r>
              <a:rPr lang="en-US" altLang="zh-TW" sz="2800" b="1">
                <a:solidFill>
                  <a:srgbClr val="C5E0B4"/>
                </a:solidFill>
                <a:latin typeface="微軟正黑體" panose="020B0604030504040204" pitchFamily="34" charset="-120"/>
                <a:ea typeface="微軟正黑體" panose="020B0604030504040204" pitchFamily="34" charset="-120"/>
              </a:rPr>
              <a:t>                        </a:t>
            </a:r>
            <a:r>
              <a:rPr lang="zh-TW" altLang="zh-TW" sz="2800" b="1">
                <a:solidFill>
                  <a:srgbClr val="C5E0B4"/>
                </a:solidFill>
                <a:latin typeface="微軟正黑體" panose="020B0604030504040204" pitchFamily="34" charset="-120"/>
                <a:ea typeface="微軟正黑體" panose="020B0604030504040204" pitchFamily="34" charset="-120"/>
              </a:rPr>
              <a:t>總量內新生註冊率統計表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332422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境外生（新生）</a:t>
            </a:r>
            <a:r>
              <a:rPr lang="zh-TW" altLang="zh-TW" sz="2400" b="1" dirty="0">
                <a:solidFill>
                  <a:srgbClr val="FF0000"/>
                </a:solidFill>
                <a:latin typeface="微軟正黑體" panose="020B0604030504040204" pitchFamily="34" charset="-120"/>
                <a:ea typeface="微軟正黑體" panose="020B0604030504040204" pitchFamily="34" charset="-120"/>
              </a:rPr>
              <a:t>實際註冊人數</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資料來源：「表</a:t>
            </a:r>
            <a:r>
              <a:rPr lang="en-US" altLang="zh-TW" sz="2400" dirty="0">
                <a:solidFill>
                  <a:prstClr val="black"/>
                </a:solidFill>
                <a:latin typeface="微軟正黑體" panose="020B0604030504040204" pitchFamily="34" charset="-120"/>
                <a:ea typeface="微軟正黑體" panose="020B0604030504040204" pitchFamily="34" charset="-120"/>
              </a:rPr>
              <a:t>2-1-2</a:t>
            </a:r>
            <a:r>
              <a:rPr lang="zh-TW" altLang="zh-TW" sz="2400" dirty="0">
                <a:solidFill>
                  <a:prstClr val="black"/>
                </a:solidFill>
                <a:latin typeface="微軟正黑體" panose="020B0604030504040204" pitchFamily="34" charset="-120"/>
                <a:ea typeface="微軟正黑體" panose="020B0604030504040204" pitchFamily="34" charset="-120"/>
              </a:rPr>
              <a:t>各種招生管道外加名額資料表」：「僑生」、「港澳生」、「外國學生」、「大陸地區學生」（含「大陸長期探親子女」）之新生實際註冊人數、增額錄取新生實際註冊人數。</a:t>
            </a:r>
          </a:p>
          <a:p>
            <a:pPr marL="342900" indent="-342900">
              <a:buFont typeface="Wingdings" panose="05000000000000000000" pitchFamily="2" charset="2"/>
              <a:buChar char="u"/>
              <a:defRPr/>
            </a:pPr>
            <a:r>
              <a:rPr lang="zh-TW" altLang="en-US" sz="2400" b="1" dirty="0">
                <a:solidFill>
                  <a:srgbClr val="FF0000"/>
                </a:solidFill>
                <a:latin typeface="微軟正黑體" panose="020B0604030504040204" pitchFamily="34" charset="-120"/>
                <a:ea typeface="微軟正黑體" panose="020B0604030504040204" pitchFamily="34" charset="-120"/>
              </a:rPr>
              <a:t>小計</a:t>
            </a:r>
            <a:r>
              <a:rPr lang="en-US" altLang="zh-TW" sz="2400" b="1" dirty="0">
                <a:solidFill>
                  <a:srgbClr val="FF0000"/>
                </a:solidFill>
                <a:latin typeface="微軟正黑體" panose="020B0604030504040204" pitchFamily="34" charset="-120"/>
                <a:ea typeface="微軟正黑體" panose="020B0604030504040204" pitchFamily="34" charset="-120"/>
              </a:rPr>
              <a:t>(D)=</a:t>
            </a:r>
            <a:r>
              <a:rPr lang="zh-TW" altLang="zh-TW" sz="2400" b="1" dirty="0">
                <a:solidFill>
                  <a:srgbClr val="FF0000"/>
                </a:solidFill>
                <a:latin typeface="微軟正黑體" panose="020B0604030504040204" pitchFamily="34" charset="-120"/>
                <a:ea typeface="微軟正黑體" panose="020B0604030504040204" pitchFamily="34" charset="-120"/>
              </a:rPr>
              <a:t> 「僑生</a:t>
            </a:r>
            <a:r>
              <a:rPr lang="en-US" altLang="zh-TW" sz="2400" b="1" dirty="0">
                <a:solidFill>
                  <a:srgbClr val="FF0000"/>
                </a:solidFill>
                <a:latin typeface="微軟正黑體" panose="020B0604030504040204" pitchFamily="34" charset="-120"/>
                <a:ea typeface="微軟正黑體" panose="020B0604030504040204" pitchFamily="34" charset="-120"/>
              </a:rPr>
              <a:t>(d1)</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「港澳生</a:t>
            </a:r>
            <a:r>
              <a:rPr lang="en-US" altLang="zh-TW" sz="2400" b="1" dirty="0">
                <a:solidFill>
                  <a:srgbClr val="FF0000"/>
                </a:solidFill>
                <a:latin typeface="微軟正黑體" panose="020B0604030504040204" pitchFamily="34" charset="-120"/>
                <a:ea typeface="微軟正黑體" panose="020B0604030504040204" pitchFamily="34" charset="-120"/>
              </a:rPr>
              <a:t>(d2)</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「外國學生</a:t>
            </a:r>
            <a:r>
              <a:rPr lang="en-US" altLang="zh-TW" sz="2400" b="1" dirty="0">
                <a:solidFill>
                  <a:srgbClr val="FF0000"/>
                </a:solidFill>
                <a:latin typeface="微軟正黑體" panose="020B0604030504040204" pitchFamily="34" charset="-120"/>
                <a:ea typeface="微軟正黑體" panose="020B0604030504040204" pitchFamily="34" charset="-120"/>
              </a:rPr>
              <a:t>(d3)</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「大陸地區學生</a:t>
            </a:r>
            <a:r>
              <a:rPr lang="en-US" altLang="zh-TW" sz="2400" b="1" dirty="0">
                <a:solidFill>
                  <a:srgbClr val="FF0000"/>
                </a:solidFill>
                <a:latin typeface="微軟正黑體" panose="020B0604030504040204" pitchFamily="34" charset="-120"/>
                <a:ea typeface="微軟正黑體" panose="020B0604030504040204" pitchFamily="34" charset="-120"/>
              </a:rPr>
              <a:t>(d4)</a:t>
            </a:r>
            <a:r>
              <a:rPr lang="zh-TW" altLang="zh-TW" sz="2400" b="1" dirty="0">
                <a:solidFill>
                  <a:srgbClr val="FF0000"/>
                </a:solidFill>
                <a:latin typeface="微軟正黑體" panose="020B0604030504040204" pitchFamily="34" charset="-120"/>
                <a:ea typeface="微軟正黑體" panose="020B0604030504040204" pitchFamily="34" charset="-120"/>
              </a:rPr>
              <a:t>」</a:t>
            </a:r>
            <a:endParaRPr lang="zh-TW"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新增欄位</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10" name="表格 9"/>
          <p:cNvGraphicFramePr>
            <a:graphicFrameLocks noGrp="1"/>
          </p:cNvGraphicFramePr>
          <p:nvPr/>
        </p:nvGraphicFramePr>
        <p:xfrm>
          <a:off x="76200" y="987425"/>
          <a:ext cx="12030075" cy="2784475"/>
        </p:xfrm>
        <a:graphic>
          <a:graphicData uri="http://schemas.openxmlformats.org/drawingml/2006/table">
            <a:tbl>
              <a:tblPr firstRow="1" firstCol="1" bandRow="1">
                <a:tableStyleId>{5C22544A-7EE6-4342-B048-85BDC9FD1C3A}</a:tableStyleId>
              </a:tblPr>
              <a:tblGrid>
                <a:gridCol w="318869">
                  <a:extLst>
                    <a:ext uri="{9D8B030D-6E8A-4147-A177-3AD203B41FA5}">
                      <a16:colId xmlns:a16="http://schemas.microsoft.com/office/drawing/2014/main" val="2414826680"/>
                    </a:ext>
                  </a:extLst>
                </a:gridCol>
                <a:gridCol w="347858">
                  <a:extLst>
                    <a:ext uri="{9D8B030D-6E8A-4147-A177-3AD203B41FA5}">
                      <a16:colId xmlns:a16="http://schemas.microsoft.com/office/drawing/2014/main" val="789512658"/>
                    </a:ext>
                  </a:extLst>
                </a:gridCol>
                <a:gridCol w="399392">
                  <a:extLst>
                    <a:ext uri="{9D8B030D-6E8A-4147-A177-3AD203B41FA5}">
                      <a16:colId xmlns:a16="http://schemas.microsoft.com/office/drawing/2014/main" val="875819493"/>
                    </a:ext>
                  </a:extLst>
                </a:gridCol>
                <a:gridCol w="438043">
                  <a:extLst>
                    <a:ext uri="{9D8B030D-6E8A-4147-A177-3AD203B41FA5}">
                      <a16:colId xmlns:a16="http://schemas.microsoft.com/office/drawing/2014/main" val="1007837034"/>
                    </a:ext>
                  </a:extLst>
                </a:gridCol>
                <a:gridCol w="373625">
                  <a:extLst>
                    <a:ext uri="{9D8B030D-6E8A-4147-A177-3AD203B41FA5}">
                      <a16:colId xmlns:a16="http://schemas.microsoft.com/office/drawing/2014/main" val="4260884008"/>
                    </a:ext>
                  </a:extLst>
                </a:gridCol>
                <a:gridCol w="412276">
                  <a:extLst>
                    <a:ext uri="{9D8B030D-6E8A-4147-A177-3AD203B41FA5}">
                      <a16:colId xmlns:a16="http://schemas.microsoft.com/office/drawing/2014/main" val="2683877726"/>
                    </a:ext>
                  </a:extLst>
                </a:gridCol>
                <a:gridCol w="811668">
                  <a:extLst>
                    <a:ext uri="{9D8B030D-6E8A-4147-A177-3AD203B41FA5}">
                      <a16:colId xmlns:a16="http://schemas.microsoft.com/office/drawing/2014/main" val="3904618123"/>
                    </a:ext>
                  </a:extLst>
                </a:gridCol>
                <a:gridCol w="760133">
                  <a:extLst>
                    <a:ext uri="{9D8B030D-6E8A-4147-A177-3AD203B41FA5}">
                      <a16:colId xmlns:a16="http://schemas.microsoft.com/office/drawing/2014/main" val="1314066550"/>
                    </a:ext>
                  </a:extLst>
                </a:gridCol>
                <a:gridCol w="776811">
                  <a:extLst>
                    <a:ext uri="{9D8B030D-6E8A-4147-A177-3AD203B41FA5}">
                      <a16:colId xmlns:a16="http://schemas.microsoft.com/office/drawing/2014/main" val="176432132"/>
                    </a:ext>
                  </a:extLst>
                </a:gridCol>
                <a:gridCol w="1851447">
                  <a:extLst>
                    <a:ext uri="{9D8B030D-6E8A-4147-A177-3AD203B41FA5}">
                      <a16:colId xmlns:a16="http://schemas.microsoft.com/office/drawing/2014/main" val="3730332982"/>
                    </a:ext>
                  </a:extLst>
                </a:gridCol>
                <a:gridCol w="450927">
                  <a:extLst>
                    <a:ext uri="{9D8B030D-6E8A-4147-A177-3AD203B41FA5}">
                      <a16:colId xmlns:a16="http://schemas.microsoft.com/office/drawing/2014/main" val="631231828"/>
                    </a:ext>
                  </a:extLst>
                </a:gridCol>
                <a:gridCol w="605530">
                  <a:extLst>
                    <a:ext uri="{9D8B030D-6E8A-4147-A177-3AD203B41FA5}">
                      <a16:colId xmlns:a16="http://schemas.microsoft.com/office/drawing/2014/main" val="3799330111"/>
                    </a:ext>
                  </a:extLst>
                </a:gridCol>
                <a:gridCol w="669948">
                  <a:extLst>
                    <a:ext uri="{9D8B030D-6E8A-4147-A177-3AD203B41FA5}">
                      <a16:colId xmlns:a16="http://schemas.microsoft.com/office/drawing/2014/main" val="1294327162"/>
                    </a:ext>
                  </a:extLst>
                </a:gridCol>
                <a:gridCol w="579763">
                  <a:extLst>
                    <a:ext uri="{9D8B030D-6E8A-4147-A177-3AD203B41FA5}">
                      <a16:colId xmlns:a16="http://schemas.microsoft.com/office/drawing/2014/main" val="2306912354"/>
                    </a:ext>
                  </a:extLst>
                </a:gridCol>
                <a:gridCol w="776335">
                  <a:extLst>
                    <a:ext uri="{9D8B030D-6E8A-4147-A177-3AD203B41FA5}">
                      <a16:colId xmlns:a16="http://schemas.microsoft.com/office/drawing/2014/main" val="2381236795"/>
                    </a:ext>
                  </a:extLst>
                </a:gridCol>
                <a:gridCol w="2209800">
                  <a:extLst>
                    <a:ext uri="{9D8B030D-6E8A-4147-A177-3AD203B41FA5}">
                      <a16:colId xmlns:a16="http://schemas.microsoft.com/office/drawing/2014/main" val="4272116014"/>
                    </a:ext>
                  </a:extLst>
                </a:gridCol>
                <a:gridCol w="247652">
                  <a:extLst>
                    <a:ext uri="{9D8B030D-6E8A-4147-A177-3AD203B41FA5}">
                      <a16:colId xmlns:a16="http://schemas.microsoft.com/office/drawing/2014/main" val="2081370231"/>
                    </a:ext>
                  </a:extLst>
                </a:gridCol>
              </a:tblGrid>
              <a:tr h="723961">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學年度</a:t>
                      </a:r>
                    </a:p>
                  </a:txBody>
                  <a:tcPr marL="68576" marR="68576"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學校代碼</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學校名稱</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統計處代碼</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系所名稱</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學制別</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總量核定新生招生名額</a:t>
                      </a:r>
                      <a:r>
                        <a:rPr lang="en-US" sz="2400" b="0" kern="0" dirty="0">
                          <a:solidFill>
                            <a:schemeClr val="tx1"/>
                          </a:solidFill>
                          <a:effectLst/>
                          <a:latin typeface="微軟正黑體" panose="020B0604030504040204" pitchFamily="34" charset="-120"/>
                          <a:ea typeface="微軟正黑體" panose="020B0604030504040204" pitchFamily="34" charset="-120"/>
                          <a:cs typeface="+mn-cs"/>
                        </a:rPr>
                        <a:t>(A)</a:t>
                      </a:r>
                      <a:endParaRPr lang="zh-TW" sz="2400" b="0" kern="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核定擴充新生招生名額</a:t>
                      </a:r>
                      <a:r>
                        <a:rPr lang="en-US" sz="2400" b="0" kern="0" dirty="0">
                          <a:solidFill>
                            <a:schemeClr val="tx1"/>
                          </a:solidFill>
                          <a:effectLst/>
                          <a:latin typeface="微軟正黑體" panose="020B0604030504040204" pitchFamily="34" charset="-120"/>
                          <a:ea typeface="微軟正黑體" panose="020B0604030504040204" pitchFamily="34" charset="-120"/>
                          <a:cs typeface="+mn-cs"/>
                        </a:rPr>
                        <a:t>(A1)</a:t>
                      </a:r>
                      <a:endParaRPr lang="zh-TW" sz="2400" b="0" kern="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新生保留入學資格人數</a:t>
                      </a:r>
                      <a:r>
                        <a:rPr lang="en-US" sz="2400" b="0" kern="0" dirty="0">
                          <a:solidFill>
                            <a:schemeClr val="tx1"/>
                          </a:solidFill>
                          <a:effectLst/>
                          <a:latin typeface="微軟正黑體" panose="020B0604030504040204" pitchFamily="34" charset="-120"/>
                          <a:ea typeface="微軟正黑體" panose="020B0604030504040204" pitchFamily="34" charset="-120"/>
                          <a:cs typeface="+mn-cs"/>
                        </a:rPr>
                        <a:t>(B)</a:t>
                      </a:r>
                      <a:endParaRPr lang="zh-TW" sz="2400" b="0" kern="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新生實際</a:t>
                      </a:r>
                    </a:p>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註冊人數</a:t>
                      </a:r>
                      <a:r>
                        <a:rPr lang="en-US" sz="2000" b="0" kern="100" dirty="0">
                          <a:solidFill>
                            <a:schemeClr val="tx1"/>
                          </a:solidFill>
                          <a:effectLst/>
                          <a:latin typeface="微軟正黑體" panose="020B0604030504040204" pitchFamily="34" charset="-120"/>
                          <a:ea typeface="微軟正黑體" panose="020B0604030504040204" pitchFamily="34" charset="-120"/>
                          <a:cs typeface="+mn-cs"/>
                        </a:rPr>
                        <a:t>(C)≤(A+A1-B)</a:t>
                      </a:r>
                      <a:endParaRPr lang="zh-TW" sz="20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marL="0" algn="ctr" defTabSz="914400" rtl="0" eaLnBrk="1" latinLnBrk="0" hangingPunct="1">
                        <a:lnSpc>
                          <a:spcPts val="2700"/>
                        </a:lnSpc>
                        <a:spcBef>
                          <a:spcPts val="300"/>
                        </a:spcBef>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境外</a:t>
                      </a: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生</a:t>
                      </a:r>
                      <a:r>
                        <a:rPr lang="zh-TW" altLang="en-US" sz="2400" b="1" kern="100" dirty="0" smtClean="0">
                          <a:solidFill>
                            <a:srgbClr val="FF0000"/>
                          </a:solidFill>
                          <a:effectLst/>
                          <a:latin typeface="微軟正黑體" panose="020B0604030504040204" pitchFamily="34" charset="-120"/>
                          <a:ea typeface="微軟正黑體" panose="020B0604030504040204" pitchFamily="34" charset="-120"/>
                          <a:cs typeface="+mn-cs"/>
                        </a:rPr>
                        <a:t>（新生）</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lnSpc>
                          <a:spcPts val="2700"/>
                        </a:lnSpc>
                        <a:spcBef>
                          <a:spcPts val="300"/>
                        </a:spcBef>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實際註冊人數</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marL="0" algn="ctr" defTabSz="914400" rtl="0" eaLnBrk="1" latinLnBrk="0" hangingPunct="1">
                        <a:lnSpc>
                          <a:spcPts val="2700"/>
                        </a:lnSpc>
                        <a:spcBef>
                          <a:spcPts val="300"/>
                        </a:spcBef>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新生註冊</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率</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lnSpc>
                          <a:spcPts val="2700"/>
                        </a:lnSpc>
                        <a:spcBef>
                          <a:spcPts val="300"/>
                        </a:spcBef>
                        <a:spcAft>
                          <a:spcPts val="0"/>
                        </a:spcAft>
                      </a:pPr>
                      <a:r>
                        <a:rPr lang="en-US" sz="2000" b="0" kern="100" dirty="0">
                          <a:solidFill>
                            <a:schemeClr val="tx1"/>
                          </a:solidFill>
                          <a:effectLst/>
                          <a:latin typeface="微軟正黑體" panose="020B0604030504040204" pitchFamily="34" charset="-120"/>
                          <a:ea typeface="微軟正黑體" panose="020B0604030504040204" pitchFamily="34" charset="-120"/>
                          <a:cs typeface="+mn-cs"/>
                        </a:rPr>
                        <a:t>E=(C+D)/</a:t>
                      </a:r>
                      <a:r>
                        <a:rPr lang="zh-TW" sz="2000" b="0" kern="100" dirty="0">
                          <a:solidFill>
                            <a:schemeClr val="tx1"/>
                          </a:solidFill>
                          <a:effectLst/>
                          <a:latin typeface="微軟正黑體" panose="020B0604030504040204" pitchFamily="34" charset="-120"/>
                          <a:ea typeface="微軟正黑體" panose="020B0604030504040204" pitchFamily="34" charset="-120"/>
                          <a:cs typeface="+mn-cs"/>
                        </a:rPr>
                        <a:t>〔</a:t>
                      </a:r>
                      <a:r>
                        <a:rPr lang="en-US" sz="2000" b="0" kern="100" dirty="0">
                          <a:solidFill>
                            <a:schemeClr val="tx1"/>
                          </a:solidFill>
                          <a:effectLst/>
                          <a:latin typeface="微軟正黑體" panose="020B0604030504040204" pitchFamily="34" charset="-120"/>
                          <a:ea typeface="微軟正黑體" panose="020B0604030504040204" pitchFamily="34" charset="-120"/>
                          <a:cs typeface="+mn-cs"/>
                        </a:rPr>
                        <a:t>(A-B)+D</a:t>
                      </a:r>
                      <a:r>
                        <a:rPr lang="zh-TW" sz="2000" b="0" kern="100" dirty="0">
                          <a:solidFill>
                            <a:schemeClr val="tx1"/>
                          </a:solidFill>
                          <a:effectLst/>
                          <a:latin typeface="微軟正黑體" panose="020B0604030504040204" pitchFamily="34" charset="-120"/>
                          <a:ea typeface="微軟正黑體" panose="020B0604030504040204" pitchFamily="34" charset="-120"/>
                          <a:cs typeface="+mn-cs"/>
                        </a:rPr>
                        <a:t>〕＊</a:t>
                      </a:r>
                      <a:r>
                        <a:rPr lang="en-US" sz="2000" b="0" kern="100" dirty="0">
                          <a:solidFill>
                            <a:schemeClr val="tx1"/>
                          </a:solidFill>
                          <a:effectLst/>
                          <a:latin typeface="微軟正黑體" panose="020B0604030504040204" pitchFamily="34" charset="-120"/>
                          <a:ea typeface="微軟正黑體" panose="020B0604030504040204" pitchFamily="34" charset="-120"/>
                          <a:cs typeface="+mn-cs"/>
                        </a:rPr>
                        <a:t>100</a:t>
                      </a:r>
                      <a:r>
                        <a:rPr lang="zh-TW" sz="2000" b="0" kern="100" dirty="0">
                          <a:solidFill>
                            <a:schemeClr val="tx1"/>
                          </a:solidFill>
                          <a:effectLst/>
                          <a:latin typeface="微軟正黑體" panose="020B0604030504040204" pitchFamily="34" charset="-120"/>
                          <a:ea typeface="微軟正黑體" panose="020B0604030504040204" pitchFamily="34" charset="-120"/>
                          <a:cs typeface="+mn-cs"/>
                        </a:rPr>
                        <a:t>％</a:t>
                      </a:r>
                    </a:p>
                  </a:txBody>
                  <a:tcPr marL="68576" marR="68576"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cs typeface="+mn-cs"/>
                        </a:rPr>
                        <a:t>略</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3195063"/>
                  </a:ext>
                </a:extLst>
              </a:tr>
              <a:tr h="206051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700"/>
                        </a:lnSpc>
                        <a:spcBef>
                          <a:spcPts val="300"/>
                        </a:spcBef>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小</a:t>
                      </a: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計</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lnSpc>
                          <a:spcPts val="2700"/>
                        </a:lnSpc>
                        <a:spcBef>
                          <a:spcPts val="300"/>
                        </a:spcBef>
                        <a:spcAft>
                          <a:spcPts val="0"/>
                        </a:spcAft>
                      </a:pPr>
                      <a:r>
                        <a:rPr lang="en-US" altLang="zh-TW" sz="2000" b="1" kern="100" dirty="0" smtClean="0">
                          <a:solidFill>
                            <a:srgbClr val="FF0000"/>
                          </a:solidFill>
                          <a:effectLst/>
                          <a:latin typeface="微軟正黑體" panose="020B0604030504040204" pitchFamily="34" charset="-120"/>
                          <a:ea typeface="微軟正黑體" panose="020B0604030504040204" pitchFamily="34" charset="-120"/>
                          <a:cs typeface="+mn-cs"/>
                        </a:rPr>
                        <a:t>(D)</a:t>
                      </a:r>
                      <a:endParaRPr lang="zh-TW" sz="2000" b="1" kern="100" dirty="0" smtClean="0">
                        <a:solidFill>
                          <a:srgbClr val="FF0000"/>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0" algn="ctr" defTabSz="914400" rtl="0" eaLnBrk="1" latinLnBrk="0" hangingPunct="1">
                        <a:lnSpc>
                          <a:spcPts val="2700"/>
                        </a:lnSpc>
                        <a:spcBef>
                          <a:spcPts val="300"/>
                        </a:spcBef>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僑</a:t>
                      </a: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生</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lnSpc>
                          <a:spcPts val="2700"/>
                        </a:lnSpc>
                        <a:spcBef>
                          <a:spcPts val="300"/>
                        </a:spcBef>
                        <a:spcAft>
                          <a:spcPts val="0"/>
                        </a:spcAft>
                      </a:pPr>
                      <a:r>
                        <a:rPr lang="en-US" altLang="zh-TW" sz="2000" b="1" kern="100" dirty="0" smtClean="0">
                          <a:solidFill>
                            <a:srgbClr val="FF0000"/>
                          </a:solidFill>
                          <a:effectLst/>
                          <a:latin typeface="微軟正黑體" panose="020B0604030504040204" pitchFamily="34" charset="-120"/>
                          <a:ea typeface="微軟正黑體" panose="020B0604030504040204" pitchFamily="34" charset="-120"/>
                          <a:cs typeface="+mn-cs"/>
                        </a:rPr>
                        <a:t>(d1)</a:t>
                      </a:r>
                      <a:endParaRPr lang="zh-TW" sz="20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0" marR="0" indent="0" algn="ctr" defTabSz="914400" rtl="0" eaLnBrk="1" fontAlgn="auto" latinLnBrk="0" hangingPunct="1">
                        <a:lnSpc>
                          <a:spcPts val="2700"/>
                        </a:lnSpc>
                        <a:spcBef>
                          <a:spcPts val="300"/>
                        </a:spcBef>
                        <a:spcAft>
                          <a:spcPts val="0"/>
                        </a:spcAft>
                        <a:buClrTx/>
                        <a:buSzTx/>
                        <a:buFontTx/>
                        <a:buNone/>
                        <a:tabLst/>
                        <a:defRPr/>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港澳</a:t>
                      </a: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生</a:t>
                      </a:r>
                      <a:r>
                        <a:rPr lang="en-US" altLang="zh-TW" sz="2000" b="1" kern="100" dirty="0" smtClean="0">
                          <a:solidFill>
                            <a:srgbClr val="FF0000"/>
                          </a:solidFill>
                          <a:effectLst/>
                          <a:latin typeface="微軟正黑體" panose="020B0604030504040204" pitchFamily="34" charset="-120"/>
                          <a:ea typeface="微軟正黑體" panose="020B0604030504040204" pitchFamily="34" charset="-120"/>
                          <a:cs typeface="+mn-cs"/>
                        </a:rPr>
                        <a:t>(d2)</a:t>
                      </a:r>
                      <a:endParaRPr lang="zh-TW" altLang="zh-TW" sz="2000" b="1" kern="100" dirty="0" smtClean="0">
                        <a:solidFill>
                          <a:srgbClr val="FF0000"/>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0" algn="ctr" defTabSz="914400" rtl="0" eaLnBrk="1" latinLnBrk="0" hangingPunct="1">
                        <a:lnSpc>
                          <a:spcPts val="2700"/>
                        </a:lnSpc>
                        <a:spcBef>
                          <a:spcPts val="300"/>
                        </a:spcBef>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外國</a:t>
                      </a: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學生</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cs typeface="+mn-cs"/>
                      </a:endParaRPr>
                    </a:p>
                    <a:p>
                      <a:pPr marL="0" marR="0" indent="0" algn="ctr" defTabSz="914400" rtl="0" eaLnBrk="1" fontAlgn="auto" latinLnBrk="0" hangingPunct="1">
                        <a:lnSpc>
                          <a:spcPts val="2700"/>
                        </a:lnSpc>
                        <a:spcBef>
                          <a:spcPts val="300"/>
                        </a:spcBef>
                        <a:spcAft>
                          <a:spcPts val="0"/>
                        </a:spcAft>
                        <a:buClrTx/>
                        <a:buSzTx/>
                        <a:buFontTx/>
                        <a:buNone/>
                        <a:tabLst/>
                        <a:defRPr/>
                      </a:pPr>
                      <a:r>
                        <a:rPr lang="en-US" altLang="zh-TW" sz="2000" b="1" kern="100" dirty="0" smtClean="0">
                          <a:solidFill>
                            <a:srgbClr val="FF0000"/>
                          </a:solidFill>
                          <a:effectLst/>
                          <a:latin typeface="微軟正黑體" panose="020B0604030504040204" pitchFamily="34" charset="-120"/>
                          <a:ea typeface="微軟正黑體" panose="020B0604030504040204" pitchFamily="34" charset="-120"/>
                          <a:cs typeface="+mn-cs"/>
                        </a:rPr>
                        <a:t>(d3)</a:t>
                      </a:r>
                      <a:endParaRPr lang="zh-TW" altLang="zh-TW" sz="2000" b="1" kern="100" dirty="0" smtClean="0">
                        <a:solidFill>
                          <a:srgbClr val="FF0000"/>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0" algn="ctr" defTabSz="914400" rtl="0" eaLnBrk="1" latinLnBrk="0" hangingPunct="1">
                        <a:lnSpc>
                          <a:spcPts val="2700"/>
                        </a:lnSpc>
                        <a:spcBef>
                          <a:spcPts val="300"/>
                        </a:spcBef>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大陸地區</a:t>
                      </a: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學生</a:t>
                      </a:r>
                      <a:endParaRPr lang="en-US" altLang="zh-TW" sz="2000" b="1" kern="100" dirty="0" smtClean="0">
                        <a:solidFill>
                          <a:srgbClr val="FF0000"/>
                        </a:solidFill>
                        <a:effectLst/>
                        <a:latin typeface="微軟正黑體" panose="020B0604030504040204" pitchFamily="34" charset="-120"/>
                        <a:ea typeface="微軟正黑體" panose="020B0604030504040204" pitchFamily="34" charset="-120"/>
                        <a:cs typeface="+mn-cs"/>
                      </a:endParaRPr>
                    </a:p>
                    <a:p>
                      <a:pPr marL="0" marR="0" indent="0" algn="ctr" defTabSz="914400" rtl="0" eaLnBrk="1" fontAlgn="auto" latinLnBrk="0" hangingPunct="1">
                        <a:lnSpc>
                          <a:spcPts val="2700"/>
                        </a:lnSpc>
                        <a:spcBef>
                          <a:spcPts val="300"/>
                        </a:spcBef>
                        <a:spcAft>
                          <a:spcPts val="0"/>
                        </a:spcAft>
                        <a:buClrTx/>
                        <a:buSzTx/>
                        <a:buFontTx/>
                        <a:buNone/>
                        <a:tabLst/>
                        <a:defRPr/>
                      </a:pPr>
                      <a:r>
                        <a:rPr lang="en-US" altLang="zh-TW" sz="2000" b="1" kern="100" dirty="0" smtClean="0">
                          <a:solidFill>
                            <a:srgbClr val="FF0000"/>
                          </a:solidFill>
                          <a:effectLst/>
                          <a:latin typeface="微軟正黑體" panose="020B0604030504040204" pitchFamily="34" charset="-120"/>
                          <a:ea typeface="微軟正黑體" panose="020B0604030504040204" pitchFamily="34" charset="-120"/>
                          <a:cs typeface="+mn-cs"/>
                        </a:rPr>
                        <a:t>(d4)</a:t>
                      </a:r>
                      <a:endParaRPr lang="zh-TW" altLang="zh-TW" sz="2000" b="1" kern="100" dirty="0" smtClean="0">
                        <a:solidFill>
                          <a:srgbClr val="FF0000"/>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48673088"/>
                  </a:ext>
                </a:extLst>
              </a:tr>
            </a:tbl>
          </a:graphicData>
        </a:graphic>
      </p:graphicFrame>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06</a:t>
            </a:r>
            <a:endParaRPr lang="zh-TW" altLang="en-US" smtClean="0"/>
          </a:p>
        </p:txBody>
      </p:sp>
      <p:sp>
        <p:nvSpPr>
          <p:cNvPr id="73731"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CBFCFEA3-C2EA-43A2-BFE3-9174702CF78C}" type="slidenum">
              <a:rPr lang="zh-TW" altLang="en-US" smtClean="0">
                <a:solidFill>
                  <a:srgbClr val="000000"/>
                </a:solidFill>
              </a:rPr>
              <a:pPr fontAlgn="base">
                <a:spcBef>
                  <a:spcPct val="0"/>
                </a:spcBef>
                <a:spcAft>
                  <a:spcPct val="0"/>
                </a:spcAft>
              </a:pPr>
              <a:t>19</a:t>
            </a:fld>
            <a:endParaRPr lang="zh-TW" altLang="en-US" smtClean="0">
              <a:solidFill>
                <a:srgbClr val="000000"/>
              </a:solidFill>
            </a:endParaRPr>
          </a:p>
        </p:txBody>
      </p:sp>
      <p:sp>
        <p:nvSpPr>
          <p:cNvPr id="73732" name="標題 1"/>
          <p:cNvSpPr txBox="1">
            <a:spLocks/>
          </p:cNvSpPr>
          <p:nvPr/>
        </p:nvSpPr>
        <p:spPr bwMode="auto">
          <a:xfrm>
            <a:off x="1914525" y="11747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報</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2-1-3-1 </a:t>
            </a:r>
            <a:r>
              <a:rPr lang="zh-TW" altLang="zh-TW" sz="2800" b="1">
                <a:solidFill>
                  <a:srgbClr val="C5E0B4"/>
                </a:solidFill>
                <a:latin typeface="微軟正黑體" panose="020B0604030504040204" pitchFamily="34" charset="-120"/>
                <a:ea typeface="微軟正黑體" panose="020B0604030504040204" pitchFamily="34" charset="-120"/>
              </a:rPr>
              <a:t>技專校院系、所、學位學程核定招生名額</a:t>
            </a:r>
            <a:endParaRPr lang="en-US" altLang="zh-TW" sz="2800" b="1">
              <a:solidFill>
                <a:srgbClr val="C5E0B4"/>
              </a:solidFill>
              <a:latin typeface="微軟正黑體" panose="020B0604030504040204" pitchFamily="34" charset="-120"/>
              <a:ea typeface="微軟正黑體" panose="020B0604030504040204" pitchFamily="34" charset="-120"/>
            </a:endParaRPr>
          </a:p>
          <a:p>
            <a:pPr eaLnBrk="1" hangingPunct="1">
              <a:lnSpc>
                <a:spcPct val="90000"/>
              </a:lnSpc>
            </a:pPr>
            <a:r>
              <a:rPr lang="en-US" altLang="zh-TW" sz="2800" b="1">
                <a:solidFill>
                  <a:srgbClr val="C5E0B4"/>
                </a:solidFill>
                <a:latin typeface="微軟正黑體" panose="020B0604030504040204" pitchFamily="34" charset="-120"/>
                <a:ea typeface="微軟正黑體" panose="020B0604030504040204" pitchFamily="34" charset="-120"/>
              </a:rPr>
              <a:t>                        </a:t>
            </a:r>
            <a:r>
              <a:rPr lang="zh-TW" altLang="zh-TW" sz="2800" b="1">
                <a:solidFill>
                  <a:srgbClr val="C5E0B4"/>
                </a:solidFill>
                <a:latin typeface="微軟正黑體" panose="020B0604030504040204" pitchFamily="34" charset="-120"/>
                <a:ea typeface="微軟正黑體" panose="020B0604030504040204" pitchFamily="34" charset="-120"/>
              </a:rPr>
              <a:t>總量內新生註冊率統計表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7" name="矩形 6"/>
          <p:cNvSpPr/>
          <p:nvPr/>
        </p:nvSpPr>
        <p:spPr>
          <a:xfrm>
            <a:off x="15875" y="3836988"/>
            <a:ext cx="12176125" cy="314007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修改定義</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新生</a:t>
            </a:r>
            <a:r>
              <a:rPr lang="zh-TW" altLang="en-US" sz="2400" b="1" dirty="0">
                <a:solidFill>
                  <a:srgbClr val="FF0000"/>
                </a:solidFill>
                <a:latin typeface="微軟正黑體" panose="020B0604030504040204" pitchFamily="34" charset="-120"/>
                <a:ea typeface="微軟正黑體" panose="020B0604030504040204" pitchFamily="34" charset="-120"/>
              </a:rPr>
              <a:t>註冊率</a:t>
            </a:r>
            <a:r>
              <a:rPr lang="en-US" altLang="zh-TW" sz="2400" b="1" dirty="0">
                <a:solidFill>
                  <a:srgbClr val="FF0000"/>
                </a:solidFill>
                <a:latin typeface="微軟正黑體" panose="020B0604030504040204" pitchFamily="34" charset="-120"/>
                <a:ea typeface="微軟正黑體" panose="020B0604030504040204" pitchFamily="34" charset="-120"/>
              </a:rPr>
              <a:t>(%)</a:t>
            </a: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該數據由系統自動計算，請各校協助檢視。</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新生註冊率</a:t>
            </a:r>
            <a:r>
              <a:rPr lang="en-US" altLang="zh-TW" sz="2400" dirty="0">
                <a:solidFill>
                  <a:prstClr val="black"/>
                </a:solidFill>
                <a:latin typeface="微軟正黑體" panose="020B0604030504040204" pitchFamily="34" charset="-120"/>
                <a:ea typeface="微軟正黑體" panose="020B0604030504040204" pitchFamily="34" charset="-120"/>
              </a:rPr>
              <a:t>(%)</a:t>
            </a: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修改定義</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sp>
        <p:nvSpPr>
          <p:cNvPr id="8" name="文字方塊 6"/>
          <p:cNvSpPr txBox="1">
            <a:spLocks noChangeArrowheads="1"/>
          </p:cNvSpPr>
          <p:nvPr/>
        </p:nvSpPr>
        <p:spPr bwMode="auto">
          <a:xfrm>
            <a:off x="411163" y="5260975"/>
            <a:ext cx="11425237"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upright="1"/>
          <a:lstStyle/>
          <a:p>
            <a:pPr algn="ctr">
              <a:lnSpc>
                <a:spcPts val="2000"/>
              </a:lnSpc>
              <a:spcAft>
                <a:spcPts val="0"/>
              </a:spcAft>
              <a:defRPr/>
            </a:pPr>
            <a:r>
              <a:rPr lang="zh-TW" sz="2200" kern="100" dirty="0">
                <a:latin typeface="微軟正黑體" panose="020B0604030504040204" pitchFamily="34" charset="-120"/>
                <a:ea typeface="微軟正黑體" panose="020B0604030504040204" pitchFamily="34" charset="-120"/>
                <a:cs typeface="Times New Roman" panose="02020603050405020304" pitchFamily="18" charset="0"/>
              </a:rPr>
              <a:t>新生註冊人數</a:t>
            </a:r>
            <a:r>
              <a:rPr lang="en-US" sz="2200" kern="1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sz="2200" kern="100" dirty="0">
                <a:latin typeface="微軟正黑體" panose="020B0604030504040204" pitchFamily="34" charset="-120"/>
                <a:ea typeface="微軟正黑體" panose="020B0604030504040204" pitchFamily="34" charset="-120"/>
                <a:cs typeface="Times New Roman" panose="02020603050405020304" pitchFamily="18" charset="0"/>
              </a:rPr>
              <a:t>不含保留入學資格人數、退學人數</a:t>
            </a:r>
            <a:r>
              <a:rPr lang="en-US" sz="2200" kern="100" dirty="0">
                <a:latin typeface="微軟正黑體" panose="020B0604030504040204" pitchFamily="34" charset="-120"/>
                <a:ea typeface="微軟正黑體" panose="020B0604030504040204" pitchFamily="34" charset="-120"/>
                <a:cs typeface="Times New Roman" panose="02020603050405020304" pitchFamily="18" charset="0"/>
              </a:rPr>
              <a:t>) (C) +</a:t>
            </a:r>
            <a:r>
              <a:rPr lang="zh-TW" sz="22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境外生</a:t>
            </a:r>
            <a:r>
              <a:rPr lang="en-US" altLang="zh-TW" sz="22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2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新生</a:t>
            </a:r>
            <a:r>
              <a:rPr lang="en-US" altLang="zh-TW" sz="22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sz="22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實際註冊人數</a:t>
            </a:r>
            <a:r>
              <a:rPr lang="en-US" sz="22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(D)</a:t>
            </a:r>
          </a:p>
          <a:p>
            <a:pPr algn="ctr">
              <a:lnSpc>
                <a:spcPts val="2000"/>
              </a:lnSpc>
              <a:spcAft>
                <a:spcPts val="0"/>
              </a:spcAft>
              <a:defRPr/>
            </a:pPr>
            <a:endParaRPr lang="zh-TW" sz="2200" kern="100" dirty="0">
              <a:latin typeface="微軟正黑體" panose="020B0604030504040204" pitchFamily="34" charset="-120"/>
              <a:ea typeface="微軟正黑體" panose="020B0604030504040204" pitchFamily="34" charset="-120"/>
              <a:cs typeface="Times New Roman" panose="02020603050405020304" pitchFamily="18" charset="0"/>
            </a:endParaRPr>
          </a:p>
          <a:p>
            <a:pPr algn="ctr">
              <a:lnSpc>
                <a:spcPts val="2000"/>
              </a:lnSpc>
              <a:spcAft>
                <a:spcPts val="0"/>
              </a:spcAft>
              <a:defRPr/>
            </a:pPr>
            <a:r>
              <a:rPr lang="zh-TW" sz="2200" kern="100" dirty="0">
                <a:latin typeface="微軟正黑體" panose="020B0604030504040204" pitchFamily="34" charset="-120"/>
                <a:ea typeface="微軟正黑體" panose="020B0604030504040204" pitchFamily="34" charset="-120"/>
                <a:cs typeface="Times New Roman" panose="02020603050405020304" pitchFamily="18" charset="0"/>
              </a:rPr>
              <a:t>核定招生名額</a:t>
            </a:r>
            <a:r>
              <a:rPr lang="en-US" sz="2200" kern="100" dirty="0">
                <a:latin typeface="微軟正黑體" panose="020B0604030504040204" pitchFamily="34" charset="-120"/>
                <a:ea typeface="微軟正黑體" panose="020B0604030504040204" pitchFamily="34" charset="-120"/>
                <a:cs typeface="Times New Roman" panose="02020603050405020304" pitchFamily="18" charset="0"/>
              </a:rPr>
              <a:t>(A) -</a:t>
            </a:r>
            <a:r>
              <a:rPr lang="zh-TW" sz="2200" kern="100" dirty="0">
                <a:latin typeface="微軟正黑體" panose="020B0604030504040204" pitchFamily="34" charset="-120"/>
                <a:ea typeface="微軟正黑體" panose="020B0604030504040204" pitchFamily="34" charset="-120"/>
                <a:cs typeface="Times New Roman" panose="02020603050405020304" pitchFamily="18" charset="0"/>
              </a:rPr>
              <a:t>保留入學資格人數</a:t>
            </a:r>
            <a:r>
              <a:rPr lang="en-US" sz="2200" kern="100" dirty="0">
                <a:latin typeface="微軟正黑體" panose="020B0604030504040204" pitchFamily="34" charset="-120"/>
                <a:ea typeface="微軟正黑體" panose="020B0604030504040204" pitchFamily="34" charset="-120"/>
                <a:cs typeface="Times New Roman" panose="02020603050405020304" pitchFamily="18" charset="0"/>
              </a:rPr>
              <a:t>(B</a:t>
            </a:r>
            <a:r>
              <a:rPr lang="en-US" sz="2200" b="1" kern="100" dirty="0">
                <a:latin typeface="微軟正黑體" panose="020B0604030504040204" pitchFamily="34" charset="-120"/>
                <a:ea typeface="微軟正黑體" panose="020B0604030504040204" pitchFamily="34" charset="-120"/>
                <a:cs typeface="Times New Roman" panose="02020603050405020304" pitchFamily="18" charset="0"/>
              </a:rPr>
              <a:t>)</a:t>
            </a:r>
            <a:r>
              <a:rPr lang="en-US" sz="22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sz="22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境外生</a:t>
            </a:r>
            <a:r>
              <a:rPr lang="en-US" altLang="zh-TW" sz="22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2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新生</a:t>
            </a:r>
            <a:r>
              <a:rPr lang="en-US" altLang="zh-TW" sz="22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sz="22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實際註冊人數（</a:t>
            </a:r>
            <a:r>
              <a:rPr lang="en-US" sz="22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D</a:t>
            </a:r>
            <a:r>
              <a:rPr lang="zh-TW" sz="22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zh-TW" sz="2200" b="1" kern="100" dirty="0">
              <a:latin typeface="微軟正黑體" panose="020B0604030504040204" pitchFamily="34" charset="-120"/>
              <a:ea typeface="微軟正黑體" panose="020B0604030504040204" pitchFamily="34" charset="-120"/>
              <a:cs typeface="Times New Roman" panose="02020603050405020304" pitchFamily="18" charset="0"/>
            </a:endParaRPr>
          </a:p>
          <a:p>
            <a:pPr>
              <a:spcAft>
                <a:spcPts val="0"/>
              </a:spcAft>
              <a:defRPr/>
            </a:pPr>
            <a:r>
              <a:rPr lang="en-US" sz="2400" kern="100" dirty="0">
                <a:latin typeface="微軟正黑體" panose="020B0604030504040204" pitchFamily="34" charset="-120"/>
                <a:ea typeface="微軟正黑體" panose="020B0604030504040204" pitchFamily="34" charset="-120"/>
                <a:cs typeface="Times New Roman" panose="02020603050405020304" pitchFamily="18" charset="0"/>
              </a:rPr>
              <a:t> </a:t>
            </a:r>
            <a:endParaRPr lang="zh-TW" sz="2400" kern="1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9" name="文字方塊 6"/>
          <p:cNvSpPr txBox="1">
            <a:spLocks noChangeArrowheads="1"/>
          </p:cNvSpPr>
          <p:nvPr/>
        </p:nvSpPr>
        <p:spPr bwMode="auto">
          <a:xfrm>
            <a:off x="0" y="5540375"/>
            <a:ext cx="820738"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upright="1"/>
          <a:lstStyle/>
          <a:p>
            <a:pPr algn="ctr">
              <a:lnSpc>
                <a:spcPts val="2000"/>
              </a:lnSpc>
              <a:spcAft>
                <a:spcPts val="0"/>
              </a:spcAft>
              <a:defRPr/>
            </a:pPr>
            <a:r>
              <a:rPr lang="en-US" altLang="zh-TW" sz="2400" kern="100" dirty="0">
                <a:latin typeface="微軟正黑體" panose="020B0604030504040204" pitchFamily="34" charset="-120"/>
                <a:ea typeface="微軟正黑體" panose="020B0604030504040204" pitchFamily="34" charset="-120"/>
                <a:cs typeface="Times New Roman" panose="02020603050405020304" pitchFamily="18" charset="0"/>
              </a:rPr>
              <a:t>(E)=</a:t>
            </a:r>
            <a:endParaRPr lang="zh-TW" sz="2400" kern="100" dirty="0">
              <a:latin typeface="微軟正黑體" panose="020B0604030504040204" pitchFamily="34" charset="-120"/>
              <a:ea typeface="微軟正黑體" panose="020B0604030504040204" pitchFamily="34" charset="-120"/>
              <a:cs typeface="Times New Roman" panose="02020603050405020304" pitchFamily="18" charset="0"/>
            </a:endParaRPr>
          </a:p>
          <a:p>
            <a:pPr>
              <a:spcAft>
                <a:spcPts val="0"/>
              </a:spcAft>
              <a:defRPr/>
            </a:pPr>
            <a:r>
              <a:rPr lang="en-US" sz="2400" kern="100" dirty="0">
                <a:latin typeface="微軟正黑體" panose="020B0604030504040204" pitchFamily="34" charset="-120"/>
                <a:ea typeface="微軟正黑體" panose="020B0604030504040204" pitchFamily="34" charset="-120"/>
                <a:cs typeface="Times New Roman" panose="02020603050405020304" pitchFamily="18" charset="0"/>
              </a:rPr>
              <a:t> </a:t>
            </a:r>
            <a:endParaRPr lang="zh-TW" sz="2400" kern="1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10" name="文字方塊 6"/>
          <p:cNvSpPr txBox="1">
            <a:spLocks noChangeArrowheads="1"/>
          </p:cNvSpPr>
          <p:nvPr/>
        </p:nvSpPr>
        <p:spPr bwMode="auto">
          <a:xfrm>
            <a:off x="11079163" y="5588000"/>
            <a:ext cx="1268412"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upright="1"/>
          <a:lstStyle/>
          <a:p>
            <a:pPr algn="ctr">
              <a:lnSpc>
                <a:spcPts val="2000"/>
              </a:lnSpc>
              <a:spcAft>
                <a:spcPts val="0"/>
              </a:spcAft>
              <a:defRPr/>
            </a:pPr>
            <a:r>
              <a:rPr lang="en-US" sz="2400" kern="100" dirty="0">
                <a:latin typeface="微軟正黑體" panose="020B0604030504040204" pitchFamily="34" charset="-120"/>
                <a:ea typeface="微軟正黑體" panose="020B0604030504040204" pitchFamily="34" charset="-120"/>
                <a:cs typeface="Times New Roman" panose="02020603050405020304" pitchFamily="18" charset="0"/>
              </a:rPr>
              <a:t>*100% </a:t>
            </a:r>
            <a:endParaRPr lang="zh-TW" sz="2400" kern="100" dirty="0">
              <a:latin typeface="微軟正黑體" panose="020B0604030504040204" pitchFamily="34" charset="-120"/>
              <a:ea typeface="微軟正黑體" panose="020B0604030504040204" pitchFamily="34" charset="-120"/>
              <a:cs typeface="Times New Roman" panose="02020603050405020304" pitchFamily="18" charset="0"/>
            </a:endParaRPr>
          </a:p>
        </p:txBody>
      </p:sp>
      <p:cxnSp>
        <p:nvCxnSpPr>
          <p:cNvPr id="11" name="直線接點 10"/>
          <p:cNvCxnSpPr>
            <a:cxnSpLocks/>
          </p:cNvCxnSpPr>
          <p:nvPr/>
        </p:nvCxnSpPr>
        <p:spPr>
          <a:xfrm flipV="1">
            <a:off x="730250" y="5667375"/>
            <a:ext cx="10452100" cy="6350"/>
          </a:xfrm>
          <a:prstGeom prst="line">
            <a:avLst/>
          </a:prstGeom>
          <a:ln w="38100">
            <a:solidFill>
              <a:schemeClr val="tx1"/>
            </a:solidFill>
          </a:ln>
        </p:spPr>
        <p:style>
          <a:lnRef idx="3">
            <a:schemeClr val="dk1"/>
          </a:lnRef>
          <a:fillRef idx="0">
            <a:schemeClr val="dk1"/>
          </a:fillRef>
          <a:effectRef idx="2">
            <a:schemeClr val="dk1"/>
          </a:effectRef>
          <a:fontRef idx="minor">
            <a:schemeClr val="tx1"/>
          </a:fontRef>
        </p:style>
      </p:cxnSp>
      <p:graphicFrame>
        <p:nvGraphicFramePr>
          <p:cNvPr id="14" name="表格 13"/>
          <p:cNvGraphicFramePr>
            <a:graphicFrameLocks noGrp="1"/>
          </p:cNvGraphicFramePr>
          <p:nvPr/>
        </p:nvGraphicFramePr>
        <p:xfrm>
          <a:off x="76200" y="987425"/>
          <a:ext cx="12030075" cy="2784475"/>
        </p:xfrm>
        <a:graphic>
          <a:graphicData uri="http://schemas.openxmlformats.org/drawingml/2006/table">
            <a:tbl>
              <a:tblPr firstRow="1" firstCol="1" bandRow="1">
                <a:tableStyleId>{5C22544A-7EE6-4342-B048-85BDC9FD1C3A}</a:tableStyleId>
              </a:tblPr>
              <a:tblGrid>
                <a:gridCol w="318869">
                  <a:extLst>
                    <a:ext uri="{9D8B030D-6E8A-4147-A177-3AD203B41FA5}">
                      <a16:colId xmlns:a16="http://schemas.microsoft.com/office/drawing/2014/main" val="2414826680"/>
                    </a:ext>
                  </a:extLst>
                </a:gridCol>
                <a:gridCol w="347858">
                  <a:extLst>
                    <a:ext uri="{9D8B030D-6E8A-4147-A177-3AD203B41FA5}">
                      <a16:colId xmlns:a16="http://schemas.microsoft.com/office/drawing/2014/main" val="789512658"/>
                    </a:ext>
                  </a:extLst>
                </a:gridCol>
                <a:gridCol w="399392">
                  <a:extLst>
                    <a:ext uri="{9D8B030D-6E8A-4147-A177-3AD203B41FA5}">
                      <a16:colId xmlns:a16="http://schemas.microsoft.com/office/drawing/2014/main" val="875819493"/>
                    </a:ext>
                  </a:extLst>
                </a:gridCol>
                <a:gridCol w="438043">
                  <a:extLst>
                    <a:ext uri="{9D8B030D-6E8A-4147-A177-3AD203B41FA5}">
                      <a16:colId xmlns:a16="http://schemas.microsoft.com/office/drawing/2014/main" val="1007837034"/>
                    </a:ext>
                  </a:extLst>
                </a:gridCol>
                <a:gridCol w="373625">
                  <a:extLst>
                    <a:ext uri="{9D8B030D-6E8A-4147-A177-3AD203B41FA5}">
                      <a16:colId xmlns:a16="http://schemas.microsoft.com/office/drawing/2014/main" val="4260884008"/>
                    </a:ext>
                  </a:extLst>
                </a:gridCol>
                <a:gridCol w="412276">
                  <a:extLst>
                    <a:ext uri="{9D8B030D-6E8A-4147-A177-3AD203B41FA5}">
                      <a16:colId xmlns:a16="http://schemas.microsoft.com/office/drawing/2014/main" val="2683877726"/>
                    </a:ext>
                  </a:extLst>
                </a:gridCol>
                <a:gridCol w="811668">
                  <a:extLst>
                    <a:ext uri="{9D8B030D-6E8A-4147-A177-3AD203B41FA5}">
                      <a16:colId xmlns:a16="http://schemas.microsoft.com/office/drawing/2014/main" val="3904618123"/>
                    </a:ext>
                  </a:extLst>
                </a:gridCol>
                <a:gridCol w="760133">
                  <a:extLst>
                    <a:ext uri="{9D8B030D-6E8A-4147-A177-3AD203B41FA5}">
                      <a16:colId xmlns:a16="http://schemas.microsoft.com/office/drawing/2014/main" val="1314066550"/>
                    </a:ext>
                  </a:extLst>
                </a:gridCol>
                <a:gridCol w="776811">
                  <a:extLst>
                    <a:ext uri="{9D8B030D-6E8A-4147-A177-3AD203B41FA5}">
                      <a16:colId xmlns:a16="http://schemas.microsoft.com/office/drawing/2014/main" val="176432132"/>
                    </a:ext>
                  </a:extLst>
                </a:gridCol>
                <a:gridCol w="1851447">
                  <a:extLst>
                    <a:ext uri="{9D8B030D-6E8A-4147-A177-3AD203B41FA5}">
                      <a16:colId xmlns:a16="http://schemas.microsoft.com/office/drawing/2014/main" val="3730332982"/>
                    </a:ext>
                  </a:extLst>
                </a:gridCol>
                <a:gridCol w="450927">
                  <a:extLst>
                    <a:ext uri="{9D8B030D-6E8A-4147-A177-3AD203B41FA5}">
                      <a16:colId xmlns:a16="http://schemas.microsoft.com/office/drawing/2014/main" val="631231828"/>
                    </a:ext>
                  </a:extLst>
                </a:gridCol>
                <a:gridCol w="605530">
                  <a:extLst>
                    <a:ext uri="{9D8B030D-6E8A-4147-A177-3AD203B41FA5}">
                      <a16:colId xmlns:a16="http://schemas.microsoft.com/office/drawing/2014/main" val="3799330111"/>
                    </a:ext>
                  </a:extLst>
                </a:gridCol>
                <a:gridCol w="669948">
                  <a:extLst>
                    <a:ext uri="{9D8B030D-6E8A-4147-A177-3AD203B41FA5}">
                      <a16:colId xmlns:a16="http://schemas.microsoft.com/office/drawing/2014/main" val="1294327162"/>
                    </a:ext>
                  </a:extLst>
                </a:gridCol>
                <a:gridCol w="579763">
                  <a:extLst>
                    <a:ext uri="{9D8B030D-6E8A-4147-A177-3AD203B41FA5}">
                      <a16:colId xmlns:a16="http://schemas.microsoft.com/office/drawing/2014/main" val="2306912354"/>
                    </a:ext>
                  </a:extLst>
                </a:gridCol>
                <a:gridCol w="776335">
                  <a:extLst>
                    <a:ext uri="{9D8B030D-6E8A-4147-A177-3AD203B41FA5}">
                      <a16:colId xmlns:a16="http://schemas.microsoft.com/office/drawing/2014/main" val="2381236795"/>
                    </a:ext>
                  </a:extLst>
                </a:gridCol>
                <a:gridCol w="2209800">
                  <a:extLst>
                    <a:ext uri="{9D8B030D-6E8A-4147-A177-3AD203B41FA5}">
                      <a16:colId xmlns:a16="http://schemas.microsoft.com/office/drawing/2014/main" val="4272116014"/>
                    </a:ext>
                  </a:extLst>
                </a:gridCol>
                <a:gridCol w="247652">
                  <a:extLst>
                    <a:ext uri="{9D8B030D-6E8A-4147-A177-3AD203B41FA5}">
                      <a16:colId xmlns:a16="http://schemas.microsoft.com/office/drawing/2014/main" val="2081370231"/>
                    </a:ext>
                  </a:extLst>
                </a:gridCol>
              </a:tblGrid>
              <a:tr h="723961">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學年度</a:t>
                      </a:r>
                    </a:p>
                  </a:txBody>
                  <a:tcPr marL="68576" marR="68576"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學校代碼</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學校名稱</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統計處代碼</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系所名稱</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學制別</a:t>
                      </a: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總量核定新生招生名額</a:t>
                      </a:r>
                      <a:r>
                        <a:rPr lang="en-US" sz="2400" b="0" kern="0" dirty="0">
                          <a:solidFill>
                            <a:schemeClr val="tx1"/>
                          </a:solidFill>
                          <a:effectLst/>
                          <a:latin typeface="微軟正黑體" panose="020B0604030504040204" pitchFamily="34" charset="-120"/>
                          <a:ea typeface="微軟正黑體" panose="020B0604030504040204" pitchFamily="34" charset="-120"/>
                          <a:cs typeface="+mn-cs"/>
                        </a:rPr>
                        <a:t>(A)</a:t>
                      </a:r>
                      <a:endParaRPr lang="zh-TW" sz="2400" b="0" kern="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核定擴充新生招生名額</a:t>
                      </a:r>
                      <a:r>
                        <a:rPr lang="en-US" sz="2400" b="0" kern="0" dirty="0">
                          <a:solidFill>
                            <a:schemeClr val="tx1"/>
                          </a:solidFill>
                          <a:effectLst/>
                          <a:latin typeface="微軟正黑體" panose="020B0604030504040204" pitchFamily="34" charset="-120"/>
                          <a:ea typeface="微軟正黑體" panose="020B0604030504040204" pitchFamily="34" charset="-120"/>
                          <a:cs typeface="+mn-cs"/>
                        </a:rPr>
                        <a:t>(A1)</a:t>
                      </a:r>
                      <a:endParaRPr lang="zh-TW" sz="2400" b="0" kern="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cs typeface="+mn-cs"/>
                        </a:rPr>
                        <a:t>新生保留入學資格人數</a:t>
                      </a:r>
                      <a:r>
                        <a:rPr lang="en-US" sz="2400" b="0" kern="0" dirty="0">
                          <a:solidFill>
                            <a:schemeClr val="tx1"/>
                          </a:solidFill>
                          <a:effectLst/>
                          <a:latin typeface="微軟正黑體" panose="020B0604030504040204" pitchFamily="34" charset="-120"/>
                          <a:ea typeface="微軟正黑體" panose="020B0604030504040204" pitchFamily="34" charset="-120"/>
                          <a:cs typeface="+mn-cs"/>
                        </a:rPr>
                        <a:t>(B)</a:t>
                      </a:r>
                      <a:endParaRPr lang="zh-TW" sz="2400" b="0" kern="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新生實際</a:t>
                      </a:r>
                    </a:p>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註冊人數</a:t>
                      </a:r>
                      <a:r>
                        <a:rPr lang="en-US" sz="2000" b="0" kern="100" dirty="0">
                          <a:solidFill>
                            <a:schemeClr val="tx1"/>
                          </a:solidFill>
                          <a:effectLst/>
                          <a:latin typeface="微軟正黑體" panose="020B0604030504040204" pitchFamily="34" charset="-120"/>
                          <a:ea typeface="微軟正黑體" panose="020B0604030504040204" pitchFamily="34" charset="-120"/>
                          <a:cs typeface="+mn-cs"/>
                        </a:rPr>
                        <a:t>(C)≤(A+A1-B)</a:t>
                      </a:r>
                      <a:endParaRPr lang="zh-TW" sz="20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境外</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生</a:t>
                      </a: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cs typeface="+mn-cs"/>
                        </a:rPr>
                        <a:t>（新生）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lnSpc>
                          <a:spcPts val="2700"/>
                        </a:lnSpc>
                        <a:spcBef>
                          <a:spcPts val="300"/>
                        </a:spcBef>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實際註冊人數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marL="0" algn="ctr" defTabSz="914400" rtl="0" eaLnBrk="1" latinLnBrk="0" hangingPunct="1">
                        <a:lnSpc>
                          <a:spcPts val="2700"/>
                        </a:lnSpc>
                        <a:spcBef>
                          <a:spcPts val="300"/>
                        </a:spcBef>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新生註冊</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率</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lnSpc>
                          <a:spcPts val="2700"/>
                        </a:lnSpc>
                        <a:spcBef>
                          <a:spcPts val="300"/>
                        </a:spcBef>
                        <a:spcAft>
                          <a:spcPts val="0"/>
                        </a:spcAft>
                      </a:pPr>
                      <a:r>
                        <a:rPr lang="en-US" sz="2000" b="1" kern="100" dirty="0">
                          <a:solidFill>
                            <a:srgbClr val="FF0000"/>
                          </a:solidFill>
                          <a:effectLst/>
                          <a:latin typeface="微軟正黑體" panose="020B0604030504040204" pitchFamily="34" charset="-120"/>
                          <a:ea typeface="微軟正黑體" panose="020B0604030504040204" pitchFamily="34" charset="-120"/>
                          <a:cs typeface="+mn-cs"/>
                        </a:rPr>
                        <a:t>E=(C+D)/</a:t>
                      </a:r>
                      <a:r>
                        <a:rPr lang="zh-TW" sz="2000" b="1" kern="100" dirty="0">
                          <a:solidFill>
                            <a:srgbClr val="FF0000"/>
                          </a:solidFill>
                          <a:effectLst/>
                          <a:latin typeface="微軟正黑體" panose="020B0604030504040204" pitchFamily="34" charset="-120"/>
                          <a:ea typeface="微軟正黑體" panose="020B0604030504040204" pitchFamily="34" charset="-120"/>
                          <a:cs typeface="+mn-cs"/>
                        </a:rPr>
                        <a:t>〔</a:t>
                      </a:r>
                      <a:r>
                        <a:rPr lang="en-US" sz="2000" b="1" kern="100" dirty="0">
                          <a:solidFill>
                            <a:srgbClr val="FF0000"/>
                          </a:solidFill>
                          <a:effectLst/>
                          <a:latin typeface="微軟正黑體" panose="020B0604030504040204" pitchFamily="34" charset="-120"/>
                          <a:ea typeface="微軟正黑體" panose="020B0604030504040204" pitchFamily="34" charset="-120"/>
                          <a:cs typeface="+mn-cs"/>
                        </a:rPr>
                        <a:t>(A-B)+D</a:t>
                      </a:r>
                      <a:r>
                        <a:rPr lang="zh-TW" sz="2000" b="1" kern="100" dirty="0">
                          <a:solidFill>
                            <a:srgbClr val="FF0000"/>
                          </a:solidFill>
                          <a:effectLst/>
                          <a:latin typeface="微軟正黑體" panose="020B0604030504040204" pitchFamily="34" charset="-120"/>
                          <a:ea typeface="微軟正黑體" panose="020B0604030504040204" pitchFamily="34" charset="-120"/>
                          <a:cs typeface="+mn-cs"/>
                        </a:rPr>
                        <a:t>〕＊</a:t>
                      </a:r>
                      <a:r>
                        <a:rPr lang="en-US" sz="2000" b="1" kern="100" dirty="0">
                          <a:solidFill>
                            <a:srgbClr val="FF0000"/>
                          </a:solidFill>
                          <a:effectLst/>
                          <a:latin typeface="微軟正黑體" panose="020B0604030504040204" pitchFamily="34" charset="-120"/>
                          <a:ea typeface="微軟正黑體" panose="020B0604030504040204" pitchFamily="34" charset="-120"/>
                          <a:cs typeface="+mn-cs"/>
                        </a:rPr>
                        <a:t>100</a:t>
                      </a:r>
                      <a:r>
                        <a:rPr lang="zh-TW" sz="2000" b="1" kern="100" dirty="0">
                          <a:solidFill>
                            <a:srgbClr val="FF0000"/>
                          </a:solidFill>
                          <a:effectLst/>
                          <a:latin typeface="微軟正黑體" panose="020B0604030504040204" pitchFamily="34" charset="-120"/>
                          <a:ea typeface="微軟正黑體" panose="020B0604030504040204" pitchFamily="34" charset="-120"/>
                          <a:cs typeface="+mn-cs"/>
                        </a:rPr>
                        <a:t>％</a:t>
                      </a:r>
                    </a:p>
                  </a:txBody>
                  <a:tcPr marL="68576" marR="68576"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rowSpan="2">
                  <a:txBody>
                    <a:bodyPr/>
                    <a:lstStyle/>
                    <a:p>
                      <a:pPr marL="0" algn="ctr" defTabSz="914400" rtl="0" eaLnBrk="1" latinLnBrk="0" hangingPunct="1">
                        <a:lnSpc>
                          <a:spcPts val="2700"/>
                        </a:lnSpc>
                        <a:spcBef>
                          <a:spcPts val="300"/>
                        </a:spcBef>
                        <a:spcAft>
                          <a:spcPts val="0"/>
                        </a:spcAf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cs typeface="+mn-cs"/>
                        </a:rPr>
                        <a:t>略</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3195063"/>
                  </a:ext>
                </a:extLst>
              </a:tr>
              <a:tr h="206051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小</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計</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lnSpc>
                          <a:spcPts val="2700"/>
                        </a:lnSpc>
                        <a:spcBef>
                          <a:spcPts val="300"/>
                        </a:spcBef>
                        <a:spcAft>
                          <a:spcPts val="0"/>
                        </a:spcAft>
                      </a:pP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rPr>
                        <a:t>(D)</a:t>
                      </a:r>
                      <a:endParaRPr lang="zh-TW" sz="2000" b="0" kern="100" dirty="0" smtClean="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僑</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lnSpc>
                          <a:spcPts val="2700"/>
                        </a:lnSpc>
                        <a:spcBef>
                          <a:spcPts val="300"/>
                        </a:spcBef>
                        <a:spcAft>
                          <a:spcPts val="0"/>
                        </a:spcAft>
                      </a:pP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rPr>
                        <a:t>(d1)</a:t>
                      </a:r>
                      <a:endParaRPr lang="zh-TW" sz="20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2700"/>
                        </a:lnSpc>
                        <a:spcBef>
                          <a:spcPts val="300"/>
                        </a:spcBef>
                        <a:spcAft>
                          <a:spcPts val="0"/>
                        </a:spcAft>
                        <a:buClrTx/>
                        <a:buSzTx/>
                        <a:buFontTx/>
                        <a:buNone/>
                        <a:tabLst/>
                        <a:defRPr/>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港澳</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生</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rPr>
                        <a:t>(d2)</a:t>
                      </a:r>
                      <a:endParaRPr lang="zh-TW"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外國</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marR="0" indent="0" algn="ctr" defTabSz="914400" rtl="0" eaLnBrk="1" fontAlgn="auto" latinLnBrk="0" hangingPunct="1">
                        <a:lnSpc>
                          <a:spcPts val="2700"/>
                        </a:lnSpc>
                        <a:spcBef>
                          <a:spcPts val="300"/>
                        </a:spcBef>
                        <a:spcAft>
                          <a:spcPts val="0"/>
                        </a:spcAft>
                        <a:buClrTx/>
                        <a:buSzTx/>
                        <a:buFontTx/>
                        <a:buNone/>
                        <a:tabLst/>
                        <a:defRPr/>
                      </a:pP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rPr>
                        <a:t>(d3)</a:t>
                      </a:r>
                      <a:endParaRPr lang="zh-TW"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ts val="2700"/>
                        </a:lnSpc>
                        <a:spcBef>
                          <a:spcPts val="300"/>
                        </a:spcBef>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大陸地區</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學生</a:t>
                      </a:r>
                      <a:endParaRPr lang="en-US"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marR="0" indent="0" algn="ctr" defTabSz="914400" rtl="0" eaLnBrk="1" fontAlgn="auto" latinLnBrk="0" hangingPunct="1">
                        <a:lnSpc>
                          <a:spcPts val="2700"/>
                        </a:lnSpc>
                        <a:spcBef>
                          <a:spcPts val="300"/>
                        </a:spcBef>
                        <a:spcAft>
                          <a:spcPts val="0"/>
                        </a:spcAft>
                        <a:buClrTx/>
                        <a:buSzTx/>
                        <a:buFontTx/>
                        <a:buNone/>
                        <a:tabLst/>
                        <a:defRPr/>
                      </a:pP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rPr>
                        <a:t>(d4)</a:t>
                      </a:r>
                      <a:endParaRPr lang="zh-TW" altLang="zh-TW" sz="2000" b="0" kern="100" dirty="0" smtClean="0">
                        <a:solidFill>
                          <a:schemeClr val="tx1"/>
                        </a:solidFill>
                        <a:effectLst/>
                        <a:latin typeface="微軟正黑體" panose="020B0604030504040204" pitchFamily="34" charset="-120"/>
                        <a:ea typeface="微軟正黑體" panose="020B0604030504040204" pitchFamily="34" charset="-120"/>
                        <a:cs typeface="+mn-cs"/>
                      </a:endParaRPr>
                    </a:p>
                  </a:txBody>
                  <a:tcPr marL="68576" marR="68576"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48673088"/>
                  </a:ext>
                </a:extLst>
              </a:tr>
            </a:tbl>
          </a:graphicData>
        </a:graphic>
      </p:graphicFrame>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01</a:t>
            </a:r>
            <a:endParaRPr lang="zh-TW" altLang="en-US" smtClean="0"/>
          </a:p>
        </p:txBody>
      </p:sp>
      <p:sp>
        <p:nvSpPr>
          <p:cNvPr id="51203"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9D4BA524-6436-4594-92A8-6F2B364A6815}" type="slidenum">
              <a:rPr lang="zh-TW" altLang="en-US" smtClean="0">
                <a:solidFill>
                  <a:srgbClr val="000000"/>
                </a:solidFill>
              </a:rPr>
              <a:pPr fontAlgn="base">
                <a:spcBef>
                  <a:spcPct val="0"/>
                </a:spcBef>
                <a:spcAft>
                  <a:spcPct val="0"/>
                </a:spcAft>
              </a:pPr>
              <a:t>2</a:t>
            </a:fld>
            <a:endParaRPr lang="zh-TW" altLang="en-US" smtClean="0">
              <a:solidFill>
                <a:srgbClr val="000000"/>
              </a:solidFill>
            </a:endParaRPr>
          </a:p>
        </p:txBody>
      </p:sp>
      <p:sp>
        <p:nvSpPr>
          <p:cNvPr id="51204"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4000" b="1">
                <a:solidFill>
                  <a:srgbClr val="C5E0B4"/>
                </a:solidFill>
                <a:latin typeface="微軟正黑體" panose="020B0604030504040204" pitchFamily="34" charset="-120"/>
                <a:ea typeface="微軟正黑體" panose="020B0604030504040204" pitchFamily="34" charset="-120"/>
              </a:rPr>
              <a:t>表</a:t>
            </a:r>
            <a:r>
              <a:rPr lang="en-US" altLang="zh-TW" sz="4000" b="1">
                <a:solidFill>
                  <a:srgbClr val="C5E0B4"/>
                </a:solidFill>
                <a:latin typeface="微軟正黑體" panose="020B0604030504040204" pitchFamily="34" charset="-120"/>
                <a:ea typeface="微軟正黑體" panose="020B0604030504040204" pitchFamily="34" charset="-120"/>
              </a:rPr>
              <a:t>1-1 </a:t>
            </a:r>
            <a:r>
              <a:rPr lang="zh-TW" altLang="en-US" sz="4000" b="1">
                <a:solidFill>
                  <a:srgbClr val="C5E0B4"/>
                </a:solidFill>
                <a:latin typeface="微軟正黑體" panose="020B0604030504040204" pitchFamily="34" charset="-120"/>
                <a:ea typeface="微軟正黑體" panose="020B0604030504040204" pitchFamily="34" charset="-120"/>
              </a:rPr>
              <a:t>教師基本資料</a:t>
            </a:r>
            <a:r>
              <a:rPr lang="zh-TW" altLang="zh-TW" sz="4000" b="1">
                <a:solidFill>
                  <a:srgbClr val="C5E0B4"/>
                </a:solidFill>
                <a:latin typeface="微軟正黑體" panose="020B0604030504040204" pitchFamily="34" charset="-120"/>
                <a:ea typeface="微軟正黑體" panose="020B0604030504040204" pitchFamily="34" charset="-120"/>
              </a:rPr>
              <a:t>表</a:t>
            </a:r>
            <a:endParaRPr lang="zh-TW" altLang="en-US" sz="40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學校分類</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b="1" dirty="0">
                <a:solidFill>
                  <a:srgbClr val="FF0000"/>
                </a:solidFill>
                <a:latin typeface="微軟正黑體" panose="020B0604030504040204" pitchFamily="34" charset="-120"/>
                <a:ea typeface="微軟正黑體" panose="020B0604030504040204" pitchFamily="34" charset="-120"/>
              </a:rPr>
              <a:t>「學校分類」：</a:t>
            </a:r>
            <a:r>
              <a:rPr lang="zh-TW" altLang="en-US" sz="2400" dirty="0">
                <a:latin typeface="微軟正黑體" panose="020B0604030504040204" pitchFamily="34" charset="-120"/>
                <a:ea typeface="微軟正黑體" panose="020B0604030504040204" pitchFamily="34" charset="-120"/>
              </a:rPr>
              <a:t>請</a:t>
            </a:r>
            <a:r>
              <a:rPr lang="zh-TW" altLang="zh-TW" sz="2400" dirty="0">
                <a:latin typeface="微軟正黑體" panose="020B0604030504040204" pitchFamily="34" charset="-120"/>
                <a:ea typeface="微軟正黑體" panose="020B0604030504040204" pitchFamily="34" charset="-120"/>
              </a:rPr>
              <a:t>填報教師最高學歷之學校分類：</a:t>
            </a:r>
            <a:r>
              <a:rPr lang="zh-TW" altLang="zh-TW" sz="2400" b="1" dirty="0">
                <a:solidFill>
                  <a:srgbClr val="FF0000"/>
                </a:solidFill>
                <a:latin typeface="微軟正黑體" panose="020B0604030504040204" pitchFamily="34" charset="-120"/>
                <a:ea typeface="微軟正黑體" panose="020B0604030504040204" pitchFamily="34" charset="-120"/>
              </a:rPr>
              <a:t>「國內公立」、「國內私立」、「境外」。</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defRPr/>
            </a:pP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defRPr/>
            </a:pP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lgn="r">
              <a:defRPr/>
            </a:pP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lgn="ct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新增欄位</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zh-TW" altLang="zh-TW" sz="2400" b="1" dirty="0">
              <a:solidFill>
                <a:srgbClr val="FF0000"/>
              </a:solidFill>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nvGraphicFramePr>
        <p:xfrm>
          <a:off x="95250" y="1027113"/>
          <a:ext cx="12028488" cy="2714625"/>
        </p:xfrm>
        <a:graphic>
          <a:graphicData uri="http://schemas.openxmlformats.org/drawingml/2006/table">
            <a:tbl>
              <a:tblPr/>
              <a:tblGrid>
                <a:gridCol w="423863">
                  <a:extLst>
                    <a:ext uri="{9D8B030D-6E8A-4147-A177-3AD203B41FA5}">
                      <a16:colId xmlns:a16="http://schemas.microsoft.com/office/drawing/2014/main" val="3900773975"/>
                    </a:ext>
                  </a:extLst>
                </a:gridCol>
                <a:gridCol w="423862">
                  <a:extLst>
                    <a:ext uri="{9D8B030D-6E8A-4147-A177-3AD203B41FA5}">
                      <a16:colId xmlns:a16="http://schemas.microsoft.com/office/drawing/2014/main" val="2897416845"/>
                    </a:ext>
                  </a:extLst>
                </a:gridCol>
                <a:gridCol w="395288">
                  <a:extLst>
                    <a:ext uri="{9D8B030D-6E8A-4147-A177-3AD203B41FA5}">
                      <a16:colId xmlns:a16="http://schemas.microsoft.com/office/drawing/2014/main" val="778726946"/>
                    </a:ext>
                  </a:extLst>
                </a:gridCol>
                <a:gridCol w="396875">
                  <a:extLst>
                    <a:ext uri="{9D8B030D-6E8A-4147-A177-3AD203B41FA5}">
                      <a16:colId xmlns:a16="http://schemas.microsoft.com/office/drawing/2014/main" val="2511108093"/>
                    </a:ext>
                  </a:extLst>
                </a:gridCol>
                <a:gridCol w="423862">
                  <a:extLst>
                    <a:ext uri="{9D8B030D-6E8A-4147-A177-3AD203B41FA5}">
                      <a16:colId xmlns:a16="http://schemas.microsoft.com/office/drawing/2014/main" val="3123895409"/>
                    </a:ext>
                  </a:extLst>
                </a:gridCol>
                <a:gridCol w="377825">
                  <a:extLst>
                    <a:ext uri="{9D8B030D-6E8A-4147-A177-3AD203B41FA5}">
                      <a16:colId xmlns:a16="http://schemas.microsoft.com/office/drawing/2014/main" val="3603717224"/>
                    </a:ext>
                  </a:extLst>
                </a:gridCol>
                <a:gridCol w="352425">
                  <a:extLst>
                    <a:ext uri="{9D8B030D-6E8A-4147-A177-3AD203B41FA5}">
                      <a16:colId xmlns:a16="http://schemas.microsoft.com/office/drawing/2014/main" val="2398326842"/>
                    </a:ext>
                  </a:extLst>
                </a:gridCol>
                <a:gridCol w="368300">
                  <a:extLst>
                    <a:ext uri="{9D8B030D-6E8A-4147-A177-3AD203B41FA5}">
                      <a16:colId xmlns:a16="http://schemas.microsoft.com/office/drawing/2014/main" val="3388158111"/>
                    </a:ext>
                  </a:extLst>
                </a:gridCol>
                <a:gridCol w="396875">
                  <a:extLst>
                    <a:ext uri="{9D8B030D-6E8A-4147-A177-3AD203B41FA5}">
                      <a16:colId xmlns:a16="http://schemas.microsoft.com/office/drawing/2014/main" val="2915820629"/>
                    </a:ext>
                  </a:extLst>
                </a:gridCol>
                <a:gridCol w="676275">
                  <a:extLst>
                    <a:ext uri="{9D8B030D-6E8A-4147-A177-3AD203B41FA5}">
                      <a16:colId xmlns:a16="http://schemas.microsoft.com/office/drawing/2014/main" val="3167221034"/>
                    </a:ext>
                  </a:extLst>
                </a:gridCol>
                <a:gridCol w="350838">
                  <a:extLst>
                    <a:ext uri="{9D8B030D-6E8A-4147-A177-3AD203B41FA5}">
                      <a16:colId xmlns:a16="http://schemas.microsoft.com/office/drawing/2014/main" val="3578987388"/>
                    </a:ext>
                  </a:extLst>
                </a:gridCol>
                <a:gridCol w="369887">
                  <a:extLst>
                    <a:ext uri="{9D8B030D-6E8A-4147-A177-3AD203B41FA5}">
                      <a16:colId xmlns:a16="http://schemas.microsoft.com/office/drawing/2014/main" val="1409341365"/>
                    </a:ext>
                  </a:extLst>
                </a:gridCol>
                <a:gridCol w="404813">
                  <a:extLst>
                    <a:ext uri="{9D8B030D-6E8A-4147-A177-3AD203B41FA5}">
                      <a16:colId xmlns:a16="http://schemas.microsoft.com/office/drawing/2014/main" val="3708995319"/>
                    </a:ext>
                  </a:extLst>
                </a:gridCol>
                <a:gridCol w="387350">
                  <a:extLst>
                    <a:ext uri="{9D8B030D-6E8A-4147-A177-3AD203B41FA5}">
                      <a16:colId xmlns:a16="http://schemas.microsoft.com/office/drawing/2014/main" val="1331272994"/>
                    </a:ext>
                  </a:extLst>
                </a:gridCol>
                <a:gridCol w="369887">
                  <a:extLst>
                    <a:ext uri="{9D8B030D-6E8A-4147-A177-3AD203B41FA5}">
                      <a16:colId xmlns:a16="http://schemas.microsoft.com/office/drawing/2014/main" val="2031552993"/>
                    </a:ext>
                  </a:extLst>
                </a:gridCol>
                <a:gridCol w="387350">
                  <a:extLst>
                    <a:ext uri="{9D8B030D-6E8A-4147-A177-3AD203B41FA5}">
                      <a16:colId xmlns:a16="http://schemas.microsoft.com/office/drawing/2014/main" val="2143320671"/>
                    </a:ext>
                  </a:extLst>
                </a:gridCol>
                <a:gridCol w="504825">
                  <a:extLst>
                    <a:ext uri="{9D8B030D-6E8A-4147-A177-3AD203B41FA5}">
                      <a16:colId xmlns:a16="http://schemas.microsoft.com/office/drawing/2014/main" val="489128662"/>
                    </a:ext>
                  </a:extLst>
                </a:gridCol>
                <a:gridCol w="485775">
                  <a:extLst>
                    <a:ext uri="{9D8B030D-6E8A-4147-A177-3AD203B41FA5}">
                      <a16:colId xmlns:a16="http://schemas.microsoft.com/office/drawing/2014/main" val="3492589098"/>
                    </a:ext>
                  </a:extLst>
                </a:gridCol>
                <a:gridCol w="352425">
                  <a:extLst>
                    <a:ext uri="{9D8B030D-6E8A-4147-A177-3AD203B41FA5}">
                      <a16:colId xmlns:a16="http://schemas.microsoft.com/office/drawing/2014/main" val="1877460888"/>
                    </a:ext>
                  </a:extLst>
                </a:gridCol>
                <a:gridCol w="457200">
                  <a:extLst>
                    <a:ext uri="{9D8B030D-6E8A-4147-A177-3AD203B41FA5}">
                      <a16:colId xmlns:a16="http://schemas.microsoft.com/office/drawing/2014/main" val="3648692260"/>
                    </a:ext>
                  </a:extLst>
                </a:gridCol>
                <a:gridCol w="571500">
                  <a:extLst>
                    <a:ext uri="{9D8B030D-6E8A-4147-A177-3AD203B41FA5}">
                      <a16:colId xmlns:a16="http://schemas.microsoft.com/office/drawing/2014/main" val="1244966774"/>
                    </a:ext>
                  </a:extLst>
                </a:gridCol>
                <a:gridCol w="485775">
                  <a:extLst>
                    <a:ext uri="{9D8B030D-6E8A-4147-A177-3AD203B41FA5}">
                      <a16:colId xmlns:a16="http://schemas.microsoft.com/office/drawing/2014/main" val="258290275"/>
                    </a:ext>
                  </a:extLst>
                </a:gridCol>
                <a:gridCol w="419100">
                  <a:extLst>
                    <a:ext uri="{9D8B030D-6E8A-4147-A177-3AD203B41FA5}">
                      <a16:colId xmlns:a16="http://schemas.microsoft.com/office/drawing/2014/main" val="4202102785"/>
                    </a:ext>
                  </a:extLst>
                </a:gridCol>
                <a:gridCol w="465138">
                  <a:extLst>
                    <a:ext uri="{9D8B030D-6E8A-4147-A177-3AD203B41FA5}">
                      <a16:colId xmlns:a16="http://schemas.microsoft.com/office/drawing/2014/main" val="1368528328"/>
                    </a:ext>
                  </a:extLst>
                </a:gridCol>
                <a:gridCol w="466725">
                  <a:extLst>
                    <a:ext uri="{9D8B030D-6E8A-4147-A177-3AD203B41FA5}">
                      <a16:colId xmlns:a16="http://schemas.microsoft.com/office/drawing/2014/main" val="3871718751"/>
                    </a:ext>
                  </a:extLst>
                </a:gridCol>
                <a:gridCol w="447675">
                  <a:extLst>
                    <a:ext uri="{9D8B030D-6E8A-4147-A177-3AD203B41FA5}">
                      <a16:colId xmlns:a16="http://schemas.microsoft.com/office/drawing/2014/main" val="3856802154"/>
                    </a:ext>
                  </a:extLst>
                </a:gridCol>
                <a:gridCol w="476250">
                  <a:extLst>
                    <a:ext uri="{9D8B030D-6E8A-4147-A177-3AD203B41FA5}">
                      <a16:colId xmlns:a16="http://schemas.microsoft.com/office/drawing/2014/main" val="1727372775"/>
                    </a:ext>
                  </a:extLst>
                </a:gridCol>
                <a:gridCol w="390525">
                  <a:extLst>
                    <a:ext uri="{9D8B030D-6E8A-4147-A177-3AD203B41FA5}">
                      <a16:colId xmlns:a16="http://schemas.microsoft.com/office/drawing/2014/main" val="1500326188"/>
                    </a:ext>
                  </a:extLst>
                </a:gridCol>
              </a:tblGrid>
              <a:tr h="569913">
                <a:tc gridSpan="16">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基本資料</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5">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最高學歷</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教師等級</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校教評會字號</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是否支領彈性薪資</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略</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45278951"/>
                  </a:ext>
                </a:extLst>
              </a:tr>
              <a:tr h="2144712">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學年度</a:t>
                      </a: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學期</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主聘系所</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身分識別種類</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身分識別號</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國籍</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中文姓名</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英文姓名</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性別</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出生年月日</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專任教師是否為原住民籍</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族籍別</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共聘系所</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電子郵件</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任職狀態</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聘任日期</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略</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1" i="0" u="none" strike="noStrike" cap="none" normalizeH="0" baseline="0" smtClean="0">
                          <a:ln>
                            <a:noFill/>
                          </a:ln>
                          <a:solidFill>
                            <a:srgbClr val="FF0000"/>
                          </a:solidFill>
                          <a:effectLst/>
                          <a:latin typeface="微軟正黑體" panose="020B0604030504040204" pitchFamily="34" charset="-120"/>
                          <a:ea typeface="微軟正黑體" panose="020B0604030504040204" pitchFamily="34" charset="-120"/>
                        </a:rPr>
                        <a:t>學校分類</a:t>
                      </a:r>
                    </a:p>
                  </a:txBody>
                  <a:tcPr marL="17780" marR="17780" marT="0" marB="0" vert="eaVert"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學校</a:t>
                      </a:r>
                    </a:p>
                  </a:txBody>
                  <a:tcPr marL="17780" marR="17780" marT="0" marB="0" vert="eaVert"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科系</a:t>
                      </a: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學位</a:t>
                      </a: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學術專長及研究</a:t>
                      </a: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教師分類</a:t>
                      </a: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聘書職級</a:t>
                      </a: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證書職級</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略</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920047137"/>
                  </a:ext>
                </a:extLst>
              </a:tr>
            </a:tbl>
          </a:graphicData>
        </a:graphic>
      </p:graphicFrame>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a:spLocks noRot="1" noChangeAspect="1" noMove="1" noResize="1" noEditPoints="1" noAdjustHandles="1" noChangeArrowheads="1" noChangeShapeType="1" noTextEdit="1"/>
          </p:cNvSpPr>
          <p:nvPr/>
        </p:nvSpPr>
        <p:spPr>
          <a:xfrm>
            <a:off x="15875" y="922488"/>
            <a:ext cx="12176125" cy="5798767"/>
          </a:xfrm>
          <a:prstGeom prst="rect">
            <a:avLst/>
          </a:prstGeom>
          <a:blipFill>
            <a:blip r:embed="rId2"/>
            <a:stretch>
              <a:fillRect l="-801" t="-735"/>
            </a:stretch>
          </a:blipFill>
        </p:spPr>
        <p:txBody>
          <a:bodyPr/>
          <a:lstStyle/>
          <a:p>
            <a:pPr>
              <a:defRPr/>
            </a:pPr>
            <a:r>
              <a:rPr lang="zh-TW" altLang="en-US">
                <a:noFill/>
              </a:rPr>
              <a:t> </a:t>
            </a:r>
          </a:p>
        </p:txBody>
      </p:sp>
      <p:sp>
        <p:nvSpPr>
          <p:cNvPr id="74755" name="投影片編號版面配置區 3"/>
          <p:cNvSpPr>
            <a:spLocks noGrp="1"/>
          </p:cNvSpPr>
          <p:nvPr>
            <p:ph type="sldNum" sz="quarter" idx="10"/>
          </p:nvPr>
        </p:nvSpPr>
        <p:spPr bwMode="auto">
          <a:xfrm>
            <a:off x="9296400" y="6318250"/>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060BD5AF-B885-4BF8-AA25-F3326F4953B1}" type="slidenum">
              <a:rPr lang="zh-TW" altLang="en-US" smtClean="0">
                <a:solidFill>
                  <a:srgbClr val="000000"/>
                </a:solidFill>
              </a:rPr>
              <a:pPr fontAlgn="base">
                <a:spcBef>
                  <a:spcPct val="0"/>
                </a:spcBef>
                <a:spcAft>
                  <a:spcPct val="0"/>
                </a:spcAft>
              </a:pPr>
              <a:t>20</a:t>
            </a:fld>
            <a:endParaRPr lang="zh-TW" altLang="en-US" smtClean="0">
              <a:solidFill>
                <a:srgbClr val="000000"/>
              </a:solidFill>
            </a:endParaRPr>
          </a:p>
        </p:txBody>
      </p:sp>
      <p:sp>
        <p:nvSpPr>
          <p:cNvPr id="74756"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06</a:t>
            </a:r>
            <a:endParaRPr lang="zh-TW" altLang="en-US" smtClean="0"/>
          </a:p>
        </p:txBody>
      </p:sp>
      <p:sp>
        <p:nvSpPr>
          <p:cNvPr id="74757" name="標題 1"/>
          <p:cNvSpPr txBox="1">
            <a:spLocks/>
          </p:cNvSpPr>
          <p:nvPr/>
        </p:nvSpPr>
        <p:spPr bwMode="auto">
          <a:xfrm>
            <a:off x="1914525" y="11747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報</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2-1-3-1 </a:t>
            </a:r>
            <a:r>
              <a:rPr lang="zh-TW" altLang="zh-TW" sz="2800" b="1">
                <a:solidFill>
                  <a:srgbClr val="C5E0B4"/>
                </a:solidFill>
                <a:latin typeface="微軟正黑體" panose="020B0604030504040204" pitchFamily="34" charset="-120"/>
                <a:ea typeface="微軟正黑體" panose="020B0604030504040204" pitchFamily="34" charset="-120"/>
              </a:rPr>
              <a:t>技專校院系、所、學位學程核定招生名額</a:t>
            </a:r>
            <a:endParaRPr lang="en-US" altLang="zh-TW" sz="2800" b="1">
              <a:solidFill>
                <a:srgbClr val="C5E0B4"/>
              </a:solidFill>
              <a:latin typeface="微軟正黑體" panose="020B0604030504040204" pitchFamily="34" charset="-120"/>
              <a:ea typeface="微軟正黑體" panose="020B0604030504040204" pitchFamily="34" charset="-120"/>
            </a:endParaRPr>
          </a:p>
          <a:p>
            <a:pPr eaLnBrk="1" hangingPunct="1">
              <a:lnSpc>
                <a:spcPct val="90000"/>
              </a:lnSpc>
            </a:pPr>
            <a:r>
              <a:rPr lang="en-US" altLang="zh-TW" sz="2800" b="1">
                <a:solidFill>
                  <a:srgbClr val="C5E0B4"/>
                </a:solidFill>
                <a:latin typeface="微軟正黑體" panose="020B0604030504040204" pitchFamily="34" charset="-120"/>
                <a:ea typeface="微軟正黑體" panose="020B0604030504040204" pitchFamily="34" charset="-120"/>
              </a:rPr>
              <a:t>                        </a:t>
            </a:r>
            <a:r>
              <a:rPr lang="zh-TW" altLang="zh-TW" sz="2800" b="1">
                <a:solidFill>
                  <a:srgbClr val="C5E0B4"/>
                </a:solidFill>
                <a:latin typeface="微軟正黑體" panose="020B0604030504040204" pitchFamily="34" charset="-120"/>
                <a:ea typeface="微軟正黑體" panose="020B0604030504040204" pitchFamily="34" charset="-120"/>
              </a:rPr>
              <a:t>總量內新生註冊率統計表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pic>
        <p:nvPicPr>
          <p:cNvPr id="74758" name="Picture 8" descr="http://www.iconpng.com/png/phuzion/fav%20(sta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8625" y="6227763"/>
            <a:ext cx="4381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59" name="文字方塊 5"/>
          <p:cNvSpPr txBox="1">
            <a:spLocks noChangeArrowheads="1"/>
          </p:cNvSpPr>
          <p:nvPr/>
        </p:nvSpPr>
        <p:spPr bwMode="auto">
          <a:xfrm>
            <a:off x="8497888" y="6227763"/>
            <a:ext cx="3159125" cy="455612"/>
          </a:xfrm>
          <a:prstGeom prst="rect">
            <a:avLst/>
          </a:prstGeom>
          <a:solidFill>
            <a:srgbClr val="33996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r>
              <a:rPr lang="zh-TW" altLang="en-US" sz="2400" b="1">
                <a:solidFill>
                  <a:schemeClr val="bg1"/>
                </a:solidFill>
                <a:latin typeface="微軟正黑體" panose="020B0604030504040204" pitchFamily="34" charset="-120"/>
                <a:ea typeface="微軟正黑體" panose="020B0604030504040204" pitchFamily="34" charset="-120"/>
              </a:rPr>
              <a:t>系統呈現上限為</a:t>
            </a:r>
            <a:r>
              <a:rPr lang="en-US" altLang="zh-TW" sz="2400" b="1">
                <a:solidFill>
                  <a:schemeClr val="bg1"/>
                </a:solidFill>
                <a:latin typeface="微軟正黑體" panose="020B0604030504040204" pitchFamily="34" charset="-120"/>
                <a:ea typeface="微軟正黑體" panose="020B0604030504040204" pitchFamily="34" charset="-120"/>
              </a:rPr>
              <a:t>100%</a:t>
            </a:r>
            <a:endParaRPr lang="zh-TW" altLang="en-US" sz="2400" b="1">
              <a:solidFill>
                <a:schemeClr val="bg1"/>
              </a:solidFill>
              <a:latin typeface="微軟正黑體" panose="020B0604030504040204" pitchFamily="34" charset="-120"/>
              <a:ea typeface="微軟正黑體" panose="020B0604030504040204" pitchFamily="34" charset="-120"/>
            </a:endParaRPr>
          </a:p>
        </p:txBody>
      </p:sp>
      <p:cxnSp>
        <p:nvCxnSpPr>
          <p:cNvPr id="5" name="直線接點 4"/>
          <p:cNvCxnSpPr/>
          <p:nvPr/>
        </p:nvCxnSpPr>
        <p:spPr>
          <a:xfrm flipV="1">
            <a:off x="1588" y="3487738"/>
            <a:ext cx="12192000" cy="66675"/>
          </a:xfrm>
          <a:prstGeom prst="line">
            <a:avLst/>
          </a:prstGeom>
          <a:ln w="57150">
            <a:prstDash val="sysDash"/>
          </a:ln>
        </p:spPr>
        <p:style>
          <a:lnRef idx="1">
            <a:schemeClr val="accent6"/>
          </a:lnRef>
          <a:fillRef idx="0">
            <a:schemeClr val="accent6"/>
          </a:fillRef>
          <a:effectRef idx="0">
            <a:schemeClr val="accent6"/>
          </a:effectRef>
          <a:fontRef idx="minor">
            <a:schemeClr val="tx1"/>
          </a:fontRef>
        </p:style>
      </p:cxn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07</a:t>
            </a:r>
            <a:endParaRPr lang="zh-TW" altLang="en-US" smtClean="0"/>
          </a:p>
        </p:txBody>
      </p:sp>
      <p:sp>
        <p:nvSpPr>
          <p:cNvPr id="75779"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735183CB-C92A-4CB0-8E61-A784F984B2F3}" type="slidenum">
              <a:rPr lang="zh-TW" altLang="en-US" smtClean="0">
                <a:solidFill>
                  <a:srgbClr val="000000"/>
                </a:solidFill>
              </a:rPr>
              <a:pPr fontAlgn="base">
                <a:spcBef>
                  <a:spcPct val="0"/>
                </a:spcBef>
                <a:spcAft>
                  <a:spcPct val="0"/>
                </a:spcAft>
              </a:pPr>
              <a:t>21</a:t>
            </a:fld>
            <a:endParaRPr lang="zh-TW" altLang="en-US" smtClean="0">
              <a:solidFill>
                <a:srgbClr val="000000"/>
              </a:solidFill>
            </a:endParaRPr>
          </a:p>
        </p:txBody>
      </p:sp>
      <p:sp>
        <p:nvSpPr>
          <p:cNvPr id="75780" name="標題 1"/>
          <p:cNvSpPr txBox="1">
            <a:spLocks/>
          </p:cNvSpPr>
          <p:nvPr/>
        </p:nvSpPr>
        <p:spPr bwMode="auto">
          <a:xfrm>
            <a:off x="1914525" y="11747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報</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2-1-3-2 </a:t>
            </a:r>
            <a:r>
              <a:rPr lang="zh-TW" altLang="zh-TW" sz="2800" b="1">
                <a:solidFill>
                  <a:srgbClr val="C5E0B4"/>
                </a:solidFill>
                <a:latin typeface="微軟正黑體" panose="020B0604030504040204" pitchFamily="34" charset="-120"/>
                <a:ea typeface="微軟正黑體" panose="020B0604030504040204" pitchFamily="34" charset="-120"/>
              </a:rPr>
              <a:t>技專校院各學制核定招生名額</a:t>
            </a:r>
            <a:endParaRPr lang="en-US" altLang="zh-TW" sz="2800" b="1">
              <a:solidFill>
                <a:srgbClr val="C5E0B4"/>
              </a:solidFill>
              <a:latin typeface="微軟正黑體" panose="020B0604030504040204" pitchFamily="34" charset="-120"/>
              <a:ea typeface="微軟正黑體" panose="020B0604030504040204" pitchFamily="34" charset="-120"/>
            </a:endParaRPr>
          </a:p>
          <a:p>
            <a:pPr eaLnBrk="1" hangingPunct="1">
              <a:lnSpc>
                <a:spcPct val="90000"/>
              </a:lnSpc>
            </a:pPr>
            <a:r>
              <a:rPr lang="en-US" altLang="zh-TW" sz="2800" b="1">
                <a:solidFill>
                  <a:srgbClr val="C5E0B4"/>
                </a:solidFill>
                <a:latin typeface="微軟正黑體" panose="020B0604030504040204" pitchFamily="34" charset="-120"/>
                <a:ea typeface="微軟正黑體" panose="020B0604030504040204" pitchFamily="34" charset="-120"/>
              </a:rPr>
              <a:t>                        </a:t>
            </a:r>
            <a:r>
              <a:rPr lang="zh-TW" altLang="zh-TW" sz="2800" b="1">
                <a:solidFill>
                  <a:srgbClr val="C5E0B4"/>
                </a:solidFill>
                <a:latin typeface="微軟正黑體" panose="020B0604030504040204" pitchFamily="34" charset="-120"/>
                <a:ea typeface="微軟正黑體" panose="020B0604030504040204" pitchFamily="34" charset="-120"/>
              </a:rPr>
              <a:t>總量內新生註冊率統計表</a:t>
            </a:r>
            <a:r>
              <a:rPr lang="en-US" altLang="zh-TW" sz="2800" b="1">
                <a:solidFill>
                  <a:srgbClr val="C5E0B4"/>
                </a:solidFill>
                <a:latin typeface="微軟正黑體" panose="020B0604030504040204" pitchFamily="34" charset="-120"/>
                <a:ea typeface="微軟正黑體" panose="020B0604030504040204" pitchFamily="34" charset="-120"/>
              </a:rPr>
              <a:t>B</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核定擴充新生招生名</a:t>
            </a:r>
            <a:r>
              <a:rPr lang="zh-TW" altLang="en-US" sz="2400" b="1" dirty="0">
                <a:solidFill>
                  <a:srgbClr val="FF0000"/>
                </a:solidFill>
                <a:latin typeface="微軟正黑體" panose="020B0604030504040204" pitchFamily="34" charset="-120"/>
                <a:ea typeface="微軟正黑體" panose="020B0604030504040204" pitchFamily="34" charset="-120"/>
              </a:rPr>
              <a:t>額（</a:t>
            </a:r>
            <a:r>
              <a:rPr lang="en-US" altLang="zh-TW" sz="2400" b="1" dirty="0">
                <a:solidFill>
                  <a:srgbClr val="FF0000"/>
                </a:solidFill>
                <a:latin typeface="微軟正黑體" panose="020B0604030504040204" pitchFamily="34" charset="-120"/>
                <a:ea typeface="微軟正黑體" panose="020B0604030504040204" pitchFamily="34" charset="-120"/>
              </a:rPr>
              <a:t>A1</a:t>
            </a:r>
            <a:r>
              <a:rPr lang="zh-TW" altLang="en-US" sz="2400" b="1" dirty="0">
                <a:solidFill>
                  <a:srgbClr val="FF0000"/>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本欄位數據由</a:t>
            </a:r>
            <a:r>
              <a:rPr lang="zh-TW" altLang="zh-TW" sz="2400" b="1" dirty="0">
                <a:solidFill>
                  <a:srgbClr val="FF0000"/>
                </a:solidFill>
                <a:latin typeface="微軟正黑體" panose="020B0604030504040204" pitchFamily="34" charset="-120"/>
                <a:ea typeface="微軟正黑體" panose="020B0604030504040204" pitchFamily="34" charset="-120"/>
              </a:rPr>
              <a:t>系統自動</a:t>
            </a:r>
            <a:r>
              <a:rPr lang="zh-TW" altLang="en-US" sz="2400" b="1" dirty="0">
                <a:solidFill>
                  <a:srgbClr val="FF0000"/>
                </a:solidFill>
                <a:latin typeface="微軟正黑體" panose="020B0604030504040204" pitchFamily="34" charset="-120"/>
                <a:ea typeface="微軟正黑體" panose="020B0604030504040204" pitchFamily="34" charset="-120"/>
              </a:rPr>
              <a:t>帶入</a:t>
            </a:r>
            <a:r>
              <a:rPr lang="zh-TW" altLang="zh-TW" sz="2400" dirty="0">
                <a:solidFill>
                  <a:prstClr val="black"/>
                </a:solidFill>
                <a:latin typeface="微軟正黑體" panose="020B0604030504040204" pitchFamily="34" charset="-120"/>
                <a:ea typeface="微軟正黑體" panose="020B0604030504040204" pitchFamily="34" charset="-120"/>
              </a:rPr>
              <a:t>，依教育部核定通過之「各系所、學位學程」擴充新生招生名額</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en-US" altLang="zh-TW" sz="2400" b="1" dirty="0">
                <a:solidFill>
                  <a:srgbClr val="FF0000"/>
                </a:solidFill>
                <a:latin typeface="微軟正黑體" panose="020B0604030504040204" pitchFamily="34" charset="-120"/>
                <a:ea typeface="微軟正黑體" panose="020B0604030504040204" pitchFamily="34" charset="-120"/>
              </a:rPr>
              <a:t>109</a:t>
            </a:r>
            <a:r>
              <a:rPr lang="zh-TW" altLang="zh-TW" sz="2400" b="1" dirty="0">
                <a:solidFill>
                  <a:srgbClr val="FF0000"/>
                </a:solidFill>
                <a:latin typeface="微軟正黑體" panose="020B0604030504040204" pitchFamily="34" charset="-120"/>
                <a:ea typeface="微軟正黑體" panose="020B0604030504040204" pitchFamily="34" charset="-120"/>
              </a:rPr>
              <a:t>學年度為資通訊領域系所，另</a:t>
            </a:r>
            <a:r>
              <a:rPr lang="en-US" altLang="zh-TW" sz="2400" b="1" dirty="0">
                <a:solidFill>
                  <a:srgbClr val="FF0000"/>
                </a:solidFill>
                <a:latin typeface="微軟正黑體" panose="020B0604030504040204" pitchFamily="34" charset="-120"/>
                <a:ea typeface="微軟正黑體" panose="020B0604030504040204" pitchFamily="34" charset="-120"/>
              </a:rPr>
              <a:t>110</a:t>
            </a:r>
            <a:r>
              <a:rPr lang="zh-TW" altLang="zh-TW" sz="2400" b="1" dirty="0">
                <a:solidFill>
                  <a:srgbClr val="FF0000"/>
                </a:solidFill>
                <a:latin typeface="微軟正黑體" panose="020B0604030504040204" pitchFamily="34" charset="-120"/>
                <a:ea typeface="微軟正黑體" panose="020B0604030504040204" pitchFamily="34" charset="-120"/>
              </a:rPr>
              <a:t>年學年度擴大為半導體、</a:t>
            </a:r>
            <a:r>
              <a:rPr lang="en-US" altLang="zh-TW" sz="2400" b="1" dirty="0">
                <a:solidFill>
                  <a:srgbClr val="FF0000"/>
                </a:solidFill>
                <a:latin typeface="微軟正黑體" panose="020B0604030504040204" pitchFamily="34" charset="-120"/>
                <a:ea typeface="微軟正黑體" panose="020B0604030504040204" pitchFamily="34" charset="-120"/>
              </a:rPr>
              <a:t>AI</a:t>
            </a:r>
            <a:r>
              <a:rPr lang="zh-TW" altLang="zh-TW" sz="2400" b="1" dirty="0">
                <a:solidFill>
                  <a:srgbClr val="FF0000"/>
                </a:solidFill>
                <a:latin typeface="微軟正黑體" panose="020B0604030504040204" pitchFamily="34" charset="-120"/>
                <a:ea typeface="微軟正黑體" panose="020B0604030504040204" pitchFamily="34" charset="-120"/>
              </a:rPr>
              <a:t>、機械領域系所</a:t>
            </a:r>
            <a:r>
              <a:rPr lang="zh-TW" altLang="en-US" sz="2400" b="1" dirty="0">
                <a:solidFill>
                  <a:srgbClr val="FF0000"/>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lgn="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新增欄位</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7" name="表格 6"/>
          <p:cNvGraphicFramePr>
            <a:graphicFrameLocks noGrp="1"/>
          </p:cNvGraphicFramePr>
          <p:nvPr/>
        </p:nvGraphicFramePr>
        <p:xfrm>
          <a:off x="141288" y="1028700"/>
          <a:ext cx="11898312" cy="2657475"/>
        </p:xfrm>
        <a:graphic>
          <a:graphicData uri="http://schemas.openxmlformats.org/drawingml/2006/table">
            <a:tbl>
              <a:tblPr firstRow="1" firstCol="1" bandRow="1">
                <a:tableStyleId>{5C22544A-7EE6-4342-B048-85BDC9FD1C3A}</a:tableStyleId>
              </a:tblPr>
              <a:tblGrid>
                <a:gridCol w="468095">
                  <a:extLst>
                    <a:ext uri="{9D8B030D-6E8A-4147-A177-3AD203B41FA5}">
                      <a16:colId xmlns:a16="http://schemas.microsoft.com/office/drawing/2014/main" val="3094064562"/>
                    </a:ext>
                  </a:extLst>
                </a:gridCol>
                <a:gridCol w="493495">
                  <a:extLst>
                    <a:ext uri="{9D8B030D-6E8A-4147-A177-3AD203B41FA5}">
                      <a16:colId xmlns:a16="http://schemas.microsoft.com/office/drawing/2014/main" val="242357494"/>
                    </a:ext>
                  </a:extLst>
                </a:gridCol>
                <a:gridCol w="464466">
                  <a:extLst>
                    <a:ext uri="{9D8B030D-6E8A-4147-A177-3AD203B41FA5}">
                      <a16:colId xmlns:a16="http://schemas.microsoft.com/office/drawing/2014/main" val="3178629967"/>
                    </a:ext>
                  </a:extLst>
                </a:gridCol>
                <a:gridCol w="464466">
                  <a:extLst>
                    <a:ext uri="{9D8B030D-6E8A-4147-A177-3AD203B41FA5}">
                      <a16:colId xmlns:a16="http://schemas.microsoft.com/office/drawing/2014/main" val="247600246"/>
                    </a:ext>
                  </a:extLst>
                </a:gridCol>
                <a:gridCol w="1149540">
                  <a:extLst>
                    <a:ext uri="{9D8B030D-6E8A-4147-A177-3AD203B41FA5}">
                      <a16:colId xmlns:a16="http://schemas.microsoft.com/office/drawing/2014/main" val="3791298546"/>
                    </a:ext>
                  </a:extLst>
                </a:gridCol>
                <a:gridCol w="952500">
                  <a:extLst>
                    <a:ext uri="{9D8B030D-6E8A-4147-A177-3AD203B41FA5}">
                      <a16:colId xmlns:a16="http://schemas.microsoft.com/office/drawing/2014/main" val="3641628402"/>
                    </a:ext>
                  </a:extLst>
                </a:gridCol>
                <a:gridCol w="790575">
                  <a:extLst>
                    <a:ext uri="{9D8B030D-6E8A-4147-A177-3AD203B41FA5}">
                      <a16:colId xmlns:a16="http://schemas.microsoft.com/office/drawing/2014/main" val="177854074"/>
                    </a:ext>
                  </a:extLst>
                </a:gridCol>
                <a:gridCol w="2152650">
                  <a:extLst>
                    <a:ext uri="{9D8B030D-6E8A-4147-A177-3AD203B41FA5}">
                      <a16:colId xmlns:a16="http://schemas.microsoft.com/office/drawing/2014/main" val="213186826"/>
                    </a:ext>
                  </a:extLst>
                </a:gridCol>
                <a:gridCol w="2105025">
                  <a:extLst>
                    <a:ext uri="{9D8B030D-6E8A-4147-A177-3AD203B41FA5}">
                      <a16:colId xmlns:a16="http://schemas.microsoft.com/office/drawing/2014/main" val="1837771001"/>
                    </a:ext>
                  </a:extLst>
                </a:gridCol>
                <a:gridCol w="2524125">
                  <a:extLst>
                    <a:ext uri="{9D8B030D-6E8A-4147-A177-3AD203B41FA5}">
                      <a16:colId xmlns:a16="http://schemas.microsoft.com/office/drawing/2014/main" val="2624873060"/>
                    </a:ext>
                  </a:extLst>
                </a:gridCol>
                <a:gridCol w="333373">
                  <a:extLst>
                    <a:ext uri="{9D8B030D-6E8A-4147-A177-3AD203B41FA5}">
                      <a16:colId xmlns:a16="http://schemas.microsoft.com/office/drawing/2014/main" val="532988309"/>
                    </a:ext>
                  </a:extLst>
                </a:gridCol>
              </a:tblGrid>
              <a:tr h="2657475">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學校</a:t>
                      </a:r>
                    </a:p>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代碼</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學校</a:t>
                      </a:r>
                    </a:p>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名稱</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學制別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總量</a:t>
                      </a: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核定</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新生</a:t>
                      </a:r>
                      <a:endParaRPr 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招生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名額</a:t>
                      </a:r>
                      <a:r>
                        <a:rPr lang="en-US" sz="2400" b="0" kern="100" dirty="0">
                          <a:solidFill>
                            <a:schemeClr val="tx1"/>
                          </a:solidFill>
                          <a:effectLst/>
                          <a:latin typeface="微軟正黑體" panose="020B0604030504040204" pitchFamily="34" charset="-120"/>
                          <a:ea typeface="微軟正黑體" panose="020B0604030504040204" pitchFamily="34" charset="-120"/>
                        </a:rPr>
                        <a:t>(A)</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核定</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擴充</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新生</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招生</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名額</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en-US" sz="2400" b="1" kern="100" dirty="0" smtClean="0">
                          <a:solidFill>
                            <a:srgbClr val="FF0000"/>
                          </a:solidFill>
                          <a:effectLst/>
                          <a:latin typeface="微軟正黑體" panose="020B0604030504040204" pitchFamily="34" charset="-120"/>
                          <a:ea typeface="微軟正黑體" panose="020B0604030504040204" pitchFamily="34" charset="-120"/>
                          <a:cs typeface="+mn-cs"/>
                        </a:rPr>
                        <a:t>(</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A1)</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1" marR="685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新生</a:t>
                      </a: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保留</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入學</a:t>
                      </a:r>
                      <a:endParaRPr 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資格</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人數</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B)</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新生</a:t>
                      </a:r>
                      <a:r>
                        <a:rPr lang="zh-TW" sz="2400" b="0" kern="100" dirty="0" smtClean="0">
                          <a:solidFill>
                            <a:schemeClr val="tx1"/>
                          </a:solidFill>
                          <a:effectLst/>
                          <a:latin typeface="微軟正黑體" panose="020B0604030504040204" pitchFamily="34" charset="-120"/>
                          <a:ea typeface="微軟正黑體" panose="020B0604030504040204" pitchFamily="34" charset="-120"/>
                        </a:rPr>
                        <a:t>實際</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註冊</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r>
                        <a:rPr lang="en-US" sz="2400" b="0" kern="100" dirty="0">
                          <a:solidFill>
                            <a:schemeClr val="tx1"/>
                          </a:solidFill>
                          <a:effectLst/>
                          <a:latin typeface="微軟正黑體" panose="020B0604030504040204" pitchFamily="34" charset="-120"/>
                          <a:ea typeface="微軟正黑體" panose="020B0604030504040204" pitchFamily="34" charset="-120"/>
                        </a:rPr>
                        <a:t>(C)≤(A+A1-B)</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en-US" altLang="zh-TW" sz="2400" b="0" kern="100" dirty="0" smtClean="0">
                          <a:solidFill>
                            <a:schemeClr val="tx1"/>
                          </a:solidFill>
                          <a:effectLst/>
                          <a:latin typeface="微軟正黑體" panose="020B0604030504040204" pitchFamily="34" charset="-120"/>
                          <a:ea typeface="微軟正黑體" panose="020B0604030504040204" pitchFamily="34" charset="-120"/>
                        </a:rPr>
                        <a:t> </a:t>
                      </a:r>
                      <a:r>
                        <a:rPr lang="zh-TW" sz="2400" b="0" kern="100" dirty="0" smtClean="0">
                          <a:solidFill>
                            <a:schemeClr val="tx1"/>
                          </a:solidFill>
                          <a:effectLst/>
                          <a:latin typeface="微軟正黑體" panose="020B0604030504040204" pitchFamily="34" charset="-120"/>
                          <a:ea typeface="微軟正黑體" panose="020B0604030504040204" pitchFamily="34" charset="-120"/>
                        </a:rPr>
                        <a:t>境外生</a:t>
                      </a: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rPr>
                        <a:t>（新生）</a:t>
                      </a:r>
                      <a:r>
                        <a:rPr lang="zh-TW" sz="2400" b="0" kern="100" dirty="0" smtClean="0">
                          <a:solidFill>
                            <a:schemeClr val="tx1"/>
                          </a:solidFill>
                          <a:effectLst/>
                          <a:latin typeface="微軟正黑體" panose="020B0604030504040204" pitchFamily="34" charset="-120"/>
                          <a:ea typeface="微軟正黑體" panose="020B0604030504040204" pitchFamily="34" charset="-120"/>
                        </a:rPr>
                        <a:t>實際註冊</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r>
                        <a:rPr lang="en-US" sz="2400" b="0" kern="100" dirty="0">
                          <a:solidFill>
                            <a:schemeClr val="tx1"/>
                          </a:solidFill>
                          <a:effectLst/>
                          <a:latin typeface="微軟正黑體" panose="020B0604030504040204" pitchFamily="34" charset="-120"/>
                          <a:ea typeface="微軟正黑體" panose="020B0604030504040204" pitchFamily="34" charset="-120"/>
                        </a:rPr>
                        <a:t>D</a:t>
                      </a:r>
                      <a:r>
                        <a:rPr lang="zh-TW" sz="2400" b="0" kern="100" dirty="0">
                          <a:solidFill>
                            <a:schemeClr val="tx1"/>
                          </a:solidFill>
                          <a:effectLst/>
                          <a:latin typeface="微軟正黑體" panose="020B0604030504040204" pitchFamily="34" charset="-120"/>
                          <a:ea typeface="微軟正黑體" panose="020B0604030504040204" pitchFamily="34" charset="-120"/>
                        </a:rPr>
                        <a:t>）</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新生註冊率</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a:t>
                      </a:r>
                      <a:endParaRPr 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rPr>
                        <a:t> E=</a:t>
                      </a:r>
                      <a:r>
                        <a:rPr lang="zh-TW" sz="2400" b="0" kern="100" dirty="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(C+D)/(A-B</a:t>
                      </a:r>
                      <a:r>
                        <a:rPr lang="en-US" sz="2400" b="0" kern="0" dirty="0">
                          <a:solidFill>
                            <a:schemeClr val="tx1"/>
                          </a:solidFill>
                          <a:effectLst/>
                          <a:latin typeface="微軟正黑體" panose="020B0604030504040204" pitchFamily="34" charset="-120"/>
                          <a:ea typeface="微軟正黑體" panose="020B0604030504040204" pitchFamily="34" charset="-120"/>
                        </a:rPr>
                        <a:t>+D</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*100</a:t>
                      </a:r>
                      <a:r>
                        <a:rPr lang="zh-TW" sz="2400" b="0" kern="100" dirty="0">
                          <a:solidFill>
                            <a:schemeClr val="tx1"/>
                          </a:solidFill>
                          <a:effectLst/>
                          <a:latin typeface="微軟正黑體" panose="020B0604030504040204" pitchFamily="34" charset="-120"/>
                          <a:ea typeface="微軟正黑體" panose="020B0604030504040204" pitchFamily="34" charset="-120"/>
                        </a:rPr>
                        <a:t>％</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rPr>
                        <a:t>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104832"/>
                  </a:ext>
                </a:extLst>
              </a:tr>
            </a:tbl>
          </a:graphicData>
        </a:graphic>
      </p:graphicFrame>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07</a:t>
            </a:r>
            <a:endParaRPr lang="zh-TW" altLang="en-US" smtClean="0"/>
          </a:p>
        </p:txBody>
      </p:sp>
      <p:sp>
        <p:nvSpPr>
          <p:cNvPr id="77827"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7363094A-28BE-4CA4-B4F1-0FE0137E6109}" type="slidenum">
              <a:rPr lang="zh-TW" altLang="en-US" smtClean="0">
                <a:solidFill>
                  <a:srgbClr val="000000"/>
                </a:solidFill>
              </a:rPr>
              <a:pPr fontAlgn="base">
                <a:spcBef>
                  <a:spcPct val="0"/>
                </a:spcBef>
                <a:spcAft>
                  <a:spcPct val="0"/>
                </a:spcAft>
              </a:pPr>
              <a:t>22</a:t>
            </a:fld>
            <a:endParaRPr lang="zh-TW" altLang="en-US" smtClean="0">
              <a:solidFill>
                <a:srgbClr val="000000"/>
              </a:solidFill>
            </a:endParaRPr>
          </a:p>
        </p:txBody>
      </p:sp>
      <p:sp>
        <p:nvSpPr>
          <p:cNvPr id="77828" name="標題 1"/>
          <p:cNvSpPr txBox="1">
            <a:spLocks/>
          </p:cNvSpPr>
          <p:nvPr/>
        </p:nvSpPr>
        <p:spPr bwMode="auto">
          <a:xfrm>
            <a:off x="1914525" y="11747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報</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2-1-3-2 </a:t>
            </a:r>
            <a:r>
              <a:rPr lang="zh-TW" altLang="zh-TW" sz="2800" b="1">
                <a:solidFill>
                  <a:srgbClr val="C5E0B4"/>
                </a:solidFill>
                <a:latin typeface="微軟正黑體" panose="020B0604030504040204" pitchFamily="34" charset="-120"/>
                <a:ea typeface="微軟正黑體" panose="020B0604030504040204" pitchFamily="34" charset="-120"/>
              </a:rPr>
              <a:t>技專校院各學制核定招生名額</a:t>
            </a:r>
            <a:endParaRPr lang="en-US" altLang="zh-TW" sz="2800" b="1">
              <a:solidFill>
                <a:srgbClr val="C5E0B4"/>
              </a:solidFill>
              <a:latin typeface="微軟正黑體" panose="020B0604030504040204" pitchFamily="34" charset="-120"/>
              <a:ea typeface="微軟正黑體" panose="020B0604030504040204" pitchFamily="34" charset="-120"/>
            </a:endParaRPr>
          </a:p>
          <a:p>
            <a:pPr eaLnBrk="1" hangingPunct="1">
              <a:lnSpc>
                <a:spcPct val="90000"/>
              </a:lnSpc>
            </a:pPr>
            <a:r>
              <a:rPr lang="en-US" altLang="zh-TW" sz="2800" b="1">
                <a:solidFill>
                  <a:srgbClr val="C5E0B4"/>
                </a:solidFill>
                <a:latin typeface="微軟正黑體" panose="020B0604030504040204" pitchFamily="34" charset="-120"/>
                <a:ea typeface="微軟正黑體" panose="020B0604030504040204" pitchFamily="34" charset="-120"/>
              </a:rPr>
              <a:t>                        </a:t>
            </a:r>
            <a:r>
              <a:rPr lang="zh-TW" altLang="zh-TW" sz="2800" b="1">
                <a:solidFill>
                  <a:srgbClr val="C5E0B4"/>
                </a:solidFill>
                <a:latin typeface="微軟正黑體" panose="020B0604030504040204" pitchFamily="34" charset="-120"/>
                <a:ea typeface="微軟正黑體" panose="020B0604030504040204" pitchFamily="34" charset="-120"/>
              </a:rPr>
              <a:t>總量內新生註冊率統計表</a:t>
            </a:r>
            <a:r>
              <a:rPr lang="en-US" altLang="zh-TW" sz="2800" b="1">
                <a:solidFill>
                  <a:srgbClr val="C5E0B4"/>
                </a:solidFill>
                <a:latin typeface="微軟正黑體" panose="020B0604030504040204" pitchFamily="34" charset="-120"/>
                <a:ea typeface="微軟正黑體" panose="020B0604030504040204" pitchFamily="34" charset="-120"/>
              </a:rPr>
              <a:t>B</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7" name="矩形 6"/>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修改定義</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新生</a:t>
            </a:r>
            <a:r>
              <a:rPr lang="zh-TW" altLang="en-US" sz="2400" b="1" dirty="0">
                <a:solidFill>
                  <a:srgbClr val="FF0000"/>
                </a:solidFill>
                <a:latin typeface="微軟正黑體" panose="020B0604030504040204" pitchFamily="34" charset="-120"/>
                <a:ea typeface="微軟正黑體" panose="020B0604030504040204" pitchFamily="34" charset="-120"/>
              </a:rPr>
              <a:t>實際註冊人數</a:t>
            </a:r>
            <a:r>
              <a:rPr lang="en-US" altLang="zh-TW" sz="2400" b="1" kern="100" dirty="0">
                <a:solidFill>
                  <a:srgbClr val="FF0000"/>
                </a:solidFill>
                <a:latin typeface="微軟正黑體" panose="020B0604030504040204" pitchFamily="34" charset="-120"/>
                <a:ea typeface="微軟正黑體" panose="020B0604030504040204" pitchFamily="34" charset="-120"/>
              </a:rPr>
              <a:t>(C)≤(A+A1-B)</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資料來源：「表</a:t>
            </a:r>
            <a:r>
              <a:rPr lang="en-US" altLang="zh-TW" sz="2400" dirty="0">
                <a:solidFill>
                  <a:prstClr val="black"/>
                </a:solidFill>
                <a:latin typeface="微軟正黑體" panose="020B0604030504040204" pitchFamily="34" charset="-120"/>
                <a:ea typeface="微軟正黑體" panose="020B0604030504040204" pitchFamily="34" charset="-120"/>
              </a:rPr>
              <a:t>2-1-3 </a:t>
            </a:r>
            <a:r>
              <a:rPr lang="zh-TW" altLang="zh-TW" sz="2400" dirty="0">
                <a:solidFill>
                  <a:prstClr val="black"/>
                </a:solidFill>
                <a:latin typeface="微軟正黑體" panose="020B0604030504040204" pitchFamily="34" charset="-120"/>
                <a:ea typeface="微軟正黑體" panose="020B0604030504040204" pitchFamily="34" charset="-120"/>
              </a:rPr>
              <a:t>各種招生管道內含名額資料表」：「實際註冊人數」、「增額錄取實際註冊人數」及</a:t>
            </a:r>
            <a:r>
              <a:rPr lang="zh-TW" altLang="zh-TW" sz="2400" b="1" dirty="0">
                <a:solidFill>
                  <a:srgbClr val="FF0000"/>
                </a:solidFill>
                <a:latin typeface="微軟正黑體" panose="020B0604030504040204" pitchFamily="34" charset="-120"/>
                <a:ea typeface="微軟正黑體" panose="020B0604030504040204" pitchFamily="34" charset="-120"/>
              </a:rPr>
              <a:t>「擴充新生招生名額實際註冊人數」</a:t>
            </a:r>
            <a:r>
              <a:rPr lang="zh-TW" altLang="en-US" sz="2400" b="1" dirty="0">
                <a:solidFill>
                  <a:srgbClr val="FF0000"/>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lgn="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修改定義</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nvGraphicFramePr>
        <p:xfrm>
          <a:off x="141288" y="1028700"/>
          <a:ext cx="11898312" cy="2657475"/>
        </p:xfrm>
        <a:graphic>
          <a:graphicData uri="http://schemas.openxmlformats.org/drawingml/2006/table">
            <a:tbl>
              <a:tblPr firstRow="1" firstCol="1" bandRow="1">
                <a:tableStyleId>{5C22544A-7EE6-4342-B048-85BDC9FD1C3A}</a:tableStyleId>
              </a:tblPr>
              <a:tblGrid>
                <a:gridCol w="468095">
                  <a:extLst>
                    <a:ext uri="{9D8B030D-6E8A-4147-A177-3AD203B41FA5}">
                      <a16:colId xmlns:a16="http://schemas.microsoft.com/office/drawing/2014/main" val="3094064562"/>
                    </a:ext>
                  </a:extLst>
                </a:gridCol>
                <a:gridCol w="493495">
                  <a:extLst>
                    <a:ext uri="{9D8B030D-6E8A-4147-A177-3AD203B41FA5}">
                      <a16:colId xmlns:a16="http://schemas.microsoft.com/office/drawing/2014/main" val="242357494"/>
                    </a:ext>
                  </a:extLst>
                </a:gridCol>
                <a:gridCol w="464466">
                  <a:extLst>
                    <a:ext uri="{9D8B030D-6E8A-4147-A177-3AD203B41FA5}">
                      <a16:colId xmlns:a16="http://schemas.microsoft.com/office/drawing/2014/main" val="3178629967"/>
                    </a:ext>
                  </a:extLst>
                </a:gridCol>
                <a:gridCol w="464466">
                  <a:extLst>
                    <a:ext uri="{9D8B030D-6E8A-4147-A177-3AD203B41FA5}">
                      <a16:colId xmlns:a16="http://schemas.microsoft.com/office/drawing/2014/main" val="247600246"/>
                    </a:ext>
                  </a:extLst>
                </a:gridCol>
                <a:gridCol w="1149540">
                  <a:extLst>
                    <a:ext uri="{9D8B030D-6E8A-4147-A177-3AD203B41FA5}">
                      <a16:colId xmlns:a16="http://schemas.microsoft.com/office/drawing/2014/main" val="3791298546"/>
                    </a:ext>
                  </a:extLst>
                </a:gridCol>
                <a:gridCol w="952500">
                  <a:extLst>
                    <a:ext uri="{9D8B030D-6E8A-4147-A177-3AD203B41FA5}">
                      <a16:colId xmlns:a16="http://schemas.microsoft.com/office/drawing/2014/main" val="3641628402"/>
                    </a:ext>
                  </a:extLst>
                </a:gridCol>
                <a:gridCol w="790575">
                  <a:extLst>
                    <a:ext uri="{9D8B030D-6E8A-4147-A177-3AD203B41FA5}">
                      <a16:colId xmlns:a16="http://schemas.microsoft.com/office/drawing/2014/main" val="177854074"/>
                    </a:ext>
                  </a:extLst>
                </a:gridCol>
                <a:gridCol w="2152650">
                  <a:extLst>
                    <a:ext uri="{9D8B030D-6E8A-4147-A177-3AD203B41FA5}">
                      <a16:colId xmlns:a16="http://schemas.microsoft.com/office/drawing/2014/main" val="213186826"/>
                    </a:ext>
                  </a:extLst>
                </a:gridCol>
                <a:gridCol w="2105025">
                  <a:extLst>
                    <a:ext uri="{9D8B030D-6E8A-4147-A177-3AD203B41FA5}">
                      <a16:colId xmlns:a16="http://schemas.microsoft.com/office/drawing/2014/main" val="1837771001"/>
                    </a:ext>
                  </a:extLst>
                </a:gridCol>
                <a:gridCol w="2524125">
                  <a:extLst>
                    <a:ext uri="{9D8B030D-6E8A-4147-A177-3AD203B41FA5}">
                      <a16:colId xmlns:a16="http://schemas.microsoft.com/office/drawing/2014/main" val="2624873060"/>
                    </a:ext>
                  </a:extLst>
                </a:gridCol>
                <a:gridCol w="333373">
                  <a:extLst>
                    <a:ext uri="{9D8B030D-6E8A-4147-A177-3AD203B41FA5}">
                      <a16:colId xmlns:a16="http://schemas.microsoft.com/office/drawing/2014/main" val="532988309"/>
                    </a:ext>
                  </a:extLst>
                </a:gridCol>
              </a:tblGrid>
              <a:tr h="2657475">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學校</a:t>
                      </a:r>
                    </a:p>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代碼</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學校</a:t>
                      </a:r>
                    </a:p>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名稱</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學制別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總量</a:t>
                      </a: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核定</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新生</a:t>
                      </a:r>
                      <a:endParaRPr 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招生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名額</a:t>
                      </a:r>
                      <a:r>
                        <a:rPr lang="en-US" sz="2400" b="0" kern="100" dirty="0">
                          <a:solidFill>
                            <a:schemeClr val="tx1"/>
                          </a:solidFill>
                          <a:effectLst/>
                          <a:latin typeface="微軟正黑體" panose="020B0604030504040204" pitchFamily="34" charset="-120"/>
                          <a:ea typeface="微軟正黑體" panose="020B0604030504040204" pitchFamily="34" charset="-120"/>
                        </a:rPr>
                        <a:t>(A)</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核定</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擴充</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新生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招生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名額</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en-US" sz="2400" b="0" kern="100" dirty="0" smtClean="0">
                          <a:solidFill>
                            <a:schemeClr val="tx1"/>
                          </a:solidFill>
                          <a:effectLst/>
                          <a:latin typeface="微軟正黑體" panose="020B0604030504040204" pitchFamily="34" charset="-120"/>
                          <a:ea typeface="微軟正黑體" panose="020B0604030504040204" pitchFamily="34" charset="-120"/>
                          <a:cs typeface="+mn-cs"/>
                        </a:rPr>
                        <a:t>(</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A1)</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新生</a:t>
                      </a: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保留</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入學</a:t>
                      </a:r>
                      <a:endParaRPr 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資格</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人數</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B)</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新生</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實際</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註冊</a:t>
                      </a:r>
                      <a:r>
                        <a:rPr lang="zh-TW" sz="2400" b="1" kern="100" dirty="0">
                          <a:solidFill>
                            <a:srgbClr val="FF0000"/>
                          </a:solidFill>
                          <a:effectLst/>
                          <a:latin typeface="微軟正黑體" panose="020B0604030504040204" pitchFamily="34" charset="-120"/>
                          <a:ea typeface="微軟正黑體" panose="020B0604030504040204" pitchFamily="34" charset="-120"/>
                        </a:rPr>
                        <a:t>人數</a:t>
                      </a:r>
                      <a:r>
                        <a:rPr lang="en-US" sz="2400" b="1" kern="100" dirty="0">
                          <a:solidFill>
                            <a:srgbClr val="FF0000"/>
                          </a:solidFill>
                          <a:effectLst/>
                          <a:latin typeface="微軟正黑體" panose="020B0604030504040204" pitchFamily="34" charset="-120"/>
                          <a:ea typeface="微軟正黑體" panose="020B0604030504040204" pitchFamily="34" charset="-120"/>
                        </a:rPr>
                        <a:t>(C)≤(A+A1-B)</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en-US" altLang="zh-TW" sz="2400" b="0" kern="100" dirty="0" smtClean="0">
                          <a:solidFill>
                            <a:schemeClr val="tx1"/>
                          </a:solidFill>
                          <a:effectLst/>
                          <a:latin typeface="微軟正黑體" panose="020B0604030504040204" pitchFamily="34" charset="-120"/>
                          <a:ea typeface="微軟正黑體" panose="020B0604030504040204" pitchFamily="34" charset="-120"/>
                        </a:rPr>
                        <a:t> </a:t>
                      </a:r>
                      <a:r>
                        <a:rPr lang="zh-TW" sz="2400" b="0" kern="100" dirty="0" smtClean="0">
                          <a:solidFill>
                            <a:schemeClr val="tx1"/>
                          </a:solidFill>
                          <a:effectLst/>
                          <a:latin typeface="微軟正黑體" panose="020B0604030504040204" pitchFamily="34" charset="-120"/>
                          <a:ea typeface="微軟正黑體" panose="020B0604030504040204" pitchFamily="34" charset="-120"/>
                        </a:rPr>
                        <a:t>境外生</a:t>
                      </a: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rPr>
                        <a:t>（新生）</a:t>
                      </a:r>
                      <a:r>
                        <a:rPr lang="zh-TW" sz="2400" b="0" kern="100" dirty="0" smtClean="0">
                          <a:solidFill>
                            <a:schemeClr val="tx1"/>
                          </a:solidFill>
                          <a:effectLst/>
                          <a:latin typeface="微軟正黑體" panose="020B0604030504040204" pitchFamily="34" charset="-120"/>
                          <a:ea typeface="微軟正黑體" panose="020B0604030504040204" pitchFamily="34" charset="-120"/>
                        </a:rPr>
                        <a:t>實際註冊</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r>
                        <a:rPr lang="en-US" sz="2400" b="0" kern="100" dirty="0">
                          <a:solidFill>
                            <a:schemeClr val="tx1"/>
                          </a:solidFill>
                          <a:effectLst/>
                          <a:latin typeface="微軟正黑體" panose="020B0604030504040204" pitchFamily="34" charset="-120"/>
                          <a:ea typeface="微軟正黑體" panose="020B0604030504040204" pitchFamily="34" charset="-120"/>
                        </a:rPr>
                        <a:t>D</a:t>
                      </a:r>
                      <a:r>
                        <a:rPr lang="zh-TW" sz="2400" b="0" kern="100" dirty="0">
                          <a:solidFill>
                            <a:schemeClr val="tx1"/>
                          </a:solidFill>
                          <a:effectLst/>
                          <a:latin typeface="微軟正黑體" panose="020B0604030504040204" pitchFamily="34" charset="-120"/>
                          <a:ea typeface="微軟正黑體" panose="020B0604030504040204" pitchFamily="34" charset="-120"/>
                        </a:rPr>
                        <a:t>）</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新生註冊率</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a:t>
                      </a:r>
                      <a:endParaRPr 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rPr>
                        <a:t> E=</a:t>
                      </a:r>
                      <a:r>
                        <a:rPr lang="zh-TW" sz="2400" b="0" kern="100" dirty="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(C+D)/(A-B</a:t>
                      </a:r>
                      <a:r>
                        <a:rPr lang="en-US" sz="2400" b="0" kern="0" dirty="0">
                          <a:solidFill>
                            <a:schemeClr val="tx1"/>
                          </a:solidFill>
                          <a:effectLst/>
                          <a:latin typeface="微軟正黑體" panose="020B0604030504040204" pitchFamily="34" charset="-120"/>
                          <a:ea typeface="微軟正黑體" panose="020B0604030504040204" pitchFamily="34" charset="-120"/>
                        </a:rPr>
                        <a:t>+D</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*100</a:t>
                      </a:r>
                      <a:r>
                        <a:rPr lang="zh-TW" sz="2400" b="0" kern="100" dirty="0">
                          <a:solidFill>
                            <a:schemeClr val="tx1"/>
                          </a:solidFill>
                          <a:effectLst/>
                          <a:latin typeface="微軟正黑體" panose="020B0604030504040204" pitchFamily="34" charset="-120"/>
                          <a:ea typeface="微軟正黑體" panose="020B0604030504040204" pitchFamily="34" charset="-120"/>
                        </a:rPr>
                        <a:t>％</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rPr>
                        <a:t>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104832"/>
                  </a:ext>
                </a:extLst>
              </a:tr>
            </a:tbl>
          </a:graphicData>
        </a:graphic>
      </p:graphicFrame>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07</a:t>
            </a:r>
            <a:endParaRPr lang="zh-TW" altLang="en-US" smtClean="0"/>
          </a:p>
        </p:txBody>
      </p:sp>
      <p:sp>
        <p:nvSpPr>
          <p:cNvPr id="78851"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7800E0EF-37CD-4E9F-BDB4-AF39ADC599C1}" type="slidenum">
              <a:rPr lang="zh-TW" altLang="en-US" smtClean="0">
                <a:solidFill>
                  <a:srgbClr val="000000"/>
                </a:solidFill>
              </a:rPr>
              <a:pPr fontAlgn="base">
                <a:spcBef>
                  <a:spcPct val="0"/>
                </a:spcBef>
                <a:spcAft>
                  <a:spcPct val="0"/>
                </a:spcAft>
              </a:pPr>
              <a:t>23</a:t>
            </a:fld>
            <a:endParaRPr lang="zh-TW" altLang="en-US" smtClean="0">
              <a:solidFill>
                <a:srgbClr val="000000"/>
              </a:solidFill>
            </a:endParaRPr>
          </a:p>
        </p:txBody>
      </p:sp>
      <p:sp>
        <p:nvSpPr>
          <p:cNvPr id="78852" name="標題 1"/>
          <p:cNvSpPr txBox="1">
            <a:spLocks/>
          </p:cNvSpPr>
          <p:nvPr/>
        </p:nvSpPr>
        <p:spPr bwMode="auto">
          <a:xfrm>
            <a:off x="1914525" y="11747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報</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2-1-3-2 </a:t>
            </a:r>
            <a:r>
              <a:rPr lang="zh-TW" altLang="zh-TW" sz="2800" b="1">
                <a:solidFill>
                  <a:srgbClr val="C5E0B4"/>
                </a:solidFill>
                <a:latin typeface="微軟正黑體" panose="020B0604030504040204" pitchFamily="34" charset="-120"/>
                <a:ea typeface="微軟正黑體" panose="020B0604030504040204" pitchFamily="34" charset="-120"/>
              </a:rPr>
              <a:t>技專校院各學制核定招生名額</a:t>
            </a:r>
            <a:endParaRPr lang="en-US" altLang="zh-TW" sz="2800" b="1">
              <a:solidFill>
                <a:srgbClr val="C5E0B4"/>
              </a:solidFill>
              <a:latin typeface="微軟正黑體" panose="020B0604030504040204" pitchFamily="34" charset="-120"/>
              <a:ea typeface="微軟正黑體" panose="020B0604030504040204" pitchFamily="34" charset="-120"/>
            </a:endParaRPr>
          </a:p>
          <a:p>
            <a:pPr eaLnBrk="1" hangingPunct="1">
              <a:lnSpc>
                <a:spcPct val="90000"/>
              </a:lnSpc>
            </a:pPr>
            <a:r>
              <a:rPr lang="en-US" altLang="zh-TW" sz="2800" b="1">
                <a:solidFill>
                  <a:srgbClr val="C5E0B4"/>
                </a:solidFill>
                <a:latin typeface="微軟正黑體" panose="020B0604030504040204" pitchFamily="34" charset="-120"/>
                <a:ea typeface="微軟正黑體" panose="020B0604030504040204" pitchFamily="34" charset="-120"/>
              </a:rPr>
              <a:t>                        </a:t>
            </a:r>
            <a:r>
              <a:rPr lang="zh-TW" altLang="zh-TW" sz="2800" b="1">
                <a:solidFill>
                  <a:srgbClr val="C5E0B4"/>
                </a:solidFill>
                <a:latin typeface="微軟正黑體" panose="020B0604030504040204" pitchFamily="34" charset="-120"/>
                <a:ea typeface="微軟正黑體" panose="020B0604030504040204" pitchFamily="34" charset="-120"/>
              </a:rPr>
              <a:t>總量內新生註冊率統計表</a:t>
            </a:r>
            <a:r>
              <a:rPr lang="en-US" altLang="zh-TW" sz="2800" b="1">
                <a:solidFill>
                  <a:srgbClr val="C5E0B4"/>
                </a:solidFill>
                <a:latin typeface="微軟正黑體" panose="020B0604030504040204" pitchFamily="34" charset="-120"/>
                <a:ea typeface="微軟正黑體" panose="020B0604030504040204" pitchFamily="34" charset="-120"/>
              </a:rPr>
              <a:t>B</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7" name="矩形 6"/>
          <p:cNvSpPr/>
          <p:nvPr/>
        </p:nvSpPr>
        <p:spPr>
          <a:xfrm>
            <a:off x="15875" y="3836988"/>
            <a:ext cx="12176125" cy="2862262"/>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修改定義</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境外生（新生）</a:t>
            </a:r>
            <a:r>
              <a:rPr lang="zh-TW" altLang="zh-TW" sz="2400" b="1" dirty="0">
                <a:solidFill>
                  <a:srgbClr val="FF0000"/>
                </a:solidFill>
                <a:latin typeface="微軟正黑體" panose="020B0604030504040204" pitchFamily="34" charset="-120"/>
                <a:ea typeface="微軟正黑體" panose="020B0604030504040204" pitchFamily="34" charset="-120"/>
              </a:rPr>
              <a:t>實際註冊人數</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資料來源：「表</a:t>
            </a:r>
            <a:r>
              <a:rPr lang="en-US" altLang="zh-TW" sz="2400" dirty="0">
                <a:solidFill>
                  <a:prstClr val="black"/>
                </a:solidFill>
                <a:latin typeface="微軟正黑體" panose="020B0604030504040204" pitchFamily="34" charset="-120"/>
                <a:ea typeface="微軟正黑體" panose="020B0604030504040204" pitchFamily="34" charset="-120"/>
              </a:rPr>
              <a:t>2-1-2 </a:t>
            </a:r>
            <a:r>
              <a:rPr lang="zh-TW" altLang="zh-TW" sz="2400" dirty="0">
                <a:solidFill>
                  <a:prstClr val="black"/>
                </a:solidFill>
                <a:latin typeface="微軟正黑體" panose="020B0604030504040204" pitchFamily="34" charset="-120"/>
                <a:ea typeface="微軟正黑體" panose="020B0604030504040204" pitchFamily="34" charset="-120"/>
              </a:rPr>
              <a:t>各種招生管道外加名額資料表」：「僑生」、「港澳生」、「外國學生」、「大陸地區學生」</a:t>
            </a:r>
            <a:r>
              <a:rPr lang="zh-TW" altLang="zh-TW" sz="2400" b="1" dirty="0">
                <a:solidFill>
                  <a:srgbClr val="FF0000"/>
                </a:solidFill>
                <a:latin typeface="微軟正黑體" panose="020B0604030504040204" pitchFamily="34" charset="-120"/>
                <a:ea typeface="微軟正黑體" panose="020B0604030504040204" pitchFamily="34" charset="-120"/>
              </a:rPr>
              <a:t>（含「大陸長期探親子女」）</a:t>
            </a:r>
            <a:r>
              <a:rPr lang="zh-TW" altLang="zh-TW" sz="2400" dirty="0">
                <a:solidFill>
                  <a:prstClr val="black"/>
                </a:solidFill>
                <a:latin typeface="微軟正黑體" panose="020B0604030504040204" pitchFamily="34" charset="-120"/>
                <a:ea typeface="微軟正黑體" panose="020B0604030504040204" pitchFamily="34" charset="-120"/>
              </a:rPr>
              <a:t>之</a:t>
            </a:r>
            <a:r>
              <a:rPr lang="zh-TW" altLang="en-US" sz="2400" dirty="0">
                <a:solidFill>
                  <a:prstClr val="black"/>
                </a:solidFill>
                <a:latin typeface="微軟正黑體" panose="020B0604030504040204" pitchFamily="34" charset="-120"/>
                <a:ea typeface="微軟正黑體" panose="020B0604030504040204" pitchFamily="34" charset="-120"/>
              </a:rPr>
              <a:t>新生</a:t>
            </a:r>
            <a:r>
              <a:rPr lang="zh-TW" altLang="zh-TW" sz="2400" dirty="0">
                <a:solidFill>
                  <a:prstClr val="black"/>
                </a:solidFill>
                <a:latin typeface="微軟正黑體" panose="020B0604030504040204" pitchFamily="34" charset="-120"/>
                <a:ea typeface="微軟正黑體" panose="020B0604030504040204" pitchFamily="34" charset="-120"/>
              </a:rPr>
              <a:t>實際註冊人數、增額錄取</a:t>
            </a:r>
            <a:r>
              <a:rPr lang="zh-TW" altLang="en-US" sz="2400" dirty="0">
                <a:solidFill>
                  <a:prstClr val="black"/>
                </a:solidFill>
                <a:latin typeface="微軟正黑體" panose="020B0604030504040204" pitchFamily="34" charset="-120"/>
                <a:ea typeface="微軟正黑體" panose="020B0604030504040204" pitchFamily="34" charset="-120"/>
              </a:rPr>
              <a:t>新生</a:t>
            </a:r>
            <a:r>
              <a:rPr lang="zh-TW" altLang="zh-TW" sz="2400" dirty="0">
                <a:solidFill>
                  <a:prstClr val="black"/>
                </a:solidFill>
                <a:latin typeface="微軟正黑體" panose="020B0604030504040204" pitchFamily="34" charset="-120"/>
                <a:ea typeface="微軟正黑體" panose="020B0604030504040204" pitchFamily="34" charset="-120"/>
              </a:rPr>
              <a:t>實際註冊人數。</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本欄位數據將由系統自動合計</a:t>
            </a:r>
            <a:r>
              <a:rPr lang="en-US" altLang="zh-TW" sz="2400" b="1" dirty="0">
                <a:solidFill>
                  <a:srgbClr val="FF0000"/>
                </a:solidFill>
                <a:latin typeface="微軟正黑體" panose="020B0604030504040204" pitchFamily="34" charset="-120"/>
                <a:ea typeface="微軟正黑體" panose="020B0604030504040204" pitchFamily="34" charset="-120"/>
              </a:rPr>
              <a:t>2-1-3-1</a:t>
            </a:r>
            <a:r>
              <a:rPr lang="zh-TW" altLang="zh-TW" sz="2400" b="1" dirty="0">
                <a:solidFill>
                  <a:srgbClr val="FF0000"/>
                </a:solidFill>
                <a:latin typeface="微軟正黑體" panose="020B0604030504040204" pitchFamily="34" charset="-120"/>
                <a:ea typeface="微軟正黑體" panose="020B0604030504040204" pitchFamily="34" charset="-120"/>
              </a:rPr>
              <a:t>及表</a:t>
            </a:r>
            <a:r>
              <a:rPr lang="en-US" altLang="zh-TW" sz="2400" b="1" dirty="0">
                <a:solidFill>
                  <a:srgbClr val="FF0000"/>
                </a:solidFill>
                <a:latin typeface="微軟正黑體" panose="020B0604030504040204" pitchFamily="34" charset="-120"/>
                <a:ea typeface="微軟正黑體" panose="020B0604030504040204" pitchFamily="34" charset="-120"/>
              </a:rPr>
              <a:t>2-1-3-4</a:t>
            </a:r>
            <a:r>
              <a:rPr lang="zh-TW" altLang="zh-TW" sz="2400" b="1" dirty="0">
                <a:solidFill>
                  <a:srgbClr val="FF0000"/>
                </a:solidFill>
                <a:latin typeface="微軟正黑體" panose="020B0604030504040204" pitchFamily="34" charset="-120"/>
                <a:ea typeface="微軟正黑體" panose="020B0604030504040204" pitchFamily="34" charset="-120"/>
              </a:rPr>
              <a:t>兩表之境外生</a:t>
            </a:r>
            <a:r>
              <a:rPr lang="zh-TW" altLang="en-US" sz="2400" b="1" dirty="0">
                <a:solidFill>
                  <a:srgbClr val="FF0000"/>
                </a:solidFill>
                <a:latin typeface="微軟正黑體" panose="020B0604030504040204" pitchFamily="34" charset="-120"/>
                <a:ea typeface="微軟正黑體" panose="020B0604030504040204" pitchFamily="34" charset="-120"/>
              </a:rPr>
              <a:t>（新生）</a:t>
            </a:r>
            <a:r>
              <a:rPr lang="zh-TW" altLang="zh-TW" sz="2400" b="1" dirty="0">
                <a:solidFill>
                  <a:srgbClr val="FF0000"/>
                </a:solidFill>
                <a:latin typeface="微軟正黑體" panose="020B0604030504040204" pitchFamily="34" charset="-120"/>
                <a:ea typeface="微軟正黑體" panose="020B0604030504040204" pitchFamily="34" charset="-120"/>
              </a:rPr>
              <a:t>實際註冊人數數據，請各校協助檢視。</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修改定義</a:t>
            </a:r>
            <a:r>
              <a:rPr lang="zh-TW" altLang="zh-TW" dirty="0">
                <a:solidFill>
                  <a:prstClr val="black"/>
                </a:solidFill>
                <a:latin typeface="微軟正黑體" panose="020B0604030504040204" pitchFamily="34" charset="-120"/>
                <a:ea typeface="微軟正黑體" panose="020B0604030504040204" pitchFamily="34" charset="-120"/>
              </a:rPr>
              <a:t>】</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9" name="表格 8"/>
          <p:cNvGraphicFramePr>
            <a:graphicFrameLocks noGrp="1"/>
          </p:cNvGraphicFramePr>
          <p:nvPr/>
        </p:nvGraphicFramePr>
        <p:xfrm>
          <a:off x="141288" y="1028700"/>
          <a:ext cx="11898312" cy="2657475"/>
        </p:xfrm>
        <a:graphic>
          <a:graphicData uri="http://schemas.openxmlformats.org/drawingml/2006/table">
            <a:tbl>
              <a:tblPr firstRow="1" firstCol="1" bandRow="1">
                <a:tableStyleId>{5C22544A-7EE6-4342-B048-85BDC9FD1C3A}</a:tableStyleId>
              </a:tblPr>
              <a:tblGrid>
                <a:gridCol w="468095">
                  <a:extLst>
                    <a:ext uri="{9D8B030D-6E8A-4147-A177-3AD203B41FA5}">
                      <a16:colId xmlns:a16="http://schemas.microsoft.com/office/drawing/2014/main" val="3094064562"/>
                    </a:ext>
                  </a:extLst>
                </a:gridCol>
                <a:gridCol w="493495">
                  <a:extLst>
                    <a:ext uri="{9D8B030D-6E8A-4147-A177-3AD203B41FA5}">
                      <a16:colId xmlns:a16="http://schemas.microsoft.com/office/drawing/2014/main" val="242357494"/>
                    </a:ext>
                  </a:extLst>
                </a:gridCol>
                <a:gridCol w="464466">
                  <a:extLst>
                    <a:ext uri="{9D8B030D-6E8A-4147-A177-3AD203B41FA5}">
                      <a16:colId xmlns:a16="http://schemas.microsoft.com/office/drawing/2014/main" val="3178629967"/>
                    </a:ext>
                  </a:extLst>
                </a:gridCol>
                <a:gridCol w="464466">
                  <a:extLst>
                    <a:ext uri="{9D8B030D-6E8A-4147-A177-3AD203B41FA5}">
                      <a16:colId xmlns:a16="http://schemas.microsoft.com/office/drawing/2014/main" val="247600246"/>
                    </a:ext>
                  </a:extLst>
                </a:gridCol>
                <a:gridCol w="1149540">
                  <a:extLst>
                    <a:ext uri="{9D8B030D-6E8A-4147-A177-3AD203B41FA5}">
                      <a16:colId xmlns:a16="http://schemas.microsoft.com/office/drawing/2014/main" val="3791298546"/>
                    </a:ext>
                  </a:extLst>
                </a:gridCol>
                <a:gridCol w="952500">
                  <a:extLst>
                    <a:ext uri="{9D8B030D-6E8A-4147-A177-3AD203B41FA5}">
                      <a16:colId xmlns:a16="http://schemas.microsoft.com/office/drawing/2014/main" val="3641628402"/>
                    </a:ext>
                  </a:extLst>
                </a:gridCol>
                <a:gridCol w="790575">
                  <a:extLst>
                    <a:ext uri="{9D8B030D-6E8A-4147-A177-3AD203B41FA5}">
                      <a16:colId xmlns:a16="http://schemas.microsoft.com/office/drawing/2014/main" val="177854074"/>
                    </a:ext>
                  </a:extLst>
                </a:gridCol>
                <a:gridCol w="2152650">
                  <a:extLst>
                    <a:ext uri="{9D8B030D-6E8A-4147-A177-3AD203B41FA5}">
                      <a16:colId xmlns:a16="http://schemas.microsoft.com/office/drawing/2014/main" val="213186826"/>
                    </a:ext>
                  </a:extLst>
                </a:gridCol>
                <a:gridCol w="2105025">
                  <a:extLst>
                    <a:ext uri="{9D8B030D-6E8A-4147-A177-3AD203B41FA5}">
                      <a16:colId xmlns:a16="http://schemas.microsoft.com/office/drawing/2014/main" val="1837771001"/>
                    </a:ext>
                  </a:extLst>
                </a:gridCol>
                <a:gridCol w="2524125">
                  <a:extLst>
                    <a:ext uri="{9D8B030D-6E8A-4147-A177-3AD203B41FA5}">
                      <a16:colId xmlns:a16="http://schemas.microsoft.com/office/drawing/2014/main" val="2624873060"/>
                    </a:ext>
                  </a:extLst>
                </a:gridCol>
                <a:gridCol w="333373">
                  <a:extLst>
                    <a:ext uri="{9D8B030D-6E8A-4147-A177-3AD203B41FA5}">
                      <a16:colId xmlns:a16="http://schemas.microsoft.com/office/drawing/2014/main" val="532988309"/>
                    </a:ext>
                  </a:extLst>
                </a:gridCol>
              </a:tblGrid>
              <a:tr h="2657475">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學校</a:t>
                      </a:r>
                    </a:p>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代碼</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學校</a:t>
                      </a:r>
                    </a:p>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名稱</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學制別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總量</a:t>
                      </a: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核定</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新生</a:t>
                      </a:r>
                      <a:endParaRPr 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招生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名額</a:t>
                      </a:r>
                      <a:r>
                        <a:rPr lang="en-US" sz="2400" b="0" kern="100" dirty="0">
                          <a:solidFill>
                            <a:schemeClr val="tx1"/>
                          </a:solidFill>
                          <a:effectLst/>
                          <a:latin typeface="微軟正黑體" panose="020B0604030504040204" pitchFamily="34" charset="-120"/>
                          <a:ea typeface="微軟正黑體" panose="020B0604030504040204" pitchFamily="34" charset="-120"/>
                        </a:rPr>
                        <a:t>(A)</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核定</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擴充</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新生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招生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名額</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en-US" sz="2400" b="0" kern="100" dirty="0" smtClean="0">
                          <a:solidFill>
                            <a:schemeClr val="tx1"/>
                          </a:solidFill>
                          <a:effectLst/>
                          <a:latin typeface="微軟正黑體" panose="020B0604030504040204" pitchFamily="34" charset="-120"/>
                          <a:ea typeface="微軟正黑體" panose="020B0604030504040204" pitchFamily="34" charset="-120"/>
                          <a:cs typeface="+mn-cs"/>
                        </a:rPr>
                        <a:t>(</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A1)</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新生</a:t>
                      </a: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保留</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入學</a:t>
                      </a:r>
                      <a:endParaRPr 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資格</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人數</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B)</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新生</a:t>
                      </a:r>
                      <a:r>
                        <a:rPr lang="zh-TW" sz="2400" b="0" kern="100" dirty="0" smtClean="0">
                          <a:solidFill>
                            <a:schemeClr val="tx1"/>
                          </a:solidFill>
                          <a:effectLst/>
                          <a:latin typeface="微軟正黑體" panose="020B0604030504040204" pitchFamily="34" charset="-120"/>
                          <a:ea typeface="微軟正黑體" panose="020B0604030504040204" pitchFamily="34" charset="-120"/>
                        </a:rPr>
                        <a:t>實際</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註冊</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r>
                        <a:rPr lang="en-US" sz="2400" b="0" kern="100" dirty="0">
                          <a:solidFill>
                            <a:schemeClr val="tx1"/>
                          </a:solidFill>
                          <a:effectLst/>
                          <a:latin typeface="微軟正黑體" panose="020B0604030504040204" pitchFamily="34" charset="-120"/>
                          <a:ea typeface="微軟正黑體" panose="020B0604030504040204" pitchFamily="34" charset="-120"/>
                        </a:rPr>
                        <a:t>(C)≤(A+A1-B</a:t>
                      </a:r>
                      <a:r>
                        <a:rPr lang="en-US" sz="2400" b="0" kern="100" dirty="0" smtClean="0">
                          <a:solidFill>
                            <a:schemeClr val="tx1"/>
                          </a:solidFill>
                          <a:effectLst/>
                          <a:latin typeface="微軟正黑體" panose="020B0604030504040204" pitchFamily="34" charset="-120"/>
                          <a:ea typeface="微軟正黑體" panose="020B0604030504040204" pitchFamily="34" charset="-120"/>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en-US" altLang="zh-TW" sz="2400" b="1" kern="100" dirty="0" smtClean="0">
                          <a:solidFill>
                            <a:srgbClr val="FF0000"/>
                          </a:solidFill>
                          <a:effectLst/>
                          <a:latin typeface="微軟正黑體" panose="020B0604030504040204" pitchFamily="34" charset="-120"/>
                          <a:ea typeface="微軟正黑體" panose="020B0604030504040204" pitchFamily="34" charset="-120"/>
                        </a:rPr>
                        <a:t> </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境外生</a:t>
                      </a:r>
                      <a:r>
                        <a:rPr lang="zh-TW" altLang="en-US" sz="2400" b="1" kern="100" dirty="0" smtClean="0">
                          <a:solidFill>
                            <a:srgbClr val="FF0000"/>
                          </a:solidFill>
                          <a:effectLst/>
                          <a:latin typeface="微軟正黑體" panose="020B0604030504040204" pitchFamily="34" charset="-120"/>
                          <a:ea typeface="微軟正黑體" panose="020B0604030504040204" pitchFamily="34" charset="-120"/>
                        </a:rPr>
                        <a:t>（新生）</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實際註冊</a:t>
                      </a:r>
                      <a:r>
                        <a:rPr lang="zh-TW" sz="2400" b="1" kern="100" dirty="0">
                          <a:solidFill>
                            <a:srgbClr val="FF0000"/>
                          </a:solidFill>
                          <a:effectLst/>
                          <a:latin typeface="微軟正黑體" panose="020B0604030504040204" pitchFamily="34" charset="-120"/>
                          <a:ea typeface="微軟正黑體" panose="020B0604030504040204" pitchFamily="34" charset="-120"/>
                        </a:rPr>
                        <a:t>人數（</a:t>
                      </a:r>
                      <a:r>
                        <a:rPr lang="en-US" sz="2400" b="1" kern="100" dirty="0">
                          <a:solidFill>
                            <a:srgbClr val="FF0000"/>
                          </a:solidFill>
                          <a:effectLst/>
                          <a:latin typeface="微軟正黑體" panose="020B0604030504040204" pitchFamily="34" charset="-120"/>
                          <a:ea typeface="微軟正黑體" panose="020B0604030504040204" pitchFamily="34" charset="-120"/>
                        </a:rPr>
                        <a:t>D</a:t>
                      </a:r>
                      <a:r>
                        <a:rPr lang="zh-TW" sz="2400" b="1" kern="100" dirty="0">
                          <a:solidFill>
                            <a:srgbClr val="FF0000"/>
                          </a:solidFill>
                          <a:effectLst/>
                          <a:latin typeface="微軟正黑體" panose="020B0604030504040204" pitchFamily="34" charset="-120"/>
                          <a:ea typeface="微軟正黑體" panose="020B0604030504040204" pitchFamily="34" charset="-120"/>
                        </a:rPr>
                        <a:t>）</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新生註冊率</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a:t>
                      </a:r>
                      <a:endParaRPr 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rPr>
                        <a:t> E=</a:t>
                      </a:r>
                      <a:r>
                        <a:rPr lang="zh-TW" sz="2400" b="0" kern="100" dirty="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(C+D)/(A-B</a:t>
                      </a:r>
                      <a:r>
                        <a:rPr lang="en-US" sz="2400" b="0" kern="0" dirty="0">
                          <a:solidFill>
                            <a:schemeClr val="tx1"/>
                          </a:solidFill>
                          <a:effectLst/>
                          <a:latin typeface="微軟正黑體" panose="020B0604030504040204" pitchFamily="34" charset="-120"/>
                          <a:ea typeface="微軟正黑體" panose="020B0604030504040204" pitchFamily="34" charset="-120"/>
                        </a:rPr>
                        <a:t>+D</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*100</a:t>
                      </a:r>
                      <a:r>
                        <a:rPr lang="zh-TW" sz="2400" b="0" kern="100" dirty="0">
                          <a:solidFill>
                            <a:schemeClr val="tx1"/>
                          </a:solidFill>
                          <a:effectLst/>
                          <a:latin typeface="微軟正黑體" panose="020B0604030504040204" pitchFamily="34" charset="-120"/>
                          <a:ea typeface="微軟正黑體" panose="020B0604030504040204" pitchFamily="34" charset="-120"/>
                        </a:rPr>
                        <a:t>％</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rPr>
                        <a:t>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104832"/>
                  </a:ext>
                </a:extLst>
              </a:tr>
            </a:tbl>
          </a:graphicData>
        </a:graphic>
      </p:graphicFrame>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08</a:t>
            </a:r>
            <a:endParaRPr lang="zh-TW" altLang="en-US" smtClean="0"/>
          </a:p>
        </p:txBody>
      </p:sp>
      <p:sp>
        <p:nvSpPr>
          <p:cNvPr id="79875"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73B6522A-1836-41F1-8D13-DD719696C4BB}" type="slidenum">
              <a:rPr lang="zh-TW" altLang="en-US" smtClean="0">
                <a:solidFill>
                  <a:srgbClr val="000000"/>
                </a:solidFill>
              </a:rPr>
              <a:pPr fontAlgn="base">
                <a:spcBef>
                  <a:spcPct val="0"/>
                </a:spcBef>
                <a:spcAft>
                  <a:spcPct val="0"/>
                </a:spcAft>
              </a:pPr>
              <a:t>24</a:t>
            </a:fld>
            <a:endParaRPr lang="zh-TW" altLang="en-US" smtClean="0">
              <a:solidFill>
                <a:srgbClr val="000000"/>
              </a:solidFill>
            </a:endParaRPr>
          </a:p>
        </p:txBody>
      </p:sp>
      <p:sp>
        <p:nvSpPr>
          <p:cNvPr id="79876" name="標題 1"/>
          <p:cNvSpPr txBox="1">
            <a:spLocks/>
          </p:cNvSpPr>
          <p:nvPr/>
        </p:nvSpPr>
        <p:spPr bwMode="auto">
          <a:xfrm>
            <a:off x="1914525" y="11747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報</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2-1-3-3 </a:t>
            </a:r>
            <a:r>
              <a:rPr lang="zh-TW" altLang="zh-TW" sz="2800" b="1">
                <a:solidFill>
                  <a:srgbClr val="C5E0B4"/>
                </a:solidFill>
                <a:latin typeface="微軟正黑體" panose="020B0604030504040204" pitchFamily="34" charset="-120"/>
                <a:ea typeface="微軟正黑體" panose="020B0604030504040204" pitchFamily="34" charset="-120"/>
              </a:rPr>
              <a:t>技專校院招生名額</a:t>
            </a:r>
            <a:endParaRPr lang="en-US" altLang="zh-TW" sz="2800" b="1">
              <a:solidFill>
                <a:srgbClr val="C5E0B4"/>
              </a:solidFill>
              <a:latin typeface="微軟正黑體" panose="020B0604030504040204" pitchFamily="34" charset="-120"/>
              <a:ea typeface="微軟正黑體" panose="020B0604030504040204" pitchFamily="34" charset="-120"/>
            </a:endParaRPr>
          </a:p>
          <a:p>
            <a:pPr eaLnBrk="1" hangingPunct="1">
              <a:lnSpc>
                <a:spcPct val="90000"/>
              </a:lnSpc>
            </a:pPr>
            <a:r>
              <a:rPr lang="en-US" altLang="zh-TW" sz="2800" b="1">
                <a:solidFill>
                  <a:srgbClr val="C5E0B4"/>
                </a:solidFill>
                <a:latin typeface="微軟正黑體" panose="020B0604030504040204" pitchFamily="34" charset="-120"/>
                <a:ea typeface="微軟正黑體" panose="020B0604030504040204" pitchFamily="34" charset="-120"/>
              </a:rPr>
              <a:t>                        </a:t>
            </a:r>
            <a:r>
              <a:rPr lang="zh-TW" altLang="zh-TW" sz="2800" b="1">
                <a:solidFill>
                  <a:srgbClr val="C5E0B4"/>
                </a:solidFill>
                <a:latin typeface="微軟正黑體" panose="020B0604030504040204" pitchFamily="34" charset="-120"/>
                <a:ea typeface="微軟正黑體" panose="020B0604030504040204" pitchFamily="34" charset="-120"/>
              </a:rPr>
              <a:t>總量內新生註冊率統計表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nvGraphicFramePr>
        <p:xfrm>
          <a:off x="125413" y="1028700"/>
          <a:ext cx="11914187" cy="2667000"/>
        </p:xfrm>
        <a:graphic>
          <a:graphicData uri="http://schemas.openxmlformats.org/drawingml/2006/table">
            <a:tbl>
              <a:tblPr firstRow="1" firstCol="1" bandRow="1">
                <a:tableStyleId>{5C22544A-7EE6-4342-B048-85BDC9FD1C3A}</a:tableStyleId>
              </a:tblPr>
              <a:tblGrid>
                <a:gridCol w="538048">
                  <a:extLst>
                    <a:ext uri="{9D8B030D-6E8A-4147-A177-3AD203B41FA5}">
                      <a16:colId xmlns:a16="http://schemas.microsoft.com/office/drawing/2014/main" val="619517211"/>
                    </a:ext>
                  </a:extLst>
                </a:gridCol>
                <a:gridCol w="501456">
                  <a:extLst>
                    <a:ext uri="{9D8B030D-6E8A-4147-A177-3AD203B41FA5}">
                      <a16:colId xmlns:a16="http://schemas.microsoft.com/office/drawing/2014/main" val="1419182715"/>
                    </a:ext>
                  </a:extLst>
                </a:gridCol>
                <a:gridCol w="589946">
                  <a:extLst>
                    <a:ext uri="{9D8B030D-6E8A-4147-A177-3AD203B41FA5}">
                      <a16:colId xmlns:a16="http://schemas.microsoft.com/office/drawing/2014/main" val="4158067372"/>
                    </a:ext>
                  </a:extLst>
                </a:gridCol>
                <a:gridCol w="1159787">
                  <a:extLst>
                    <a:ext uri="{9D8B030D-6E8A-4147-A177-3AD203B41FA5}">
                      <a16:colId xmlns:a16="http://schemas.microsoft.com/office/drawing/2014/main" val="3490096876"/>
                    </a:ext>
                  </a:extLst>
                </a:gridCol>
                <a:gridCol w="962025">
                  <a:extLst>
                    <a:ext uri="{9D8B030D-6E8A-4147-A177-3AD203B41FA5}">
                      <a16:colId xmlns:a16="http://schemas.microsoft.com/office/drawing/2014/main" val="3446082182"/>
                    </a:ext>
                  </a:extLst>
                </a:gridCol>
                <a:gridCol w="809625">
                  <a:extLst>
                    <a:ext uri="{9D8B030D-6E8A-4147-A177-3AD203B41FA5}">
                      <a16:colId xmlns:a16="http://schemas.microsoft.com/office/drawing/2014/main" val="2786616487"/>
                    </a:ext>
                  </a:extLst>
                </a:gridCol>
                <a:gridCol w="2152650">
                  <a:extLst>
                    <a:ext uri="{9D8B030D-6E8A-4147-A177-3AD203B41FA5}">
                      <a16:colId xmlns:a16="http://schemas.microsoft.com/office/drawing/2014/main" val="1880028644"/>
                    </a:ext>
                  </a:extLst>
                </a:gridCol>
                <a:gridCol w="2054268">
                  <a:extLst>
                    <a:ext uri="{9D8B030D-6E8A-4147-A177-3AD203B41FA5}">
                      <a16:colId xmlns:a16="http://schemas.microsoft.com/office/drawing/2014/main" val="2269069534"/>
                    </a:ext>
                  </a:extLst>
                </a:gridCol>
                <a:gridCol w="2359787">
                  <a:extLst>
                    <a:ext uri="{9D8B030D-6E8A-4147-A177-3AD203B41FA5}">
                      <a16:colId xmlns:a16="http://schemas.microsoft.com/office/drawing/2014/main" val="1708470942"/>
                    </a:ext>
                  </a:extLst>
                </a:gridCol>
                <a:gridCol w="786595">
                  <a:extLst>
                    <a:ext uri="{9D8B030D-6E8A-4147-A177-3AD203B41FA5}">
                      <a16:colId xmlns:a16="http://schemas.microsoft.com/office/drawing/2014/main" val="3253318384"/>
                    </a:ext>
                  </a:extLst>
                </a:gridCol>
              </a:tblGrid>
              <a:tr h="2667000">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學年度</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學校</a:t>
                      </a:r>
                    </a:p>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代碼</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學校</a:t>
                      </a:r>
                    </a:p>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名稱</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總量</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核定</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新生</a:t>
                      </a:r>
                      <a:endParaRPr 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招生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名額</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A)</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核定</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擴充</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新生</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招生</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名額</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spcAft>
                          <a:spcPts val="0"/>
                        </a:spcAft>
                      </a:pPr>
                      <a:r>
                        <a:rPr lang="en-US" sz="2400" b="1" kern="100" dirty="0" smtClean="0">
                          <a:solidFill>
                            <a:srgbClr val="FF0000"/>
                          </a:solidFill>
                          <a:effectLst/>
                          <a:latin typeface="微軟正黑體" panose="020B0604030504040204" pitchFamily="34" charset="-120"/>
                          <a:ea typeface="微軟正黑體" panose="020B0604030504040204" pitchFamily="34" charset="-120"/>
                        </a:rPr>
                        <a:t>(</a:t>
                      </a:r>
                      <a:r>
                        <a:rPr lang="en-US" sz="2400" b="1" kern="100" dirty="0">
                          <a:solidFill>
                            <a:srgbClr val="FF0000"/>
                          </a:solidFill>
                          <a:effectLst/>
                          <a:latin typeface="微軟正黑體" panose="020B0604030504040204" pitchFamily="34" charset="-120"/>
                          <a:ea typeface="微軟正黑體" panose="020B0604030504040204" pitchFamily="34" charset="-120"/>
                        </a:rPr>
                        <a:t>A1)</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新生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保留</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入學</a:t>
                      </a:r>
                      <a:endParaRPr 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資格</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人數</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B)</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全校</a:t>
                      </a:r>
                      <a:r>
                        <a:rPr lang="zh-TW" sz="2400" b="0" kern="100" dirty="0" smtClean="0">
                          <a:solidFill>
                            <a:schemeClr val="tx1"/>
                          </a:solidFill>
                          <a:effectLst/>
                          <a:latin typeface="微軟正黑體" panose="020B0604030504040204" pitchFamily="34" charset="-120"/>
                          <a:ea typeface="微軟正黑體" panose="020B0604030504040204" pitchFamily="34" charset="-120"/>
                        </a:rPr>
                        <a:t>新生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實際註冊人數</a:t>
                      </a:r>
                      <a:r>
                        <a:rPr lang="en-US" sz="2400" b="0" kern="100" dirty="0">
                          <a:solidFill>
                            <a:schemeClr val="tx1"/>
                          </a:solidFill>
                          <a:effectLst/>
                          <a:latin typeface="微軟正黑體" panose="020B0604030504040204" pitchFamily="34" charset="-120"/>
                          <a:ea typeface="微軟正黑體" panose="020B0604030504040204" pitchFamily="34" charset="-120"/>
                        </a:rPr>
                        <a:t>(C)≤(A+A1-B)</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en-US" altLang="zh-TW" sz="2400" b="0" kern="100" dirty="0" smtClean="0">
                          <a:solidFill>
                            <a:schemeClr val="tx1"/>
                          </a:solidFill>
                          <a:effectLst/>
                          <a:latin typeface="微軟正黑體" panose="020B0604030504040204" pitchFamily="34" charset="-120"/>
                          <a:ea typeface="微軟正黑體" panose="020B0604030504040204" pitchFamily="34" charset="-120"/>
                        </a:rPr>
                        <a:t> </a:t>
                      </a:r>
                      <a:r>
                        <a:rPr lang="zh-TW" sz="2400" b="0" kern="100" dirty="0" smtClean="0">
                          <a:solidFill>
                            <a:schemeClr val="tx1"/>
                          </a:solidFill>
                          <a:effectLst/>
                          <a:latin typeface="微軟正黑體" panose="020B0604030504040204" pitchFamily="34" charset="-120"/>
                          <a:ea typeface="微軟正黑體" panose="020B0604030504040204" pitchFamily="34" charset="-120"/>
                        </a:rPr>
                        <a:t>境外生</a:t>
                      </a: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rPr>
                        <a:t>（新生）  </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en-US" altLang="zh-TW" sz="2400" b="0" kern="100" dirty="0" smtClean="0">
                          <a:solidFill>
                            <a:schemeClr val="tx1"/>
                          </a:solidFill>
                          <a:effectLst/>
                          <a:latin typeface="微軟正黑體" panose="020B0604030504040204" pitchFamily="34" charset="-120"/>
                          <a:ea typeface="微軟正黑體" panose="020B0604030504040204" pitchFamily="34" charset="-120"/>
                        </a:rPr>
                        <a:t> </a:t>
                      </a:r>
                      <a:r>
                        <a:rPr lang="zh-TW" sz="2400" b="0" kern="100" dirty="0" smtClean="0">
                          <a:solidFill>
                            <a:schemeClr val="tx1"/>
                          </a:solidFill>
                          <a:effectLst/>
                          <a:latin typeface="微軟正黑體" panose="020B0604030504040204" pitchFamily="34" charset="-120"/>
                          <a:ea typeface="微軟正黑體" panose="020B0604030504040204" pitchFamily="34" charset="-120"/>
                        </a:rPr>
                        <a:t>實際註冊</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r>
                        <a:rPr lang="en-US" sz="2400" b="0" kern="100" dirty="0">
                          <a:solidFill>
                            <a:schemeClr val="tx1"/>
                          </a:solidFill>
                          <a:effectLst/>
                          <a:latin typeface="微軟正黑體" panose="020B0604030504040204" pitchFamily="34" charset="-120"/>
                          <a:ea typeface="微軟正黑體" panose="020B0604030504040204" pitchFamily="34" charset="-120"/>
                        </a:rPr>
                        <a:t>D</a:t>
                      </a:r>
                      <a:r>
                        <a:rPr lang="zh-TW" sz="2400" b="0" kern="100" dirty="0">
                          <a:solidFill>
                            <a:schemeClr val="tx1"/>
                          </a:solidFill>
                          <a:effectLst/>
                          <a:latin typeface="微軟正黑體" panose="020B0604030504040204" pitchFamily="34" charset="-120"/>
                          <a:ea typeface="微軟正黑體" panose="020B0604030504040204" pitchFamily="34" charset="-120"/>
                        </a:rPr>
                        <a:t>）</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新生註冊率</a:t>
                      </a:r>
                      <a:r>
                        <a:rPr lang="en-US" sz="2400" b="0" kern="100">
                          <a:solidFill>
                            <a:schemeClr val="tx1"/>
                          </a:solidFill>
                          <a:effectLst/>
                          <a:latin typeface="微軟正黑體" panose="020B0604030504040204" pitchFamily="34" charset="-120"/>
                          <a:ea typeface="微軟正黑體" panose="020B0604030504040204" pitchFamily="34" charset="-120"/>
                        </a:rPr>
                        <a:t>(</a:t>
                      </a:r>
                      <a:r>
                        <a:rPr lang="zh-TW" sz="2400" b="0" kern="100">
                          <a:solidFill>
                            <a:schemeClr val="tx1"/>
                          </a:solidFill>
                          <a:effectLst/>
                          <a:latin typeface="微軟正黑體" panose="020B0604030504040204" pitchFamily="34" charset="-120"/>
                          <a:ea typeface="微軟正黑體" panose="020B0604030504040204" pitchFamily="34" charset="-120"/>
                        </a:rPr>
                        <a:t>％</a:t>
                      </a:r>
                      <a:r>
                        <a:rPr lang="en-US" sz="2400" b="0" kern="100">
                          <a:solidFill>
                            <a:schemeClr val="tx1"/>
                          </a:solidFill>
                          <a:effectLst/>
                          <a:latin typeface="微軟正黑體" panose="020B0604030504040204" pitchFamily="34" charset="-120"/>
                          <a:ea typeface="微軟正黑體" panose="020B0604030504040204" pitchFamily="34" charset="-120"/>
                        </a:rPr>
                        <a:t>)</a:t>
                      </a:r>
                      <a:endParaRPr lang="zh-TW" sz="2400" b="0" kern="10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rPr>
                        <a:t> E=</a:t>
                      </a:r>
                      <a:r>
                        <a:rPr lang="zh-TW" sz="2400" b="0" kern="100">
                          <a:solidFill>
                            <a:schemeClr val="tx1"/>
                          </a:solidFill>
                          <a:effectLst/>
                          <a:latin typeface="微軟正黑體" panose="020B0604030504040204" pitchFamily="34" charset="-120"/>
                          <a:ea typeface="微軟正黑體" panose="020B0604030504040204" pitchFamily="34" charset="-120"/>
                        </a:rPr>
                        <a:t>〔</a:t>
                      </a:r>
                      <a:r>
                        <a:rPr lang="en-US" sz="2400" b="0" kern="100">
                          <a:solidFill>
                            <a:schemeClr val="tx1"/>
                          </a:solidFill>
                          <a:effectLst/>
                          <a:latin typeface="微軟正黑體" panose="020B0604030504040204" pitchFamily="34" charset="-120"/>
                          <a:ea typeface="微軟正黑體" panose="020B0604030504040204" pitchFamily="34" charset="-120"/>
                        </a:rPr>
                        <a:t>(C+D)/(A-B</a:t>
                      </a:r>
                      <a:r>
                        <a:rPr lang="en-US" sz="2400" b="0" kern="0">
                          <a:solidFill>
                            <a:schemeClr val="tx1"/>
                          </a:solidFill>
                          <a:effectLst/>
                          <a:latin typeface="微軟正黑體" panose="020B0604030504040204" pitchFamily="34" charset="-120"/>
                          <a:ea typeface="微軟正黑體" panose="020B0604030504040204" pitchFamily="34" charset="-120"/>
                        </a:rPr>
                        <a:t>+D</a:t>
                      </a:r>
                      <a:r>
                        <a:rPr lang="en-US" sz="2400" b="0" kern="100">
                          <a:solidFill>
                            <a:schemeClr val="tx1"/>
                          </a:solidFill>
                          <a:effectLst/>
                          <a:latin typeface="微軟正黑體" panose="020B0604030504040204" pitchFamily="34" charset="-120"/>
                          <a:ea typeface="微軟正黑體" panose="020B0604030504040204" pitchFamily="34" charset="-120"/>
                        </a:rPr>
                        <a:t>)</a:t>
                      </a:r>
                      <a:r>
                        <a:rPr lang="zh-TW" sz="2400" b="0" kern="100">
                          <a:solidFill>
                            <a:schemeClr val="tx1"/>
                          </a:solidFill>
                          <a:effectLst/>
                          <a:latin typeface="微軟正黑體" panose="020B0604030504040204" pitchFamily="34" charset="-120"/>
                          <a:ea typeface="微軟正黑體" panose="020B0604030504040204" pitchFamily="34" charset="-120"/>
                        </a:rPr>
                        <a:t>〕</a:t>
                      </a:r>
                      <a:r>
                        <a:rPr lang="en-US" sz="2400" b="0" kern="100">
                          <a:solidFill>
                            <a:schemeClr val="tx1"/>
                          </a:solidFill>
                          <a:effectLst/>
                          <a:latin typeface="微軟正黑體" panose="020B0604030504040204" pitchFamily="34" charset="-120"/>
                          <a:ea typeface="微軟正黑體" panose="020B0604030504040204" pitchFamily="34" charset="-120"/>
                        </a:rPr>
                        <a:t>*100</a:t>
                      </a:r>
                      <a:r>
                        <a:rPr lang="zh-TW" sz="2400" b="0" kern="100">
                          <a:solidFill>
                            <a:schemeClr val="tx1"/>
                          </a:solidFill>
                          <a:effectLst/>
                          <a:latin typeface="微軟正黑體" panose="020B0604030504040204" pitchFamily="34" charset="-120"/>
                          <a:ea typeface="微軟正黑體" panose="020B0604030504040204" pitchFamily="34" charset="-120"/>
                        </a:rPr>
                        <a:t>％</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學校招生特色</a:t>
                      </a: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說明</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44729755"/>
                  </a:ext>
                </a:extLst>
              </a:tr>
            </a:tbl>
          </a:graphicData>
        </a:graphic>
      </p:graphicFrame>
      <p:sp>
        <p:nvSpPr>
          <p:cNvPr id="7" name="矩形 6"/>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核定擴充新生招生名</a:t>
            </a:r>
            <a:r>
              <a:rPr lang="zh-TW" altLang="en-US" sz="2400" b="1" dirty="0">
                <a:solidFill>
                  <a:srgbClr val="FF0000"/>
                </a:solidFill>
                <a:latin typeface="微軟正黑體" panose="020B0604030504040204" pitchFamily="34" charset="-120"/>
                <a:ea typeface="微軟正黑體" panose="020B0604030504040204" pitchFamily="34" charset="-120"/>
              </a:rPr>
              <a:t>額（</a:t>
            </a:r>
            <a:r>
              <a:rPr lang="en-US" altLang="zh-TW" sz="2400" b="1" dirty="0">
                <a:solidFill>
                  <a:srgbClr val="FF0000"/>
                </a:solidFill>
                <a:latin typeface="微軟正黑體" panose="020B0604030504040204" pitchFamily="34" charset="-120"/>
                <a:ea typeface="微軟正黑體" panose="020B0604030504040204" pitchFamily="34" charset="-120"/>
              </a:rPr>
              <a:t>A1</a:t>
            </a:r>
            <a:r>
              <a:rPr lang="zh-TW" altLang="en-US" sz="2400" b="1" dirty="0">
                <a:solidFill>
                  <a:srgbClr val="FF0000"/>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本欄位數據由</a:t>
            </a:r>
            <a:r>
              <a:rPr lang="zh-TW" altLang="zh-TW" sz="2400" b="1" dirty="0">
                <a:solidFill>
                  <a:srgbClr val="FF0000"/>
                </a:solidFill>
                <a:latin typeface="微軟正黑體" panose="020B0604030504040204" pitchFamily="34" charset="-120"/>
                <a:ea typeface="微軟正黑體" panose="020B0604030504040204" pitchFamily="34" charset="-120"/>
              </a:rPr>
              <a:t>系統自動</a:t>
            </a:r>
            <a:r>
              <a:rPr lang="zh-TW" altLang="en-US" sz="2400" b="1" dirty="0">
                <a:solidFill>
                  <a:srgbClr val="FF0000"/>
                </a:solidFill>
                <a:latin typeface="微軟正黑體" panose="020B0604030504040204" pitchFamily="34" charset="-120"/>
                <a:ea typeface="微軟正黑體" panose="020B0604030504040204" pitchFamily="34" charset="-120"/>
              </a:rPr>
              <a:t>帶入</a:t>
            </a:r>
            <a:r>
              <a:rPr lang="zh-TW" altLang="zh-TW" sz="2400" dirty="0">
                <a:solidFill>
                  <a:prstClr val="black"/>
                </a:solidFill>
                <a:latin typeface="微軟正黑體" panose="020B0604030504040204" pitchFamily="34" charset="-120"/>
                <a:ea typeface="微軟正黑體" panose="020B0604030504040204" pitchFamily="34" charset="-120"/>
              </a:rPr>
              <a:t>，依教育部核定通過之「各系所、學位學程」擴充新生招生名額</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en-US" altLang="zh-TW" sz="2400" b="1" dirty="0">
                <a:solidFill>
                  <a:srgbClr val="FF0000"/>
                </a:solidFill>
                <a:latin typeface="微軟正黑體" panose="020B0604030504040204" pitchFamily="34" charset="-120"/>
                <a:ea typeface="微軟正黑體" panose="020B0604030504040204" pitchFamily="34" charset="-120"/>
              </a:rPr>
              <a:t>109</a:t>
            </a:r>
            <a:r>
              <a:rPr lang="zh-TW" altLang="zh-TW" sz="2400" b="1" dirty="0">
                <a:solidFill>
                  <a:srgbClr val="FF0000"/>
                </a:solidFill>
                <a:latin typeface="微軟正黑體" panose="020B0604030504040204" pitchFamily="34" charset="-120"/>
                <a:ea typeface="微軟正黑體" panose="020B0604030504040204" pitchFamily="34" charset="-120"/>
              </a:rPr>
              <a:t>學年度為資通訊領域系所，另</a:t>
            </a:r>
            <a:r>
              <a:rPr lang="en-US" altLang="zh-TW" sz="2400" b="1" dirty="0">
                <a:solidFill>
                  <a:srgbClr val="FF0000"/>
                </a:solidFill>
                <a:latin typeface="微軟正黑體" panose="020B0604030504040204" pitchFamily="34" charset="-120"/>
                <a:ea typeface="微軟正黑體" panose="020B0604030504040204" pitchFamily="34" charset="-120"/>
              </a:rPr>
              <a:t>110</a:t>
            </a:r>
            <a:r>
              <a:rPr lang="zh-TW" altLang="zh-TW" sz="2400" b="1" dirty="0">
                <a:solidFill>
                  <a:srgbClr val="FF0000"/>
                </a:solidFill>
                <a:latin typeface="微軟正黑體" panose="020B0604030504040204" pitchFamily="34" charset="-120"/>
                <a:ea typeface="微軟正黑體" panose="020B0604030504040204" pitchFamily="34" charset="-120"/>
              </a:rPr>
              <a:t>年學年度擴大為半導體、</a:t>
            </a:r>
            <a:r>
              <a:rPr lang="en-US" altLang="zh-TW" sz="2400" b="1" dirty="0">
                <a:solidFill>
                  <a:srgbClr val="FF0000"/>
                </a:solidFill>
                <a:latin typeface="微軟正黑體" panose="020B0604030504040204" pitchFamily="34" charset="-120"/>
                <a:ea typeface="微軟正黑體" panose="020B0604030504040204" pitchFamily="34" charset="-120"/>
              </a:rPr>
              <a:t>AI</a:t>
            </a:r>
            <a:r>
              <a:rPr lang="zh-TW" altLang="zh-TW" sz="2400" b="1" dirty="0">
                <a:solidFill>
                  <a:srgbClr val="FF0000"/>
                </a:solidFill>
                <a:latin typeface="微軟正黑體" panose="020B0604030504040204" pitchFamily="34" charset="-120"/>
                <a:ea typeface="微軟正黑體" panose="020B0604030504040204" pitchFamily="34" charset="-120"/>
              </a:rPr>
              <a:t>、機械領域系所</a:t>
            </a:r>
            <a:r>
              <a:rPr lang="zh-TW" altLang="en-US" sz="2400" b="1" dirty="0">
                <a:solidFill>
                  <a:srgbClr val="FF0000"/>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lgn="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新增欄位</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08</a:t>
            </a:r>
            <a:endParaRPr lang="zh-TW" altLang="en-US" smtClean="0"/>
          </a:p>
        </p:txBody>
      </p:sp>
      <p:sp>
        <p:nvSpPr>
          <p:cNvPr id="80899"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C70478C5-E2F6-4D35-AB6A-DEA12DC5282F}" type="slidenum">
              <a:rPr lang="zh-TW" altLang="en-US" smtClean="0">
                <a:solidFill>
                  <a:srgbClr val="000000"/>
                </a:solidFill>
              </a:rPr>
              <a:pPr fontAlgn="base">
                <a:spcBef>
                  <a:spcPct val="0"/>
                </a:spcBef>
                <a:spcAft>
                  <a:spcPct val="0"/>
                </a:spcAft>
              </a:pPr>
              <a:t>25</a:t>
            </a:fld>
            <a:endParaRPr lang="zh-TW" altLang="en-US" smtClean="0">
              <a:solidFill>
                <a:srgbClr val="000000"/>
              </a:solidFill>
            </a:endParaRPr>
          </a:p>
        </p:txBody>
      </p:sp>
      <p:sp>
        <p:nvSpPr>
          <p:cNvPr id="80900" name="標題 1"/>
          <p:cNvSpPr txBox="1">
            <a:spLocks/>
          </p:cNvSpPr>
          <p:nvPr/>
        </p:nvSpPr>
        <p:spPr bwMode="auto">
          <a:xfrm>
            <a:off x="1914525" y="11747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報</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2-1-3-3 </a:t>
            </a:r>
            <a:r>
              <a:rPr lang="zh-TW" altLang="zh-TW" sz="2800" b="1">
                <a:solidFill>
                  <a:srgbClr val="C5E0B4"/>
                </a:solidFill>
                <a:latin typeface="微軟正黑體" panose="020B0604030504040204" pitchFamily="34" charset="-120"/>
                <a:ea typeface="微軟正黑體" panose="020B0604030504040204" pitchFamily="34" charset="-120"/>
              </a:rPr>
              <a:t>技專校院招生名額</a:t>
            </a:r>
            <a:endParaRPr lang="en-US" altLang="zh-TW" sz="2800" b="1">
              <a:solidFill>
                <a:srgbClr val="C5E0B4"/>
              </a:solidFill>
              <a:latin typeface="微軟正黑體" panose="020B0604030504040204" pitchFamily="34" charset="-120"/>
              <a:ea typeface="微軟正黑體" panose="020B0604030504040204" pitchFamily="34" charset="-120"/>
            </a:endParaRPr>
          </a:p>
          <a:p>
            <a:pPr eaLnBrk="1" hangingPunct="1">
              <a:lnSpc>
                <a:spcPct val="90000"/>
              </a:lnSpc>
            </a:pPr>
            <a:r>
              <a:rPr lang="en-US" altLang="zh-TW" sz="2800" b="1">
                <a:solidFill>
                  <a:srgbClr val="C5E0B4"/>
                </a:solidFill>
                <a:latin typeface="微軟正黑體" panose="020B0604030504040204" pitchFamily="34" charset="-120"/>
                <a:ea typeface="微軟正黑體" panose="020B0604030504040204" pitchFamily="34" charset="-120"/>
              </a:rPr>
              <a:t>                        </a:t>
            </a:r>
            <a:r>
              <a:rPr lang="zh-TW" altLang="zh-TW" sz="2800" b="1">
                <a:solidFill>
                  <a:srgbClr val="C5E0B4"/>
                </a:solidFill>
                <a:latin typeface="微軟正黑體" panose="020B0604030504040204" pitchFamily="34" charset="-120"/>
                <a:ea typeface="微軟正黑體" panose="020B0604030504040204" pitchFamily="34" charset="-120"/>
              </a:rPr>
              <a:t>總量內新生註冊率統計表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7" name="矩形 6"/>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修改定義</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全校新生實際註冊人數</a:t>
            </a:r>
            <a:r>
              <a:rPr lang="en-US" altLang="zh-TW" sz="2400" b="1" kern="100" dirty="0">
                <a:solidFill>
                  <a:srgbClr val="FF0000"/>
                </a:solidFill>
                <a:latin typeface="微軟正黑體" panose="020B0604030504040204" pitchFamily="34" charset="-120"/>
                <a:ea typeface="微軟正黑體" panose="020B0604030504040204" pitchFamily="34" charset="-120"/>
              </a:rPr>
              <a:t>(C)≤(A+A1-B)</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資料來源：「表</a:t>
            </a:r>
            <a:r>
              <a:rPr lang="en-US" altLang="zh-TW" sz="2400" dirty="0">
                <a:solidFill>
                  <a:prstClr val="black"/>
                </a:solidFill>
                <a:latin typeface="微軟正黑體" panose="020B0604030504040204" pitchFamily="34" charset="-120"/>
                <a:ea typeface="微軟正黑體" panose="020B0604030504040204" pitchFamily="34" charset="-120"/>
              </a:rPr>
              <a:t>2-1-3 </a:t>
            </a:r>
            <a:r>
              <a:rPr lang="zh-TW" altLang="zh-TW" sz="2400" dirty="0">
                <a:solidFill>
                  <a:prstClr val="black"/>
                </a:solidFill>
                <a:latin typeface="微軟正黑體" panose="020B0604030504040204" pitchFamily="34" charset="-120"/>
                <a:ea typeface="微軟正黑體" panose="020B0604030504040204" pitchFamily="34" charset="-120"/>
              </a:rPr>
              <a:t>各種招生管道內含名額資料表」：「實際註冊人數」、「增額錄取實際註冊人數」及</a:t>
            </a:r>
            <a:r>
              <a:rPr lang="zh-TW" altLang="zh-TW" sz="2400" b="1" dirty="0">
                <a:solidFill>
                  <a:srgbClr val="FF0000"/>
                </a:solidFill>
                <a:latin typeface="微軟正黑體" panose="020B0604030504040204" pitchFamily="34" charset="-120"/>
                <a:ea typeface="微軟正黑體" panose="020B0604030504040204" pitchFamily="34" charset="-120"/>
              </a:rPr>
              <a:t>「擴充新生招生名額實際註冊人數」</a:t>
            </a:r>
            <a:r>
              <a:rPr lang="zh-TW" altLang="en-US" sz="2400" b="1" dirty="0">
                <a:solidFill>
                  <a:srgbClr val="FF0000"/>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lgn="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修改定義</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nvGraphicFramePr>
        <p:xfrm>
          <a:off x="125413" y="1028700"/>
          <a:ext cx="11914187" cy="2667000"/>
        </p:xfrm>
        <a:graphic>
          <a:graphicData uri="http://schemas.openxmlformats.org/drawingml/2006/table">
            <a:tbl>
              <a:tblPr firstRow="1" firstCol="1" bandRow="1">
                <a:tableStyleId>{5C22544A-7EE6-4342-B048-85BDC9FD1C3A}</a:tableStyleId>
              </a:tblPr>
              <a:tblGrid>
                <a:gridCol w="538048">
                  <a:extLst>
                    <a:ext uri="{9D8B030D-6E8A-4147-A177-3AD203B41FA5}">
                      <a16:colId xmlns:a16="http://schemas.microsoft.com/office/drawing/2014/main" val="619517211"/>
                    </a:ext>
                  </a:extLst>
                </a:gridCol>
                <a:gridCol w="501456">
                  <a:extLst>
                    <a:ext uri="{9D8B030D-6E8A-4147-A177-3AD203B41FA5}">
                      <a16:colId xmlns:a16="http://schemas.microsoft.com/office/drawing/2014/main" val="1419182715"/>
                    </a:ext>
                  </a:extLst>
                </a:gridCol>
                <a:gridCol w="589946">
                  <a:extLst>
                    <a:ext uri="{9D8B030D-6E8A-4147-A177-3AD203B41FA5}">
                      <a16:colId xmlns:a16="http://schemas.microsoft.com/office/drawing/2014/main" val="4158067372"/>
                    </a:ext>
                  </a:extLst>
                </a:gridCol>
                <a:gridCol w="1159787">
                  <a:extLst>
                    <a:ext uri="{9D8B030D-6E8A-4147-A177-3AD203B41FA5}">
                      <a16:colId xmlns:a16="http://schemas.microsoft.com/office/drawing/2014/main" val="3490096876"/>
                    </a:ext>
                  </a:extLst>
                </a:gridCol>
                <a:gridCol w="962025">
                  <a:extLst>
                    <a:ext uri="{9D8B030D-6E8A-4147-A177-3AD203B41FA5}">
                      <a16:colId xmlns:a16="http://schemas.microsoft.com/office/drawing/2014/main" val="3446082182"/>
                    </a:ext>
                  </a:extLst>
                </a:gridCol>
                <a:gridCol w="809625">
                  <a:extLst>
                    <a:ext uri="{9D8B030D-6E8A-4147-A177-3AD203B41FA5}">
                      <a16:colId xmlns:a16="http://schemas.microsoft.com/office/drawing/2014/main" val="2786616487"/>
                    </a:ext>
                  </a:extLst>
                </a:gridCol>
                <a:gridCol w="2152650">
                  <a:extLst>
                    <a:ext uri="{9D8B030D-6E8A-4147-A177-3AD203B41FA5}">
                      <a16:colId xmlns:a16="http://schemas.microsoft.com/office/drawing/2014/main" val="1880028644"/>
                    </a:ext>
                  </a:extLst>
                </a:gridCol>
                <a:gridCol w="2054268">
                  <a:extLst>
                    <a:ext uri="{9D8B030D-6E8A-4147-A177-3AD203B41FA5}">
                      <a16:colId xmlns:a16="http://schemas.microsoft.com/office/drawing/2014/main" val="2269069534"/>
                    </a:ext>
                  </a:extLst>
                </a:gridCol>
                <a:gridCol w="2359787">
                  <a:extLst>
                    <a:ext uri="{9D8B030D-6E8A-4147-A177-3AD203B41FA5}">
                      <a16:colId xmlns:a16="http://schemas.microsoft.com/office/drawing/2014/main" val="1708470942"/>
                    </a:ext>
                  </a:extLst>
                </a:gridCol>
                <a:gridCol w="786595">
                  <a:extLst>
                    <a:ext uri="{9D8B030D-6E8A-4147-A177-3AD203B41FA5}">
                      <a16:colId xmlns:a16="http://schemas.microsoft.com/office/drawing/2014/main" val="3253318384"/>
                    </a:ext>
                  </a:extLst>
                </a:gridCol>
              </a:tblGrid>
              <a:tr h="2667000">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學年度</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學校</a:t>
                      </a:r>
                    </a:p>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代碼</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學校</a:t>
                      </a:r>
                    </a:p>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名稱</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總量</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核定</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新生</a:t>
                      </a:r>
                      <a:endParaRPr 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招生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名額</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A)</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核定</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擴充</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新生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招生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名額</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A1)</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新生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保留</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入學</a:t>
                      </a:r>
                      <a:endParaRPr 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資格</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人數</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B)</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全校</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新生</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實際註冊人數</a:t>
                      </a:r>
                      <a:r>
                        <a:rPr lang="en-US" sz="2400" b="1" kern="100" dirty="0">
                          <a:solidFill>
                            <a:srgbClr val="FF0000"/>
                          </a:solidFill>
                          <a:effectLst/>
                          <a:latin typeface="微軟正黑體" panose="020B0604030504040204" pitchFamily="34" charset="-120"/>
                          <a:ea typeface="微軟正黑體" panose="020B0604030504040204" pitchFamily="34" charset="-120"/>
                        </a:rPr>
                        <a:t>(C)≤(A+A1-B)</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en-US" altLang="zh-TW" sz="2400" b="0" kern="100" dirty="0" smtClean="0">
                          <a:solidFill>
                            <a:schemeClr val="tx1"/>
                          </a:solidFill>
                          <a:effectLst/>
                          <a:latin typeface="微軟正黑體" panose="020B0604030504040204" pitchFamily="34" charset="-120"/>
                          <a:ea typeface="微軟正黑體" panose="020B0604030504040204" pitchFamily="34" charset="-120"/>
                        </a:rPr>
                        <a:t> </a:t>
                      </a:r>
                      <a:r>
                        <a:rPr lang="zh-TW" sz="2400" b="0" kern="100" dirty="0" smtClean="0">
                          <a:solidFill>
                            <a:schemeClr val="tx1"/>
                          </a:solidFill>
                          <a:effectLst/>
                          <a:latin typeface="微軟正黑體" panose="020B0604030504040204" pitchFamily="34" charset="-120"/>
                          <a:ea typeface="微軟正黑體" panose="020B0604030504040204" pitchFamily="34" charset="-120"/>
                        </a:rPr>
                        <a:t>境外生</a:t>
                      </a: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rPr>
                        <a:t>（新生）  </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en-US" altLang="zh-TW" sz="2400" b="0" kern="100" dirty="0" smtClean="0">
                          <a:solidFill>
                            <a:schemeClr val="tx1"/>
                          </a:solidFill>
                          <a:effectLst/>
                          <a:latin typeface="微軟正黑體" panose="020B0604030504040204" pitchFamily="34" charset="-120"/>
                          <a:ea typeface="微軟正黑體" panose="020B0604030504040204" pitchFamily="34" charset="-120"/>
                        </a:rPr>
                        <a:t> </a:t>
                      </a:r>
                      <a:r>
                        <a:rPr lang="zh-TW" sz="2400" b="0" kern="100" dirty="0" smtClean="0">
                          <a:solidFill>
                            <a:schemeClr val="tx1"/>
                          </a:solidFill>
                          <a:effectLst/>
                          <a:latin typeface="微軟正黑體" panose="020B0604030504040204" pitchFamily="34" charset="-120"/>
                          <a:ea typeface="微軟正黑體" panose="020B0604030504040204" pitchFamily="34" charset="-120"/>
                        </a:rPr>
                        <a:t>實際註冊</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r>
                        <a:rPr lang="en-US" sz="2400" b="0" kern="100" dirty="0">
                          <a:solidFill>
                            <a:schemeClr val="tx1"/>
                          </a:solidFill>
                          <a:effectLst/>
                          <a:latin typeface="微軟正黑體" panose="020B0604030504040204" pitchFamily="34" charset="-120"/>
                          <a:ea typeface="微軟正黑體" panose="020B0604030504040204" pitchFamily="34" charset="-120"/>
                        </a:rPr>
                        <a:t>D</a:t>
                      </a:r>
                      <a:r>
                        <a:rPr lang="zh-TW" sz="2400" b="0" kern="100" dirty="0">
                          <a:solidFill>
                            <a:schemeClr val="tx1"/>
                          </a:solidFill>
                          <a:effectLst/>
                          <a:latin typeface="微軟正黑體" panose="020B0604030504040204" pitchFamily="34" charset="-120"/>
                          <a:ea typeface="微軟正黑體" panose="020B0604030504040204" pitchFamily="34" charset="-120"/>
                        </a:rPr>
                        <a:t>）</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新生註冊率</a:t>
                      </a:r>
                      <a:r>
                        <a:rPr lang="en-US" sz="2400" b="0" kern="100">
                          <a:solidFill>
                            <a:schemeClr val="tx1"/>
                          </a:solidFill>
                          <a:effectLst/>
                          <a:latin typeface="微軟正黑體" panose="020B0604030504040204" pitchFamily="34" charset="-120"/>
                          <a:ea typeface="微軟正黑體" panose="020B0604030504040204" pitchFamily="34" charset="-120"/>
                        </a:rPr>
                        <a:t>(</a:t>
                      </a:r>
                      <a:r>
                        <a:rPr lang="zh-TW" sz="2400" b="0" kern="100">
                          <a:solidFill>
                            <a:schemeClr val="tx1"/>
                          </a:solidFill>
                          <a:effectLst/>
                          <a:latin typeface="微軟正黑體" panose="020B0604030504040204" pitchFamily="34" charset="-120"/>
                          <a:ea typeface="微軟正黑體" panose="020B0604030504040204" pitchFamily="34" charset="-120"/>
                        </a:rPr>
                        <a:t>％</a:t>
                      </a:r>
                      <a:r>
                        <a:rPr lang="en-US" sz="2400" b="0" kern="100">
                          <a:solidFill>
                            <a:schemeClr val="tx1"/>
                          </a:solidFill>
                          <a:effectLst/>
                          <a:latin typeface="微軟正黑體" panose="020B0604030504040204" pitchFamily="34" charset="-120"/>
                          <a:ea typeface="微軟正黑體" panose="020B0604030504040204" pitchFamily="34" charset="-120"/>
                        </a:rPr>
                        <a:t>)</a:t>
                      </a:r>
                      <a:endParaRPr lang="zh-TW" sz="2400" b="0" kern="10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rPr>
                        <a:t> E=</a:t>
                      </a:r>
                      <a:r>
                        <a:rPr lang="zh-TW" sz="2400" b="0" kern="100">
                          <a:solidFill>
                            <a:schemeClr val="tx1"/>
                          </a:solidFill>
                          <a:effectLst/>
                          <a:latin typeface="微軟正黑體" panose="020B0604030504040204" pitchFamily="34" charset="-120"/>
                          <a:ea typeface="微軟正黑體" panose="020B0604030504040204" pitchFamily="34" charset="-120"/>
                        </a:rPr>
                        <a:t>〔</a:t>
                      </a:r>
                      <a:r>
                        <a:rPr lang="en-US" sz="2400" b="0" kern="100">
                          <a:solidFill>
                            <a:schemeClr val="tx1"/>
                          </a:solidFill>
                          <a:effectLst/>
                          <a:latin typeface="微軟正黑體" panose="020B0604030504040204" pitchFamily="34" charset="-120"/>
                          <a:ea typeface="微軟正黑體" panose="020B0604030504040204" pitchFamily="34" charset="-120"/>
                        </a:rPr>
                        <a:t>(C+D)/(A-B</a:t>
                      </a:r>
                      <a:r>
                        <a:rPr lang="en-US" sz="2400" b="0" kern="0">
                          <a:solidFill>
                            <a:schemeClr val="tx1"/>
                          </a:solidFill>
                          <a:effectLst/>
                          <a:latin typeface="微軟正黑體" panose="020B0604030504040204" pitchFamily="34" charset="-120"/>
                          <a:ea typeface="微軟正黑體" panose="020B0604030504040204" pitchFamily="34" charset="-120"/>
                        </a:rPr>
                        <a:t>+D</a:t>
                      </a:r>
                      <a:r>
                        <a:rPr lang="en-US" sz="2400" b="0" kern="100">
                          <a:solidFill>
                            <a:schemeClr val="tx1"/>
                          </a:solidFill>
                          <a:effectLst/>
                          <a:latin typeface="微軟正黑體" panose="020B0604030504040204" pitchFamily="34" charset="-120"/>
                          <a:ea typeface="微軟正黑體" panose="020B0604030504040204" pitchFamily="34" charset="-120"/>
                        </a:rPr>
                        <a:t>)</a:t>
                      </a:r>
                      <a:r>
                        <a:rPr lang="zh-TW" sz="2400" b="0" kern="100">
                          <a:solidFill>
                            <a:schemeClr val="tx1"/>
                          </a:solidFill>
                          <a:effectLst/>
                          <a:latin typeface="微軟正黑體" panose="020B0604030504040204" pitchFamily="34" charset="-120"/>
                          <a:ea typeface="微軟正黑體" panose="020B0604030504040204" pitchFamily="34" charset="-120"/>
                        </a:rPr>
                        <a:t>〕</a:t>
                      </a:r>
                      <a:r>
                        <a:rPr lang="en-US" sz="2400" b="0" kern="100">
                          <a:solidFill>
                            <a:schemeClr val="tx1"/>
                          </a:solidFill>
                          <a:effectLst/>
                          <a:latin typeface="微軟正黑體" panose="020B0604030504040204" pitchFamily="34" charset="-120"/>
                          <a:ea typeface="微軟正黑體" panose="020B0604030504040204" pitchFamily="34" charset="-120"/>
                        </a:rPr>
                        <a:t>*100</a:t>
                      </a:r>
                      <a:r>
                        <a:rPr lang="zh-TW" sz="2400" b="0" kern="100">
                          <a:solidFill>
                            <a:schemeClr val="tx1"/>
                          </a:solidFill>
                          <a:effectLst/>
                          <a:latin typeface="微軟正黑體" panose="020B0604030504040204" pitchFamily="34" charset="-120"/>
                          <a:ea typeface="微軟正黑體" panose="020B0604030504040204" pitchFamily="34" charset="-120"/>
                        </a:rPr>
                        <a:t>％</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學校招生特色</a:t>
                      </a: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說明</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44729755"/>
                  </a:ext>
                </a:extLst>
              </a:tr>
            </a:tbl>
          </a:graphicData>
        </a:graphic>
      </p:graphicFrame>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08</a:t>
            </a:r>
            <a:endParaRPr lang="zh-TW" altLang="en-US" smtClean="0"/>
          </a:p>
        </p:txBody>
      </p:sp>
      <p:sp>
        <p:nvSpPr>
          <p:cNvPr id="81923"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5E73D5B4-D0EE-44CE-BEA9-D272A82EA7EF}" type="slidenum">
              <a:rPr lang="zh-TW" altLang="en-US" smtClean="0">
                <a:solidFill>
                  <a:srgbClr val="000000"/>
                </a:solidFill>
              </a:rPr>
              <a:pPr fontAlgn="base">
                <a:spcBef>
                  <a:spcPct val="0"/>
                </a:spcBef>
                <a:spcAft>
                  <a:spcPct val="0"/>
                </a:spcAft>
              </a:pPr>
              <a:t>26</a:t>
            </a:fld>
            <a:endParaRPr lang="zh-TW" altLang="en-US" smtClean="0">
              <a:solidFill>
                <a:srgbClr val="000000"/>
              </a:solidFill>
            </a:endParaRPr>
          </a:p>
        </p:txBody>
      </p:sp>
      <p:sp>
        <p:nvSpPr>
          <p:cNvPr id="81924" name="標題 1"/>
          <p:cNvSpPr txBox="1">
            <a:spLocks/>
          </p:cNvSpPr>
          <p:nvPr/>
        </p:nvSpPr>
        <p:spPr bwMode="auto">
          <a:xfrm>
            <a:off x="1914525" y="11747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報</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2-1-3-3 </a:t>
            </a:r>
            <a:r>
              <a:rPr lang="zh-TW" altLang="zh-TW" sz="2800" b="1">
                <a:solidFill>
                  <a:srgbClr val="C5E0B4"/>
                </a:solidFill>
                <a:latin typeface="微軟正黑體" panose="020B0604030504040204" pitchFamily="34" charset="-120"/>
                <a:ea typeface="微軟正黑體" panose="020B0604030504040204" pitchFamily="34" charset="-120"/>
              </a:rPr>
              <a:t>技專校院招生名額</a:t>
            </a:r>
            <a:endParaRPr lang="en-US" altLang="zh-TW" sz="2800" b="1">
              <a:solidFill>
                <a:srgbClr val="C5E0B4"/>
              </a:solidFill>
              <a:latin typeface="微軟正黑體" panose="020B0604030504040204" pitchFamily="34" charset="-120"/>
              <a:ea typeface="微軟正黑體" panose="020B0604030504040204" pitchFamily="34" charset="-120"/>
            </a:endParaRPr>
          </a:p>
          <a:p>
            <a:pPr eaLnBrk="1" hangingPunct="1">
              <a:lnSpc>
                <a:spcPct val="90000"/>
              </a:lnSpc>
            </a:pPr>
            <a:r>
              <a:rPr lang="en-US" altLang="zh-TW" sz="2800" b="1">
                <a:solidFill>
                  <a:srgbClr val="C5E0B4"/>
                </a:solidFill>
                <a:latin typeface="微軟正黑體" panose="020B0604030504040204" pitchFamily="34" charset="-120"/>
                <a:ea typeface="微軟正黑體" panose="020B0604030504040204" pitchFamily="34" charset="-120"/>
              </a:rPr>
              <a:t>                        </a:t>
            </a:r>
            <a:r>
              <a:rPr lang="zh-TW" altLang="zh-TW" sz="2800" b="1">
                <a:solidFill>
                  <a:srgbClr val="C5E0B4"/>
                </a:solidFill>
                <a:latin typeface="微軟正黑體" panose="020B0604030504040204" pitchFamily="34" charset="-120"/>
                <a:ea typeface="微軟正黑體" panose="020B0604030504040204" pitchFamily="34" charset="-120"/>
              </a:rPr>
              <a:t>總量內新生註冊率統計表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7" name="矩形 6"/>
          <p:cNvSpPr/>
          <p:nvPr/>
        </p:nvSpPr>
        <p:spPr>
          <a:xfrm>
            <a:off x="15875" y="3836988"/>
            <a:ext cx="12176125" cy="2862262"/>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修改定義</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境外生（新生）</a:t>
            </a:r>
            <a:r>
              <a:rPr lang="zh-TW" altLang="zh-TW" sz="2400" b="1" dirty="0">
                <a:solidFill>
                  <a:srgbClr val="FF0000"/>
                </a:solidFill>
                <a:latin typeface="微軟正黑體" panose="020B0604030504040204" pitchFamily="34" charset="-120"/>
                <a:ea typeface="微軟正黑體" panose="020B0604030504040204" pitchFamily="34" charset="-120"/>
              </a:rPr>
              <a:t>實際註冊人數</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資料來源：「表</a:t>
            </a:r>
            <a:r>
              <a:rPr lang="en-US" altLang="zh-TW" sz="2400" dirty="0">
                <a:solidFill>
                  <a:prstClr val="black"/>
                </a:solidFill>
                <a:latin typeface="微軟正黑體" panose="020B0604030504040204" pitchFamily="34" charset="-120"/>
                <a:ea typeface="微軟正黑體" panose="020B0604030504040204" pitchFamily="34" charset="-120"/>
              </a:rPr>
              <a:t>2-1-2 </a:t>
            </a:r>
            <a:r>
              <a:rPr lang="zh-TW" altLang="zh-TW" sz="2400" dirty="0">
                <a:solidFill>
                  <a:prstClr val="black"/>
                </a:solidFill>
                <a:latin typeface="微軟正黑體" panose="020B0604030504040204" pitchFamily="34" charset="-120"/>
                <a:ea typeface="微軟正黑體" panose="020B0604030504040204" pitchFamily="34" charset="-120"/>
              </a:rPr>
              <a:t>各種招生管道外加名額資料表」：「僑生」、「港澳生」、「外國學生」、「大陸地區學生」</a:t>
            </a:r>
            <a:r>
              <a:rPr lang="zh-TW" altLang="zh-TW" sz="2400" b="1" dirty="0">
                <a:solidFill>
                  <a:srgbClr val="FF0000"/>
                </a:solidFill>
                <a:latin typeface="微軟正黑體" panose="020B0604030504040204" pitchFamily="34" charset="-120"/>
                <a:ea typeface="微軟正黑體" panose="020B0604030504040204" pitchFamily="34" charset="-120"/>
              </a:rPr>
              <a:t>（含「大陸長期探親子女」）</a:t>
            </a:r>
            <a:r>
              <a:rPr lang="zh-TW" altLang="zh-TW" sz="2400" dirty="0">
                <a:solidFill>
                  <a:prstClr val="black"/>
                </a:solidFill>
                <a:latin typeface="微軟正黑體" panose="020B0604030504040204" pitchFamily="34" charset="-120"/>
                <a:ea typeface="微軟正黑體" panose="020B0604030504040204" pitchFamily="34" charset="-120"/>
              </a:rPr>
              <a:t>之</a:t>
            </a:r>
            <a:r>
              <a:rPr lang="zh-TW" altLang="en-US" sz="2400" dirty="0">
                <a:solidFill>
                  <a:prstClr val="black"/>
                </a:solidFill>
                <a:latin typeface="微軟正黑體" panose="020B0604030504040204" pitchFamily="34" charset="-120"/>
                <a:ea typeface="微軟正黑體" panose="020B0604030504040204" pitchFamily="34" charset="-120"/>
              </a:rPr>
              <a:t>新生</a:t>
            </a:r>
            <a:r>
              <a:rPr lang="zh-TW" altLang="zh-TW" sz="2400" dirty="0">
                <a:solidFill>
                  <a:prstClr val="black"/>
                </a:solidFill>
                <a:latin typeface="微軟正黑體" panose="020B0604030504040204" pitchFamily="34" charset="-120"/>
                <a:ea typeface="微軟正黑體" panose="020B0604030504040204" pitchFamily="34" charset="-120"/>
              </a:rPr>
              <a:t>實際註冊人數、增額錄取</a:t>
            </a:r>
            <a:r>
              <a:rPr lang="zh-TW" altLang="en-US" sz="2400" dirty="0">
                <a:solidFill>
                  <a:prstClr val="black"/>
                </a:solidFill>
                <a:latin typeface="微軟正黑體" panose="020B0604030504040204" pitchFamily="34" charset="-120"/>
                <a:ea typeface="微軟正黑體" panose="020B0604030504040204" pitchFamily="34" charset="-120"/>
              </a:rPr>
              <a:t>新生</a:t>
            </a:r>
            <a:r>
              <a:rPr lang="zh-TW" altLang="zh-TW" sz="2400" dirty="0">
                <a:solidFill>
                  <a:prstClr val="black"/>
                </a:solidFill>
                <a:latin typeface="微軟正黑體" panose="020B0604030504040204" pitchFamily="34" charset="-120"/>
                <a:ea typeface="微軟正黑體" panose="020B0604030504040204" pitchFamily="34" charset="-120"/>
              </a:rPr>
              <a:t>實際註冊人數。</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en-US" altLang="zh-TW" sz="2400" b="1"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b="1" dirty="0">
                <a:solidFill>
                  <a:prstClr val="black"/>
                </a:solidFill>
                <a:latin typeface="微軟正黑體" panose="020B0604030504040204" pitchFamily="34" charset="-120"/>
                <a:ea typeface="微軟正黑體" panose="020B0604030504040204" pitchFamily="34" charset="-120"/>
              </a:rPr>
              <a:t> </a:t>
            </a:r>
          </a:p>
          <a:p>
            <a:pPr>
              <a:defRPr/>
            </a:pPr>
            <a:r>
              <a:rPr lang="en-US" altLang="zh-TW" sz="2400" b="1" dirty="0">
                <a:solidFill>
                  <a:prstClr val="black"/>
                </a:solidFill>
                <a:latin typeface="微軟正黑體" panose="020B0604030504040204" pitchFamily="34" charset="-120"/>
                <a:ea typeface="微軟正黑體" panose="020B0604030504040204" pitchFamily="34" charset="-120"/>
              </a:rPr>
              <a:t>                                        </a:t>
            </a:r>
            <a:r>
              <a:rPr lang="en-US" altLang="zh-TW" sz="2400" b="1" dirty="0">
                <a:solidFill>
                  <a:srgbClr val="FF0000"/>
                </a:solidFill>
                <a:latin typeface="微軟正黑體" panose="020B0604030504040204" pitchFamily="34" charset="-120"/>
                <a:ea typeface="微軟正黑體" panose="020B0604030504040204" pitchFamily="34" charset="-120"/>
              </a:rPr>
              <a:t>                                                   </a:t>
            </a: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修改定義</a:t>
            </a:r>
            <a:r>
              <a:rPr lang="zh-TW" altLang="zh-TW" dirty="0">
                <a:solidFill>
                  <a:prstClr val="black"/>
                </a:solidFill>
                <a:latin typeface="微軟正黑體" panose="020B0604030504040204" pitchFamily="34" charset="-120"/>
                <a:ea typeface="微軟正黑體" panose="020B0604030504040204" pitchFamily="34" charset="-120"/>
              </a:rPr>
              <a:t>】</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nvGraphicFramePr>
        <p:xfrm>
          <a:off x="125413" y="1028700"/>
          <a:ext cx="11914187" cy="2667000"/>
        </p:xfrm>
        <a:graphic>
          <a:graphicData uri="http://schemas.openxmlformats.org/drawingml/2006/table">
            <a:tbl>
              <a:tblPr firstRow="1" firstCol="1" bandRow="1">
                <a:tableStyleId>{5C22544A-7EE6-4342-B048-85BDC9FD1C3A}</a:tableStyleId>
              </a:tblPr>
              <a:tblGrid>
                <a:gridCol w="538048">
                  <a:extLst>
                    <a:ext uri="{9D8B030D-6E8A-4147-A177-3AD203B41FA5}">
                      <a16:colId xmlns:a16="http://schemas.microsoft.com/office/drawing/2014/main" val="619517211"/>
                    </a:ext>
                  </a:extLst>
                </a:gridCol>
                <a:gridCol w="501456">
                  <a:extLst>
                    <a:ext uri="{9D8B030D-6E8A-4147-A177-3AD203B41FA5}">
                      <a16:colId xmlns:a16="http://schemas.microsoft.com/office/drawing/2014/main" val="1419182715"/>
                    </a:ext>
                  </a:extLst>
                </a:gridCol>
                <a:gridCol w="589946">
                  <a:extLst>
                    <a:ext uri="{9D8B030D-6E8A-4147-A177-3AD203B41FA5}">
                      <a16:colId xmlns:a16="http://schemas.microsoft.com/office/drawing/2014/main" val="4158067372"/>
                    </a:ext>
                  </a:extLst>
                </a:gridCol>
                <a:gridCol w="1159787">
                  <a:extLst>
                    <a:ext uri="{9D8B030D-6E8A-4147-A177-3AD203B41FA5}">
                      <a16:colId xmlns:a16="http://schemas.microsoft.com/office/drawing/2014/main" val="3490096876"/>
                    </a:ext>
                  </a:extLst>
                </a:gridCol>
                <a:gridCol w="962025">
                  <a:extLst>
                    <a:ext uri="{9D8B030D-6E8A-4147-A177-3AD203B41FA5}">
                      <a16:colId xmlns:a16="http://schemas.microsoft.com/office/drawing/2014/main" val="3446082182"/>
                    </a:ext>
                  </a:extLst>
                </a:gridCol>
                <a:gridCol w="809625">
                  <a:extLst>
                    <a:ext uri="{9D8B030D-6E8A-4147-A177-3AD203B41FA5}">
                      <a16:colId xmlns:a16="http://schemas.microsoft.com/office/drawing/2014/main" val="2786616487"/>
                    </a:ext>
                  </a:extLst>
                </a:gridCol>
                <a:gridCol w="2152650">
                  <a:extLst>
                    <a:ext uri="{9D8B030D-6E8A-4147-A177-3AD203B41FA5}">
                      <a16:colId xmlns:a16="http://schemas.microsoft.com/office/drawing/2014/main" val="1880028644"/>
                    </a:ext>
                  </a:extLst>
                </a:gridCol>
                <a:gridCol w="2054268">
                  <a:extLst>
                    <a:ext uri="{9D8B030D-6E8A-4147-A177-3AD203B41FA5}">
                      <a16:colId xmlns:a16="http://schemas.microsoft.com/office/drawing/2014/main" val="2269069534"/>
                    </a:ext>
                  </a:extLst>
                </a:gridCol>
                <a:gridCol w="2359787">
                  <a:extLst>
                    <a:ext uri="{9D8B030D-6E8A-4147-A177-3AD203B41FA5}">
                      <a16:colId xmlns:a16="http://schemas.microsoft.com/office/drawing/2014/main" val="1708470942"/>
                    </a:ext>
                  </a:extLst>
                </a:gridCol>
                <a:gridCol w="786595">
                  <a:extLst>
                    <a:ext uri="{9D8B030D-6E8A-4147-A177-3AD203B41FA5}">
                      <a16:colId xmlns:a16="http://schemas.microsoft.com/office/drawing/2014/main" val="3253318384"/>
                    </a:ext>
                  </a:extLst>
                </a:gridCol>
              </a:tblGrid>
              <a:tr h="2667000">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學年度</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學校</a:t>
                      </a:r>
                    </a:p>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代碼</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學校</a:t>
                      </a:r>
                    </a:p>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名稱</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總量</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核定</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新生</a:t>
                      </a:r>
                      <a:endParaRPr 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招生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名額</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A)</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核定</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擴充</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新生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招生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名額</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A1)</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新生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保留</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入學</a:t>
                      </a:r>
                      <a:endParaRPr 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資格</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人數</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B)</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全校</a:t>
                      </a:r>
                      <a:r>
                        <a:rPr lang="zh-TW" sz="2400" b="0" kern="100" dirty="0" smtClean="0">
                          <a:solidFill>
                            <a:schemeClr val="tx1"/>
                          </a:solidFill>
                          <a:effectLst/>
                          <a:latin typeface="微軟正黑體" panose="020B0604030504040204" pitchFamily="34" charset="-120"/>
                          <a:ea typeface="微軟正黑體" panose="020B0604030504040204" pitchFamily="34" charset="-120"/>
                        </a:rPr>
                        <a:t>新生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實際註冊人數</a:t>
                      </a:r>
                      <a:r>
                        <a:rPr lang="en-US" sz="2400" b="0" kern="100" dirty="0">
                          <a:solidFill>
                            <a:schemeClr val="tx1"/>
                          </a:solidFill>
                          <a:effectLst/>
                          <a:latin typeface="微軟正黑體" panose="020B0604030504040204" pitchFamily="34" charset="-120"/>
                          <a:ea typeface="微軟正黑體" panose="020B0604030504040204" pitchFamily="34" charset="-120"/>
                        </a:rPr>
                        <a:t>(C)≤(A+A1-B)</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en-US" altLang="zh-TW" sz="2400" b="0" kern="100" dirty="0" smtClean="0">
                          <a:solidFill>
                            <a:schemeClr val="tx1"/>
                          </a:solidFill>
                          <a:effectLst/>
                          <a:latin typeface="微軟正黑體" panose="020B0604030504040204" pitchFamily="34" charset="-120"/>
                          <a:ea typeface="微軟正黑體" panose="020B0604030504040204" pitchFamily="34" charset="-120"/>
                        </a:rPr>
                        <a:t> </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境外生</a:t>
                      </a:r>
                      <a:r>
                        <a:rPr lang="zh-TW" altLang="en-US" sz="2400" b="1" kern="100" dirty="0" smtClean="0">
                          <a:solidFill>
                            <a:srgbClr val="FF0000"/>
                          </a:solidFill>
                          <a:effectLst/>
                          <a:latin typeface="微軟正黑體" panose="020B0604030504040204" pitchFamily="34" charset="-120"/>
                          <a:ea typeface="微軟正黑體" panose="020B0604030504040204" pitchFamily="34" charset="-120"/>
                        </a:rPr>
                        <a:t>（新生）  </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spcAft>
                          <a:spcPts val="0"/>
                        </a:spcAft>
                      </a:pPr>
                      <a:r>
                        <a:rPr lang="en-US" altLang="zh-TW" sz="2400" b="1" kern="100" dirty="0" smtClean="0">
                          <a:solidFill>
                            <a:srgbClr val="FF0000"/>
                          </a:solidFill>
                          <a:effectLst/>
                          <a:latin typeface="微軟正黑體" panose="020B0604030504040204" pitchFamily="34" charset="-120"/>
                          <a:ea typeface="微軟正黑體" panose="020B0604030504040204" pitchFamily="34" charset="-120"/>
                        </a:rPr>
                        <a:t> </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實際註冊</a:t>
                      </a:r>
                      <a:r>
                        <a:rPr lang="zh-TW" sz="2400" b="1" kern="100" dirty="0">
                          <a:solidFill>
                            <a:srgbClr val="FF0000"/>
                          </a:solidFill>
                          <a:effectLst/>
                          <a:latin typeface="微軟正黑體" panose="020B0604030504040204" pitchFamily="34" charset="-120"/>
                          <a:ea typeface="微軟正黑體" panose="020B0604030504040204" pitchFamily="34" charset="-120"/>
                        </a:rPr>
                        <a:t>人數（</a:t>
                      </a:r>
                      <a:r>
                        <a:rPr lang="en-US" sz="2400" b="1" kern="100" dirty="0">
                          <a:solidFill>
                            <a:srgbClr val="FF0000"/>
                          </a:solidFill>
                          <a:effectLst/>
                          <a:latin typeface="微軟正黑體" panose="020B0604030504040204" pitchFamily="34" charset="-120"/>
                          <a:ea typeface="微軟正黑體" panose="020B0604030504040204" pitchFamily="34" charset="-120"/>
                        </a:rPr>
                        <a:t>D</a:t>
                      </a:r>
                      <a:r>
                        <a:rPr lang="zh-TW" sz="2400" b="1" kern="100" dirty="0">
                          <a:solidFill>
                            <a:srgbClr val="FF0000"/>
                          </a:solidFill>
                          <a:effectLst/>
                          <a:latin typeface="微軟正黑體" panose="020B0604030504040204" pitchFamily="34" charset="-120"/>
                          <a:ea typeface="微軟正黑體" panose="020B0604030504040204" pitchFamily="34" charset="-120"/>
                        </a:rPr>
                        <a:t>）</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新生註冊率</a:t>
                      </a:r>
                      <a:r>
                        <a:rPr lang="en-US" sz="2400" b="0" kern="100">
                          <a:solidFill>
                            <a:schemeClr val="tx1"/>
                          </a:solidFill>
                          <a:effectLst/>
                          <a:latin typeface="微軟正黑體" panose="020B0604030504040204" pitchFamily="34" charset="-120"/>
                          <a:ea typeface="微軟正黑體" panose="020B0604030504040204" pitchFamily="34" charset="-120"/>
                        </a:rPr>
                        <a:t>(</a:t>
                      </a:r>
                      <a:r>
                        <a:rPr lang="zh-TW" sz="2400" b="0" kern="100">
                          <a:solidFill>
                            <a:schemeClr val="tx1"/>
                          </a:solidFill>
                          <a:effectLst/>
                          <a:latin typeface="微軟正黑體" panose="020B0604030504040204" pitchFamily="34" charset="-120"/>
                          <a:ea typeface="微軟正黑體" panose="020B0604030504040204" pitchFamily="34" charset="-120"/>
                        </a:rPr>
                        <a:t>％</a:t>
                      </a:r>
                      <a:r>
                        <a:rPr lang="en-US" sz="2400" b="0" kern="100">
                          <a:solidFill>
                            <a:schemeClr val="tx1"/>
                          </a:solidFill>
                          <a:effectLst/>
                          <a:latin typeface="微軟正黑體" panose="020B0604030504040204" pitchFamily="34" charset="-120"/>
                          <a:ea typeface="微軟正黑體" panose="020B0604030504040204" pitchFamily="34" charset="-120"/>
                        </a:rPr>
                        <a:t>)</a:t>
                      </a:r>
                      <a:endParaRPr lang="zh-TW" sz="2400" b="0" kern="10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rPr>
                        <a:t> E=</a:t>
                      </a:r>
                      <a:r>
                        <a:rPr lang="zh-TW" sz="2400" b="0" kern="100">
                          <a:solidFill>
                            <a:schemeClr val="tx1"/>
                          </a:solidFill>
                          <a:effectLst/>
                          <a:latin typeface="微軟正黑體" panose="020B0604030504040204" pitchFamily="34" charset="-120"/>
                          <a:ea typeface="微軟正黑體" panose="020B0604030504040204" pitchFamily="34" charset="-120"/>
                        </a:rPr>
                        <a:t>〔</a:t>
                      </a:r>
                      <a:r>
                        <a:rPr lang="en-US" sz="2400" b="0" kern="100">
                          <a:solidFill>
                            <a:schemeClr val="tx1"/>
                          </a:solidFill>
                          <a:effectLst/>
                          <a:latin typeface="微軟正黑體" panose="020B0604030504040204" pitchFamily="34" charset="-120"/>
                          <a:ea typeface="微軟正黑體" panose="020B0604030504040204" pitchFamily="34" charset="-120"/>
                        </a:rPr>
                        <a:t>(C+D)/(A-B</a:t>
                      </a:r>
                      <a:r>
                        <a:rPr lang="en-US" sz="2400" b="0" kern="0">
                          <a:solidFill>
                            <a:schemeClr val="tx1"/>
                          </a:solidFill>
                          <a:effectLst/>
                          <a:latin typeface="微軟正黑體" panose="020B0604030504040204" pitchFamily="34" charset="-120"/>
                          <a:ea typeface="微軟正黑體" panose="020B0604030504040204" pitchFamily="34" charset="-120"/>
                        </a:rPr>
                        <a:t>+D</a:t>
                      </a:r>
                      <a:r>
                        <a:rPr lang="en-US" sz="2400" b="0" kern="100">
                          <a:solidFill>
                            <a:schemeClr val="tx1"/>
                          </a:solidFill>
                          <a:effectLst/>
                          <a:latin typeface="微軟正黑體" panose="020B0604030504040204" pitchFamily="34" charset="-120"/>
                          <a:ea typeface="微軟正黑體" panose="020B0604030504040204" pitchFamily="34" charset="-120"/>
                        </a:rPr>
                        <a:t>)</a:t>
                      </a:r>
                      <a:r>
                        <a:rPr lang="zh-TW" sz="2400" b="0" kern="100">
                          <a:solidFill>
                            <a:schemeClr val="tx1"/>
                          </a:solidFill>
                          <a:effectLst/>
                          <a:latin typeface="微軟正黑體" panose="020B0604030504040204" pitchFamily="34" charset="-120"/>
                          <a:ea typeface="微軟正黑體" panose="020B0604030504040204" pitchFamily="34" charset="-120"/>
                        </a:rPr>
                        <a:t>〕</a:t>
                      </a:r>
                      <a:r>
                        <a:rPr lang="en-US" sz="2400" b="0" kern="100">
                          <a:solidFill>
                            <a:schemeClr val="tx1"/>
                          </a:solidFill>
                          <a:effectLst/>
                          <a:latin typeface="微軟正黑體" panose="020B0604030504040204" pitchFamily="34" charset="-120"/>
                          <a:ea typeface="微軟正黑體" panose="020B0604030504040204" pitchFamily="34" charset="-120"/>
                        </a:rPr>
                        <a:t>*100</a:t>
                      </a:r>
                      <a:r>
                        <a:rPr lang="zh-TW" sz="2400" b="0" kern="100">
                          <a:solidFill>
                            <a:schemeClr val="tx1"/>
                          </a:solidFill>
                          <a:effectLst/>
                          <a:latin typeface="微軟正黑體" panose="020B0604030504040204" pitchFamily="34" charset="-120"/>
                          <a:ea typeface="微軟正黑體" panose="020B0604030504040204" pitchFamily="34" charset="-120"/>
                        </a:rPr>
                        <a:t>％</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學校招生特色</a:t>
                      </a: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說明</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44729755"/>
                  </a:ext>
                </a:extLst>
              </a:tr>
            </a:tbl>
          </a:graphicData>
        </a:graphic>
      </p:graphicFrame>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09</a:t>
            </a:r>
            <a:endParaRPr lang="zh-TW" altLang="en-US" smtClean="0"/>
          </a:p>
        </p:txBody>
      </p:sp>
      <p:sp>
        <p:nvSpPr>
          <p:cNvPr id="82947"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8F4F77EB-5999-4E4A-ADEE-42611157C6CE}" type="slidenum">
              <a:rPr lang="zh-TW" altLang="en-US" smtClean="0">
                <a:solidFill>
                  <a:srgbClr val="000000"/>
                </a:solidFill>
              </a:rPr>
              <a:pPr fontAlgn="base">
                <a:spcBef>
                  <a:spcPct val="0"/>
                </a:spcBef>
                <a:spcAft>
                  <a:spcPct val="0"/>
                </a:spcAft>
              </a:pPr>
              <a:t>27</a:t>
            </a:fld>
            <a:endParaRPr lang="zh-TW" altLang="en-US" smtClean="0">
              <a:solidFill>
                <a:srgbClr val="000000"/>
              </a:solidFill>
            </a:endParaRPr>
          </a:p>
        </p:txBody>
      </p:sp>
      <p:sp>
        <p:nvSpPr>
          <p:cNvPr id="82948" name="標題 1"/>
          <p:cNvSpPr txBox="1">
            <a:spLocks/>
          </p:cNvSpPr>
          <p:nvPr/>
        </p:nvSpPr>
        <p:spPr bwMode="auto">
          <a:xfrm>
            <a:off x="1914525" y="11747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新表 報</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2-1-3-4 </a:t>
            </a:r>
            <a:r>
              <a:rPr lang="zh-TW" altLang="zh-TW" sz="2800" b="1">
                <a:solidFill>
                  <a:srgbClr val="C5E0B4"/>
                </a:solidFill>
                <a:latin typeface="微軟正黑體" panose="020B0604030504040204" pitchFamily="34" charset="-120"/>
                <a:ea typeface="微軟正黑體" panose="020B0604030504040204" pitchFamily="34" charset="-120"/>
              </a:rPr>
              <a:t>技專校院學系、所、學位學程</a:t>
            </a:r>
            <a:endParaRPr lang="en-US" altLang="zh-TW" sz="2800" b="1">
              <a:solidFill>
                <a:srgbClr val="C5E0B4"/>
              </a:solidFill>
              <a:latin typeface="微軟正黑體" panose="020B0604030504040204" pitchFamily="34" charset="-120"/>
              <a:ea typeface="微軟正黑體" panose="020B0604030504040204" pitchFamily="34" charset="-120"/>
            </a:endParaRPr>
          </a:p>
          <a:p>
            <a:pPr eaLnBrk="1" hangingPunct="1">
              <a:lnSpc>
                <a:spcPct val="90000"/>
              </a:lnSpc>
            </a:pPr>
            <a:r>
              <a:rPr lang="en-US" altLang="zh-TW" sz="2800" b="1">
                <a:solidFill>
                  <a:srgbClr val="C5E0B4"/>
                </a:solidFill>
                <a:latin typeface="微軟正黑體" panose="020B0604030504040204" pitchFamily="34" charset="-120"/>
                <a:ea typeface="微軟正黑體" panose="020B0604030504040204" pitchFamily="34" charset="-120"/>
              </a:rPr>
              <a:t>                                 </a:t>
            </a:r>
            <a:r>
              <a:rPr lang="zh-TW" altLang="zh-TW" sz="2800" b="1">
                <a:solidFill>
                  <a:srgbClr val="C5E0B4"/>
                </a:solidFill>
                <a:latin typeface="微軟正黑體" panose="020B0604030504040204" pitchFamily="34" charset="-120"/>
                <a:ea typeface="微軟正黑體" panose="020B0604030504040204" pitchFamily="34" charset="-120"/>
              </a:rPr>
              <a:t>無分配名額具境外生新生人數統計表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314007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學年度、學校代碼、學校名稱、統計處代碼、學制別</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本報表系統自動產生，請學校於填表期間內完成填報及確認。</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nvGraphicFramePr>
        <p:xfrm>
          <a:off x="93663" y="1023938"/>
          <a:ext cx="11945937" cy="2684462"/>
        </p:xfrm>
        <a:graphic>
          <a:graphicData uri="http://schemas.openxmlformats.org/drawingml/2006/table">
            <a:tbl>
              <a:tblPr firstRow="1" firstCol="1" bandRow="1">
                <a:tableStyleId>{5C22544A-7EE6-4342-B048-85BDC9FD1C3A}</a:tableStyleId>
              </a:tblPr>
              <a:tblGrid>
                <a:gridCol w="672628">
                  <a:extLst>
                    <a:ext uri="{9D8B030D-6E8A-4147-A177-3AD203B41FA5}">
                      <a16:colId xmlns:a16="http://schemas.microsoft.com/office/drawing/2014/main" val="4154809660"/>
                    </a:ext>
                  </a:extLst>
                </a:gridCol>
                <a:gridCol w="766892">
                  <a:extLst>
                    <a:ext uri="{9D8B030D-6E8A-4147-A177-3AD203B41FA5}">
                      <a16:colId xmlns:a16="http://schemas.microsoft.com/office/drawing/2014/main" val="1841086778"/>
                    </a:ext>
                  </a:extLst>
                </a:gridCol>
                <a:gridCol w="843581">
                  <a:extLst>
                    <a:ext uri="{9D8B030D-6E8A-4147-A177-3AD203B41FA5}">
                      <a16:colId xmlns:a16="http://schemas.microsoft.com/office/drawing/2014/main" val="4240878697"/>
                    </a:ext>
                  </a:extLst>
                </a:gridCol>
                <a:gridCol w="881926">
                  <a:extLst>
                    <a:ext uri="{9D8B030D-6E8A-4147-A177-3AD203B41FA5}">
                      <a16:colId xmlns:a16="http://schemas.microsoft.com/office/drawing/2014/main" val="1795026340"/>
                    </a:ext>
                  </a:extLst>
                </a:gridCol>
                <a:gridCol w="853167">
                  <a:extLst>
                    <a:ext uri="{9D8B030D-6E8A-4147-A177-3AD203B41FA5}">
                      <a16:colId xmlns:a16="http://schemas.microsoft.com/office/drawing/2014/main" val="2616757614"/>
                    </a:ext>
                  </a:extLst>
                </a:gridCol>
                <a:gridCol w="774468">
                  <a:extLst>
                    <a:ext uri="{9D8B030D-6E8A-4147-A177-3AD203B41FA5}">
                      <a16:colId xmlns:a16="http://schemas.microsoft.com/office/drawing/2014/main" val="3488044379"/>
                    </a:ext>
                  </a:extLst>
                </a:gridCol>
                <a:gridCol w="647700">
                  <a:extLst>
                    <a:ext uri="{9D8B030D-6E8A-4147-A177-3AD203B41FA5}">
                      <a16:colId xmlns:a16="http://schemas.microsoft.com/office/drawing/2014/main" val="3951800363"/>
                    </a:ext>
                  </a:extLst>
                </a:gridCol>
                <a:gridCol w="866775">
                  <a:extLst>
                    <a:ext uri="{9D8B030D-6E8A-4147-A177-3AD203B41FA5}">
                      <a16:colId xmlns:a16="http://schemas.microsoft.com/office/drawing/2014/main" val="2835115846"/>
                    </a:ext>
                  </a:extLst>
                </a:gridCol>
                <a:gridCol w="769039">
                  <a:extLst>
                    <a:ext uri="{9D8B030D-6E8A-4147-A177-3AD203B41FA5}">
                      <a16:colId xmlns:a16="http://schemas.microsoft.com/office/drawing/2014/main" val="3540527636"/>
                    </a:ext>
                  </a:extLst>
                </a:gridCol>
                <a:gridCol w="786064">
                  <a:extLst>
                    <a:ext uri="{9D8B030D-6E8A-4147-A177-3AD203B41FA5}">
                      <a16:colId xmlns:a16="http://schemas.microsoft.com/office/drawing/2014/main" val="2744444067"/>
                    </a:ext>
                  </a:extLst>
                </a:gridCol>
                <a:gridCol w="843581">
                  <a:extLst>
                    <a:ext uri="{9D8B030D-6E8A-4147-A177-3AD203B41FA5}">
                      <a16:colId xmlns:a16="http://schemas.microsoft.com/office/drawing/2014/main" val="3611573922"/>
                    </a:ext>
                  </a:extLst>
                </a:gridCol>
                <a:gridCol w="1543053">
                  <a:extLst>
                    <a:ext uri="{9D8B030D-6E8A-4147-A177-3AD203B41FA5}">
                      <a16:colId xmlns:a16="http://schemas.microsoft.com/office/drawing/2014/main" val="1914353441"/>
                    </a:ext>
                  </a:extLst>
                </a:gridCol>
                <a:gridCol w="1697065">
                  <a:extLst>
                    <a:ext uri="{9D8B030D-6E8A-4147-A177-3AD203B41FA5}">
                      <a16:colId xmlns:a16="http://schemas.microsoft.com/office/drawing/2014/main" val="4034099634"/>
                    </a:ext>
                  </a:extLst>
                </a:gridCol>
              </a:tblGrid>
              <a:tr h="731520">
                <a:tc rowSpan="2">
                  <a:txBody>
                    <a:bodyPr/>
                    <a:lstStyle/>
                    <a:p>
                      <a:pPr marL="0" algn="ctr" defTabSz="914400" rtl="0" eaLnBrk="1" latinLnBrk="0" hangingPunct="1">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學年度</a:t>
                      </a:r>
                    </a:p>
                  </a:txBody>
                  <a:tcPr marL="68580" marR="685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marL="0" algn="ctr" defTabSz="914400" rtl="0" eaLnBrk="1" latinLnBrk="0" hangingPunct="1">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學校代碼</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marL="0" algn="ctr" defTabSz="914400" rtl="0" eaLnBrk="1" latinLnBrk="0" hangingPunct="1">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學校名稱</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marL="0" algn="ctr" defTabSz="914400" rtl="0" eaLnBrk="1" latinLnBrk="0" hangingPunct="1">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統計處代碼</a:t>
                      </a:r>
                    </a:p>
                  </a:txBody>
                  <a:tcPr marL="68580" marR="68580"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系所名稱</a:t>
                      </a:r>
                    </a:p>
                  </a:txBody>
                  <a:tcPr marL="68580" marR="685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學制別</a:t>
                      </a:r>
                    </a:p>
                  </a:txBody>
                  <a:tcPr marL="68580" marR="685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gridSpan="5">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境外</a:t>
                      </a:r>
                      <a:r>
                        <a:rPr lang="zh-TW" sz="2400" b="0" kern="100" dirty="0" smtClean="0">
                          <a:solidFill>
                            <a:schemeClr val="tx1"/>
                          </a:solidFill>
                          <a:effectLst/>
                          <a:latin typeface="微軟正黑體" panose="020B0604030504040204" pitchFamily="34" charset="-120"/>
                          <a:ea typeface="微軟正黑體" panose="020B0604030504040204" pitchFamily="34" charset="-120"/>
                        </a:rPr>
                        <a:t>生</a:t>
                      </a: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rPr>
                        <a:t>（新生）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實際</a:t>
                      </a:r>
                      <a:r>
                        <a:rPr lang="zh-TW" sz="2400" b="0" kern="100" dirty="0">
                          <a:solidFill>
                            <a:schemeClr val="tx1"/>
                          </a:solidFill>
                          <a:effectLst/>
                          <a:latin typeface="微軟正黑體" panose="020B0604030504040204" pitchFamily="34" charset="-120"/>
                          <a:ea typeface="微軟正黑體" panose="020B0604030504040204" pitchFamily="34" charset="-120"/>
                        </a:rPr>
                        <a:t>註冊人數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系所</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招生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特色說明</a:t>
                      </a:r>
                      <a:endParaRPr lang="en-US"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系所</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招生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特色</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之網址</a:t>
                      </a: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87028425"/>
                  </a:ext>
                </a:extLst>
              </a:tr>
              <a:tr h="195294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小計</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en-US" sz="2400" b="0" kern="100" dirty="0" smtClean="0">
                          <a:solidFill>
                            <a:schemeClr val="tx1"/>
                          </a:solidFill>
                          <a:effectLst/>
                          <a:latin typeface="微軟正黑體" panose="020B0604030504040204" pitchFamily="34" charset="-120"/>
                          <a:ea typeface="微軟正黑體" panose="020B0604030504040204" pitchFamily="34" charset="-120"/>
                          <a:cs typeface="+mn-cs"/>
                        </a:rPr>
                        <a:t>A)</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僑</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生</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(a1)</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港</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澳</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生</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(a2)</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外國</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學生</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(a3)</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大陸</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地區</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學生</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(a4)</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511705164"/>
                  </a:ext>
                </a:extLst>
              </a:tr>
            </a:tbl>
          </a:graphicData>
        </a:graphic>
      </p:graphicFrame>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09</a:t>
            </a:r>
            <a:endParaRPr lang="zh-TW" altLang="en-US" smtClean="0"/>
          </a:p>
        </p:txBody>
      </p:sp>
      <p:sp>
        <p:nvSpPr>
          <p:cNvPr id="83971"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16700038-F984-41C1-8A11-99B679F91A70}" type="slidenum">
              <a:rPr lang="zh-TW" altLang="en-US" smtClean="0">
                <a:solidFill>
                  <a:srgbClr val="000000"/>
                </a:solidFill>
              </a:rPr>
              <a:pPr fontAlgn="base">
                <a:spcBef>
                  <a:spcPct val="0"/>
                </a:spcBef>
                <a:spcAft>
                  <a:spcPct val="0"/>
                </a:spcAft>
              </a:pPr>
              <a:t>28</a:t>
            </a:fld>
            <a:endParaRPr lang="zh-TW" altLang="en-US" smtClean="0">
              <a:solidFill>
                <a:srgbClr val="000000"/>
              </a:solidFill>
            </a:endParaRPr>
          </a:p>
        </p:txBody>
      </p:sp>
      <p:sp>
        <p:nvSpPr>
          <p:cNvPr id="83972" name="標題 1"/>
          <p:cNvSpPr txBox="1">
            <a:spLocks/>
          </p:cNvSpPr>
          <p:nvPr/>
        </p:nvSpPr>
        <p:spPr bwMode="auto">
          <a:xfrm>
            <a:off x="1914525" y="11747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新表 報</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2-1-3-4 </a:t>
            </a:r>
            <a:r>
              <a:rPr lang="zh-TW" altLang="zh-TW" sz="2800" b="1">
                <a:solidFill>
                  <a:srgbClr val="C5E0B4"/>
                </a:solidFill>
                <a:latin typeface="微軟正黑體" panose="020B0604030504040204" pitchFamily="34" charset="-120"/>
                <a:ea typeface="微軟正黑體" panose="020B0604030504040204" pitchFamily="34" charset="-120"/>
              </a:rPr>
              <a:t>技專校院學系、所、學位學程</a:t>
            </a:r>
            <a:endParaRPr lang="en-US" altLang="zh-TW" sz="2800" b="1">
              <a:solidFill>
                <a:srgbClr val="C5E0B4"/>
              </a:solidFill>
              <a:latin typeface="微軟正黑體" panose="020B0604030504040204" pitchFamily="34" charset="-120"/>
              <a:ea typeface="微軟正黑體" panose="020B0604030504040204" pitchFamily="34" charset="-120"/>
            </a:endParaRPr>
          </a:p>
          <a:p>
            <a:pPr eaLnBrk="1" hangingPunct="1">
              <a:lnSpc>
                <a:spcPct val="90000"/>
              </a:lnSpc>
            </a:pPr>
            <a:r>
              <a:rPr lang="en-US" altLang="zh-TW" sz="2800" b="1">
                <a:solidFill>
                  <a:srgbClr val="C5E0B4"/>
                </a:solidFill>
                <a:latin typeface="微軟正黑體" panose="020B0604030504040204" pitchFamily="34" charset="-120"/>
                <a:ea typeface="微軟正黑體" panose="020B0604030504040204" pitchFamily="34" charset="-120"/>
              </a:rPr>
              <a:t>                                 </a:t>
            </a:r>
            <a:r>
              <a:rPr lang="zh-TW" altLang="zh-TW" sz="2800" b="1">
                <a:solidFill>
                  <a:srgbClr val="C5E0B4"/>
                </a:solidFill>
                <a:latin typeface="微軟正黑體" panose="020B0604030504040204" pitchFamily="34" charset="-120"/>
                <a:ea typeface="微軟正黑體" panose="020B0604030504040204" pitchFamily="34" charset="-120"/>
              </a:rPr>
              <a:t>無分配名額具境外生新生人數統計表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系所名稱</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資料來源：</a:t>
            </a:r>
            <a:r>
              <a:rPr lang="zh-TW" altLang="zh-TW" sz="2400" b="1" dirty="0">
                <a:solidFill>
                  <a:srgbClr val="FF0000"/>
                </a:solidFill>
                <a:latin typeface="微軟正黑體" panose="020B0604030504040204" pitchFamily="34" charset="-120"/>
                <a:ea typeface="微軟正黑體" panose="020B0604030504040204" pitchFamily="34" charset="-120"/>
              </a:rPr>
              <a:t>「表</a:t>
            </a:r>
            <a:r>
              <a:rPr lang="en-US" altLang="zh-TW" sz="2400" b="1" dirty="0">
                <a:solidFill>
                  <a:srgbClr val="FF0000"/>
                </a:solidFill>
                <a:latin typeface="微軟正黑體" panose="020B0604030504040204" pitchFamily="34" charset="-120"/>
                <a:ea typeface="微軟正黑體" panose="020B0604030504040204" pitchFamily="34" charset="-120"/>
              </a:rPr>
              <a:t>2-1-2</a:t>
            </a:r>
            <a:r>
              <a:rPr lang="zh-TW" altLang="zh-TW" sz="2400" b="1" dirty="0">
                <a:solidFill>
                  <a:srgbClr val="FF0000"/>
                </a:solidFill>
                <a:latin typeface="微軟正黑體" panose="020B0604030504040204" pitchFamily="34" charset="-120"/>
                <a:ea typeface="微軟正黑體" panose="020B0604030504040204" pitchFamily="34" charset="-120"/>
              </a:rPr>
              <a:t>各種招生管道外加名額資料表」扣除「表</a:t>
            </a:r>
            <a:r>
              <a:rPr lang="en-US" altLang="zh-TW" sz="2400" b="1" dirty="0">
                <a:solidFill>
                  <a:srgbClr val="FF0000"/>
                </a:solidFill>
                <a:latin typeface="微軟正黑體" panose="020B0604030504040204" pitchFamily="34" charset="-120"/>
                <a:ea typeface="微軟正黑體" panose="020B0604030504040204" pitchFamily="34" charset="-120"/>
              </a:rPr>
              <a:t>2-1-3</a:t>
            </a:r>
            <a:r>
              <a:rPr lang="zh-TW" altLang="zh-TW" sz="2400" b="1" dirty="0">
                <a:solidFill>
                  <a:srgbClr val="FF0000"/>
                </a:solidFill>
                <a:latin typeface="微軟正黑體" panose="020B0604030504040204" pitchFamily="34" charset="-120"/>
                <a:ea typeface="微軟正黑體" panose="020B0604030504040204" pitchFamily="34" charset="-120"/>
              </a:rPr>
              <a:t>各種招生管道內含名額資料表」各系所、學位學程、及境外專班之系所</a:t>
            </a:r>
            <a:r>
              <a:rPr lang="zh-TW" altLang="zh-TW"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特殊專班資料合併至辦理之一般系所呈現。</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7" name="表格 6"/>
          <p:cNvGraphicFramePr>
            <a:graphicFrameLocks noGrp="1"/>
          </p:cNvGraphicFramePr>
          <p:nvPr/>
        </p:nvGraphicFramePr>
        <p:xfrm>
          <a:off x="93663" y="1023938"/>
          <a:ext cx="11945937" cy="2684462"/>
        </p:xfrm>
        <a:graphic>
          <a:graphicData uri="http://schemas.openxmlformats.org/drawingml/2006/table">
            <a:tbl>
              <a:tblPr firstRow="1" firstCol="1" bandRow="1">
                <a:tableStyleId>{5C22544A-7EE6-4342-B048-85BDC9FD1C3A}</a:tableStyleId>
              </a:tblPr>
              <a:tblGrid>
                <a:gridCol w="672628">
                  <a:extLst>
                    <a:ext uri="{9D8B030D-6E8A-4147-A177-3AD203B41FA5}">
                      <a16:colId xmlns:a16="http://schemas.microsoft.com/office/drawing/2014/main" val="4154809660"/>
                    </a:ext>
                  </a:extLst>
                </a:gridCol>
                <a:gridCol w="766892">
                  <a:extLst>
                    <a:ext uri="{9D8B030D-6E8A-4147-A177-3AD203B41FA5}">
                      <a16:colId xmlns:a16="http://schemas.microsoft.com/office/drawing/2014/main" val="1841086778"/>
                    </a:ext>
                  </a:extLst>
                </a:gridCol>
                <a:gridCol w="843581">
                  <a:extLst>
                    <a:ext uri="{9D8B030D-6E8A-4147-A177-3AD203B41FA5}">
                      <a16:colId xmlns:a16="http://schemas.microsoft.com/office/drawing/2014/main" val="4240878697"/>
                    </a:ext>
                  </a:extLst>
                </a:gridCol>
                <a:gridCol w="881926">
                  <a:extLst>
                    <a:ext uri="{9D8B030D-6E8A-4147-A177-3AD203B41FA5}">
                      <a16:colId xmlns:a16="http://schemas.microsoft.com/office/drawing/2014/main" val="1795026340"/>
                    </a:ext>
                  </a:extLst>
                </a:gridCol>
                <a:gridCol w="853167">
                  <a:extLst>
                    <a:ext uri="{9D8B030D-6E8A-4147-A177-3AD203B41FA5}">
                      <a16:colId xmlns:a16="http://schemas.microsoft.com/office/drawing/2014/main" val="2616757614"/>
                    </a:ext>
                  </a:extLst>
                </a:gridCol>
                <a:gridCol w="774468">
                  <a:extLst>
                    <a:ext uri="{9D8B030D-6E8A-4147-A177-3AD203B41FA5}">
                      <a16:colId xmlns:a16="http://schemas.microsoft.com/office/drawing/2014/main" val="3488044379"/>
                    </a:ext>
                  </a:extLst>
                </a:gridCol>
                <a:gridCol w="647700">
                  <a:extLst>
                    <a:ext uri="{9D8B030D-6E8A-4147-A177-3AD203B41FA5}">
                      <a16:colId xmlns:a16="http://schemas.microsoft.com/office/drawing/2014/main" val="3951800363"/>
                    </a:ext>
                  </a:extLst>
                </a:gridCol>
                <a:gridCol w="866775">
                  <a:extLst>
                    <a:ext uri="{9D8B030D-6E8A-4147-A177-3AD203B41FA5}">
                      <a16:colId xmlns:a16="http://schemas.microsoft.com/office/drawing/2014/main" val="2835115846"/>
                    </a:ext>
                  </a:extLst>
                </a:gridCol>
                <a:gridCol w="769039">
                  <a:extLst>
                    <a:ext uri="{9D8B030D-6E8A-4147-A177-3AD203B41FA5}">
                      <a16:colId xmlns:a16="http://schemas.microsoft.com/office/drawing/2014/main" val="3540527636"/>
                    </a:ext>
                  </a:extLst>
                </a:gridCol>
                <a:gridCol w="786064">
                  <a:extLst>
                    <a:ext uri="{9D8B030D-6E8A-4147-A177-3AD203B41FA5}">
                      <a16:colId xmlns:a16="http://schemas.microsoft.com/office/drawing/2014/main" val="2744444067"/>
                    </a:ext>
                  </a:extLst>
                </a:gridCol>
                <a:gridCol w="843581">
                  <a:extLst>
                    <a:ext uri="{9D8B030D-6E8A-4147-A177-3AD203B41FA5}">
                      <a16:colId xmlns:a16="http://schemas.microsoft.com/office/drawing/2014/main" val="3611573922"/>
                    </a:ext>
                  </a:extLst>
                </a:gridCol>
                <a:gridCol w="1543053">
                  <a:extLst>
                    <a:ext uri="{9D8B030D-6E8A-4147-A177-3AD203B41FA5}">
                      <a16:colId xmlns:a16="http://schemas.microsoft.com/office/drawing/2014/main" val="1914353441"/>
                    </a:ext>
                  </a:extLst>
                </a:gridCol>
                <a:gridCol w="1697065">
                  <a:extLst>
                    <a:ext uri="{9D8B030D-6E8A-4147-A177-3AD203B41FA5}">
                      <a16:colId xmlns:a16="http://schemas.microsoft.com/office/drawing/2014/main" val="4034099634"/>
                    </a:ext>
                  </a:extLst>
                </a:gridCol>
              </a:tblGrid>
              <a:tr h="731520">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學年度</a:t>
                      </a:r>
                    </a:p>
                  </a:txBody>
                  <a:tcPr marL="68580" marR="685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學校代碼</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學校名稱</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統計處代碼</a:t>
                      </a:r>
                    </a:p>
                  </a:txBody>
                  <a:tcPr marL="68580" marR="68580"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系所名稱</a:t>
                      </a:r>
                    </a:p>
                  </a:txBody>
                  <a:tcPr marL="68580" marR="685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學制別</a:t>
                      </a:r>
                    </a:p>
                  </a:txBody>
                  <a:tcPr marL="68580" marR="685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5">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境外</a:t>
                      </a:r>
                      <a:r>
                        <a:rPr lang="zh-TW" sz="2400" b="0" kern="100" dirty="0" smtClean="0">
                          <a:solidFill>
                            <a:schemeClr val="tx1"/>
                          </a:solidFill>
                          <a:effectLst/>
                          <a:latin typeface="微軟正黑體" panose="020B0604030504040204" pitchFamily="34" charset="-120"/>
                          <a:ea typeface="微軟正黑體" panose="020B0604030504040204" pitchFamily="34" charset="-120"/>
                        </a:rPr>
                        <a:t>生</a:t>
                      </a: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rPr>
                        <a:t>（新生）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實際</a:t>
                      </a:r>
                      <a:r>
                        <a:rPr lang="zh-TW" sz="2400" b="0" kern="100" dirty="0">
                          <a:solidFill>
                            <a:schemeClr val="tx1"/>
                          </a:solidFill>
                          <a:effectLst/>
                          <a:latin typeface="微軟正黑體" panose="020B0604030504040204" pitchFamily="34" charset="-120"/>
                          <a:ea typeface="微軟正黑體" panose="020B0604030504040204" pitchFamily="34" charset="-120"/>
                        </a:rPr>
                        <a:t>註冊人數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系所</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招生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特色說明</a:t>
                      </a:r>
                      <a:endParaRPr lang="en-US"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系所</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招生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特色</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之網址</a:t>
                      </a: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87028425"/>
                  </a:ext>
                </a:extLst>
              </a:tr>
              <a:tr h="195294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小計</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en-US" sz="2400" b="0" kern="100" dirty="0" smtClean="0">
                          <a:solidFill>
                            <a:schemeClr val="tx1"/>
                          </a:solidFill>
                          <a:effectLst/>
                          <a:latin typeface="微軟正黑體" panose="020B0604030504040204" pitchFamily="34" charset="-120"/>
                          <a:ea typeface="微軟正黑體" panose="020B0604030504040204" pitchFamily="34" charset="-120"/>
                          <a:cs typeface="+mn-cs"/>
                        </a:rPr>
                        <a:t>A)</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僑</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生</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(a1)</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港</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澳</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生</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(a2)</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外國</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學生</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(a3)</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大陸</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地區</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學生</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(a4)</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511705164"/>
                  </a:ext>
                </a:extLst>
              </a:tr>
            </a:tbl>
          </a:graphicData>
        </a:graphic>
      </p:graphicFrame>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09</a:t>
            </a:r>
            <a:endParaRPr lang="zh-TW" altLang="en-US" smtClean="0"/>
          </a:p>
        </p:txBody>
      </p:sp>
      <p:sp>
        <p:nvSpPr>
          <p:cNvPr id="84995"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718C347B-BB36-489F-934B-3219B2BEAFC0}" type="slidenum">
              <a:rPr lang="zh-TW" altLang="en-US" smtClean="0">
                <a:solidFill>
                  <a:srgbClr val="000000"/>
                </a:solidFill>
              </a:rPr>
              <a:pPr fontAlgn="base">
                <a:spcBef>
                  <a:spcPct val="0"/>
                </a:spcBef>
                <a:spcAft>
                  <a:spcPct val="0"/>
                </a:spcAft>
              </a:pPr>
              <a:t>29</a:t>
            </a:fld>
            <a:endParaRPr lang="zh-TW" altLang="en-US" smtClean="0">
              <a:solidFill>
                <a:srgbClr val="000000"/>
              </a:solidFill>
            </a:endParaRPr>
          </a:p>
        </p:txBody>
      </p:sp>
      <p:sp>
        <p:nvSpPr>
          <p:cNvPr id="84996" name="標題 1"/>
          <p:cNvSpPr txBox="1">
            <a:spLocks/>
          </p:cNvSpPr>
          <p:nvPr/>
        </p:nvSpPr>
        <p:spPr bwMode="auto">
          <a:xfrm>
            <a:off x="1914525" y="11747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新表 報</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2-1-3-4 </a:t>
            </a:r>
            <a:r>
              <a:rPr lang="zh-TW" altLang="zh-TW" sz="2800" b="1">
                <a:solidFill>
                  <a:srgbClr val="C5E0B4"/>
                </a:solidFill>
                <a:latin typeface="微軟正黑體" panose="020B0604030504040204" pitchFamily="34" charset="-120"/>
                <a:ea typeface="微軟正黑體" panose="020B0604030504040204" pitchFamily="34" charset="-120"/>
              </a:rPr>
              <a:t>技專校院學系、所、學位學程</a:t>
            </a:r>
            <a:endParaRPr lang="en-US" altLang="zh-TW" sz="2800" b="1">
              <a:solidFill>
                <a:srgbClr val="C5E0B4"/>
              </a:solidFill>
              <a:latin typeface="微軟正黑體" panose="020B0604030504040204" pitchFamily="34" charset="-120"/>
              <a:ea typeface="微軟正黑體" panose="020B0604030504040204" pitchFamily="34" charset="-120"/>
            </a:endParaRPr>
          </a:p>
          <a:p>
            <a:pPr eaLnBrk="1" hangingPunct="1">
              <a:lnSpc>
                <a:spcPct val="90000"/>
              </a:lnSpc>
            </a:pPr>
            <a:r>
              <a:rPr lang="en-US" altLang="zh-TW" sz="2800" b="1">
                <a:solidFill>
                  <a:srgbClr val="C5E0B4"/>
                </a:solidFill>
                <a:latin typeface="微軟正黑體" panose="020B0604030504040204" pitchFamily="34" charset="-120"/>
                <a:ea typeface="微軟正黑體" panose="020B0604030504040204" pitchFamily="34" charset="-120"/>
              </a:rPr>
              <a:t>                                 </a:t>
            </a:r>
            <a:r>
              <a:rPr lang="zh-TW" altLang="zh-TW" sz="2800" b="1">
                <a:solidFill>
                  <a:srgbClr val="C5E0B4"/>
                </a:solidFill>
                <a:latin typeface="微軟正黑體" panose="020B0604030504040204" pitchFamily="34" charset="-120"/>
                <a:ea typeface="微軟正黑體" panose="020B0604030504040204" pitchFamily="34" charset="-120"/>
              </a:rPr>
              <a:t>無分配名額具境外生新生人數統計表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332422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境外生（新生）</a:t>
            </a:r>
            <a:r>
              <a:rPr lang="zh-TW" altLang="zh-TW" sz="2400" b="1" dirty="0">
                <a:solidFill>
                  <a:srgbClr val="FF0000"/>
                </a:solidFill>
                <a:latin typeface="微軟正黑體" panose="020B0604030504040204" pitchFamily="34" charset="-120"/>
                <a:ea typeface="微軟正黑體" panose="020B0604030504040204" pitchFamily="34" charset="-120"/>
              </a:rPr>
              <a:t>實際註冊人數</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b="1" dirty="0">
                <a:solidFill>
                  <a:srgbClr val="FF0000"/>
                </a:solidFill>
                <a:latin typeface="微軟正黑體" panose="020B0604030504040204" pitchFamily="34" charset="-120"/>
                <a:ea typeface="微軟正黑體" panose="020B0604030504040204" pitchFamily="34" charset="-120"/>
              </a:rPr>
              <a:t>如系所無分配名額，仍招收境外生。</a:t>
            </a:r>
            <a:r>
              <a:rPr lang="zh-TW" altLang="en-US" sz="2400" dirty="0">
                <a:latin typeface="微軟正黑體" panose="020B0604030504040204" pitchFamily="34" charset="-120"/>
                <a:ea typeface="微軟正黑體" panose="020B0604030504040204" pitchFamily="34" charset="-120"/>
              </a:rPr>
              <a:t>（</a:t>
            </a:r>
            <a:r>
              <a:rPr lang="zh-TW" altLang="zh-TW" sz="2400" dirty="0">
                <a:latin typeface="微軟正黑體" panose="020B0604030504040204" pitchFamily="34" charset="-120"/>
                <a:ea typeface="微軟正黑體" panose="020B0604030504040204" pitchFamily="34" charset="-120"/>
              </a:rPr>
              <a:t>「僑生」、「港澳生」、「外國學生」、「大陸地區學生」（含「大陸長期探親子女」）</a:t>
            </a:r>
            <a:r>
              <a:rPr lang="zh-TW" altLang="zh-TW" sz="2400" dirty="0">
                <a:solidFill>
                  <a:prstClr val="black"/>
                </a:solidFill>
                <a:latin typeface="微軟正黑體" panose="020B0604030504040204" pitchFamily="34" charset="-120"/>
                <a:ea typeface="微軟正黑體" panose="020B0604030504040204" pitchFamily="34" charset="-120"/>
              </a:rPr>
              <a:t>之</a:t>
            </a:r>
            <a:r>
              <a:rPr lang="zh-TW" altLang="en-US" sz="2400" dirty="0">
                <a:solidFill>
                  <a:prstClr val="black"/>
                </a:solidFill>
                <a:latin typeface="微軟正黑體" panose="020B0604030504040204" pitchFamily="34" charset="-120"/>
                <a:ea typeface="微軟正黑體" panose="020B0604030504040204" pitchFamily="34" charset="-120"/>
              </a:rPr>
              <a:t>新生</a:t>
            </a:r>
            <a:r>
              <a:rPr lang="zh-TW" altLang="zh-TW" sz="2400" dirty="0">
                <a:solidFill>
                  <a:prstClr val="black"/>
                </a:solidFill>
                <a:latin typeface="微軟正黑體" panose="020B0604030504040204" pitchFamily="34" charset="-120"/>
                <a:ea typeface="微軟正黑體" panose="020B0604030504040204" pitchFamily="34" charset="-120"/>
              </a:rPr>
              <a:t>實際註冊人數、增額錄取</a:t>
            </a:r>
            <a:r>
              <a:rPr lang="zh-TW" altLang="en-US" sz="2400" dirty="0">
                <a:solidFill>
                  <a:prstClr val="black"/>
                </a:solidFill>
                <a:latin typeface="微軟正黑體" panose="020B0604030504040204" pitchFamily="34" charset="-120"/>
                <a:ea typeface="微軟正黑體" panose="020B0604030504040204" pitchFamily="34" charset="-120"/>
              </a:rPr>
              <a:t>新生</a:t>
            </a:r>
            <a:r>
              <a:rPr lang="zh-TW" altLang="zh-TW" sz="2400" dirty="0">
                <a:solidFill>
                  <a:prstClr val="black"/>
                </a:solidFill>
                <a:latin typeface="微軟正黑體" panose="020B0604030504040204" pitchFamily="34" charset="-120"/>
                <a:ea typeface="微軟正黑體" panose="020B0604030504040204" pitchFamily="34" charset="-120"/>
              </a:rPr>
              <a:t>實際註冊人數。</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b="1" dirty="0">
                <a:solidFill>
                  <a:srgbClr val="FF0000"/>
                </a:solidFill>
                <a:latin typeface="微軟正黑體" panose="020B0604030504040204" pitchFamily="34" charset="-120"/>
                <a:ea typeface="微軟正黑體" panose="020B0604030504040204" pitchFamily="34" charset="-120"/>
              </a:rPr>
              <a:t>小計</a:t>
            </a:r>
            <a:r>
              <a:rPr lang="en-US" altLang="zh-TW" sz="2400" b="1" dirty="0">
                <a:solidFill>
                  <a:srgbClr val="FF0000"/>
                </a:solidFill>
                <a:latin typeface="微軟正黑體" panose="020B0604030504040204" pitchFamily="34" charset="-120"/>
                <a:ea typeface="微軟正黑體" panose="020B0604030504040204" pitchFamily="34" charset="-120"/>
              </a:rPr>
              <a:t>(A)=</a:t>
            </a:r>
            <a:r>
              <a:rPr lang="zh-TW" altLang="zh-TW" sz="2400" b="1" dirty="0">
                <a:solidFill>
                  <a:srgbClr val="FF0000"/>
                </a:solidFill>
                <a:latin typeface="微軟正黑體" panose="020B0604030504040204" pitchFamily="34" charset="-120"/>
                <a:ea typeface="微軟正黑體" panose="020B0604030504040204" pitchFamily="34" charset="-120"/>
              </a:rPr>
              <a:t> 「僑生</a:t>
            </a:r>
            <a:r>
              <a:rPr lang="en-US" altLang="zh-TW" sz="2400" b="1" dirty="0">
                <a:solidFill>
                  <a:srgbClr val="FF0000"/>
                </a:solidFill>
                <a:latin typeface="微軟正黑體" panose="020B0604030504040204" pitchFamily="34" charset="-120"/>
                <a:ea typeface="微軟正黑體" panose="020B0604030504040204" pitchFamily="34" charset="-120"/>
              </a:rPr>
              <a:t>(a1)</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「港澳生</a:t>
            </a:r>
            <a:r>
              <a:rPr lang="en-US" altLang="zh-TW" sz="2400" b="1" dirty="0">
                <a:solidFill>
                  <a:srgbClr val="FF0000"/>
                </a:solidFill>
                <a:latin typeface="微軟正黑體" panose="020B0604030504040204" pitchFamily="34" charset="-120"/>
                <a:ea typeface="微軟正黑體" panose="020B0604030504040204" pitchFamily="34" charset="-120"/>
              </a:rPr>
              <a:t>(a2)</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「外國學生</a:t>
            </a:r>
            <a:r>
              <a:rPr lang="en-US" altLang="zh-TW" sz="2400" b="1" dirty="0">
                <a:solidFill>
                  <a:srgbClr val="FF0000"/>
                </a:solidFill>
                <a:latin typeface="微軟正黑體" panose="020B0604030504040204" pitchFamily="34" charset="-120"/>
                <a:ea typeface="微軟正黑體" panose="020B0604030504040204" pitchFamily="34" charset="-120"/>
              </a:rPr>
              <a:t>(a3)</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「大陸地區學生</a:t>
            </a:r>
            <a:r>
              <a:rPr lang="en-US" altLang="zh-TW" sz="2400" b="1" dirty="0">
                <a:solidFill>
                  <a:srgbClr val="FF0000"/>
                </a:solidFill>
                <a:latin typeface="微軟正黑體" panose="020B0604030504040204" pitchFamily="34" charset="-120"/>
                <a:ea typeface="微軟正黑體" panose="020B0604030504040204" pitchFamily="34" charset="-120"/>
              </a:rPr>
              <a:t>(a4)</a:t>
            </a:r>
            <a:r>
              <a:rPr lang="zh-TW" altLang="zh-TW" sz="2400" b="1" dirty="0">
                <a:solidFill>
                  <a:srgbClr val="FF0000"/>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nvGraphicFramePr>
        <p:xfrm>
          <a:off x="93663" y="1023938"/>
          <a:ext cx="11945937" cy="2684462"/>
        </p:xfrm>
        <a:graphic>
          <a:graphicData uri="http://schemas.openxmlformats.org/drawingml/2006/table">
            <a:tbl>
              <a:tblPr firstRow="1" firstCol="1" bandRow="1">
                <a:tableStyleId>{5C22544A-7EE6-4342-B048-85BDC9FD1C3A}</a:tableStyleId>
              </a:tblPr>
              <a:tblGrid>
                <a:gridCol w="672628">
                  <a:extLst>
                    <a:ext uri="{9D8B030D-6E8A-4147-A177-3AD203B41FA5}">
                      <a16:colId xmlns:a16="http://schemas.microsoft.com/office/drawing/2014/main" val="4154809660"/>
                    </a:ext>
                  </a:extLst>
                </a:gridCol>
                <a:gridCol w="766892">
                  <a:extLst>
                    <a:ext uri="{9D8B030D-6E8A-4147-A177-3AD203B41FA5}">
                      <a16:colId xmlns:a16="http://schemas.microsoft.com/office/drawing/2014/main" val="1841086778"/>
                    </a:ext>
                  </a:extLst>
                </a:gridCol>
                <a:gridCol w="843581">
                  <a:extLst>
                    <a:ext uri="{9D8B030D-6E8A-4147-A177-3AD203B41FA5}">
                      <a16:colId xmlns:a16="http://schemas.microsoft.com/office/drawing/2014/main" val="4240878697"/>
                    </a:ext>
                  </a:extLst>
                </a:gridCol>
                <a:gridCol w="881926">
                  <a:extLst>
                    <a:ext uri="{9D8B030D-6E8A-4147-A177-3AD203B41FA5}">
                      <a16:colId xmlns:a16="http://schemas.microsoft.com/office/drawing/2014/main" val="1795026340"/>
                    </a:ext>
                  </a:extLst>
                </a:gridCol>
                <a:gridCol w="853167">
                  <a:extLst>
                    <a:ext uri="{9D8B030D-6E8A-4147-A177-3AD203B41FA5}">
                      <a16:colId xmlns:a16="http://schemas.microsoft.com/office/drawing/2014/main" val="2616757614"/>
                    </a:ext>
                  </a:extLst>
                </a:gridCol>
                <a:gridCol w="774468">
                  <a:extLst>
                    <a:ext uri="{9D8B030D-6E8A-4147-A177-3AD203B41FA5}">
                      <a16:colId xmlns:a16="http://schemas.microsoft.com/office/drawing/2014/main" val="3488044379"/>
                    </a:ext>
                  </a:extLst>
                </a:gridCol>
                <a:gridCol w="647700">
                  <a:extLst>
                    <a:ext uri="{9D8B030D-6E8A-4147-A177-3AD203B41FA5}">
                      <a16:colId xmlns:a16="http://schemas.microsoft.com/office/drawing/2014/main" val="3951800363"/>
                    </a:ext>
                  </a:extLst>
                </a:gridCol>
                <a:gridCol w="866775">
                  <a:extLst>
                    <a:ext uri="{9D8B030D-6E8A-4147-A177-3AD203B41FA5}">
                      <a16:colId xmlns:a16="http://schemas.microsoft.com/office/drawing/2014/main" val="2835115846"/>
                    </a:ext>
                  </a:extLst>
                </a:gridCol>
                <a:gridCol w="769039">
                  <a:extLst>
                    <a:ext uri="{9D8B030D-6E8A-4147-A177-3AD203B41FA5}">
                      <a16:colId xmlns:a16="http://schemas.microsoft.com/office/drawing/2014/main" val="3540527636"/>
                    </a:ext>
                  </a:extLst>
                </a:gridCol>
                <a:gridCol w="786064">
                  <a:extLst>
                    <a:ext uri="{9D8B030D-6E8A-4147-A177-3AD203B41FA5}">
                      <a16:colId xmlns:a16="http://schemas.microsoft.com/office/drawing/2014/main" val="2744444067"/>
                    </a:ext>
                  </a:extLst>
                </a:gridCol>
                <a:gridCol w="843581">
                  <a:extLst>
                    <a:ext uri="{9D8B030D-6E8A-4147-A177-3AD203B41FA5}">
                      <a16:colId xmlns:a16="http://schemas.microsoft.com/office/drawing/2014/main" val="3611573922"/>
                    </a:ext>
                  </a:extLst>
                </a:gridCol>
                <a:gridCol w="1543053">
                  <a:extLst>
                    <a:ext uri="{9D8B030D-6E8A-4147-A177-3AD203B41FA5}">
                      <a16:colId xmlns:a16="http://schemas.microsoft.com/office/drawing/2014/main" val="1914353441"/>
                    </a:ext>
                  </a:extLst>
                </a:gridCol>
                <a:gridCol w="1697065">
                  <a:extLst>
                    <a:ext uri="{9D8B030D-6E8A-4147-A177-3AD203B41FA5}">
                      <a16:colId xmlns:a16="http://schemas.microsoft.com/office/drawing/2014/main" val="4034099634"/>
                    </a:ext>
                  </a:extLst>
                </a:gridCol>
              </a:tblGrid>
              <a:tr h="731520">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學年度</a:t>
                      </a:r>
                    </a:p>
                  </a:txBody>
                  <a:tcPr marL="68580" marR="685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學校代碼</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學校名稱</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統計處代碼</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系所名稱</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學制別</a:t>
                      </a:r>
                    </a:p>
                  </a:txBody>
                  <a:tcPr marL="68580" marR="68580"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5">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境外</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生</a:t>
                      </a:r>
                      <a:r>
                        <a:rPr lang="zh-TW" altLang="en-US" sz="2400" b="1" kern="100" dirty="0" smtClean="0">
                          <a:solidFill>
                            <a:srgbClr val="FF0000"/>
                          </a:solidFill>
                          <a:effectLst/>
                          <a:latin typeface="微軟正黑體" panose="020B0604030504040204" pitchFamily="34" charset="-120"/>
                          <a:ea typeface="微軟正黑體" panose="020B0604030504040204" pitchFamily="34" charset="-120"/>
                        </a:rPr>
                        <a:t>（新生）</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實際</a:t>
                      </a:r>
                      <a:r>
                        <a:rPr lang="zh-TW" sz="2400" b="1" kern="100" dirty="0">
                          <a:solidFill>
                            <a:srgbClr val="FF0000"/>
                          </a:solidFill>
                          <a:effectLst/>
                          <a:latin typeface="微軟正黑體" panose="020B0604030504040204" pitchFamily="34" charset="-120"/>
                          <a:ea typeface="微軟正黑體" panose="020B0604030504040204" pitchFamily="34" charset="-120"/>
                        </a:rPr>
                        <a:t>註冊人數</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系所</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招生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特色說明</a:t>
                      </a:r>
                      <a:endParaRPr lang="en-US"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系所</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招生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特色</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之網址</a:t>
                      </a: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87028425"/>
                  </a:ext>
                </a:extLst>
              </a:tr>
              <a:tr h="195294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小計</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t>
                      </a:r>
                      <a:r>
                        <a:rPr lang="en-US" sz="2400" b="1" kern="100" dirty="0" smtClean="0">
                          <a:solidFill>
                            <a:srgbClr val="FF0000"/>
                          </a:solidFill>
                          <a:effectLst/>
                          <a:latin typeface="微軟正黑體" panose="020B0604030504040204" pitchFamily="34" charset="-120"/>
                          <a:ea typeface="微軟正黑體" panose="020B0604030504040204" pitchFamily="34" charset="-120"/>
                          <a:cs typeface="+mn-cs"/>
                        </a:rPr>
                        <a:t>A)</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僑</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生</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(a1)</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港</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澳</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生</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(a2)</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外國</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學生</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(a3)</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大陸</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地區</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學生</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(a4)</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511705164"/>
                  </a:ext>
                </a:extLst>
              </a:tr>
            </a:tbl>
          </a:graphicData>
        </a:graphic>
      </p:graphicFrame>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01</a:t>
            </a:r>
            <a:endParaRPr lang="zh-TW" altLang="en-US" smtClean="0"/>
          </a:p>
        </p:txBody>
      </p:sp>
      <p:sp>
        <p:nvSpPr>
          <p:cNvPr id="52227"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4F390B68-7CEC-49CE-8B08-55AB0BE309C2}" type="slidenum">
              <a:rPr lang="zh-TW" altLang="en-US" smtClean="0">
                <a:solidFill>
                  <a:srgbClr val="000000"/>
                </a:solidFill>
              </a:rPr>
              <a:pPr fontAlgn="base">
                <a:spcBef>
                  <a:spcPct val="0"/>
                </a:spcBef>
                <a:spcAft>
                  <a:spcPct val="0"/>
                </a:spcAft>
              </a:pPr>
              <a:t>3</a:t>
            </a:fld>
            <a:endParaRPr lang="zh-TW" altLang="en-US" smtClean="0">
              <a:solidFill>
                <a:srgbClr val="000000"/>
              </a:solidFill>
            </a:endParaRPr>
          </a:p>
        </p:txBody>
      </p:sp>
      <p:sp>
        <p:nvSpPr>
          <p:cNvPr id="52228"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4000" b="1">
                <a:solidFill>
                  <a:srgbClr val="C5E0B4"/>
                </a:solidFill>
                <a:latin typeface="微軟正黑體" panose="020B0604030504040204" pitchFamily="34" charset="-120"/>
                <a:ea typeface="微軟正黑體" panose="020B0604030504040204" pitchFamily="34" charset="-120"/>
              </a:rPr>
              <a:t>表</a:t>
            </a:r>
            <a:r>
              <a:rPr lang="en-US" altLang="zh-TW" sz="4000" b="1">
                <a:solidFill>
                  <a:srgbClr val="C5E0B4"/>
                </a:solidFill>
                <a:latin typeface="微軟正黑體" panose="020B0604030504040204" pitchFamily="34" charset="-120"/>
                <a:ea typeface="微軟正黑體" panose="020B0604030504040204" pitchFamily="34" charset="-120"/>
              </a:rPr>
              <a:t>1-1 </a:t>
            </a:r>
            <a:r>
              <a:rPr lang="zh-TW" altLang="en-US" sz="4000" b="1">
                <a:solidFill>
                  <a:srgbClr val="C5E0B4"/>
                </a:solidFill>
                <a:latin typeface="微軟正黑體" panose="020B0604030504040204" pitchFamily="34" charset="-120"/>
                <a:ea typeface="微軟正黑體" panose="020B0604030504040204" pitchFamily="34" charset="-120"/>
              </a:rPr>
              <a:t>教師基本資料</a:t>
            </a:r>
            <a:r>
              <a:rPr lang="zh-TW" altLang="zh-TW" sz="4000" b="1">
                <a:solidFill>
                  <a:srgbClr val="C5E0B4"/>
                </a:solidFill>
                <a:latin typeface="微軟正黑體" panose="020B0604030504040204" pitchFamily="34" charset="-120"/>
                <a:ea typeface="微軟正黑體" panose="020B0604030504040204" pitchFamily="34" charset="-120"/>
              </a:rPr>
              <a:t>表</a:t>
            </a:r>
            <a:endParaRPr lang="zh-TW" altLang="en-US" sz="40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2986087"/>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增加選項</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是否支領彈性薪資</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latin typeface="微軟正黑體" panose="020B0604030504040204" pitchFamily="34" charset="-120"/>
                <a:ea typeface="微軟正黑體" panose="020B0604030504040204" pitchFamily="34" charset="-120"/>
              </a:rPr>
              <a:t>彈性薪資來源增加</a:t>
            </a:r>
            <a:r>
              <a:rPr lang="zh-TW" altLang="en-US" sz="2400" b="1" dirty="0">
                <a:solidFill>
                  <a:srgbClr val="FF0000"/>
                </a:solidFill>
                <a:latin typeface="微軟正黑體" panose="020B0604030504040204" pitchFamily="34" charset="-120"/>
                <a:ea typeface="微軟正黑體" panose="020B0604030504040204" pitchFamily="34" charset="-120"/>
              </a:rPr>
              <a:t>「私立技專校院整體發展經費」。</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latin typeface="微軟正黑體" panose="020B0604030504040204" pitchFamily="34" charset="-120"/>
                <a:ea typeface="微軟正黑體" panose="020B0604030504040204" pitchFamily="34" charset="-120"/>
              </a:rPr>
              <a:t>私立技專校院整體發展經費：各私立技專校院得依</a:t>
            </a:r>
            <a:r>
              <a:rPr lang="zh-TW" altLang="zh-TW" sz="2400" b="1" dirty="0">
                <a:solidFill>
                  <a:srgbClr val="FF0000"/>
                </a:solidFill>
                <a:latin typeface="微軟正黑體" panose="020B0604030504040204" pitchFamily="34" charset="-120"/>
                <a:ea typeface="微軟正黑體" panose="020B0604030504040204" pitchFamily="34" charset="-120"/>
              </a:rPr>
              <a:t>「教育部獎勵補助私立技專校院整體發展經費核配及申請要點」九、申請原則及注意</a:t>
            </a:r>
            <a:r>
              <a:rPr lang="zh-TW" altLang="en-US" sz="2400" b="1" dirty="0">
                <a:solidFill>
                  <a:srgbClr val="FF0000"/>
                </a:solidFill>
                <a:latin typeface="微軟正黑體" panose="020B0604030504040204" pitchFamily="34" charset="-120"/>
                <a:ea typeface="微軟正黑體" panose="020B0604030504040204" pitchFamily="34" charset="-120"/>
              </a:rPr>
              <a:t>事</a:t>
            </a:r>
            <a:r>
              <a:rPr lang="zh-TW" altLang="zh-TW" sz="2400" b="1" dirty="0">
                <a:solidFill>
                  <a:srgbClr val="FF0000"/>
                </a:solidFill>
                <a:latin typeface="微軟正黑體" panose="020B0604030504040204" pitchFamily="34" charset="-120"/>
                <a:ea typeface="微軟正黑體" panose="020B0604030504040204" pitchFamily="34" charset="-120"/>
              </a:rPr>
              <a:t>項（五）本獎勵補助經費經常門使用原則規定，用於補助技專校院提高現職專任教師待遇所需經費。</a:t>
            </a: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增加選項</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nvGraphicFramePr>
        <p:xfrm>
          <a:off x="95250" y="1027113"/>
          <a:ext cx="12028488" cy="2714625"/>
        </p:xfrm>
        <a:graphic>
          <a:graphicData uri="http://schemas.openxmlformats.org/drawingml/2006/table">
            <a:tbl>
              <a:tblPr/>
              <a:tblGrid>
                <a:gridCol w="423863">
                  <a:extLst>
                    <a:ext uri="{9D8B030D-6E8A-4147-A177-3AD203B41FA5}">
                      <a16:colId xmlns:a16="http://schemas.microsoft.com/office/drawing/2014/main" val="2772479551"/>
                    </a:ext>
                  </a:extLst>
                </a:gridCol>
                <a:gridCol w="423862">
                  <a:extLst>
                    <a:ext uri="{9D8B030D-6E8A-4147-A177-3AD203B41FA5}">
                      <a16:colId xmlns:a16="http://schemas.microsoft.com/office/drawing/2014/main" val="1785033244"/>
                    </a:ext>
                  </a:extLst>
                </a:gridCol>
                <a:gridCol w="395288">
                  <a:extLst>
                    <a:ext uri="{9D8B030D-6E8A-4147-A177-3AD203B41FA5}">
                      <a16:colId xmlns:a16="http://schemas.microsoft.com/office/drawing/2014/main" val="853069188"/>
                    </a:ext>
                  </a:extLst>
                </a:gridCol>
                <a:gridCol w="396875">
                  <a:extLst>
                    <a:ext uri="{9D8B030D-6E8A-4147-A177-3AD203B41FA5}">
                      <a16:colId xmlns:a16="http://schemas.microsoft.com/office/drawing/2014/main" val="734061793"/>
                    </a:ext>
                  </a:extLst>
                </a:gridCol>
                <a:gridCol w="423862">
                  <a:extLst>
                    <a:ext uri="{9D8B030D-6E8A-4147-A177-3AD203B41FA5}">
                      <a16:colId xmlns:a16="http://schemas.microsoft.com/office/drawing/2014/main" val="3805885317"/>
                    </a:ext>
                  </a:extLst>
                </a:gridCol>
                <a:gridCol w="377825">
                  <a:extLst>
                    <a:ext uri="{9D8B030D-6E8A-4147-A177-3AD203B41FA5}">
                      <a16:colId xmlns:a16="http://schemas.microsoft.com/office/drawing/2014/main" val="2348684003"/>
                    </a:ext>
                  </a:extLst>
                </a:gridCol>
                <a:gridCol w="352425">
                  <a:extLst>
                    <a:ext uri="{9D8B030D-6E8A-4147-A177-3AD203B41FA5}">
                      <a16:colId xmlns:a16="http://schemas.microsoft.com/office/drawing/2014/main" val="3360892075"/>
                    </a:ext>
                  </a:extLst>
                </a:gridCol>
                <a:gridCol w="368300">
                  <a:extLst>
                    <a:ext uri="{9D8B030D-6E8A-4147-A177-3AD203B41FA5}">
                      <a16:colId xmlns:a16="http://schemas.microsoft.com/office/drawing/2014/main" val="4186436364"/>
                    </a:ext>
                  </a:extLst>
                </a:gridCol>
                <a:gridCol w="396875">
                  <a:extLst>
                    <a:ext uri="{9D8B030D-6E8A-4147-A177-3AD203B41FA5}">
                      <a16:colId xmlns:a16="http://schemas.microsoft.com/office/drawing/2014/main" val="8932337"/>
                    </a:ext>
                  </a:extLst>
                </a:gridCol>
                <a:gridCol w="676275">
                  <a:extLst>
                    <a:ext uri="{9D8B030D-6E8A-4147-A177-3AD203B41FA5}">
                      <a16:colId xmlns:a16="http://schemas.microsoft.com/office/drawing/2014/main" val="2638512256"/>
                    </a:ext>
                  </a:extLst>
                </a:gridCol>
                <a:gridCol w="350838">
                  <a:extLst>
                    <a:ext uri="{9D8B030D-6E8A-4147-A177-3AD203B41FA5}">
                      <a16:colId xmlns:a16="http://schemas.microsoft.com/office/drawing/2014/main" val="1387659922"/>
                    </a:ext>
                  </a:extLst>
                </a:gridCol>
                <a:gridCol w="369887">
                  <a:extLst>
                    <a:ext uri="{9D8B030D-6E8A-4147-A177-3AD203B41FA5}">
                      <a16:colId xmlns:a16="http://schemas.microsoft.com/office/drawing/2014/main" val="1068979316"/>
                    </a:ext>
                  </a:extLst>
                </a:gridCol>
                <a:gridCol w="404813">
                  <a:extLst>
                    <a:ext uri="{9D8B030D-6E8A-4147-A177-3AD203B41FA5}">
                      <a16:colId xmlns:a16="http://schemas.microsoft.com/office/drawing/2014/main" val="896103767"/>
                    </a:ext>
                  </a:extLst>
                </a:gridCol>
                <a:gridCol w="387350">
                  <a:extLst>
                    <a:ext uri="{9D8B030D-6E8A-4147-A177-3AD203B41FA5}">
                      <a16:colId xmlns:a16="http://schemas.microsoft.com/office/drawing/2014/main" val="2084497578"/>
                    </a:ext>
                  </a:extLst>
                </a:gridCol>
                <a:gridCol w="369887">
                  <a:extLst>
                    <a:ext uri="{9D8B030D-6E8A-4147-A177-3AD203B41FA5}">
                      <a16:colId xmlns:a16="http://schemas.microsoft.com/office/drawing/2014/main" val="604358051"/>
                    </a:ext>
                  </a:extLst>
                </a:gridCol>
                <a:gridCol w="387350">
                  <a:extLst>
                    <a:ext uri="{9D8B030D-6E8A-4147-A177-3AD203B41FA5}">
                      <a16:colId xmlns:a16="http://schemas.microsoft.com/office/drawing/2014/main" val="3178618177"/>
                    </a:ext>
                  </a:extLst>
                </a:gridCol>
                <a:gridCol w="504825">
                  <a:extLst>
                    <a:ext uri="{9D8B030D-6E8A-4147-A177-3AD203B41FA5}">
                      <a16:colId xmlns:a16="http://schemas.microsoft.com/office/drawing/2014/main" val="2826232333"/>
                    </a:ext>
                  </a:extLst>
                </a:gridCol>
                <a:gridCol w="485775">
                  <a:extLst>
                    <a:ext uri="{9D8B030D-6E8A-4147-A177-3AD203B41FA5}">
                      <a16:colId xmlns:a16="http://schemas.microsoft.com/office/drawing/2014/main" val="2382754776"/>
                    </a:ext>
                  </a:extLst>
                </a:gridCol>
                <a:gridCol w="352425">
                  <a:extLst>
                    <a:ext uri="{9D8B030D-6E8A-4147-A177-3AD203B41FA5}">
                      <a16:colId xmlns:a16="http://schemas.microsoft.com/office/drawing/2014/main" val="3323232359"/>
                    </a:ext>
                  </a:extLst>
                </a:gridCol>
                <a:gridCol w="457200">
                  <a:extLst>
                    <a:ext uri="{9D8B030D-6E8A-4147-A177-3AD203B41FA5}">
                      <a16:colId xmlns:a16="http://schemas.microsoft.com/office/drawing/2014/main" val="2836575707"/>
                    </a:ext>
                  </a:extLst>
                </a:gridCol>
                <a:gridCol w="571500">
                  <a:extLst>
                    <a:ext uri="{9D8B030D-6E8A-4147-A177-3AD203B41FA5}">
                      <a16:colId xmlns:a16="http://schemas.microsoft.com/office/drawing/2014/main" val="861877464"/>
                    </a:ext>
                  </a:extLst>
                </a:gridCol>
                <a:gridCol w="485775">
                  <a:extLst>
                    <a:ext uri="{9D8B030D-6E8A-4147-A177-3AD203B41FA5}">
                      <a16:colId xmlns:a16="http://schemas.microsoft.com/office/drawing/2014/main" val="513379443"/>
                    </a:ext>
                  </a:extLst>
                </a:gridCol>
                <a:gridCol w="419100">
                  <a:extLst>
                    <a:ext uri="{9D8B030D-6E8A-4147-A177-3AD203B41FA5}">
                      <a16:colId xmlns:a16="http://schemas.microsoft.com/office/drawing/2014/main" val="2977808756"/>
                    </a:ext>
                  </a:extLst>
                </a:gridCol>
                <a:gridCol w="465138">
                  <a:extLst>
                    <a:ext uri="{9D8B030D-6E8A-4147-A177-3AD203B41FA5}">
                      <a16:colId xmlns:a16="http://schemas.microsoft.com/office/drawing/2014/main" val="3755649911"/>
                    </a:ext>
                  </a:extLst>
                </a:gridCol>
                <a:gridCol w="466725">
                  <a:extLst>
                    <a:ext uri="{9D8B030D-6E8A-4147-A177-3AD203B41FA5}">
                      <a16:colId xmlns:a16="http://schemas.microsoft.com/office/drawing/2014/main" val="801328693"/>
                    </a:ext>
                  </a:extLst>
                </a:gridCol>
                <a:gridCol w="447675">
                  <a:extLst>
                    <a:ext uri="{9D8B030D-6E8A-4147-A177-3AD203B41FA5}">
                      <a16:colId xmlns:a16="http://schemas.microsoft.com/office/drawing/2014/main" val="3170177938"/>
                    </a:ext>
                  </a:extLst>
                </a:gridCol>
                <a:gridCol w="476250">
                  <a:extLst>
                    <a:ext uri="{9D8B030D-6E8A-4147-A177-3AD203B41FA5}">
                      <a16:colId xmlns:a16="http://schemas.microsoft.com/office/drawing/2014/main" val="2344541243"/>
                    </a:ext>
                  </a:extLst>
                </a:gridCol>
                <a:gridCol w="390525">
                  <a:extLst>
                    <a:ext uri="{9D8B030D-6E8A-4147-A177-3AD203B41FA5}">
                      <a16:colId xmlns:a16="http://schemas.microsoft.com/office/drawing/2014/main" val="528091327"/>
                    </a:ext>
                  </a:extLst>
                </a:gridCol>
              </a:tblGrid>
              <a:tr h="569913">
                <a:tc gridSpan="16">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基本資料</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5">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最高學歷</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教師等級</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校教評會字號</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1" i="0" u="none" strike="noStrike" cap="none" normalizeH="0" baseline="0" smtClean="0">
                          <a:ln>
                            <a:noFill/>
                          </a:ln>
                          <a:solidFill>
                            <a:srgbClr val="FF0000"/>
                          </a:solidFill>
                          <a:effectLst/>
                          <a:latin typeface="微軟正黑體" panose="020B0604030504040204" pitchFamily="34" charset="-120"/>
                          <a:ea typeface="微軟正黑體" panose="020B0604030504040204" pitchFamily="34" charset="-120"/>
                        </a:rPr>
                        <a:t>是否支領彈性薪資</a:t>
                      </a:r>
                      <a:endParaRPr kumimoji="0" lang="zh-TW" altLang="zh-TW" sz="2400" b="1" i="0" u="none" strike="noStrike" cap="none" normalizeH="0" baseline="0" smtClean="0">
                        <a:ln>
                          <a:noFill/>
                        </a:ln>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FF00"/>
                    </a:solidFill>
                  </a:tcPr>
                </a:tc>
                <a:tc rowSpan="2">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略</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22137469"/>
                  </a:ext>
                </a:extLst>
              </a:tr>
              <a:tr h="2144712">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學年度</a:t>
                      </a: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學期</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主聘系所</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身分識別種類</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身分識別號</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國籍</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中文姓名</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英文姓名</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性別</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出生年月日</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專任教師是否為原住民籍</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族籍別</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共聘系所</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電子郵件</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任職狀態</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聘任日期</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略</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學校分類</a:t>
                      </a: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學校</a:t>
                      </a: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科系</a:t>
                      </a: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學位</a:t>
                      </a: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學術專長及研究</a:t>
                      </a: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教師分類</a:t>
                      </a: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聘書職級</a:t>
                      </a: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證書職級</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略</a:t>
                      </a:r>
                      <a:endPar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719134236"/>
                  </a:ext>
                </a:extLst>
              </a:tr>
            </a:tbl>
          </a:graphicData>
        </a:graphic>
      </p:graphicFrame>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09</a:t>
            </a:r>
            <a:endParaRPr lang="zh-TW" altLang="en-US" smtClean="0"/>
          </a:p>
        </p:txBody>
      </p:sp>
      <p:sp>
        <p:nvSpPr>
          <p:cNvPr id="86019"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3B98B16B-81AC-432D-9900-AEACADB8E9F2}" type="slidenum">
              <a:rPr lang="zh-TW" altLang="en-US" smtClean="0">
                <a:solidFill>
                  <a:srgbClr val="000000"/>
                </a:solidFill>
              </a:rPr>
              <a:pPr fontAlgn="base">
                <a:spcBef>
                  <a:spcPct val="0"/>
                </a:spcBef>
                <a:spcAft>
                  <a:spcPct val="0"/>
                </a:spcAft>
              </a:pPr>
              <a:t>30</a:t>
            </a:fld>
            <a:endParaRPr lang="zh-TW" altLang="en-US" smtClean="0">
              <a:solidFill>
                <a:srgbClr val="000000"/>
              </a:solidFill>
            </a:endParaRPr>
          </a:p>
        </p:txBody>
      </p:sp>
      <p:sp>
        <p:nvSpPr>
          <p:cNvPr id="86020" name="標題 1"/>
          <p:cNvSpPr txBox="1">
            <a:spLocks/>
          </p:cNvSpPr>
          <p:nvPr/>
        </p:nvSpPr>
        <p:spPr bwMode="auto">
          <a:xfrm>
            <a:off x="1914525" y="11747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新表 報</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2-1-3-4 </a:t>
            </a:r>
            <a:r>
              <a:rPr lang="zh-TW" altLang="zh-TW" sz="2800" b="1">
                <a:solidFill>
                  <a:srgbClr val="C5E0B4"/>
                </a:solidFill>
                <a:latin typeface="微軟正黑體" panose="020B0604030504040204" pitchFamily="34" charset="-120"/>
                <a:ea typeface="微軟正黑體" panose="020B0604030504040204" pitchFamily="34" charset="-120"/>
              </a:rPr>
              <a:t>技專校院學系、所、學位學程</a:t>
            </a:r>
            <a:endParaRPr lang="en-US" altLang="zh-TW" sz="2800" b="1">
              <a:solidFill>
                <a:srgbClr val="C5E0B4"/>
              </a:solidFill>
              <a:latin typeface="微軟正黑體" panose="020B0604030504040204" pitchFamily="34" charset="-120"/>
              <a:ea typeface="微軟正黑體" panose="020B0604030504040204" pitchFamily="34" charset="-120"/>
            </a:endParaRPr>
          </a:p>
          <a:p>
            <a:pPr eaLnBrk="1" hangingPunct="1">
              <a:lnSpc>
                <a:spcPct val="90000"/>
              </a:lnSpc>
            </a:pPr>
            <a:r>
              <a:rPr lang="en-US" altLang="zh-TW" sz="2800" b="1">
                <a:solidFill>
                  <a:srgbClr val="C5E0B4"/>
                </a:solidFill>
                <a:latin typeface="微軟正黑體" panose="020B0604030504040204" pitchFamily="34" charset="-120"/>
                <a:ea typeface="微軟正黑體" panose="020B0604030504040204" pitchFamily="34" charset="-120"/>
              </a:rPr>
              <a:t>                                 </a:t>
            </a:r>
            <a:r>
              <a:rPr lang="zh-TW" altLang="zh-TW" sz="2800" b="1">
                <a:solidFill>
                  <a:srgbClr val="C5E0B4"/>
                </a:solidFill>
                <a:latin typeface="微軟正黑體" panose="020B0604030504040204" pitchFamily="34" charset="-120"/>
                <a:ea typeface="微軟正黑體" panose="020B0604030504040204" pitchFamily="34" charset="-120"/>
              </a:rPr>
              <a:t>無分配名額具境外生新生人數統計表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系所招生特色說明、系所招生特色之網址 </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資料來源：「表</a:t>
            </a:r>
            <a:r>
              <a:rPr lang="en-US" altLang="zh-TW" sz="2400" dirty="0">
                <a:solidFill>
                  <a:prstClr val="black"/>
                </a:solidFill>
                <a:latin typeface="微軟正黑體" panose="020B0604030504040204" pitchFamily="34" charset="-120"/>
                <a:ea typeface="微軟正黑體" panose="020B0604030504040204" pitchFamily="34" charset="-120"/>
              </a:rPr>
              <a:t>13-8</a:t>
            </a:r>
            <a:r>
              <a:rPr lang="zh-TW" altLang="en-US" sz="2400" dirty="0">
                <a:solidFill>
                  <a:prstClr val="black"/>
                </a:solidFill>
                <a:latin typeface="微軟正黑體" panose="020B0604030504040204" pitchFamily="34" charset="-120"/>
                <a:ea typeface="微軟正黑體" panose="020B0604030504040204" pitchFamily="34" charset="-120"/>
              </a:rPr>
              <a:t>學校學制資料表」之系所招生特色說明、系所招生特色之網址 </a:t>
            </a:r>
            <a:r>
              <a:rPr lang="zh-TW" altLang="zh-TW"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7" name="表格 6"/>
          <p:cNvGraphicFramePr>
            <a:graphicFrameLocks noGrp="1"/>
          </p:cNvGraphicFramePr>
          <p:nvPr/>
        </p:nvGraphicFramePr>
        <p:xfrm>
          <a:off x="93663" y="1023938"/>
          <a:ext cx="11945937" cy="2684462"/>
        </p:xfrm>
        <a:graphic>
          <a:graphicData uri="http://schemas.openxmlformats.org/drawingml/2006/table">
            <a:tbl>
              <a:tblPr firstRow="1" firstCol="1" bandRow="1">
                <a:tableStyleId>{5C22544A-7EE6-4342-B048-85BDC9FD1C3A}</a:tableStyleId>
              </a:tblPr>
              <a:tblGrid>
                <a:gridCol w="672628">
                  <a:extLst>
                    <a:ext uri="{9D8B030D-6E8A-4147-A177-3AD203B41FA5}">
                      <a16:colId xmlns:a16="http://schemas.microsoft.com/office/drawing/2014/main" val="4154809660"/>
                    </a:ext>
                  </a:extLst>
                </a:gridCol>
                <a:gridCol w="766892">
                  <a:extLst>
                    <a:ext uri="{9D8B030D-6E8A-4147-A177-3AD203B41FA5}">
                      <a16:colId xmlns:a16="http://schemas.microsoft.com/office/drawing/2014/main" val="1841086778"/>
                    </a:ext>
                  </a:extLst>
                </a:gridCol>
                <a:gridCol w="843581">
                  <a:extLst>
                    <a:ext uri="{9D8B030D-6E8A-4147-A177-3AD203B41FA5}">
                      <a16:colId xmlns:a16="http://schemas.microsoft.com/office/drawing/2014/main" val="4240878697"/>
                    </a:ext>
                  </a:extLst>
                </a:gridCol>
                <a:gridCol w="881926">
                  <a:extLst>
                    <a:ext uri="{9D8B030D-6E8A-4147-A177-3AD203B41FA5}">
                      <a16:colId xmlns:a16="http://schemas.microsoft.com/office/drawing/2014/main" val="1795026340"/>
                    </a:ext>
                  </a:extLst>
                </a:gridCol>
                <a:gridCol w="853167">
                  <a:extLst>
                    <a:ext uri="{9D8B030D-6E8A-4147-A177-3AD203B41FA5}">
                      <a16:colId xmlns:a16="http://schemas.microsoft.com/office/drawing/2014/main" val="2616757614"/>
                    </a:ext>
                  </a:extLst>
                </a:gridCol>
                <a:gridCol w="774468">
                  <a:extLst>
                    <a:ext uri="{9D8B030D-6E8A-4147-A177-3AD203B41FA5}">
                      <a16:colId xmlns:a16="http://schemas.microsoft.com/office/drawing/2014/main" val="3488044379"/>
                    </a:ext>
                  </a:extLst>
                </a:gridCol>
                <a:gridCol w="647700">
                  <a:extLst>
                    <a:ext uri="{9D8B030D-6E8A-4147-A177-3AD203B41FA5}">
                      <a16:colId xmlns:a16="http://schemas.microsoft.com/office/drawing/2014/main" val="3951800363"/>
                    </a:ext>
                  </a:extLst>
                </a:gridCol>
                <a:gridCol w="866775">
                  <a:extLst>
                    <a:ext uri="{9D8B030D-6E8A-4147-A177-3AD203B41FA5}">
                      <a16:colId xmlns:a16="http://schemas.microsoft.com/office/drawing/2014/main" val="2835115846"/>
                    </a:ext>
                  </a:extLst>
                </a:gridCol>
                <a:gridCol w="769039">
                  <a:extLst>
                    <a:ext uri="{9D8B030D-6E8A-4147-A177-3AD203B41FA5}">
                      <a16:colId xmlns:a16="http://schemas.microsoft.com/office/drawing/2014/main" val="3540527636"/>
                    </a:ext>
                  </a:extLst>
                </a:gridCol>
                <a:gridCol w="786064">
                  <a:extLst>
                    <a:ext uri="{9D8B030D-6E8A-4147-A177-3AD203B41FA5}">
                      <a16:colId xmlns:a16="http://schemas.microsoft.com/office/drawing/2014/main" val="2744444067"/>
                    </a:ext>
                  </a:extLst>
                </a:gridCol>
                <a:gridCol w="843581">
                  <a:extLst>
                    <a:ext uri="{9D8B030D-6E8A-4147-A177-3AD203B41FA5}">
                      <a16:colId xmlns:a16="http://schemas.microsoft.com/office/drawing/2014/main" val="3611573922"/>
                    </a:ext>
                  </a:extLst>
                </a:gridCol>
                <a:gridCol w="1543053">
                  <a:extLst>
                    <a:ext uri="{9D8B030D-6E8A-4147-A177-3AD203B41FA5}">
                      <a16:colId xmlns:a16="http://schemas.microsoft.com/office/drawing/2014/main" val="1914353441"/>
                    </a:ext>
                  </a:extLst>
                </a:gridCol>
                <a:gridCol w="1697065">
                  <a:extLst>
                    <a:ext uri="{9D8B030D-6E8A-4147-A177-3AD203B41FA5}">
                      <a16:colId xmlns:a16="http://schemas.microsoft.com/office/drawing/2014/main" val="4034099634"/>
                    </a:ext>
                  </a:extLst>
                </a:gridCol>
              </a:tblGrid>
              <a:tr h="731520">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學年度</a:t>
                      </a:r>
                    </a:p>
                  </a:txBody>
                  <a:tcPr marL="68580" marR="685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學校代碼</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學校名稱</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統計處代碼</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系所名稱</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學制別</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5">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境外</a:t>
                      </a:r>
                      <a:r>
                        <a:rPr lang="zh-TW" sz="2400" b="0" kern="100" dirty="0" smtClean="0">
                          <a:solidFill>
                            <a:schemeClr val="tx1"/>
                          </a:solidFill>
                          <a:effectLst/>
                          <a:latin typeface="微軟正黑體" panose="020B0604030504040204" pitchFamily="34" charset="-120"/>
                          <a:ea typeface="微軟正黑體" panose="020B0604030504040204" pitchFamily="34" charset="-120"/>
                        </a:rPr>
                        <a:t>生</a:t>
                      </a: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rPr>
                        <a:t>（新生）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實際</a:t>
                      </a:r>
                      <a:r>
                        <a:rPr lang="zh-TW" sz="2400" b="0" kern="100" dirty="0">
                          <a:solidFill>
                            <a:schemeClr val="tx1"/>
                          </a:solidFill>
                          <a:effectLst/>
                          <a:latin typeface="微軟正黑體" panose="020B0604030504040204" pitchFamily="34" charset="-120"/>
                          <a:ea typeface="微軟正黑體" panose="020B0604030504040204" pitchFamily="34" charset="-120"/>
                        </a:rPr>
                        <a:t>註冊人數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marL="0" algn="ctr" defTabSz="914400" rtl="0" eaLnBrk="1" latinLnBrk="0" hangingPunct="1">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系所</a:t>
                      </a: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招生</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特色說明</a:t>
                      </a:r>
                      <a:endParaRPr lang="en-US"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marL="0" algn="ctr" defTabSz="914400" rtl="0" eaLnBrk="1" latinLnBrk="0" hangingPunct="1">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系所</a:t>
                      </a: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招生</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特色</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之網址</a:t>
                      </a: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787028425"/>
                  </a:ext>
                </a:extLst>
              </a:tr>
              <a:tr h="195294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小計</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en-US" sz="2400" b="0" kern="100" dirty="0" smtClean="0">
                          <a:solidFill>
                            <a:schemeClr val="tx1"/>
                          </a:solidFill>
                          <a:effectLst/>
                          <a:latin typeface="微軟正黑體" panose="020B0604030504040204" pitchFamily="34" charset="-120"/>
                          <a:ea typeface="微軟正黑體" panose="020B0604030504040204" pitchFamily="34" charset="-120"/>
                          <a:cs typeface="+mn-cs"/>
                        </a:rPr>
                        <a:t>A)</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僑</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生</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(a1)</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港</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澳</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生</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(a2)</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外國</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學生</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(a3)</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大陸</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地區</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algn="ctr" defTabSz="914400" rtl="0" eaLnBrk="1" latinLnBrk="0" hangingPunct="1">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學生</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(a4)</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511705164"/>
                  </a:ext>
                </a:extLst>
              </a:tr>
            </a:tbl>
          </a:graphicData>
        </a:graphic>
      </p:graphicFrame>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04</a:t>
            </a:r>
            <a:endParaRPr lang="zh-TW" altLang="en-US" smtClean="0"/>
          </a:p>
        </p:txBody>
      </p:sp>
      <p:sp>
        <p:nvSpPr>
          <p:cNvPr id="87043"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B31DAA73-4010-44A5-9122-9A35DFAB67EB}" type="slidenum">
              <a:rPr lang="zh-TW" altLang="en-US" smtClean="0">
                <a:solidFill>
                  <a:srgbClr val="000000"/>
                </a:solidFill>
              </a:rPr>
              <a:pPr fontAlgn="base">
                <a:spcBef>
                  <a:spcPct val="0"/>
                </a:spcBef>
                <a:spcAft>
                  <a:spcPct val="0"/>
                </a:spcAft>
              </a:pPr>
              <a:t>31</a:t>
            </a:fld>
            <a:endParaRPr lang="zh-TW" altLang="en-US" smtClean="0">
              <a:solidFill>
                <a:srgbClr val="000000"/>
              </a:solidFill>
            </a:endParaRPr>
          </a:p>
        </p:txBody>
      </p:sp>
      <p:sp>
        <p:nvSpPr>
          <p:cNvPr id="87044"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2-8 </a:t>
            </a:r>
            <a:r>
              <a:rPr lang="zh-TW" altLang="en-US" sz="3600" b="1">
                <a:solidFill>
                  <a:srgbClr val="C5E0B4"/>
                </a:solidFill>
                <a:latin typeface="微軟正黑體" panose="020B0604030504040204" pitchFamily="34" charset="-120"/>
                <a:ea typeface="微軟正黑體" panose="020B0604030504040204" pitchFamily="34" charset="-120"/>
              </a:rPr>
              <a:t>本國學生招生缺額招收境外學生資料表</a:t>
            </a:r>
          </a:p>
        </p:txBody>
      </p:sp>
      <p:sp>
        <p:nvSpPr>
          <p:cNvPr id="2" name="矩形 1"/>
          <p:cNvSpPr/>
          <p:nvPr/>
        </p:nvSpPr>
        <p:spPr>
          <a:xfrm>
            <a:off x="0" y="3657600"/>
            <a:ext cx="12176125" cy="350837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特種生身分別</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以下拉式選單方式選取：僑生、港澳生、外國學生。</a:t>
            </a: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「僑生」：依僑生回國就學及輔導辦法第</a:t>
            </a:r>
            <a:r>
              <a:rPr lang="en-US" altLang="zh-TW" sz="2400" dirty="0">
                <a:solidFill>
                  <a:prstClr val="black"/>
                </a:solidFill>
                <a:latin typeface="微軟正黑體" panose="020B0604030504040204" pitchFamily="34" charset="-120"/>
                <a:ea typeface="微軟正黑體" panose="020B0604030504040204" pitchFamily="34" charset="-120"/>
              </a:rPr>
              <a:t>11</a:t>
            </a:r>
            <a:r>
              <a:rPr lang="zh-TW" altLang="en-US" sz="2400" dirty="0">
                <a:solidFill>
                  <a:prstClr val="black"/>
                </a:solidFill>
                <a:latin typeface="微軟正黑體" panose="020B0604030504040204" pitchFamily="34" charset="-120"/>
                <a:ea typeface="微軟正黑體" panose="020B0604030504040204" pitchFamily="34" charset="-120"/>
              </a:rPr>
              <a:t>條規定，大專校院於當年度核定招生總名額內，有本國學生未招足之情形者，得以僑生名額補足。</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「港澳生」：依香港澳門居民來臺就學辦法規定，大專校院於當年度核定招生總名額內，有本國學生未招足之情形者，得以港澳生名額補足。</a:t>
            </a: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「外國學生」：依外國學生來臺就學辦法第</a:t>
            </a:r>
            <a:r>
              <a:rPr lang="en-US" altLang="zh-TW" sz="2400" dirty="0">
                <a:solidFill>
                  <a:prstClr val="black"/>
                </a:solidFill>
                <a:latin typeface="微軟正黑體" panose="020B0604030504040204" pitchFamily="34" charset="-120"/>
                <a:ea typeface="微軟正黑體" panose="020B0604030504040204" pitchFamily="34" charset="-120"/>
              </a:rPr>
              <a:t>5</a:t>
            </a:r>
            <a:r>
              <a:rPr lang="zh-TW" altLang="en-US" sz="2400" dirty="0">
                <a:solidFill>
                  <a:prstClr val="black"/>
                </a:solidFill>
                <a:latin typeface="微軟正黑體" panose="020B0604030504040204" pitchFamily="34" charset="-120"/>
                <a:ea typeface="微軟正黑體" panose="020B0604030504040204" pitchFamily="34" charset="-120"/>
              </a:rPr>
              <a:t>條規定，大專校院於當年度核定招生總名額內，有本國學生未招足之情形者，得以外國學生名額補足。</a:t>
            </a:r>
          </a:p>
          <a:p>
            <a:pPr marL="342900" indent="-342900">
              <a:buFont typeface="Wingdings" panose="05000000000000000000" pitchFamily="2" charset="2"/>
              <a:buChar char="u"/>
              <a:defRPr/>
            </a:pPr>
            <a:endParaRPr lang="en-US" altLang="zh-TW" dirty="0">
              <a:solidFill>
                <a:prstClr val="black"/>
              </a:solidFill>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nvGraphicFramePr>
        <p:xfrm>
          <a:off x="180975" y="1122363"/>
          <a:ext cx="11650663" cy="2535237"/>
        </p:xfrm>
        <a:graphic>
          <a:graphicData uri="http://schemas.openxmlformats.org/drawingml/2006/table">
            <a:tbl>
              <a:tblPr firstRow="1" firstCol="1" bandRow="1">
                <a:tableStyleId>{5C22544A-7EE6-4342-B048-85BDC9FD1C3A}</a:tableStyleId>
              </a:tblPr>
              <a:tblGrid>
                <a:gridCol w="856519">
                  <a:extLst>
                    <a:ext uri="{9D8B030D-6E8A-4147-A177-3AD203B41FA5}">
                      <a16:colId xmlns:a16="http://schemas.microsoft.com/office/drawing/2014/main" val="20000"/>
                    </a:ext>
                  </a:extLst>
                </a:gridCol>
                <a:gridCol w="856519">
                  <a:extLst>
                    <a:ext uri="{9D8B030D-6E8A-4147-A177-3AD203B41FA5}">
                      <a16:colId xmlns:a16="http://schemas.microsoft.com/office/drawing/2014/main" val="20001"/>
                    </a:ext>
                  </a:extLst>
                </a:gridCol>
                <a:gridCol w="2421709">
                  <a:extLst>
                    <a:ext uri="{9D8B030D-6E8A-4147-A177-3AD203B41FA5}">
                      <a16:colId xmlns:a16="http://schemas.microsoft.com/office/drawing/2014/main" val="20002"/>
                    </a:ext>
                  </a:extLst>
                </a:gridCol>
                <a:gridCol w="2651601">
                  <a:extLst>
                    <a:ext uri="{9D8B030D-6E8A-4147-A177-3AD203B41FA5}">
                      <a16:colId xmlns:a16="http://schemas.microsoft.com/office/drawing/2014/main" val="2108220279"/>
                    </a:ext>
                  </a:extLst>
                </a:gridCol>
                <a:gridCol w="2432158">
                  <a:extLst>
                    <a:ext uri="{9D8B030D-6E8A-4147-A177-3AD203B41FA5}">
                      <a16:colId xmlns:a16="http://schemas.microsoft.com/office/drawing/2014/main" val="20005"/>
                    </a:ext>
                  </a:extLst>
                </a:gridCol>
                <a:gridCol w="2432158">
                  <a:extLst>
                    <a:ext uri="{9D8B030D-6E8A-4147-A177-3AD203B41FA5}">
                      <a16:colId xmlns:a16="http://schemas.microsoft.com/office/drawing/2014/main" val="20006"/>
                    </a:ext>
                  </a:extLst>
                </a:gridCol>
              </a:tblGrid>
              <a:tr h="1408466">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系所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79" marR="17779"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79" marR="177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特種</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生身分</a:t>
                      </a:r>
                      <a:r>
                        <a:rPr lang="zh-TW" sz="2400" b="1" kern="100" dirty="0">
                          <a:solidFill>
                            <a:srgbClr val="FF0000"/>
                          </a:solidFill>
                          <a:effectLst/>
                          <a:latin typeface="微軟正黑體" panose="020B0604030504040204" pitchFamily="34" charset="-120"/>
                          <a:ea typeface="微軟正黑體" panose="020B0604030504040204" pitchFamily="34" charset="-120"/>
                        </a:rPr>
                        <a:t>別</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79" marR="177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algn="ctr">
                        <a:spcAft>
                          <a:spcPts val="0"/>
                        </a:spcAf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本國學生招生缺額</a:t>
                      </a:r>
                      <a:endParaRPr lang="zh-TW" altLang="zh-TW" sz="2400" b="0" kern="100" dirty="0" smtClean="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79" marR="177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實際</a:t>
                      </a:r>
                      <a:endParaRPr lang="en-US" altLang="zh-TW" sz="2400" b="0" kern="100" dirty="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註冊人數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79" marR="17779"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10000"/>
                  </a:ext>
                </a:extLst>
              </a:tr>
              <a:tr h="112677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男</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79" marR="177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女</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79" marR="17779"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04</a:t>
            </a:r>
            <a:endParaRPr lang="zh-TW" altLang="en-US" smtClean="0"/>
          </a:p>
        </p:txBody>
      </p:sp>
      <p:sp>
        <p:nvSpPr>
          <p:cNvPr id="88067"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BF17AD5C-4BF1-4972-A757-7EAA59BF737D}" type="slidenum">
              <a:rPr lang="zh-TW" altLang="en-US" smtClean="0">
                <a:solidFill>
                  <a:srgbClr val="000000"/>
                </a:solidFill>
              </a:rPr>
              <a:pPr fontAlgn="base">
                <a:spcBef>
                  <a:spcPct val="0"/>
                </a:spcBef>
                <a:spcAft>
                  <a:spcPct val="0"/>
                </a:spcAft>
              </a:pPr>
              <a:t>32</a:t>
            </a:fld>
            <a:endParaRPr lang="zh-TW" altLang="en-US" smtClean="0">
              <a:solidFill>
                <a:srgbClr val="000000"/>
              </a:solidFill>
            </a:endParaRPr>
          </a:p>
        </p:txBody>
      </p:sp>
      <p:sp>
        <p:nvSpPr>
          <p:cNvPr id="88068"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2-8 </a:t>
            </a:r>
            <a:r>
              <a:rPr lang="zh-TW" altLang="en-US" sz="3600" b="1">
                <a:solidFill>
                  <a:srgbClr val="C5E0B4"/>
                </a:solidFill>
                <a:latin typeface="微軟正黑體" panose="020B0604030504040204" pitchFamily="34" charset="-120"/>
                <a:ea typeface="微軟正黑體" panose="020B0604030504040204" pitchFamily="34" charset="-120"/>
              </a:rPr>
              <a:t>本國學生招生缺額招收境外學生資料表</a:t>
            </a:r>
          </a:p>
        </p:txBody>
      </p:sp>
      <p:sp>
        <p:nvSpPr>
          <p:cNvPr id="2" name="矩形 1"/>
          <p:cNvSpPr/>
          <p:nvPr/>
        </p:nvSpPr>
        <p:spPr>
          <a:xfrm>
            <a:off x="15875" y="3836988"/>
            <a:ext cx="12176125" cy="2862262"/>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本國學生招生缺額、實際註冊人數</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請填報本國學生招生缺額，並以實際缺額為計算基準（請填阿拉伯數字）。</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實際註冊的學生人數，請依男</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女生分別填報。</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請填數字</a:t>
            </a:r>
            <a:r>
              <a:rPr lang="en-US" altLang="zh-TW" sz="2400" dirty="0">
                <a:solidFill>
                  <a:prstClr val="black"/>
                </a:solidFill>
                <a:latin typeface="微軟正黑體" panose="020B0604030504040204" pitchFamily="34" charset="-120"/>
                <a:ea typeface="微軟正黑體" panose="020B0604030504040204" pitchFamily="34" charset="-120"/>
              </a:rPr>
              <a:t>)</a:t>
            </a: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新生實際註冊人數</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請填報完成註冊程序之新生人數</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包括完成註冊之新生休學人數</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，不包括退學生及新生保留入學資格者。</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大專校院於當年度核定招生總名額內有本國學生未招足之情形，而以境外生名額補足者，請同時填報表</a:t>
            </a:r>
            <a:r>
              <a:rPr lang="en-US" altLang="zh-TW" sz="2400" dirty="0">
                <a:solidFill>
                  <a:prstClr val="black"/>
                </a:solidFill>
                <a:latin typeface="微軟正黑體" panose="020B0604030504040204" pitchFamily="34" charset="-120"/>
                <a:ea typeface="微軟正黑體" panose="020B0604030504040204" pitchFamily="34" charset="-120"/>
              </a:rPr>
              <a:t>2-1-3</a:t>
            </a:r>
            <a:r>
              <a:rPr lang="zh-TW" altLang="en-US" sz="2400" dirty="0">
                <a:solidFill>
                  <a:prstClr val="black"/>
                </a:solidFill>
                <a:latin typeface="微軟正黑體" panose="020B0604030504040204" pitchFamily="34" charset="-120"/>
                <a:ea typeface="微軟正黑體" panose="020B0604030504040204" pitchFamily="34" charset="-120"/>
              </a:rPr>
              <a:t>及表</a:t>
            </a:r>
            <a:r>
              <a:rPr lang="en-US" altLang="zh-TW" sz="2400" dirty="0">
                <a:solidFill>
                  <a:prstClr val="black"/>
                </a:solidFill>
                <a:latin typeface="微軟正黑體" panose="020B0604030504040204" pitchFamily="34" charset="-120"/>
                <a:ea typeface="微軟正黑體" panose="020B0604030504040204" pitchFamily="34" charset="-120"/>
              </a:rPr>
              <a:t>2-8</a:t>
            </a:r>
            <a:r>
              <a:rPr lang="zh-TW" altLang="en-US" sz="2400" dirty="0">
                <a:solidFill>
                  <a:prstClr val="black"/>
                </a:solidFill>
                <a:latin typeface="微軟正黑體" panose="020B0604030504040204" pitchFamily="34" charset="-120"/>
                <a:ea typeface="微軟正黑體" panose="020B0604030504040204" pitchFamily="34" charset="-120"/>
              </a:rPr>
              <a:t>。表</a:t>
            </a:r>
            <a:r>
              <a:rPr lang="en-US" altLang="zh-TW" sz="2400" dirty="0">
                <a:solidFill>
                  <a:prstClr val="black"/>
                </a:solidFill>
                <a:latin typeface="微軟正黑體" panose="020B0604030504040204" pitchFamily="34" charset="-120"/>
                <a:ea typeface="微軟正黑體" panose="020B0604030504040204" pitchFamily="34" charset="-120"/>
              </a:rPr>
              <a:t>2-1-3</a:t>
            </a:r>
            <a:r>
              <a:rPr lang="zh-TW" altLang="en-US" sz="2400" dirty="0">
                <a:solidFill>
                  <a:prstClr val="black"/>
                </a:solidFill>
                <a:latin typeface="微軟正黑體" panose="020B0604030504040204" pitchFamily="34" charset="-120"/>
                <a:ea typeface="微軟正黑體" panose="020B0604030504040204" pitchFamily="34" charset="-120"/>
              </a:rPr>
              <a:t>資料包含表</a:t>
            </a:r>
            <a:r>
              <a:rPr lang="en-US" altLang="zh-TW" sz="2400" dirty="0">
                <a:solidFill>
                  <a:prstClr val="black"/>
                </a:solidFill>
                <a:latin typeface="微軟正黑體" panose="020B0604030504040204" pitchFamily="34" charset="-120"/>
                <a:ea typeface="微軟正黑體" panose="020B0604030504040204" pitchFamily="34" charset="-120"/>
              </a:rPr>
              <a:t>2-8</a:t>
            </a:r>
            <a:r>
              <a:rPr lang="zh-TW" altLang="en-US" sz="2400" dirty="0">
                <a:solidFill>
                  <a:prstClr val="black"/>
                </a:solidFill>
                <a:latin typeface="微軟正黑體" panose="020B0604030504040204" pitchFamily="34" charset="-120"/>
                <a:ea typeface="微軟正黑體" panose="020B0604030504040204" pitchFamily="34" charset="-120"/>
              </a:rPr>
              <a:t>資料。</a:t>
            </a: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nvGraphicFramePr>
        <p:xfrm>
          <a:off x="180975" y="1122363"/>
          <a:ext cx="11650663" cy="2535237"/>
        </p:xfrm>
        <a:graphic>
          <a:graphicData uri="http://schemas.openxmlformats.org/drawingml/2006/table">
            <a:tbl>
              <a:tblPr firstRow="1" firstCol="1" bandRow="1">
                <a:tableStyleId>{5C22544A-7EE6-4342-B048-85BDC9FD1C3A}</a:tableStyleId>
              </a:tblPr>
              <a:tblGrid>
                <a:gridCol w="856519">
                  <a:extLst>
                    <a:ext uri="{9D8B030D-6E8A-4147-A177-3AD203B41FA5}">
                      <a16:colId xmlns:a16="http://schemas.microsoft.com/office/drawing/2014/main" val="20000"/>
                    </a:ext>
                  </a:extLst>
                </a:gridCol>
                <a:gridCol w="856519">
                  <a:extLst>
                    <a:ext uri="{9D8B030D-6E8A-4147-A177-3AD203B41FA5}">
                      <a16:colId xmlns:a16="http://schemas.microsoft.com/office/drawing/2014/main" val="20001"/>
                    </a:ext>
                  </a:extLst>
                </a:gridCol>
                <a:gridCol w="2421709">
                  <a:extLst>
                    <a:ext uri="{9D8B030D-6E8A-4147-A177-3AD203B41FA5}">
                      <a16:colId xmlns:a16="http://schemas.microsoft.com/office/drawing/2014/main" val="20002"/>
                    </a:ext>
                  </a:extLst>
                </a:gridCol>
                <a:gridCol w="2651601">
                  <a:extLst>
                    <a:ext uri="{9D8B030D-6E8A-4147-A177-3AD203B41FA5}">
                      <a16:colId xmlns:a16="http://schemas.microsoft.com/office/drawing/2014/main" val="2108220279"/>
                    </a:ext>
                  </a:extLst>
                </a:gridCol>
                <a:gridCol w="2432158">
                  <a:extLst>
                    <a:ext uri="{9D8B030D-6E8A-4147-A177-3AD203B41FA5}">
                      <a16:colId xmlns:a16="http://schemas.microsoft.com/office/drawing/2014/main" val="20005"/>
                    </a:ext>
                  </a:extLst>
                </a:gridCol>
                <a:gridCol w="2432158">
                  <a:extLst>
                    <a:ext uri="{9D8B030D-6E8A-4147-A177-3AD203B41FA5}">
                      <a16:colId xmlns:a16="http://schemas.microsoft.com/office/drawing/2014/main" val="20006"/>
                    </a:ext>
                  </a:extLst>
                </a:gridCol>
              </a:tblGrid>
              <a:tr h="1408466">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系所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79" marR="17779"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79" marR="177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特種</a:t>
                      </a:r>
                      <a:r>
                        <a:rPr lang="zh-TW" sz="2400" b="0" kern="100" dirty="0" smtClean="0">
                          <a:solidFill>
                            <a:schemeClr val="tx1"/>
                          </a:solidFill>
                          <a:effectLst/>
                          <a:latin typeface="微軟正黑體" panose="020B0604030504040204" pitchFamily="34" charset="-120"/>
                          <a:ea typeface="微軟正黑體" panose="020B0604030504040204" pitchFamily="34" charset="-120"/>
                        </a:rPr>
                        <a:t>生身分</a:t>
                      </a:r>
                      <a:r>
                        <a:rPr lang="zh-TW" sz="2400" b="0" kern="100" dirty="0">
                          <a:solidFill>
                            <a:schemeClr val="tx1"/>
                          </a:solidFill>
                          <a:effectLst/>
                          <a:latin typeface="微軟正黑體" panose="020B0604030504040204" pitchFamily="34" charset="-120"/>
                          <a:ea typeface="微軟正黑體" panose="020B0604030504040204" pitchFamily="34" charset="-120"/>
                        </a:rPr>
                        <a:t>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79" marR="177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altLang="en-US" sz="2400" b="1" kern="100" dirty="0" smtClean="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本國學生招生缺額</a:t>
                      </a:r>
                      <a:endParaRPr lang="zh-TW" altLang="zh-TW" sz="2400" b="1" kern="100" dirty="0" smtClean="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79" marR="177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gridSpan="2">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實際</a:t>
                      </a:r>
                      <a:endParaRPr lang="en-US" altLang="zh-TW" sz="2400" b="1" kern="100" dirty="0">
                        <a:solidFill>
                          <a:srgbClr val="FF0000"/>
                        </a:solidFill>
                        <a:effectLst/>
                        <a:latin typeface="微軟正黑體" panose="020B0604030504040204" pitchFamily="34" charset="-120"/>
                        <a:ea typeface="微軟正黑體" panose="020B0604030504040204" pitchFamily="34" charset="-120"/>
                      </a:endParaRPr>
                    </a:p>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註冊人數</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79" marR="17779"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extLst>
                  <a:ext uri="{0D108BD9-81ED-4DB2-BD59-A6C34878D82A}">
                    <a16:rowId xmlns:a16="http://schemas.microsoft.com/office/drawing/2014/main" val="10000"/>
                  </a:ext>
                </a:extLst>
              </a:tr>
              <a:tr h="112677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男</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79" marR="177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女</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79" marR="17779"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bl>
          </a:graphicData>
        </a:graphic>
      </p:graphicFrame>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10</a:t>
            </a:r>
            <a:endParaRPr lang="zh-TW" altLang="en-US" smtClean="0"/>
          </a:p>
        </p:txBody>
      </p:sp>
      <p:sp>
        <p:nvSpPr>
          <p:cNvPr id="89091"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C4E4D241-1595-408B-9CDF-8C78A192E80A}" type="slidenum">
              <a:rPr lang="zh-TW" altLang="en-US" smtClean="0">
                <a:solidFill>
                  <a:srgbClr val="000000"/>
                </a:solidFill>
              </a:rPr>
              <a:pPr fontAlgn="base">
                <a:spcBef>
                  <a:spcPct val="0"/>
                </a:spcBef>
                <a:spcAft>
                  <a:spcPct val="0"/>
                </a:spcAft>
              </a:pPr>
              <a:t>33</a:t>
            </a:fld>
            <a:endParaRPr lang="zh-TW" altLang="en-US" smtClean="0">
              <a:solidFill>
                <a:srgbClr val="000000"/>
              </a:solidFill>
            </a:endParaRPr>
          </a:p>
        </p:txBody>
      </p:sp>
      <p:sp>
        <p:nvSpPr>
          <p:cNvPr id="2" name="矩形 1"/>
          <p:cNvSpPr/>
          <p:nvPr/>
        </p:nvSpPr>
        <p:spPr>
          <a:xfrm>
            <a:off x="15875" y="3836988"/>
            <a:ext cx="12176125" cy="314007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課程類別 </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請依照該科目</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課程之類別，由下拉式選單選擇</a:t>
            </a:r>
            <a:r>
              <a:rPr lang="zh-TW" altLang="zh-TW" sz="2400" b="1" dirty="0">
                <a:solidFill>
                  <a:srgbClr val="FF0000"/>
                </a:solidFill>
                <a:latin typeface="微軟正黑體" panose="020B0604030504040204" pitchFamily="34" charset="-120"/>
                <a:ea typeface="微軟正黑體" panose="020B0604030504040204" pitchFamily="34" charset="-120"/>
              </a:rPr>
              <a:t>「創新教學課程」、「創新創業課程」、「運算思維與程式設計課程」、「其他」</a:t>
            </a:r>
            <a:r>
              <a:rPr lang="zh-TW" altLang="zh-TW" sz="2400" dirty="0">
                <a:solidFill>
                  <a:prstClr val="black"/>
                </a:solidFill>
                <a:latin typeface="微軟正黑體" panose="020B0604030504040204" pitchFamily="34" charset="-120"/>
                <a:ea typeface="微軟正黑體" panose="020B0604030504040204" pitchFamily="34" charset="-120"/>
              </a:rPr>
              <a:t>。（不得空白）</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新增欄位</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sp>
        <p:nvSpPr>
          <p:cNvPr id="89093"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4000" b="1">
                <a:solidFill>
                  <a:srgbClr val="C5E0B4"/>
                </a:solidFill>
                <a:latin typeface="微軟正黑體" panose="020B0604030504040204" pitchFamily="34" charset="-120"/>
                <a:ea typeface="微軟正黑體" panose="020B0604030504040204" pitchFamily="34" charset="-120"/>
              </a:rPr>
              <a:t>表</a:t>
            </a:r>
            <a:r>
              <a:rPr lang="en-US" altLang="zh-TW" sz="4000" b="1">
                <a:solidFill>
                  <a:srgbClr val="C5E0B4"/>
                </a:solidFill>
                <a:latin typeface="微軟正黑體" panose="020B0604030504040204" pitchFamily="34" charset="-120"/>
                <a:ea typeface="微軟正黑體" panose="020B0604030504040204" pitchFamily="34" charset="-120"/>
              </a:rPr>
              <a:t>3-5 </a:t>
            </a:r>
            <a:r>
              <a:rPr lang="zh-TW" altLang="en-US" sz="4000" b="1">
                <a:solidFill>
                  <a:srgbClr val="C5E0B4"/>
                </a:solidFill>
                <a:latin typeface="微軟正黑體" panose="020B0604030504040204" pitchFamily="34" charset="-120"/>
                <a:ea typeface="微軟正黑體" panose="020B0604030504040204" pitchFamily="34" charset="-120"/>
              </a:rPr>
              <a:t>實際開課結構統計</a:t>
            </a:r>
            <a:r>
              <a:rPr lang="zh-TW" altLang="zh-TW" sz="4000" b="1">
                <a:solidFill>
                  <a:srgbClr val="C5E0B4"/>
                </a:solidFill>
                <a:latin typeface="微軟正黑體" panose="020B0604030504040204" pitchFamily="34" charset="-120"/>
                <a:ea typeface="微軟正黑體" panose="020B0604030504040204" pitchFamily="34" charset="-120"/>
              </a:rPr>
              <a:t>表</a:t>
            </a:r>
            <a:endParaRPr lang="zh-TW" altLang="en-US" sz="4000" b="1">
              <a:solidFill>
                <a:srgbClr val="C5E0B4"/>
              </a:solidFill>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nvGraphicFramePr>
        <p:xfrm>
          <a:off x="101600" y="1046163"/>
          <a:ext cx="11938000" cy="2690812"/>
        </p:xfrm>
        <a:graphic>
          <a:graphicData uri="http://schemas.openxmlformats.org/drawingml/2006/table">
            <a:tbl>
              <a:tblPr>
                <a:tableStyleId>{5C22544A-7EE6-4342-B048-85BDC9FD1C3A}</a:tableStyleId>
              </a:tblPr>
              <a:tblGrid>
                <a:gridCol w="614618">
                  <a:extLst>
                    <a:ext uri="{9D8B030D-6E8A-4147-A177-3AD203B41FA5}">
                      <a16:colId xmlns:a16="http://schemas.microsoft.com/office/drawing/2014/main" val="2103066161"/>
                    </a:ext>
                  </a:extLst>
                </a:gridCol>
                <a:gridCol w="490722">
                  <a:extLst>
                    <a:ext uri="{9D8B030D-6E8A-4147-A177-3AD203B41FA5}">
                      <a16:colId xmlns:a16="http://schemas.microsoft.com/office/drawing/2014/main" val="3982481276"/>
                    </a:ext>
                  </a:extLst>
                </a:gridCol>
                <a:gridCol w="490722">
                  <a:extLst>
                    <a:ext uri="{9D8B030D-6E8A-4147-A177-3AD203B41FA5}">
                      <a16:colId xmlns:a16="http://schemas.microsoft.com/office/drawing/2014/main" val="3433868706"/>
                    </a:ext>
                  </a:extLst>
                </a:gridCol>
                <a:gridCol w="490722">
                  <a:extLst>
                    <a:ext uri="{9D8B030D-6E8A-4147-A177-3AD203B41FA5}">
                      <a16:colId xmlns:a16="http://schemas.microsoft.com/office/drawing/2014/main" val="1571922840"/>
                    </a:ext>
                  </a:extLst>
                </a:gridCol>
                <a:gridCol w="488293">
                  <a:extLst>
                    <a:ext uri="{9D8B030D-6E8A-4147-A177-3AD203B41FA5}">
                      <a16:colId xmlns:a16="http://schemas.microsoft.com/office/drawing/2014/main" val="439766759"/>
                    </a:ext>
                  </a:extLst>
                </a:gridCol>
                <a:gridCol w="488293">
                  <a:extLst>
                    <a:ext uri="{9D8B030D-6E8A-4147-A177-3AD203B41FA5}">
                      <a16:colId xmlns:a16="http://schemas.microsoft.com/office/drawing/2014/main" val="1863662774"/>
                    </a:ext>
                  </a:extLst>
                </a:gridCol>
                <a:gridCol w="612188">
                  <a:extLst>
                    <a:ext uri="{9D8B030D-6E8A-4147-A177-3AD203B41FA5}">
                      <a16:colId xmlns:a16="http://schemas.microsoft.com/office/drawing/2014/main" val="142993644"/>
                    </a:ext>
                  </a:extLst>
                </a:gridCol>
                <a:gridCol w="714220">
                  <a:extLst>
                    <a:ext uri="{9D8B030D-6E8A-4147-A177-3AD203B41FA5}">
                      <a16:colId xmlns:a16="http://schemas.microsoft.com/office/drawing/2014/main" val="606873472"/>
                    </a:ext>
                  </a:extLst>
                </a:gridCol>
                <a:gridCol w="813823">
                  <a:extLst>
                    <a:ext uri="{9D8B030D-6E8A-4147-A177-3AD203B41FA5}">
                      <a16:colId xmlns:a16="http://schemas.microsoft.com/office/drawing/2014/main" val="1489666776"/>
                    </a:ext>
                  </a:extLst>
                </a:gridCol>
                <a:gridCol w="612188">
                  <a:extLst>
                    <a:ext uri="{9D8B030D-6E8A-4147-A177-3AD203B41FA5}">
                      <a16:colId xmlns:a16="http://schemas.microsoft.com/office/drawing/2014/main" val="2575395395"/>
                    </a:ext>
                  </a:extLst>
                </a:gridCol>
                <a:gridCol w="545672">
                  <a:extLst>
                    <a:ext uri="{9D8B030D-6E8A-4147-A177-3AD203B41FA5}">
                      <a16:colId xmlns:a16="http://schemas.microsoft.com/office/drawing/2014/main" val="3631877889"/>
                    </a:ext>
                  </a:extLst>
                </a:gridCol>
                <a:gridCol w="434997">
                  <a:extLst>
                    <a:ext uri="{9D8B030D-6E8A-4147-A177-3AD203B41FA5}">
                      <a16:colId xmlns:a16="http://schemas.microsoft.com/office/drawing/2014/main" val="4243135004"/>
                    </a:ext>
                  </a:extLst>
                </a:gridCol>
                <a:gridCol w="736831">
                  <a:extLst>
                    <a:ext uri="{9D8B030D-6E8A-4147-A177-3AD203B41FA5}">
                      <a16:colId xmlns:a16="http://schemas.microsoft.com/office/drawing/2014/main" val="2327551812"/>
                    </a:ext>
                  </a:extLst>
                </a:gridCol>
                <a:gridCol w="532377">
                  <a:extLst>
                    <a:ext uri="{9D8B030D-6E8A-4147-A177-3AD203B41FA5}">
                      <a16:colId xmlns:a16="http://schemas.microsoft.com/office/drawing/2014/main" val="4089643252"/>
                    </a:ext>
                  </a:extLst>
                </a:gridCol>
                <a:gridCol w="505299">
                  <a:extLst>
                    <a:ext uri="{9D8B030D-6E8A-4147-A177-3AD203B41FA5}">
                      <a16:colId xmlns:a16="http://schemas.microsoft.com/office/drawing/2014/main" val="2356780891"/>
                    </a:ext>
                  </a:extLst>
                </a:gridCol>
                <a:gridCol w="498130">
                  <a:extLst>
                    <a:ext uri="{9D8B030D-6E8A-4147-A177-3AD203B41FA5}">
                      <a16:colId xmlns:a16="http://schemas.microsoft.com/office/drawing/2014/main" val="3037794902"/>
                    </a:ext>
                  </a:extLst>
                </a:gridCol>
                <a:gridCol w="381732">
                  <a:extLst>
                    <a:ext uri="{9D8B030D-6E8A-4147-A177-3AD203B41FA5}">
                      <a16:colId xmlns:a16="http://schemas.microsoft.com/office/drawing/2014/main" val="1070535426"/>
                    </a:ext>
                  </a:extLst>
                </a:gridCol>
                <a:gridCol w="577036">
                  <a:extLst>
                    <a:ext uri="{9D8B030D-6E8A-4147-A177-3AD203B41FA5}">
                      <a16:colId xmlns:a16="http://schemas.microsoft.com/office/drawing/2014/main" val="4079861361"/>
                    </a:ext>
                  </a:extLst>
                </a:gridCol>
                <a:gridCol w="1074176">
                  <a:extLst>
                    <a:ext uri="{9D8B030D-6E8A-4147-A177-3AD203B41FA5}">
                      <a16:colId xmlns:a16="http://schemas.microsoft.com/office/drawing/2014/main" val="408265466"/>
                    </a:ext>
                  </a:extLst>
                </a:gridCol>
                <a:gridCol w="835961">
                  <a:extLst>
                    <a:ext uri="{9D8B030D-6E8A-4147-A177-3AD203B41FA5}">
                      <a16:colId xmlns:a16="http://schemas.microsoft.com/office/drawing/2014/main" val="2643875854"/>
                    </a:ext>
                  </a:extLst>
                </a:gridCol>
              </a:tblGrid>
              <a:tr h="2690812">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學年度</a:t>
                      </a:r>
                      <a:r>
                        <a:rPr lang="en-US" sz="2400" b="0" kern="100">
                          <a:effectLst/>
                          <a:latin typeface="微軟正黑體" panose="020B0604030504040204" pitchFamily="34" charset="-120"/>
                          <a:ea typeface="微軟正黑體" panose="020B0604030504040204" pitchFamily="34" charset="-120"/>
                        </a:rPr>
                        <a:t>/</a:t>
                      </a:r>
                      <a:endParaRPr lang="zh-TW" sz="2400" b="0" kern="100">
                        <a:effectLst/>
                        <a:latin typeface="微軟正黑體" panose="020B0604030504040204" pitchFamily="34" charset="-120"/>
                        <a:ea typeface="微軟正黑體" panose="020B0604030504040204" pitchFamily="34" charset="-120"/>
                      </a:endParaRPr>
                    </a:p>
                    <a:p>
                      <a:pPr algn="ctr">
                        <a:spcAft>
                          <a:spcPts val="0"/>
                        </a:spcAft>
                      </a:pPr>
                      <a:r>
                        <a:rPr lang="zh-TW" sz="2400" b="0" kern="100">
                          <a:effectLst/>
                          <a:latin typeface="微軟正黑體" panose="020B0604030504040204" pitchFamily="34" charset="-120"/>
                          <a:ea typeface="微軟正黑體" panose="020B0604030504040204" pitchFamily="34" charset="-120"/>
                        </a:rPr>
                        <a:t>學期</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當期</a:t>
                      </a:r>
                    </a:p>
                    <a:p>
                      <a:pPr algn="ctr">
                        <a:spcAft>
                          <a:spcPts val="0"/>
                        </a:spcAft>
                      </a:pPr>
                      <a:r>
                        <a:rPr lang="zh-TW" sz="2400" b="0" kern="100">
                          <a:effectLst/>
                          <a:latin typeface="微軟正黑體" panose="020B0604030504040204" pitchFamily="34" charset="-120"/>
                          <a:ea typeface="微軟正黑體" panose="020B0604030504040204" pitchFamily="34" charset="-120"/>
                        </a:rPr>
                        <a:t>課號</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effectLst/>
                          <a:latin typeface="微軟正黑體" panose="020B0604030504040204" pitchFamily="34" charset="-120"/>
                          <a:ea typeface="微軟正黑體" panose="020B0604030504040204" pitchFamily="34" charset="-120"/>
                        </a:rPr>
                        <a:t>課程名稱</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effectLst/>
                          <a:latin typeface="微軟正黑體" panose="020B0604030504040204" pitchFamily="34" charset="-120"/>
                          <a:ea typeface="微軟正黑體" panose="020B0604030504040204" pitchFamily="34" charset="-120"/>
                        </a:rPr>
                        <a:t>開課系所</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開課學制</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科目類別</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effectLst/>
                          <a:latin typeface="微軟正黑體" panose="020B0604030504040204" pitchFamily="34" charset="-120"/>
                          <a:ea typeface="微軟正黑體" panose="020B0604030504040204" pitchFamily="34" charset="-120"/>
                        </a:rPr>
                        <a:t>修 </a:t>
                      </a:r>
                      <a:r>
                        <a:rPr lang="zh-TW" sz="2400" b="0" kern="0" dirty="0" smtClean="0">
                          <a:effectLst/>
                          <a:latin typeface="微軟正黑體" panose="020B0604030504040204" pitchFamily="34" charset="-120"/>
                          <a:ea typeface="微軟正黑體" panose="020B0604030504040204" pitchFamily="34" charset="-120"/>
                        </a:rPr>
                        <a:t>別</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effectLst/>
                          <a:latin typeface="微軟正黑體" panose="020B0604030504040204" pitchFamily="34" charset="-120"/>
                          <a:ea typeface="微軟正黑體" panose="020B0604030504040204" pitchFamily="34" charset="-120"/>
                        </a:rPr>
                        <a:t>課程時</a:t>
                      </a:r>
                      <a:r>
                        <a:rPr lang="zh-TW" sz="2400" b="0" kern="0" dirty="0" smtClean="0">
                          <a:effectLst/>
                          <a:latin typeface="微軟正黑體" panose="020B0604030504040204" pitchFamily="34" charset="-120"/>
                          <a:ea typeface="微軟正黑體" panose="020B0604030504040204" pitchFamily="34" charset="-120"/>
                        </a:rPr>
                        <a:t>數</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effectLst/>
                          <a:latin typeface="微軟正黑體" panose="020B0604030504040204" pitchFamily="34" charset="-120"/>
                          <a:ea typeface="微軟正黑體" panose="020B0604030504040204" pitchFamily="34" charset="-120"/>
                        </a:rPr>
                        <a:t>實習時</a:t>
                      </a:r>
                      <a:r>
                        <a:rPr lang="zh-TW" sz="2400" b="0" kern="0" dirty="0" smtClean="0">
                          <a:effectLst/>
                          <a:latin typeface="微軟正黑體" panose="020B0604030504040204" pitchFamily="34" charset="-120"/>
                          <a:ea typeface="微軟正黑體" panose="020B0604030504040204" pitchFamily="34" charset="-120"/>
                        </a:rPr>
                        <a:t>數</a:t>
                      </a:r>
                      <a:endParaRPr lang="zh-TW" sz="2400" b="0" kern="100" dirty="0">
                        <a:effectLst/>
                        <a:latin typeface="微軟正黑體" panose="020B0604030504040204" pitchFamily="34" charset="-120"/>
                        <a:ea typeface="微軟正黑體" panose="020B0604030504040204" pitchFamily="34" charset="-12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開 課</a:t>
                      </a:r>
                      <a:r>
                        <a:rPr lang="en-US" sz="2400" b="0" kern="100">
                          <a:effectLst/>
                          <a:latin typeface="微軟正黑體" panose="020B0604030504040204" pitchFamily="34" charset="-120"/>
                          <a:ea typeface="微軟正黑體" panose="020B0604030504040204" pitchFamily="34" charset="-120"/>
                        </a:rPr>
                        <a:t/>
                      </a:r>
                      <a:br>
                        <a:rPr lang="en-US" sz="2400" b="0" kern="100">
                          <a:effectLst/>
                          <a:latin typeface="微軟正黑體" panose="020B0604030504040204" pitchFamily="34" charset="-120"/>
                          <a:ea typeface="微軟正黑體" panose="020B0604030504040204" pitchFamily="34" charset="-120"/>
                        </a:rPr>
                      </a:br>
                      <a:r>
                        <a:rPr lang="zh-TW" sz="2400" b="0" kern="100">
                          <a:effectLst/>
                          <a:latin typeface="微軟正黑體" panose="020B0604030504040204" pitchFamily="34" charset="-120"/>
                          <a:ea typeface="微軟正黑體" panose="020B0604030504040204" pitchFamily="34" charset="-120"/>
                        </a:rPr>
                        <a:t>學分數</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effectLst/>
                          <a:latin typeface="微軟正黑體" panose="020B0604030504040204" pitchFamily="34" charset="-120"/>
                          <a:ea typeface="微軟正黑體" panose="020B0604030504040204" pitchFamily="34" charset="-120"/>
                        </a:rPr>
                        <a:t>第一次</a:t>
                      </a:r>
                      <a:r>
                        <a:rPr lang="en-US" sz="2400" b="0" kern="0">
                          <a:effectLst/>
                          <a:latin typeface="微軟正黑體" panose="020B0604030504040204" pitchFamily="34" charset="-120"/>
                          <a:ea typeface="微軟正黑體" panose="020B0604030504040204" pitchFamily="34" charset="-120"/>
                        </a:rPr>
                        <a:t/>
                      </a:r>
                      <a:br>
                        <a:rPr lang="en-US" sz="2400" b="0" kern="0">
                          <a:effectLst/>
                          <a:latin typeface="微軟正黑體" panose="020B0604030504040204" pitchFamily="34" charset="-120"/>
                          <a:ea typeface="微軟正黑體" panose="020B0604030504040204" pitchFamily="34" charset="-120"/>
                        </a:rPr>
                      </a:br>
                      <a:r>
                        <a:rPr lang="zh-TW" sz="2400" b="0" kern="0">
                          <a:effectLst/>
                          <a:latin typeface="微軟正黑體" panose="020B0604030504040204" pitchFamily="34" charset="-120"/>
                          <a:ea typeface="微軟正黑體" panose="020B0604030504040204" pitchFamily="34" charset="-120"/>
                        </a:rPr>
                        <a:t>上課日期</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effectLst/>
                          <a:latin typeface="微軟正黑體" panose="020B0604030504040204" pitchFamily="34" charset="-120"/>
                          <a:ea typeface="微軟正黑體" panose="020B0604030504040204" pitchFamily="34" charset="-120"/>
                        </a:rPr>
                        <a:t>授課教師</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effectLst/>
                          <a:latin typeface="微軟正黑體" panose="020B0604030504040204" pitchFamily="34" charset="-120"/>
                          <a:ea typeface="微軟正黑體" panose="020B0604030504040204" pitchFamily="34" charset="-120"/>
                        </a:rPr>
                        <a:t>授課</a:t>
                      </a:r>
                      <a:r>
                        <a:rPr lang="en-US" sz="2400" b="0" kern="0" dirty="0">
                          <a:effectLst/>
                          <a:latin typeface="微軟正黑體" panose="020B0604030504040204" pitchFamily="34" charset="-120"/>
                          <a:ea typeface="微軟正黑體" panose="020B0604030504040204" pitchFamily="34" charset="-120"/>
                        </a:rPr>
                        <a:t/>
                      </a:r>
                      <a:br>
                        <a:rPr lang="en-US" sz="2400" b="0" kern="0" dirty="0">
                          <a:effectLst/>
                          <a:latin typeface="微軟正黑體" panose="020B0604030504040204" pitchFamily="34" charset="-120"/>
                          <a:ea typeface="微軟正黑體" panose="020B0604030504040204" pitchFamily="34" charset="-120"/>
                        </a:rPr>
                      </a:br>
                      <a:r>
                        <a:rPr lang="zh-TW" sz="2400" b="0" kern="0" dirty="0">
                          <a:effectLst/>
                          <a:latin typeface="微軟正黑體" panose="020B0604030504040204" pitchFamily="34" charset="-120"/>
                          <a:ea typeface="微軟正黑體" panose="020B0604030504040204" pitchFamily="34" charset="-120"/>
                        </a:rPr>
                        <a:t>時</a:t>
                      </a:r>
                      <a:r>
                        <a:rPr lang="zh-TW" sz="2400" b="0" kern="0" dirty="0" smtClean="0">
                          <a:effectLst/>
                          <a:latin typeface="微軟正黑體" panose="020B0604030504040204" pitchFamily="34" charset="-120"/>
                          <a:ea typeface="微軟正黑體" panose="020B0604030504040204" pitchFamily="34" charset="-120"/>
                        </a:rPr>
                        <a:t>數</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effectLst/>
                          <a:latin typeface="微軟正黑體" panose="020B0604030504040204" pitchFamily="34" charset="-120"/>
                          <a:ea typeface="微軟正黑體" panose="020B0604030504040204" pitchFamily="34" charset="-120"/>
                        </a:rPr>
                        <a:t>修課</a:t>
                      </a:r>
                      <a:r>
                        <a:rPr lang="en-US" sz="2400" b="0" kern="0" dirty="0">
                          <a:effectLst/>
                          <a:latin typeface="微軟正黑體" panose="020B0604030504040204" pitchFamily="34" charset="-120"/>
                          <a:ea typeface="微軟正黑體" panose="020B0604030504040204" pitchFamily="34" charset="-120"/>
                        </a:rPr>
                        <a:t/>
                      </a:r>
                      <a:br>
                        <a:rPr lang="en-US" sz="2400" b="0" kern="0" dirty="0">
                          <a:effectLst/>
                          <a:latin typeface="微軟正黑體" panose="020B0604030504040204" pitchFamily="34" charset="-120"/>
                          <a:ea typeface="微軟正黑體" panose="020B0604030504040204" pitchFamily="34" charset="-120"/>
                        </a:rPr>
                      </a:br>
                      <a:r>
                        <a:rPr lang="zh-TW" sz="2400" b="0" kern="0" dirty="0">
                          <a:effectLst/>
                          <a:latin typeface="微軟正黑體" panose="020B0604030504040204" pitchFamily="34" charset="-120"/>
                          <a:ea typeface="微軟正黑體" panose="020B0604030504040204" pitchFamily="34" charset="-120"/>
                        </a:rPr>
                        <a:t>人數</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主要授課語言</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effectLst/>
                          <a:latin typeface="微軟正黑體" panose="020B0604030504040204" pitchFamily="34" charset="-120"/>
                          <a:ea typeface="微軟正黑體" panose="020B0604030504040204" pitchFamily="34" charset="-120"/>
                        </a:rPr>
                        <a:t>畢業班課程</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寒暑別</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全程使用外語</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smtClean="0">
                          <a:effectLst/>
                          <a:latin typeface="微軟正黑體" panose="020B0604030504040204" pitchFamily="34" charset="-120"/>
                          <a:ea typeface="微軟正黑體" panose="020B0604030504040204" pitchFamily="34" charset="-120"/>
                        </a:rPr>
                        <a:t>是否</a:t>
                      </a:r>
                      <a:endParaRPr lang="en-US" altLang="zh-TW" sz="2400" b="0" kern="0" dirty="0" smtClean="0">
                        <a:effectLst/>
                        <a:latin typeface="微軟正黑體" panose="020B0604030504040204" pitchFamily="34" charset="-120"/>
                        <a:ea typeface="微軟正黑體" panose="020B0604030504040204" pitchFamily="34" charset="-120"/>
                      </a:endParaRPr>
                    </a:p>
                    <a:p>
                      <a:pPr algn="ctr">
                        <a:spcAft>
                          <a:spcPts val="0"/>
                        </a:spcAft>
                      </a:pPr>
                      <a:r>
                        <a:rPr lang="zh-TW" sz="2400" b="0" kern="0" dirty="0" smtClean="0">
                          <a:effectLst/>
                          <a:latin typeface="微軟正黑體" panose="020B0604030504040204" pitchFamily="34" charset="-120"/>
                          <a:ea typeface="微軟正黑體" panose="020B0604030504040204" pitchFamily="34" charset="-120"/>
                        </a:rPr>
                        <a:t>符合</a:t>
                      </a:r>
                      <a:endParaRPr lang="zh-TW" sz="2400" b="0" kern="100" dirty="0">
                        <a:effectLst/>
                        <a:latin typeface="微軟正黑體" panose="020B0604030504040204" pitchFamily="34" charset="-120"/>
                        <a:ea typeface="微軟正黑體" panose="020B0604030504040204" pitchFamily="34" charset="-120"/>
                      </a:endParaRPr>
                    </a:p>
                    <a:p>
                      <a:pPr algn="ctr">
                        <a:spcAft>
                          <a:spcPts val="0"/>
                        </a:spcAft>
                      </a:pPr>
                      <a:r>
                        <a:rPr lang="zh-TW" sz="2400" b="0" kern="0" dirty="0">
                          <a:effectLst/>
                          <a:latin typeface="微軟正黑體" panose="020B0604030504040204" pitchFamily="34" charset="-120"/>
                          <a:ea typeface="微軟正黑體" panose="020B0604030504040204" pitchFamily="34" charset="-120"/>
                        </a:rPr>
                        <a:t>專業英語課程</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課程</a:t>
                      </a:r>
                    </a:p>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類別</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042888560"/>
                  </a:ext>
                </a:extLst>
              </a:tr>
            </a:tbl>
          </a:graphicData>
        </a:graphic>
      </p:graphicFrame>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10</a:t>
            </a:r>
            <a:endParaRPr lang="zh-TW" altLang="en-US" smtClean="0"/>
          </a:p>
        </p:txBody>
      </p:sp>
      <p:sp>
        <p:nvSpPr>
          <p:cNvPr id="90115"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5498DE08-A7B7-4A87-8A79-02D29A7C1DA2}" type="slidenum">
              <a:rPr lang="zh-TW" altLang="en-US" smtClean="0">
                <a:solidFill>
                  <a:srgbClr val="000000"/>
                </a:solidFill>
              </a:rPr>
              <a:pPr fontAlgn="base">
                <a:spcBef>
                  <a:spcPct val="0"/>
                </a:spcBef>
                <a:spcAft>
                  <a:spcPct val="0"/>
                </a:spcAft>
              </a:pPr>
              <a:t>34</a:t>
            </a:fld>
            <a:endParaRPr lang="zh-TW" altLang="en-US" smtClean="0">
              <a:solidFill>
                <a:srgbClr val="000000"/>
              </a:solidFill>
            </a:endParaRPr>
          </a:p>
        </p:txBody>
      </p:sp>
      <p:sp>
        <p:nvSpPr>
          <p:cNvPr id="2" name="矩形 1"/>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課程類別 </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「創新教學課程」</a:t>
            </a:r>
            <a:r>
              <a:rPr lang="zh-TW" altLang="zh-TW" sz="2400" dirty="0">
                <a:solidFill>
                  <a:prstClr val="black"/>
                </a:solidFill>
                <a:latin typeface="微軟正黑體" panose="020B0604030504040204" pitchFamily="34" charset="-120"/>
                <a:ea typeface="微軟正黑體" panose="020B0604030504040204" pitchFamily="34" charset="-120"/>
              </a:rPr>
              <a:t>：係指為改善學生學習動機低落及學習成效不佳之情形，有賴學校翻轉傳統教學模式，透過問題解決等創新教學方法，以學習者為重心，引發學生學習動機及熱情，提升學習成效。本課程注重引導學校重視教師為學生學習成效之關鍵，形塑教師教學支持系統，包括制度、社群、評鑑及追蹤輔導等，以支持及促進教師發展創新教學模式。並關注學生學習內容，以多元方式評估學習成效機制，並追蹤輔導及回饋教學。</a:t>
            </a: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新增欄位</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sp>
        <p:nvSpPr>
          <p:cNvPr id="90117"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4000" b="1">
                <a:solidFill>
                  <a:srgbClr val="C5E0B4"/>
                </a:solidFill>
                <a:latin typeface="微軟正黑體" panose="020B0604030504040204" pitchFamily="34" charset="-120"/>
                <a:ea typeface="微軟正黑體" panose="020B0604030504040204" pitchFamily="34" charset="-120"/>
              </a:rPr>
              <a:t>表</a:t>
            </a:r>
            <a:r>
              <a:rPr lang="en-US" altLang="zh-TW" sz="4000" b="1">
                <a:solidFill>
                  <a:srgbClr val="C5E0B4"/>
                </a:solidFill>
                <a:latin typeface="微軟正黑體" panose="020B0604030504040204" pitchFamily="34" charset="-120"/>
                <a:ea typeface="微軟正黑體" panose="020B0604030504040204" pitchFamily="34" charset="-120"/>
              </a:rPr>
              <a:t>3-5 </a:t>
            </a:r>
            <a:r>
              <a:rPr lang="zh-TW" altLang="en-US" sz="4000" b="1">
                <a:solidFill>
                  <a:srgbClr val="C5E0B4"/>
                </a:solidFill>
                <a:latin typeface="微軟正黑體" panose="020B0604030504040204" pitchFamily="34" charset="-120"/>
                <a:ea typeface="微軟正黑體" panose="020B0604030504040204" pitchFamily="34" charset="-120"/>
              </a:rPr>
              <a:t>實際開課結構統計</a:t>
            </a:r>
            <a:r>
              <a:rPr lang="zh-TW" altLang="zh-TW" sz="4000" b="1">
                <a:solidFill>
                  <a:srgbClr val="C5E0B4"/>
                </a:solidFill>
                <a:latin typeface="微軟正黑體" panose="020B0604030504040204" pitchFamily="34" charset="-120"/>
                <a:ea typeface="微軟正黑體" panose="020B0604030504040204" pitchFamily="34" charset="-120"/>
              </a:rPr>
              <a:t>表</a:t>
            </a:r>
            <a:endParaRPr lang="zh-TW" altLang="en-US" sz="4000" b="1">
              <a:solidFill>
                <a:srgbClr val="C5E0B4"/>
              </a:solidFill>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nvGraphicFramePr>
        <p:xfrm>
          <a:off x="101600" y="1046163"/>
          <a:ext cx="11938000" cy="2690812"/>
        </p:xfrm>
        <a:graphic>
          <a:graphicData uri="http://schemas.openxmlformats.org/drawingml/2006/table">
            <a:tbl>
              <a:tblPr>
                <a:tableStyleId>{5C22544A-7EE6-4342-B048-85BDC9FD1C3A}</a:tableStyleId>
              </a:tblPr>
              <a:tblGrid>
                <a:gridCol w="614618">
                  <a:extLst>
                    <a:ext uri="{9D8B030D-6E8A-4147-A177-3AD203B41FA5}">
                      <a16:colId xmlns:a16="http://schemas.microsoft.com/office/drawing/2014/main" val="2103066161"/>
                    </a:ext>
                  </a:extLst>
                </a:gridCol>
                <a:gridCol w="490722">
                  <a:extLst>
                    <a:ext uri="{9D8B030D-6E8A-4147-A177-3AD203B41FA5}">
                      <a16:colId xmlns:a16="http://schemas.microsoft.com/office/drawing/2014/main" val="3982481276"/>
                    </a:ext>
                  </a:extLst>
                </a:gridCol>
                <a:gridCol w="490722">
                  <a:extLst>
                    <a:ext uri="{9D8B030D-6E8A-4147-A177-3AD203B41FA5}">
                      <a16:colId xmlns:a16="http://schemas.microsoft.com/office/drawing/2014/main" val="3433868706"/>
                    </a:ext>
                  </a:extLst>
                </a:gridCol>
                <a:gridCol w="490722">
                  <a:extLst>
                    <a:ext uri="{9D8B030D-6E8A-4147-A177-3AD203B41FA5}">
                      <a16:colId xmlns:a16="http://schemas.microsoft.com/office/drawing/2014/main" val="1571922840"/>
                    </a:ext>
                  </a:extLst>
                </a:gridCol>
                <a:gridCol w="488293">
                  <a:extLst>
                    <a:ext uri="{9D8B030D-6E8A-4147-A177-3AD203B41FA5}">
                      <a16:colId xmlns:a16="http://schemas.microsoft.com/office/drawing/2014/main" val="439766759"/>
                    </a:ext>
                  </a:extLst>
                </a:gridCol>
                <a:gridCol w="488293">
                  <a:extLst>
                    <a:ext uri="{9D8B030D-6E8A-4147-A177-3AD203B41FA5}">
                      <a16:colId xmlns:a16="http://schemas.microsoft.com/office/drawing/2014/main" val="1863662774"/>
                    </a:ext>
                  </a:extLst>
                </a:gridCol>
                <a:gridCol w="612188">
                  <a:extLst>
                    <a:ext uri="{9D8B030D-6E8A-4147-A177-3AD203B41FA5}">
                      <a16:colId xmlns:a16="http://schemas.microsoft.com/office/drawing/2014/main" val="142993644"/>
                    </a:ext>
                  </a:extLst>
                </a:gridCol>
                <a:gridCol w="714220">
                  <a:extLst>
                    <a:ext uri="{9D8B030D-6E8A-4147-A177-3AD203B41FA5}">
                      <a16:colId xmlns:a16="http://schemas.microsoft.com/office/drawing/2014/main" val="606873472"/>
                    </a:ext>
                  </a:extLst>
                </a:gridCol>
                <a:gridCol w="813823">
                  <a:extLst>
                    <a:ext uri="{9D8B030D-6E8A-4147-A177-3AD203B41FA5}">
                      <a16:colId xmlns:a16="http://schemas.microsoft.com/office/drawing/2014/main" val="1489666776"/>
                    </a:ext>
                  </a:extLst>
                </a:gridCol>
                <a:gridCol w="612188">
                  <a:extLst>
                    <a:ext uri="{9D8B030D-6E8A-4147-A177-3AD203B41FA5}">
                      <a16:colId xmlns:a16="http://schemas.microsoft.com/office/drawing/2014/main" val="2575395395"/>
                    </a:ext>
                  </a:extLst>
                </a:gridCol>
                <a:gridCol w="545672">
                  <a:extLst>
                    <a:ext uri="{9D8B030D-6E8A-4147-A177-3AD203B41FA5}">
                      <a16:colId xmlns:a16="http://schemas.microsoft.com/office/drawing/2014/main" val="3631877889"/>
                    </a:ext>
                  </a:extLst>
                </a:gridCol>
                <a:gridCol w="434997">
                  <a:extLst>
                    <a:ext uri="{9D8B030D-6E8A-4147-A177-3AD203B41FA5}">
                      <a16:colId xmlns:a16="http://schemas.microsoft.com/office/drawing/2014/main" val="4243135004"/>
                    </a:ext>
                  </a:extLst>
                </a:gridCol>
                <a:gridCol w="736831">
                  <a:extLst>
                    <a:ext uri="{9D8B030D-6E8A-4147-A177-3AD203B41FA5}">
                      <a16:colId xmlns:a16="http://schemas.microsoft.com/office/drawing/2014/main" val="2327551812"/>
                    </a:ext>
                  </a:extLst>
                </a:gridCol>
                <a:gridCol w="532377">
                  <a:extLst>
                    <a:ext uri="{9D8B030D-6E8A-4147-A177-3AD203B41FA5}">
                      <a16:colId xmlns:a16="http://schemas.microsoft.com/office/drawing/2014/main" val="4089643252"/>
                    </a:ext>
                  </a:extLst>
                </a:gridCol>
                <a:gridCol w="505299">
                  <a:extLst>
                    <a:ext uri="{9D8B030D-6E8A-4147-A177-3AD203B41FA5}">
                      <a16:colId xmlns:a16="http://schemas.microsoft.com/office/drawing/2014/main" val="2356780891"/>
                    </a:ext>
                  </a:extLst>
                </a:gridCol>
                <a:gridCol w="498130">
                  <a:extLst>
                    <a:ext uri="{9D8B030D-6E8A-4147-A177-3AD203B41FA5}">
                      <a16:colId xmlns:a16="http://schemas.microsoft.com/office/drawing/2014/main" val="3037794902"/>
                    </a:ext>
                  </a:extLst>
                </a:gridCol>
                <a:gridCol w="381732">
                  <a:extLst>
                    <a:ext uri="{9D8B030D-6E8A-4147-A177-3AD203B41FA5}">
                      <a16:colId xmlns:a16="http://schemas.microsoft.com/office/drawing/2014/main" val="1070535426"/>
                    </a:ext>
                  </a:extLst>
                </a:gridCol>
                <a:gridCol w="577036">
                  <a:extLst>
                    <a:ext uri="{9D8B030D-6E8A-4147-A177-3AD203B41FA5}">
                      <a16:colId xmlns:a16="http://schemas.microsoft.com/office/drawing/2014/main" val="4079861361"/>
                    </a:ext>
                  </a:extLst>
                </a:gridCol>
                <a:gridCol w="1074176">
                  <a:extLst>
                    <a:ext uri="{9D8B030D-6E8A-4147-A177-3AD203B41FA5}">
                      <a16:colId xmlns:a16="http://schemas.microsoft.com/office/drawing/2014/main" val="408265466"/>
                    </a:ext>
                  </a:extLst>
                </a:gridCol>
                <a:gridCol w="835961">
                  <a:extLst>
                    <a:ext uri="{9D8B030D-6E8A-4147-A177-3AD203B41FA5}">
                      <a16:colId xmlns:a16="http://schemas.microsoft.com/office/drawing/2014/main" val="2643875854"/>
                    </a:ext>
                  </a:extLst>
                </a:gridCol>
              </a:tblGrid>
              <a:tr h="2690812">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學年度</a:t>
                      </a:r>
                      <a:r>
                        <a:rPr lang="en-US" sz="2400" b="0" kern="100">
                          <a:effectLst/>
                          <a:latin typeface="微軟正黑體" panose="020B0604030504040204" pitchFamily="34" charset="-120"/>
                          <a:ea typeface="微軟正黑體" panose="020B0604030504040204" pitchFamily="34" charset="-120"/>
                        </a:rPr>
                        <a:t>/</a:t>
                      </a:r>
                      <a:endParaRPr lang="zh-TW" sz="2400" b="0" kern="100">
                        <a:effectLst/>
                        <a:latin typeface="微軟正黑體" panose="020B0604030504040204" pitchFamily="34" charset="-120"/>
                        <a:ea typeface="微軟正黑體" panose="020B0604030504040204" pitchFamily="34" charset="-120"/>
                      </a:endParaRPr>
                    </a:p>
                    <a:p>
                      <a:pPr algn="ctr">
                        <a:spcAft>
                          <a:spcPts val="0"/>
                        </a:spcAft>
                      </a:pPr>
                      <a:r>
                        <a:rPr lang="zh-TW" sz="2400" b="0" kern="100">
                          <a:effectLst/>
                          <a:latin typeface="微軟正黑體" panose="020B0604030504040204" pitchFamily="34" charset="-120"/>
                          <a:ea typeface="微軟正黑體" panose="020B0604030504040204" pitchFamily="34" charset="-120"/>
                        </a:rPr>
                        <a:t>學期</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當期</a:t>
                      </a:r>
                    </a:p>
                    <a:p>
                      <a:pPr algn="ctr">
                        <a:spcAft>
                          <a:spcPts val="0"/>
                        </a:spcAft>
                      </a:pPr>
                      <a:r>
                        <a:rPr lang="zh-TW" sz="2400" b="0" kern="100">
                          <a:effectLst/>
                          <a:latin typeface="微軟正黑體" panose="020B0604030504040204" pitchFamily="34" charset="-120"/>
                          <a:ea typeface="微軟正黑體" panose="020B0604030504040204" pitchFamily="34" charset="-120"/>
                        </a:rPr>
                        <a:t>課號</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effectLst/>
                          <a:latin typeface="微軟正黑體" panose="020B0604030504040204" pitchFamily="34" charset="-120"/>
                          <a:ea typeface="微軟正黑體" panose="020B0604030504040204" pitchFamily="34" charset="-120"/>
                        </a:rPr>
                        <a:t>課程名稱</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effectLst/>
                          <a:latin typeface="微軟正黑體" panose="020B0604030504040204" pitchFamily="34" charset="-120"/>
                          <a:ea typeface="微軟正黑體" panose="020B0604030504040204" pitchFamily="34" charset="-120"/>
                        </a:rPr>
                        <a:t>開課系所</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開課學制</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科目類別</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effectLst/>
                          <a:latin typeface="微軟正黑體" panose="020B0604030504040204" pitchFamily="34" charset="-120"/>
                          <a:ea typeface="微軟正黑體" panose="020B0604030504040204" pitchFamily="34" charset="-120"/>
                        </a:rPr>
                        <a:t>修 </a:t>
                      </a:r>
                      <a:r>
                        <a:rPr lang="zh-TW" sz="2400" b="0" kern="0" dirty="0" smtClean="0">
                          <a:effectLst/>
                          <a:latin typeface="微軟正黑體" panose="020B0604030504040204" pitchFamily="34" charset="-120"/>
                          <a:ea typeface="微軟正黑體" panose="020B0604030504040204" pitchFamily="34" charset="-120"/>
                        </a:rPr>
                        <a:t>別</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effectLst/>
                          <a:latin typeface="微軟正黑體" panose="020B0604030504040204" pitchFamily="34" charset="-120"/>
                          <a:ea typeface="微軟正黑體" panose="020B0604030504040204" pitchFamily="34" charset="-120"/>
                        </a:rPr>
                        <a:t>課程時</a:t>
                      </a:r>
                      <a:r>
                        <a:rPr lang="zh-TW" sz="2400" b="0" kern="0" dirty="0" smtClean="0">
                          <a:effectLst/>
                          <a:latin typeface="微軟正黑體" panose="020B0604030504040204" pitchFamily="34" charset="-120"/>
                          <a:ea typeface="微軟正黑體" panose="020B0604030504040204" pitchFamily="34" charset="-120"/>
                        </a:rPr>
                        <a:t>數</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effectLst/>
                          <a:latin typeface="微軟正黑體" panose="020B0604030504040204" pitchFamily="34" charset="-120"/>
                          <a:ea typeface="微軟正黑體" panose="020B0604030504040204" pitchFamily="34" charset="-120"/>
                        </a:rPr>
                        <a:t>實習時</a:t>
                      </a:r>
                      <a:r>
                        <a:rPr lang="zh-TW" sz="2400" b="0" kern="0" dirty="0" smtClean="0">
                          <a:effectLst/>
                          <a:latin typeface="微軟正黑體" panose="020B0604030504040204" pitchFamily="34" charset="-120"/>
                          <a:ea typeface="微軟正黑體" panose="020B0604030504040204" pitchFamily="34" charset="-120"/>
                        </a:rPr>
                        <a:t>數</a:t>
                      </a:r>
                      <a:endParaRPr lang="zh-TW" sz="2400" b="0" kern="100" dirty="0">
                        <a:effectLst/>
                        <a:latin typeface="微軟正黑體" panose="020B0604030504040204" pitchFamily="34" charset="-120"/>
                        <a:ea typeface="微軟正黑體" panose="020B0604030504040204" pitchFamily="34" charset="-12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開 課</a:t>
                      </a:r>
                      <a:r>
                        <a:rPr lang="en-US" sz="2400" b="0" kern="100">
                          <a:effectLst/>
                          <a:latin typeface="微軟正黑體" panose="020B0604030504040204" pitchFamily="34" charset="-120"/>
                          <a:ea typeface="微軟正黑體" panose="020B0604030504040204" pitchFamily="34" charset="-120"/>
                        </a:rPr>
                        <a:t/>
                      </a:r>
                      <a:br>
                        <a:rPr lang="en-US" sz="2400" b="0" kern="100">
                          <a:effectLst/>
                          <a:latin typeface="微軟正黑體" panose="020B0604030504040204" pitchFamily="34" charset="-120"/>
                          <a:ea typeface="微軟正黑體" panose="020B0604030504040204" pitchFamily="34" charset="-120"/>
                        </a:rPr>
                      </a:br>
                      <a:r>
                        <a:rPr lang="zh-TW" sz="2400" b="0" kern="100">
                          <a:effectLst/>
                          <a:latin typeface="微軟正黑體" panose="020B0604030504040204" pitchFamily="34" charset="-120"/>
                          <a:ea typeface="微軟正黑體" panose="020B0604030504040204" pitchFamily="34" charset="-120"/>
                        </a:rPr>
                        <a:t>學分數</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effectLst/>
                          <a:latin typeface="微軟正黑體" panose="020B0604030504040204" pitchFamily="34" charset="-120"/>
                          <a:ea typeface="微軟正黑體" panose="020B0604030504040204" pitchFamily="34" charset="-120"/>
                        </a:rPr>
                        <a:t>第一次</a:t>
                      </a:r>
                      <a:r>
                        <a:rPr lang="en-US" sz="2400" b="0" kern="0">
                          <a:effectLst/>
                          <a:latin typeface="微軟正黑體" panose="020B0604030504040204" pitchFamily="34" charset="-120"/>
                          <a:ea typeface="微軟正黑體" panose="020B0604030504040204" pitchFamily="34" charset="-120"/>
                        </a:rPr>
                        <a:t/>
                      </a:r>
                      <a:br>
                        <a:rPr lang="en-US" sz="2400" b="0" kern="0">
                          <a:effectLst/>
                          <a:latin typeface="微軟正黑體" panose="020B0604030504040204" pitchFamily="34" charset="-120"/>
                          <a:ea typeface="微軟正黑體" panose="020B0604030504040204" pitchFamily="34" charset="-120"/>
                        </a:rPr>
                      </a:br>
                      <a:r>
                        <a:rPr lang="zh-TW" sz="2400" b="0" kern="0">
                          <a:effectLst/>
                          <a:latin typeface="微軟正黑體" panose="020B0604030504040204" pitchFamily="34" charset="-120"/>
                          <a:ea typeface="微軟正黑體" panose="020B0604030504040204" pitchFamily="34" charset="-120"/>
                        </a:rPr>
                        <a:t>上課日期</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effectLst/>
                          <a:latin typeface="微軟正黑體" panose="020B0604030504040204" pitchFamily="34" charset="-120"/>
                          <a:ea typeface="微軟正黑體" panose="020B0604030504040204" pitchFamily="34" charset="-120"/>
                        </a:rPr>
                        <a:t>授課教師</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effectLst/>
                          <a:latin typeface="微軟正黑體" panose="020B0604030504040204" pitchFamily="34" charset="-120"/>
                          <a:ea typeface="微軟正黑體" panose="020B0604030504040204" pitchFamily="34" charset="-120"/>
                        </a:rPr>
                        <a:t>授課</a:t>
                      </a:r>
                      <a:r>
                        <a:rPr lang="en-US" sz="2400" b="0" kern="0" dirty="0">
                          <a:effectLst/>
                          <a:latin typeface="微軟正黑體" panose="020B0604030504040204" pitchFamily="34" charset="-120"/>
                          <a:ea typeface="微軟正黑體" panose="020B0604030504040204" pitchFamily="34" charset="-120"/>
                        </a:rPr>
                        <a:t/>
                      </a:r>
                      <a:br>
                        <a:rPr lang="en-US" sz="2400" b="0" kern="0" dirty="0">
                          <a:effectLst/>
                          <a:latin typeface="微軟正黑體" panose="020B0604030504040204" pitchFamily="34" charset="-120"/>
                          <a:ea typeface="微軟正黑體" panose="020B0604030504040204" pitchFamily="34" charset="-120"/>
                        </a:rPr>
                      </a:br>
                      <a:r>
                        <a:rPr lang="zh-TW" sz="2400" b="0" kern="0" dirty="0">
                          <a:effectLst/>
                          <a:latin typeface="微軟正黑體" panose="020B0604030504040204" pitchFamily="34" charset="-120"/>
                          <a:ea typeface="微軟正黑體" panose="020B0604030504040204" pitchFamily="34" charset="-120"/>
                        </a:rPr>
                        <a:t>時</a:t>
                      </a:r>
                      <a:r>
                        <a:rPr lang="zh-TW" sz="2400" b="0" kern="0" dirty="0" smtClean="0">
                          <a:effectLst/>
                          <a:latin typeface="微軟正黑體" panose="020B0604030504040204" pitchFamily="34" charset="-120"/>
                          <a:ea typeface="微軟正黑體" panose="020B0604030504040204" pitchFamily="34" charset="-120"/>
                        </a:rPr>
                        <a:t>數</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effectLst/>
                          <a:latin typeface="微軟正黑體" panose="020B0604030504040204" pitchFamily="34" charset="-120"/>
                          <a:ea typeface="微軟正黑體" panose="020B0604030504040204" pitchFamily="34" charset="-120"/>
                        </a:rPr>
                        <a:t>修課</a:t>
                      </a:r>
                      <a:r>
                        <a:rPr lang="en-US" sz="2400" b="0" kern="0" dirty="0">
                          <a:effectLst/>
                          <a:latin typeface="微軟正黑體" panose="020B0604030504040204" pitchFamily="34" charset="-120"/>
                          <a:ea typeface="微軟正黑體" panose="020B0604030504040204" pitchFamily="34" charset="-120"/>
                        </a:rPr>
                        <a:t/>
                      </a:r>
                      <a:br>
                        <a:rPr lang="en-US" sz="2400" b="0" kern="0" dirty="0">
                          <a:effectLst/>
                          <a:latin typeface="微軟正黑體" panose="020B0604030504040204" pitchFamily="34" charset="-120"/>
                          <a:ea typeface="微軟正黑體" panose="020B0604030504040204" pitchFamily="34" charset="-120"/>
                        </a:rPr>
                      </a:br>
                      <a:r>
                        <a:rPr lang="zh-TW" sz="2400" b="0" kern="0" dirty="0">
                          <a:effectLst/>
                          <a:latin typeface="微軟正黑體" panose="020B0604030504040204" pitchFamily="34" charset="-120"/>
                          <a:ea typeface="微軟正黑體" panose="020B0604030504040204" pitchFamily="34" charset="-120"/>
                        </a:rPr>
                        <a:t>人數</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主要授課語言</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effectLst/>
                          <a:latin typeface="微軟正黑體" panose="020B0604030504040204" pitchFamily="34" charset="-120"/>
                          <a:ea typeface="微軟正黑體" panose="020B0604030504040204" pitchFamily="34" charset="-120"/>
                        </a:rPr>
                        <a:t>畢業班課程</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寒暑別</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全程使用外語</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smtClean="0">
                          <a:effectLst/>
                          <a:latin typeface="微軟正黑體" panose="020B0604030504040204" pitchFamily="34" charset="-120"/>
                          <a:ea typeface="微軟正黑體" panose="020B0604030504040204" pitchFamily="34" charset="-120"/>
                        </a:rPr>
                        <a:t>是否</a:t>
                      </a:r>
                      <a:endParaRPr lang="en-US" altLang="zh-TW" sz="2400" b="0" kern="0" dirty="0" smtClean="0">
                        <a:effectLst/>
                        <a:latin typeface="微軟正黑體" panose="020B0604030504040204" pitchFamily="34" charset="-120"/>
                        <a:ea typeface="微軟正黑體" panose="020B0604030504040204" pitchFamily="34" charset="-120"/>
                      </a:endParaRPr>
                    </a:p>
                    <a:p>
                      <a:pPr algn="ctr">
                        <a:spcAft>
                          <a:spcPts val="0"/>
                        </a:spcAft>
                      </a:pPr>
                      <a:r>
                        <a:rPr lang="zh-TW" sz="2400" b="0" kern="0" dirty="0" smtClean="0">
                          <a:effectLst/>
                          <a:latin typeface="微軟正黑體" panose="020B0604030504040204" pitchFamily="34" charset="-120"/>
                          <a:ea typeface="微軟正黑體" panose="020B0604030504040204" pitchFamily="34" charset="-120"/>
                        </a:rPr>
                        <a:t>符合</a:t>
                      </a:r>
                      <a:endParaRPr lang="zh-TW" sz="2400" b="0" kern="100" dirty="0">
                        <a:effectLst/>
                        <a:latin typeface="微軟正黑體" panose="020B0604030504040204" pitchFamily="34" charset="-120"/>
                        <a:ea typeface="微軟正黑體" panose="020B0604030504040204" pitchFamily="34" charset="-120"/>
                      </a:endParaRPr>
                    </a:p>
                    <a:p>
                      <a:pPr algn="ctr">
                        <a:spcAft>
                          <a:spcPts val="0"/>
                        </a:spcAft>
                      </a:pPr>
                      <a:r>
                        <a:rPr lang="zh-TW" sz="2400" b="0" kern="0" dirty="0">
                          <a:effectLst/>
                          <a:latin typeface="微軟正黑體" panose="020B0604030504040204" pitchFamily="34" charset="-120"/>
                          <a:ea typeface="微軟正黑體" panose="020B0604030504040204" pitchFamily="34" charset="-120"/>
                        </a:rPr>
                        <a:t>專業英語課程</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課程</a:t>
                      </a:r>
                    </a:p>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類別</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042888560"/>
                  </a:ext>
                </a:extLst>
              </a:tr>
            </a:tbl>
          </a:graphicData>
        </a:graphic>
      </p:graphicFrame>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10</a:t>
            </a:r>
            <a:endParaRPr lang="zh-TW" altLang="en-US" smtClean="0"/>
          </a:p>
        </p:txBody>
      </p:sp>
      <p:sp>
        <p:nvSpPr>
          <p:cNvPr id="91139"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DE842180-3863-4F91-BECA-1532FEE72167}" type="slidenum">
              <a:rPr lang="zh-TW" altLang="en-US" smtClean="0">
                <a:solidFill>
                  <a:srgbClr val="000000"/>
                </a:solidFill>
              </a:rPr>
              <a:pPr fontAlgn="base">
                <a:spcBef>
                  <a:spcPct val="0"/>
                </a:spcBef>
                <a:spcAft>
                  <a:spcPct val="0"/>
                </a:spcAft>
              </a:pPr>
              <a:t>35</a:t>
            </a:fld>
            <a:endParaRPr lang="zh-TW" altLang="en-US" smtClean="0">
              <a:solidFill>
                <a:srgbClr val="000000"/>
              </a:solidFill>
            </a:endParaRPr>
          </a:p>
        </p:txBody>
      </p:sp>
      <p:sp>
        <p:nvSpPr>
          <p:cNvPr id="2" name="矩形 1"/>
          <p:cNvSpPr/>
          <p:nvPr/>
        </p:nvSpPr>
        <p:spPr>
          <a:xfrm>
            <a:off x="15875" y="3836988"/>
            <a:ext cx="12176125" cy="332422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課程類別 </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「創新創業課程」</a:t>
            </a:r>
            <a:r>
              <a:rPr lang="zh-TW" altLang="zh-TW" sz="2400" dirty="0">
                <a:solidFill>
                  <a:prstClr val="black"/>
                </a:solidFill>
                <a:latin typeface="微軟正黑體" panose="020B0604030504040204" pitchFamily="34" charset="-120"/>
                <a:ea typeface="微軟正黑體" panose="020B0604030504040204" pitchFamily="34" charset="-120"/>
              </a:rPr>
              <a:t>：係指學校得依據不同系科屬性及學生學習需求，開設具適當之設計思考、創新實踐課程或其他創新自造學習活動之創新創業課程，開設以啟發學生創意思維及創新想法為主軸之創業課程，增進校園創意及創業精神，且授課教師應具創業實務經驗，或具設計思考教學能力。</a:t>
            </a: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新增欄位</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sp>
        <p:nvSpPr>
          <p:cNvPr id="91141"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4000" b="1">
                <a:solidFill>
                  <a:srgbClr val="C5E0B4"/>
                </a:solidFill>
                <a:latin typeface="微軟正黑體" panose="020B0604030504040204" pitchFamily="34" charset="-120"/>
                <a:ea typeface="微軟正黑體" panose="020B0604030504040204" pitchFamily="34" charset="-120"/>
              </a:rPr>
              <a:t>表</a:t>
            </a:r>
            <a:r>
              <a:rPr lang="en-US" altLang="zh-TW" sz="4000" b="1">
                <a:solidFill>
                  <a:srgbClr val="C5E0B4"/>
                </a:solidFill>
                <a:latin typeface="微軟正黑體" panose="020B0604030504040204" pitchFamily="34" charset="-120"/>
                <a:ea typeface="微軟正黑體" panose="020B0604030504040204" pitchFamily="34" charset="-120"/>
              </a:rPr>
              <a:t>3-5 </a:t>
            </a:r>
            <a:r>
              <a:rPr lang="zh-TW" altLang="en-US" sz="4000" b="1">
                <a:solidFill>
                  <a:srgbClr val="C5E0B4"/>
                </a:solidFill>
                <a:latin typeface="微軟正黑體" panose="020B0604030504040204" pitchFamily="34" charset="-120"/>
                <a:ea typeface="微軟正黑體" panose="020B0604030504040204" pitchFamily="34" charset="-120"/>
              </a:rPr>
              <a:t>實際開課結構統計</a:t>
            </a:r>
            <a:r>
              <a:rPr lang="zh-TW" altLang="zh-TW" sz="4000" b="1">
                <a:solidFill>
                  <a:srgbClr val="C5E0B4"/>
                </a:solidFill>
                <a:latin typeface="微軟正黑體" panose="020B0604030504040204" pitchFamily="34" charset="-120"/>
                <a:ea typeface="微軟正黑體" panose="020B0604030504040204" pitchFamily="34" charset="-120"/>
              </a:rPr>
              <a:t>表</a:t>
            </a:r>
            <a:endParaRPr lang="zh-TW" altLang="en-US" sz="4000" b="1">
              <a:solidFill>
                <a:srgbClr val="C5E0B4"/>
              </a:solidFill>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nvGraphicFramePr>
        <p:xfrm>
          <a:off x="101600" y="1046163"/>
          <a:ext cx="11938000" cy="2690812"/>
        </p:xfrm>
        <a:graphic>
          <a:graphicData uri="http://schemas.openxmlformats.org/drawingml/2006/table">
            <a:tbl>
              <a:tblPr>
                <a:tableStyleId>{5C22544A-7EE6-4342-B048-85BDC9FD1C3A}</a:tableStyleId>
              </a:tblPr>
              <a:tblGrid>
                <a:gridCol w="614618">
                  <a:extLst>
                    <a:ext uri="{9D8B030D-6E8A-4147-A177-3AD203B41FA5}">
                      <a16:colId xmlns:a16="http://schemas.microsoft.com/office/drawing/2014/main" val="2103066161"/>
                    </a:ext>
                  </a:extLst>
                </a:gridCol>
                <a:gridCol w="490722">
                  <a:extLst>
                    <a:ext uri="{9D8B030D-6E8A-4147-A177-3AD203B41FA5}">
                      <a16:colId xmlns:a16="http://schemas.microsoft.com/office/drawing/2014/main" val="3982481276"/>
                    </a:ext>
                  </a:extLst>
                </a:gridCol>
                <a:gridCol w="490722">
                  <a:extLst>
                    <a:ext uri="{9D8B030D-6E8A-4147-A177-3AD203B41FA5}">
                      <a16:colId xmlns:a16="http://schemas.microsoft.com/office/drawing/2014/main" val="3433868706"/>
                    </a:ext>
                  </a:extLst>
                </a:gridCol>
                <a:gridCol w="490722">
                  <a:extLst>
                    <a:ext uri="{9D8B030D-6E8A-4147-A177-3AD203B41FA5}">
                      <a16:colId xmlns:a16="http://schemas.microsoft.com/office/drawing/2014/main" val="1571922840"/>
                    </a:ext>
                  </a:extLst>
                </a:gridCol>
                <a:gridCol w="488293">
                  <a:extLst>
                    <a:ext uri="{9D8B030D-6E8A-4147-A177-3AD203B41FA5}">
                      <a16:colId xmlns:a16="http://schemas.microsoft.com/office/drawing/2014/main" val="439766759"/>
                    </a:ext>
                  </a:extLst>
                </a:gridCol>
                <a:gridCol w="488293">
                  <a:extLst>
                    <a:ext uri="{9D8B030D-6E8A-4147-A177-3AD203B41FA5}">
                      <a16:colId xmlns:a16="http://schemas.microsoft.com/office/drawing/2014/main" val="1863662774"/>
                    </a:ext>
                  </a:extLst>
                </a:gridCol>
                <a:gridCol w="612188">
                  <a:extLst>
                    <a:ext uri="{9D8B030D-6E8A-4147-A177-3AD203B41FA5}">
                      <a16:colId xmlns:a16="http://schemas.microsoft.com/office/drawing/2014/main" val="142993644"/>
                    </a:ext>
                  </a:extLst>
                </a:gridCol>
                <a:gridCol w="714220">
                  <a:extLst>
                    <a:ext uri="{9D8B030D-6E8A-4147-A177-3AD203B41FA5}">
                      <a16:colId xmlns:a16="http://schemas.microsoft.com/office/drawing/2014/main" val="606873472"/>
                    </a:ext>
                  </a:extLst>
                </a:gridCol>
                <a:gridCol w="813823">
                  <a:extLst>
                    <a:ext uri="{9D8B030D-6E8A-4147-A177-3AD203B41FA5}">
                      <a16:colId xmlns:a16="http://schemas.microsoft.com/office/drawing/2014/main" val="1489666776"/>
                    </a:ext>
                  </a:extLst>
                </a:gridCol>
                <a:gridCol w="612188">
                  <a:extLst>
                    <a:ext uri="{9D8B030D-6E8A-4147-A177-3AD203B41FA5}">
                      <a16:colId xmlns:a16="http://schemas.microsoft.com/office/drawing/2014/main" val="2575395395"/>
                    </a:ext>
                  </a:extLst>
                </a:gridCol>
                <a:gridCol w="545672">
                  <a:extLst>
                    <a:ext uri="{9D8B030D-6E8A-4147-A177-3AD203B41FA5}">
                      <a16:colId xmlns:a16="http://schemas.microsoft.com/office/drawing/2014/main" val="3631877889"/>
                    </a:ext>
                  </a:extLst>
                </a:gridCol>
                <a:gridCol w="434997">
                  <a:extLst>
                    <a:ext uri="{9D8B030D-6E8A-4147-A177-3AD203B41FA5}">
                      <a16:colId xmlns:a16="http://schemas.microsoft.com/office/drawing/2014/main" val="4243135004"/>
                    </a:ext>
                  </a:extLst>
                </a:gridCol>
                <a:gridCol w="736831">
                  <a:extLst>
                    <a:ext uri="{9D8B030D-6E8A-4147-A177-3AD203B41FA5}">
                      <a16:colId xmlns:a16="http://schemas.microsoft.com/office/drawing/2014/main" val="2327551812"/>
                    </a:ext>
                  </a:extLst>
                </a:gridCol>
                <a:gridCol w="532377">
                  <a:extLst>
                    <a:ext uri="{9D8B030D-6E8A-4147-A177-3AD203B41FA5}">
                      <a16:colId xmlns:a16="http://schemas.microsoft.com/office/drawing/2014/main" val="4089643252"/>
                    </a:ext>
                  </a:extLst>
                </a:gridCol>
                <a:gridCol w="505299">
                  <a:extLst>
                    <a:ext uri="{9D8B030D-6E8A-4147-A177-3AD203B41FA5}">
                      <a16:colId xmlns:a16="http://schemas.microsoft.com/office/drawing/2014/main" val="2356780891"/>
                    </a:ext>
                  </a:extLst>
                </a:gridCol>
                <a:gridCol w="498130">
                  <a:extLst>
                    <a:ext uri="{9D8B030D-6E8A-4147-A177-3AD203B41FA5}">
                      <a16:colId xmlns:a16="http://schemas.microsoft.com/office/drawing/2014/main" val="3037794902"/>
                    </a:ext>
                  </a:extLst>
                </a:gridCol>
                <a:gridCol w="381732">
                  <a:extLst>
                    <a:ext uri="{9D8B030D-6E8A-4147-A177-3AD203B41FA5}">
                      <a16:colId xmlns:a16="http://schemas.microsoft.com/office/drawing/2014/main" val="1070535426"/>
                    </a:ext>
                  </a:extLst>
                </a:gridCol>
                <a:gridCol w="577036">
                  <a:extLst>
                    <a:ext uri="{9D8B030D-6E8A-4147-A177-3AD203B41FA5}">
                      <a16:colId xmlns:a16="http://schemas.microsoft.com/office/drawing/2014/main" val="4079861361"/>
                    </a:ext>
                  </a:extLst>
                </a:gridCol>
                <a:gridCol w="1074176">
                  <a:extLst>
                    <a:ext uri="{9D8B030D-6E8A-4147-A177-3AD203B41FA5}">
                      <a16:colId xmlns:a16="http://schemas.microsoft.com/office/drawing/2014/main" val="408265466"/>
                    </a:ext>
                  </a:extLst>
                </a:gridCol>
                <a:gridCol w="835961">
                  <a:extLst>
                    <a:ext uri="{9D8B030D-6E8A-4147-A177-3AD203B41FA5}">
                      <a16:colId xmlns:a16="http://schemas.microsoft.com/office/drawing/2014/main" val="2643875854"/>
                    </a:ext>
                  </a:extLst>
                </a:gridCol>
              </a:tblGrid>
              <a:tr h="2690812">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學年度</a:t>
                      </a:r>
                      <a:r>
                        <a:rPr lang="en-US" sz="2400" b="0" kern="100">
                          <a:effectLst/>
                          <a:latin typeface="微軟正黑體" panose="020B0604030504040204" pitchFamily="34" charset="-120"/>
                          <a:ea typeface="微軟正黑體" panose="020B0604030504040204" pitchFamily="34" charset="-120"/>
                        </a:rPr>
                        <a:t>/</a:t>
                      </a:r>
                      <a:endParaRPr lang="zh-TW" sz="2400" b="0" kern="100">
                        <a:effectLst/>
                        <a:latin typeface="微軟正黑體" panose="020B0604030504040204" pitchFamily="34" charset="-120"/>
                        <a:ea typeface="微軟正黑體" panose="020B0604030504040204" pitchFamily="34" charset="-120"/>
                      </a:endParaRPr>
                    </a:p>
                    <a:p>
                      <a:pPr algn="ctr">
                        <a:spcAft>
                          <a:spcPts val="0"/>
                        </a:spcAft>
                      </a:pPr>
                      <a:r>
                        <a:rPr lang="zh-TW" sz="2400" b="0" kern="100">
                          <a:effectLst/>
                          <a:latin typeface="微軟正黑體" panose="020B0604030504040204" pitchFamily="34" charset="-120"/>
                          <a:ea typeface="微軟正黑體" panose="020B0604030504040204" pitchFamily="34" charset="-120"/>
                        </a:rPr>
                        <a:t>學期</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當期</a:t>
                      </a:r>
                    </a:p>
                    <a:p>
                      <a:pPr algn="ctr">
                        <a:spcAft>
                          <a:spcPts val="0"/>
                        </a:spcAft>
                      </a:pPr>
                      <a:r>
                        <a:rPr lang="zh-TW" sz="2400" b="0" kern="100">
                          <a:effectLst/>
                          <a:latin typeface="微軟正黑體" panose="020B0604030504040204" pitchFamily="34" charset="-120"/>
                          <a:ea typeface="微軟正黑體" panose="020B0604030504040204" pitchFamily="34" charset="-120"/>
                        </a:rPr>
                        <a:t>課號</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effectLst/>
                          <a:latin typeface="微軟正黑體" panose="020B0604030504040204" pitchFamily="34" charset="-120"/>
                          <a:ea typeface="微軟正黑體" panose="020B0604030504040204" pitchFamily="34" charset="-120"/>
                        </a:rPr>
                        <a:t>課程名稱</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effectLst/>
                          <a:latin typeface="微軟正黑體" panose="020B0604030504040204" pitchFamily="34" charset="-120"/>
                          <a:ea typeface="微軟正黑體" panose="020B0604030504040204" pitchFamily="34" charset="-120"/>
                        </a:rPr>
                        <a:t>開課系所</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開課學制</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科目類別</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effectLst/>
                          <a:latin typeface="微軟正黑體" panose="020B0604030504040204" pitchFamily="34" charset="-120"/>
                          <a:ea typeface="微軟正黑體" panose="020B0604030504040204" pitchFamily="34" charset="-120"/>
                        </a:rPr>
                        <a:t>修 </a:t>
                      </a:r>
                      <a:r>
                        <a:rPr lang="zh-TW" sz="2400" b="0" kern="0" dirty="0" smtClean="0">
                          <a:effectLst/>
                          <a:latin typeface="微軟正黑體" panose="020B0604030504040204" pitchFamily="34" charset="-120"/>
                          <a:ea typeface="微軟正黑體" panose="020B0604030504040204" pitchFamily="34" charset="-120"/>
                        </a:rPr>
                        <a:t>別</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effectLst/>
                          <a:latin typeface="微軟正黑體" panose="020B0604030504040204" pitchFamily="34" charset="-120"/>
                          <a:ea typeface="微軟正黑體" panose="020B0604030504040204" pitchFamily="34" charset="-120"/>
                        </a:rPr>
                        <a:t>課程時</a:t>
                      </a:r>
                      <a:r>
                        <a:rPr lang="zh-TW" sz="2400" b="0" kern="0" dirty="0" smtClean="0">
                          <a:effectLst/>
                          <a:latin typeface="微軟正黑體" panose="020B0604030504040204" pitchFamily="34" charset="-120"/>
                          <a:ea typeface="微軟正黑體" panose="020B0604030504040204" pitchFamily="34" charset="-120"/>
                        </a:rPr>
                        <a:t>數</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effectLst/>
                          <a:latin typeface="微軟正黑體" panose="020B0604030504040204" pitchFamily="34" charset="-120"/>
                          <a:ea typeface="微軟正黑體" panose="020B0604030504040204" pitchFamily="34" charset="-120"/>
                        </a:rPr>
                        <a:t>實習時</a:t>
                      </a:r>
                      <a:r>
                        <a:rPr lang="zh-TW" sz="2400" b="0" kern="0" dirty="0" smtClean="0">
                          <a:effectLst/>
                          <a:latin typeface="微軟正黑體" panose="020B0604030504040204" pitchFamily="34" charset="-120"/>
                          <a:ea typeface="微軟正黑體" panose="020B0604030504040204" pitchFamily="34" charset="-120"/>
                        </a:rPr>
                        <a:t>數</a:t>
                      </a:r>
                      <a:endParaRPr lang="zh-TW" sz="2400" b="0" kern="100" dirty="0">
                        <a:effectLst/>
                        <a:latin typeface="微軟正黑體" panose="020B0604030504040204" pitchFamily="34" charset="-120"/>
                        <a:ea typeface="微軟正黑體" panose="020B0604030504040204" pitchFamily="34" charset="-12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開 課</a:t>
                      </a:r>
                      <a:r>
                        <a:rPr lang="en-US" sz="2400" b="0" kern="100">
                          <a:effectLst/>
                          <a:latin typeface="微軟正黑體" panose="020B0604030504040204" pitchFamily="34" charset="-120"/>
                          <a:ea typeface="微軟正黑體" panose="020B0604030504040204" pitchFamily="34" charset="-120"/>
                        </a:rPr>
                        <a:t/>
                      </a:r>
                      <a:br>
                        <a:rPr lang="en-US" sz="2400" b="0" kern="100">
                          <a:effectLst/>
                          <a:latin typeface="微軟正黑體" panose="020B0604030504040204" pitchFamily="34" charset="-120"/>
                          <a:ea typeface="微軟正黑體" panose="020B0604030504040204" pitchFamily="34" charset="-120"/>
                        </a:rPr>
                      </a:br>
                      <a:r>
                        <a:rPr lang="zh-TW" sz="2400" b="0" kern="100">
                          <a:effectLst/>
                          <a:latin typeface="微軟正黑體" panose="020B0604030504040204" pitchFamily="34" charset="-120"/>
                          <a:ea typeface="微軟正黑體" panose="020B0604030504040204" pitchFamily="34" charset="-120"/>
                        </a:rPr>
                        <a:t>學分數</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effectLst/>
                          <a:latin typeface="微軟正黑體" panose="020B0604030504040204" pitchFamily="34" charset="-120"/>
                          <a:ea typeface="微軟正黑體" panose="020B0604030504040204" pitchFamily="34" charset="-120"/>
                        </a:rPr>
                        <a:t>第一次</a:t>
                      </a:r>
                      <a:r>
                        <a:rPr lang="en-US" sz="2400" b="0" kern="0">
                          <a:effectLst/>
                          <a:latin typeface="微軟正黑體" panose="020B0604030504040204" pitchFamily="34" charset="-120"/>
                          <a:ea typeface="微軟正黑體" panose="020B0604030504040204" pitchFamily="34" charset="-120"/>
                        </a:rPr>
                        <a:t/>
                      </a:r>
                      <a:br>
                        <a:rPr lang="en-US" sz="2400" b="0" kern="0">
                          <a:effectLst/>
                          <a:latin typeface="微軟正黑體" panose="020B0604030504040204" pitchFamily="34" charset="-120"/>
                          <a:ea typeface="微軟正黑體" panose="020B0604030504040204" pitchFamily="34" charset="-120"/>
                        </a:rPr>
                      </a:br>
                      <a:r>
                        <a:rPr lang="zh-TW" sz="2400" b="0" kern="0">
                          <a:effectLst/>
                          <a:latin typeface="微軟正黑體" panose="020B0604030504040204" pitchFamily="34" charset="-120"/>
                          <a:ea typeface="微軟正黑體" panose="020B0604030504040204" pitchFamily="34" charset="-120"/>
                        </a:rPr>
                        <a:t>上課日期</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effectLst/>
                          <a:latin typeface="微軟正黑體" panose="020B0604030504040204" pitchFamily="34" charset="-120"/>
                          <a:ea typeface="微軟正黑體" panose="020B0604030504040204" pitchFamily="34" charset="-120"/>
                        </a:rPr>
                        <a:t>授課教師</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effectLst/>
                          <a:latin typeface="微軟正黑體" panose="020B0604030504040204" pitchFamily="34" charset="-120"/>
                          <a:ea typeface="微軟正黑體" panose="020B0604030504040204" pitchFamily="34" charset="-120"/>
                        </a:rPr>
                        <a:t>授課</a:t>
                      </a:r>
                      <a:r>
                        <a:rPr lang="en-US" sz="2400" b="0" kern="0" dirty="0">
                          <a:effectLst/>
                          <a:latin typeface="微軟正黑體" panose="020B0604030504040204" pitchFamily="34" charset="-120"/>
                          <a:ea typeface="微軟正黑體" panose="020B0604030504040204" pitchFamily="34" charset="-120"/>
                        </a:rPr>
                        <a:t/>
                      </a:r>
                      <a:br>
                        <a:rPr lang="en-US" sz="2400" b="0" kern="0" dirty="0">
                          <a:effectLst/>
                          <a:latin typeface="微軟正黑體" panose="020B0604030504040204" pitchFamily="34" charset="-120"/>
                          <a:ea typeface="微軟正黑體" panose="020B0604030504040204" pitchFamily="34" charset="-120"/>
                        </a:rPr>
                      </a:br>
                      <a:r>
                        <a:rPr lang="zh-TW" sz="2400" b="0" kern="0" dirty="0">
                          <a:effectLst/>
                          <a:latin typeface="微軟正黑體" panose="020B0604030504040204" pitchFamily="34" charset="-120"/>
                          <a:ea typeface="微軟正黑體" panose="020B0604030504040204" pitchFamily="34" charset="-120"/>
                        </a:rPr>
                        <a:t>時</a:t>
                      </a:r>
                      <a:r>
                        <a:rPr lang="zh-TW" sz="2400" b="0" kern="0" dirty="0" smtClean="0">
                          <a:effectLst/>
                          <a:latin typeface="微軟正黑體" panose="020B0604030504040204" pitchFamily="34" charset="-120"/>
                          <a:ea typeface="微軟正黑體" panose="020B0604030504040204" pitchFamily="34" charset="-120"/>
                        </a:rPr>
                        <a:t>數</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effectLst/>
                          <a:latin typeface="微軟正黑體" panose="020B0604030504040204" pitchFamily="34" charset="-120"/>
                          <a:ea typeface="微軟正黑體" panose="020B0604030504040204" pitchFamily="34" charset="-120"/>
                        </a:rPr>
                        <a:t>修課</a:t>
                      </a:r>
                      <a:r>
                        <a:rPr lang="en-US" sz="2400" b="0" kern="0" dirty="0">
                          <a:effectLst/>
                          <a:latin typeface="微軟正黑體" panose="020B0604030504040204" pitchFamily="34" charset="-120"/>
                          <a:ea typeface="微軟正黑體" panose="020B0604030504040204" pitchFamily="34" charset="-120"/>
                        </a:rPr>
                        <a:t/>
                      </a:r>
                      <a:br>
                        <a:rPr lang="en-US" sz="2400" b="0" kern="0" dirty="0">
                          <a:effectLst/>
                          <a:latin typeface="微軟正黑體" panose="020B0604030504040204" pitchFamily="34" charset="-120"/>
                          <a:ea typeface="微軟正黑體" panose="020B0604030504040204" pitchFamily="34" charset="-120"/>
                        </a:rPr>
                      </a:br>
                      <a:r>
                        <a:rPr lang="zh-TW" sz="2400" b="0" kern="0" dirty="0">
                          <a:effectLst/>
                          <a:latin typeface="微軟正黑體" panose="020B0604030504040204" pitchFamily="34" charset="-120"/>
                          <a:ea typeface="微軟正黑體" panose="020B0604030504040204" pitchFamily="34" charset="-120"/>
                        </a:rPr>
                        <a:t>人數</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主要授課語言</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effectLst/>
                          <a:latin typeface="微軟正黑體" panose="020B0604030504040204" pitchFamily="34" charset="-120"/>
                          <a:ea typeface="微軟正黑體" panose="020B0604030504040204" pitchFamily="34" charset="-120"/>
                        </a:rPr>
                        <a:t>畢業班課程</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寒暑別</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全程使用外語</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smtClean="0">
                          <a:effectLst/>
                          <a:latin typeface="微軟正黑體" panose="020B0604030504040204" pitchFamily="34" charset="-120"/>
                          <a:ea typeface="微軟正黑體" panose="020B0604030504040204" pitchFamily="34" charset="-120"/>
                        </a:rPr>
                        <a:t>是否</a:t>
                      </a:r>
                      <a:endParaRPr lang="en-US" altLang="zh-TW" sz="2400" b="0" kern="0" dirty="0" smtClean="0">
                        <a:effectLst/>
                        <a:latin typeface="微軟正黑體" panose="020B0604030504040204" pitchFamily="34" charset="-120"/>
                        <a:ea typeface="微軟正黑體" panose="020B0604030504040204" pitchFamily="34" charset="-120"/>
                      </a:endParaRPr>
                    </a:p>
                    <a:p>
                      <a:pPr algn="ctr">
                        <a:spcAft>
                          <a:spcPts val="0"/>
                        </a:spcAft>
                      </a:pPr>
                      <a:r>
                        <a:rPr lang="zh-TW" sz="2400" b="0" kern="0" dirty="0" smtClean="0">
                          <a:effectLst/>
                          <a:latin typeface="微軟正黑體" panose="020B0604030504040204" pitchFamily="34" charset="-120"/>
                          <a:ea typeface="微軟正黑體" panose="020B0604030504040204" pitchFamily="34" charset="-120"/>
                        </a:rPr>
                        <a:t>符合</a:t>
                      </a:r>
                      <a:endParaRPr lang="zh-TW" sz="2400" b="0" kern="100" dirty="0">
                        <a:effectLst/>
                        <a:latin typeface="微軟正黑體" panose="020B0604030504040204" pitchFamily="34" charset="-120"/>
                        <a:ea typeface="微軟正黑體" panose="020B0604030504040204" pitchFamily="34" charset="-120"/>
                      </a:endParaRPr>
                    </a:p>
                    <a:p>
                      <a:pPr algn="ctr">
                        <a:spcAft>
                          <a:spcPts val="0"/>
                        </a:spcAft>
                      </a:pPr>
                      <a:r>
                        <a:rPr lang="zh-TW" sz="2400" b="0" kern="0" dirty="0">
                          <a:effectLst/>
                          <a:latin typeface="微軟正黑體" panose="020B0604030504040204" pitchFamily="34" charset="-120"/>
                          <a:ea typeface="微軟正黑體" panose="020B0604030504040204" pitchFamily="34" charset="-120"/>
                        </a:rPr>
                        <a:t>專業英語課程</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課程</a:t>
                      </a:r>
                    </a:p>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類別</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042888560"/>
                  </a:ext>
                </a:extLst>
              </a:tr>
            </a:tbl>
          </a:graphicData>
        </a:graphic>
      </p:graphicFrame>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10</a:t>
            </a:r>
            <a:endParaRPr lang="zh-TW" altLang="en-US" smtClean="0"/>
          </a:p>
        </p:txBody>
      </p:sp>
      <p:sp>
        <p:nvSpPr>
          <p:cNvPr id="92163"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A4D48C9B-181B-4B9B-8229-8956DEB66983}" type="slidenum">
              <a:rPr lang="zh-TW" altLang="en-US" smtClean="0">
                <a:solidFill>
                  <a:srgbClr val="000000"/>
                </a:solidFill>
              </a:rPr>
              <a:pPr fontAlgn="base">
                <a:spcBef>
                  <a:spcPct val="0"/>
                </a:spcBef>
                <a:spcAft>
                  <a:spcPct val="0"/>
                </a:spcAft>
              </a:pPr>
              <a:t>36</a:t>
            </a:fld>
            <a:endParaRPr lang="zh-TW" altLang="en-US" smtClean="0">
              <a:solidFill>
                <a:srgbClr val="000000"/>
              </a:solidFill>
            </a:endParaRPr>
          </a:p>
        </p:txBody>
      </p:sp>
      <p:sp>
        <p:nvSpPr>
          <p:cNvPr id="2" name="矩形 1"/>
          <p:cNvSpPr/>
          <p:nvPr/>
        </p:nvSpPr>
        <p:spPr>
          <a:xfrm>
            <a:off x="15875" y="3836988"/>
            <a:ext cx="12176125" cy="332422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課程類別 </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「運算思維與程式設計課程」</a:t>
            </a:r>
            <a:r>
              <a:rPr lang="zh-TW" altLang="zh-TW" sz="2400" dirty="0">
                <a:solidFill>
                  <a:prstClr val="black"/>
                </a:solidFill>
                <a:latin typeface="微軟正黑體" panose="020B0604030504040204" pitchFamily="34" charset="-120"/>
                <a:ea typeface="微軟正黑體" panose="020B0604030504040204" pitchFamily="34" charset="-120"/>
              </a:rPr>
              <a:t>：係指學校辦理跨專業領域學生基礎及進階程式設計課程，需藉由跨領域問題探討，增進學生對更多未知領域訊息的搜尋、獲取與分析，習得跨域思考、程式實作、邏輯推理等能力。</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「其他」</a:t>
            </a:r>
            <a:r>
              <a:rPr lang="zh-TW" altLang="zh-TW" sz="2400" dirty="0">
                <a:solidFill>
                  <a:prstClr val="black"/>
                </a:solidFill>
                <a:latin typeface="微軟正黑體" panose="020B0604030504040204" pitchFamily="34" charset="-120"/>
                <a:ea typeface="微軟正黑體" panose="020B0604030504040204" pitchFamily="34" charset="-120"/>
              </a:rPr>
              <a:t>：非屬上述課程類者歸之。</a:t>
            </a: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新增欄位</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sp>
        <p:nvSpPr>
          <p:cNvPr id="92165"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4000" b="1">
                <a:solidFill>
                  <a:srgbClr val="C5E0B4"/>
                </a:solidFill>
                <a:latin typeface="微軟正黑體" panose="020B0604030504040204" pitchFamily="34" charset="-120"/>
                <a:ea typeface="微軟正黑體" panose="020B0604030504040204" pitchFamily="34" charset="-120"/>
              </a:rPr>
              <a:t>表</a:t>
            </a:r>
            <a:r>
              <a:rPr lang="en-US" altLang="zh-TW" sz="4000" b="1">
                <a:solidFill>
                  <a:srgbClr val="C5E0B4"/>
                </a:solidFill>
                <a:latin typeface="微軟正黑體" panose="020B0604030504040204" pitchFamily="34" charset="-120"/>
                <a:ea typeface="微軟正黑體" panose="020B0604030504040204" pitchFamily="34" charset="-120"/>
              </a:rPr>
              <a:t>3-5 </a:t>
            </a:r>
            <a:r>
              <a:rPr lang="zh-TW" altLang="en-US" sz="4000" b="1">
                <a:solidFill>
                  <a:srgbClr val="C5E0B4"/>
                </a:solidFill>
                <a:latin typeface="微軟正黑體" panose="020B0604030504040204" pitchFamily="34" charset="-120"/>
                <a:ea typeface="微軟正黑體" panose="020B0604030504040204" pitchFamily="34" charset="-120"/>
              </a:rPr>
              <a:t>實際開課結構統計</a:t>
            </a:r>
            <a:r>
              <a:rPr lang="zh-TW" altLang="zh-TW" sz="4000" b="1">
                <a:solidFill>
                  <a:srgbClr val="C5E0B4"/>
                </a:solidFill>
                <a:latin typeface="微軟正黑體" panose="020B0604030504040204" pitchFamily="34" charset="-120"/>
                <a:ea typeface="微軟正黑體" panose="020B0604030504040204" pitchFamily="34" charset="-120"/>
              </a:rPr>
              <a:t>表</a:t>
            </a:r>
            <a:endParaRPr lang="zh-TW" altLang="en-US" sz="4000" b="1">
              <a:solidFill>
                <a:srgbClr val="C5E0B4"/>
              </a:solidFill>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nvGraphicFramePr>
        <p:xfrm>
          <a:off x="101600" y="1046163"/>
          <a:ext cx="11938000" cy="2690812"/>
        </p:xfrm>
        <a:graphic>
          <a:graphicData uri="http://schemas.openxmlformats.org/drawingml/2006/table">
            <a:tbl>
              <a:tblPr>
                <a:tableStyleId>{5C22544A-7EE6-4342-B048-85BDC9FD1C3A}</a:tableStyleId>
              </a:tblPr>
              <a:tblGrid>
                <a:gridCol w="614618">
                  <a:extLst>
                    <a:ext uri="{9D8B030D-6E8A-4147-A177-3AD203B41FA5}">
                      <a16:colId xmlns:a16="http://schemas.microsoft.com/office/drawing/2014/main" val="2103066161"/>
                    </a:ext>
                  </a:extLst>
                </a:gridCol>
                <a:gridCol w="490722">
                  <a:extLst>
                    <a:ext uri="{9D8B030D-6E8A-4147-A177-3AD203B41FA5}">
                      <a16:colId xmlns:a16="http://schemas.microsoft.com/office/drawing/2014/main" val="3982481276"/>
                    </a:ext>
                  </a:extLst>
                </a:gridCol>
                <a:gridCol w="490722">
                  <a:extLst>
                    <a:ext uri="{9D8B030D-6E8A-4147-A177-3AD203B41FA5}">
                      <a16:colId xmlns:a16="http://schemas.microsoft.com/office/drawing/2014/main" val="3433868706"/>
                    </a:ext>
                  </a:extLst>
                </a:gridCol>
                <a:gridCol w="490722">
                  <a:extLst>
                    <a:ext uri="{9D8B030D-6E8A-4147-A177-3AD203B41FA5}">
                      <a16:colId xmlns:a16="http://schemas.microsoft.com/office/drawing/2014/main" val="1571922840"/>
                    </a:ext>
                  </a:extLst>
                </a:gridCol>
                <a:gridCol w="488293">
                  <a:extLst>
                    <a:ext uri="{9D8B030D-6E8A-4147-A177-3AD203B41FA5}">
                      <a16:colId xmlns:a16="http://schemas.microsoft.com/office/drawing/2014/main" val="439766759"/>
                    </a:ext>
                  </a:extLst>
                </a:gridCol>
                <a:gridCol w="488293">
                  <a:extLst>
                    <a:ext uri="{9D8B030D-6E8A-4147-A177-3AD203B41FA5}">
                      <a16:colId xmlns:a16="http://schemas.microsoft.com/office/drawing/2014/main" val="1863662774"/>
                    </a:ext>
                  </a:extLst>
                </a:gridCol>
                <a:gridCol w="612188">
                  <a:extLst>
                    <a:ext uri="{9D8B030D-6E8A-4147-A177-3AD203B41FA5}">
                      <a16:colId xmlns:a16="http://schemas.microsoft.com/office/drawing/2014/main" val="142993644"/>
                    </a:ext>
                  </a:extLst>
                </a:gridCol>
                <a:gridCol w="714220">
                  <a:extLst>
                    <a:ext uri="{9D8B030D-6E8A-4147-A177-3AD203B41FA5}">
                      <a16:colId xmlns:a16="http://schemas.microsoft.com/office/drawing/2014/main" val="606873472"/>
                    </a:ext>
                  </a:extLst>
                </a:gridCol>
                <a:gridCol w="813823">
                  <a:extLst>
                    <a:ext uri="{9D8B030D-6E8A-4147-A177-3AD203B41FA5}">
                      <a16:colId xmlns:a16="http://schemas.microsoft.com/office/drawing/2014/main" val="1489666776"/>
                    </a:ext>
                  </a:extLst>
                </a:gridCol>
                <a:gridCol w="612188">
                  <a:extLst>
                    <a:ext uri="{9D8B030D-6E8A-4147-A177-3AD203B41FA5}">
                      <a16:colId xmlns:a16="http://schemas.microsoft.com/office/drawing/2014/main" val="2575395395"/>
                    </a:ext>
                  </a:extLst>
                </a:gridCol>
                <a:gridCol w="545672">
                  <a:extLst>
                    <a:ext uri="{9D8B030D-6E8A-4147-A177-3AD203B41FA5}">
                      <a16:colId xmlns:a16="http://schemas.microsoft.com/office/drawing/2014/main" val="3631877889"/>
                    </a:ext>
                  </a:extLst>
                </a:gridCol>
                <a:gridCol w="434997">
                  <a:extLst>
                    <a:ext uri="{9D8B030D-6E8A-4147-A177-3AD203B41FA5}">
                      <a16:colId xmlns:a16="http://schemas.microsoft.com/office/drawing/2014/main" val="4243135004"/>
                    </a:ext>
                  </a:extLst>
                </a:gridCol>
                <a:gridCol w="736831">
                  <a:extLst>
                    <a:ext uri="{9D8B030D-6E8A-4147-A177-3AD203B41FA5}">
                      <a16:colId xmlns:a16="http://schemas.microsoft.com/office/drawing/2014/main" val="2327551812"/>
                    </a:ext>
                  </a:extLst>
                </a:gridCol>
                <a:gridCol w="532377">
                  <a:extLst>
                    <a:ext uri="{9D8B030D-6E8A-4147-A177-3AD203B41FA5}">
                      <a16:colId xmlns:a16="http://schemas.microsoft.com/office/drawing/2014/main" val="4089643252"/>
                    </a:ext>
                  </a:extLst>
                </a:gridCol>
                <a:gridCol w="505299">
                  <a:extLst>
                    <a:ext uri="{9D8B030D-6E8A-4147-A177-3AD203B41FA5}">
                      <a16:colId xmlns:a16="http://schemas.microsoft.com/office/drawing/2014/main" val="2356780891"/>
                    </a:ext>
                  </a:extLst>
                </a:gridCol>
                <a:gridCol w="498130">
                  <a:extLst>
                    <a:ext uri="{9D8B030D-6E8A-4147-A177-3AD203B41FA5}">
                      <a16:colId xmlns:a16="http://schemas.microsoft.com/office/drawing/2014/main" val="3037794902"/>
                    </a:ext>
                  </a:extLst>
                </a:gridCol>
                <a:gridCol w="381732">
                  <a:extLst>
                    <a:ext uri="{9D8B030D-6E8A-4147-A177-3AD203B41FA5}">
                      <a16:colId xmlns:a16="http://schemas.microsoft.com/office/drawing/2014/main" val="1070535426"/>
                    </a:ext>
                  </a:extLst>
                </a:gridCol>
                <a:gridCol w="577036">
                  <a:extLst>
                    <a:ext uri="{9D8B030D-6E8A-4147-A177-3AD203B41FA5}">
                      <a16:colId xmlns:a16="http://schemas.microsoft.com/office/drawing/2014/main" val="4079861361"/>
                    </a:ext>
                  </a:extLst>
                </a:gridCol>
                <a:gridCol w="1074176">
                  <a:extLst>
                    <a:ext uri="{9D8B030D-6E8A-4147-A177-3AD203B41FA5}">
                      <a16:colId xmlns:a16="http://schemas.microsoft.com/office/drawing/2014/main" val="408265466"/>
                    </a:ext>
                  </a:extLst>
                </a:gridCol>
                <a:gridCol w="835961">
                  <a:extLst>
                    <a:ext uri="{9D8B030D-6E8A-4147-A177-3AD203B41FA5}">
                      <a16:colId xmlns:a16="http://schemas.microsoft.com/office/drawing/2014/main" val="2643875854"/>
                    </a:ext>
                  </a:extLst>
                </a:gridCol>
              </a:tblGrid>
              <a:tr h="2690812">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學年度</a:t>
                      </a:r>
                      <a:r>
                        <a:rPr lang="en-US" sz="2400" b="0" kern="100">
                          <a:effectLst/>
                          <a:latin typeface="微軟正黑體" panose="020B0604030504040204" pitchFamily="34" charset="-120"/>
                          <a:ea typeface="微軟正黑體" panose="020B0604030504040204" pitchFamily="34" charset="-120"/>
                        </a:rPr>
                        <a:t>/</a:t>
                      </a:r>
                      <a:endParaRPr lang="zh-TW" sz="2400" b="0" kern="100">
                        <a:effectLst/>
                        <a:latin typeface="微軟正黑體" panose="020B0604030504040204" pitchFamily="34" charset="-120"/>
                        <a:ea typeface="微軟正黑體" panose="020B0604030504040204" pitchFamily="34" charset="-120"/>
                      </a:endParaRPr>
                    </a:p>
                    <a:p>
                      <a:pPr algn="ctr">
                        <a:spcAft>
                          <a:spcPts val="0"/>
                        </a:spcAft>
                      </a:pPr>
                      <a:r>
                        <a:rPr lang="zh-TW" sz="2400" b="0" kern="100">
                          <a:effectLst/>
                          <a:latin typeface="微軟正黑體" panose="020B0604030504040204" pitchFamily="34" charset="-120"/>
                          <a:ea typeface="微軟正黑體" panose="020B0604030504040204" pitchFamily="34" charset="-120"/>
                        </a:rPr>
                        <a:t>學期</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當期</a:t>
                      </a:r>
                    </a:p>
                    <a:p>
                      <a:pPr algn="ctr">
                        <a:spcAft>
                          <a:spcPts val="0"/>
                        </a:spcAft>
                      </a:pPr>
                      <a:r>
                        <a:rPr lang="zh-TW" sz="2400" b="0" kern="100">
                          <a:effectLst/>
                          <a:latin typeface="微軟正黑體" panose="020B0604030504040204" pitchFamily="34" charset="-120"/>
                          <a:ea typeface="微軟正黑體" panose="020B0604030504040204" pitchFamily="34" charset="-120"/>
                        </a:rPr>
                        <a:t>課號</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effectLst/>
                          <a:latin typeface="微軟正黑體" panose="020B0604030504040204" pitchFamily="34" charset="-120"/>
                          <a:ea typeface="微軟正黑體" panose="020B0604030504040204" pitchFamily="34" charset="-120"/>
                        </a:rPr>
                        <a:t>課程名稱</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effectLst/>
                          <a:latin typeface="微軟正黑體" panose="020B0604030504040204" pitchFamily="34" charset="-120"/>
                          <a:ea typeface="微軟正黑體" panose="020B0604030504040204" pitchFamily="34" charset="-120"/>
                        </a:rPr>
                        <a:t>開課系所</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開課學制</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科目類別</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effectLst/>
                          <a:latin typeface="微軟正黑體" panose="020B0604030504040204" pitchFamily="34" charset="-120"/>
                          <a:ea typeface="微軟正黑體" panose="020B0604030504040204" pitchFamily="34" charset="-120"/>
                        </a:rPr>
                        <a:t>修 </a:t>
                      </a:r>
                      <a:r>
                        <a:rPr lang="zh-TW" sz="2400" b="0" kern="0" dirty="0" smtClean="0">
                          <a:effectLst/>
                          <a:latin typeface="微軟正黑體" panose="020B0604030504040204" pitchFamily="34" charset="-120"/>
                          <a:ea typeface="微軟正黑體" panose="020B0604030504040204" pitchFamily="34" charset="-120"/>
                        </a:rPr>
                        <a:t>別</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effectLst/>
                          <a:latin typeface="微軟正黑體" panose="020B0604030504040204" pitchFamily="34" charset="-120"/>
                          <a:ea typeface="微軟正黑體" panose="020B0604030504040204" pitchFamily="34" charset="-120"/>
                        </a:rPr>
                        <a:t>課程時</a:t>
                      </a:r>
                      <a:r>
                        <a:rPr lang="zh-TW" sz="2400" b="0" kern="0" dirty="0" smtClean="0">
                          <a:effectLst/>
                          <a:latin typeface="微軟正黑體" panose="020B0604030504040204" pitchFamily="34" charset="-120"/>
                          <a:ea typeface="微軟正黑體" panose="020B0604030504040204" pitchFamily="34" charset="-120"/>
                        </a:rPr>
                        <a:t>數</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effectLst/>
                          <a:latin typeface="微軟正黑體" panose="020B0604030504040204" pitchFamily="34" charset="-120"/>
                          <a:ea typeface="微軟正黑體" panose="020B0604030504040204" pitchFamily="34" charset="-120"/>
                        </a:rPr>
                        <a:t>實習時</a:t>
                      </a:r>
                      <a:r>
                        <a:rPr lang="zh-TW" sz="2400" b="0" kern="0" dirty="0" smtClean="0">
                          <a:effectLst/>
                          <a:latin typeface="微軟正黑體" panose="020B0604030504040204" pitchFamily="34" charset="-120"/>
                          <a:ea typeface="微軟正黑體" panose="020B0604030504040204" pitchFamily="34" charset="-120"/>
                        </a:rPr>
                        <a:t>數</a:t>
                      </a:r>
                      <a:endParaRPr lang="zh-TW" sz="2400" b="0" kern="100" dirty="0">
                        <a:effectLst/>
                        <a:latin typeface="微軟正黑體" panose="020B0604030504040204" pitchFamily="34" charset="-120"/>
                        <a:ea typeface="微軟正黑體" panose="020B0604030504040204" pitchFamily="34" charset="-12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開 課</a:t>
                      </a:r>
                      <a:r>
                        <a:rPr lang="en-US" sz="2400" b="0" kern="100">
                          <a:effectLst/>
                          <a:latin typeface="微軟正黑體" panose="020B0604030504040204" pitchFamily="34" charset="-120"/>
                          <a:ea typeface="微軟正黑體" panose="020B0604030504040204" pitchFamily="34" charset="-120"/>
                        </a:rPr>
                        <a:t/>
                      </a:r>
                      <a:br>
                        <a:rPr lang="en-US" sz="2400" b="0" kern="100">
                          <a:effectLst/>
                          <a:latin typeface="微軟正黑體" panose="020B0604030504040204" pitchFamily="34" charset="-120"/>
                          <a:ea typeface="微軟正黑體" panose="020B0604030504040204" pitchFamily="34" charset="-120"/>
                        </a:rPr>
                      </a:br>
                      <a:r>
                        <a:rPr lang="zh-TW" sz="2400" b="0" kern="100">
                          <a:effectLst/>
                          <a:latin typeface="微軟正黑體" panose="020B0604030504040204" pitchFamily="34" charset="-120"/>
                          <a:ea typeface="微軟正黑體" panose="020B0604030504040204" pitchFamily="34" charset="-120"/>
                        </a:rPr>
                        <a:t>學分數</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effectLst/>
                          <a:latin typeface="微軟正黑體" panose="020B0604030504040204" pitchFamily="34" charset="-120"/>
                          <a:ea typeface="微軟正黑體" panose="020B0604030504040204" pitchFamily="34" charset="-120"/>
                        </a:rPr>
                        <a:t>第一次</a:t>
                      </a:r>
                      <a:r>
                        <a:rPr lang="en-US" sz="2400" b="0" kern="0">
                          <a:effectLst/>
                          <a:latin typeface="微軟正黑體" panose="020B0604030504040204" pitchFamily="34" charset="-120"/>
                          <a:ea typeface="微軟正黑體" panose="020B0604030504040204" pitchFamily="34" charset="-120"/>
                        </a:rPr>
                        <a:t/>
                      </a:r>
                      <a:br>
                        <a:rPr lang="en-US" sz="2400" b="0" kern="0">
                          <a:effectLst/>
                          <a:latin typeface="微軟正黑體" panose="020B0604030504040204" pitchFamily="34" charset="-120"/>
                          <a:ea typeface="微軟正黑體" panose="020B0604030504040204" pitchFamily="34" charset="-120"/>
                        </a:rPr>
                      </a:br>
                      <a:r>
                        <a:rPr lang="zh-TW" sz="2400" b="0" kern="0">
                          <a:effectLst/>
                          <a:latin typeface="微軟正黑體" panose="020B0604030504040204" pitchFamily="34" charset="-120"/>
                          <a:ea typeface="微軟正黑體" panose="020B0604030504040204" pitchFamily="34" charset="-120"/>
                        </a:rPr>
                        <a:t>上課日期</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effectLst/>
                          <a:latin typeface="微軟正黑體" panose="020B0604030504040204" pitchFamily="34" charset="-120"/>
                          <a:ea typeface="微軟正黑體" panose="020B0604030504040204" pitchFamily="34" charset="-120"/>
                        </a:rPr>
                        <a:t>授課教師</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effectLst/>
                          <a:latin typeface="微軟正黑體" panose="020B0604030504040204" pitchFamily="34" charset="-120"/>
                          <a:ea typeface="微軟正黑體" panose="020B0604030504040204" pitchFamily="34" charset="-120"/>
                        </a:rPr>
                        <a:t>授課</a:t>
                      </a:r>
                      <a:r>
                        <a:rPr lang="en-US" sz="2400" b="0" kern="0" dirty="0">
                          <a:effectLst/>
                          <a:latin typeface="微軟正黑體" panose="020B0604030504040204" pitchFamily="34" charset="-120"/>
                          <a:ea typeface="微軟正黑體" panose="020B0604030504040204" pitchFamily="34" charset="-120"/>
                        </a:rPr>
                        <a:t/>
                      </a:r>
                      <a:br>
                        <a:rPr lang="en-US" sz="2400" b="0" kern="0" dirty="0">
                          <a:effectLst/>
                          <a:latin typeface="微軟正黑體" panose="020B0604030504040204" pitchFamily="34" charset="-120"/>
                          <a:ea typeface="微軟正黑體" panose="020B0604030504040204" pitchFamily="34" charset="-120"/>
                        </a:rPr>
                      </a:br>
                      <a:r>
                        <a:rPr lang="zh-TW" sz="2400" b="0" kern="0" dirty="0">
                          <a:effectLst/>
                          <a:latin typeface="微軟正黑體" panose="020B0604030504040204" pitchFamily="34" charset="-120"/>
                          <a:ea typeface="微軟正黑體" panose="020B0604030504040204" pitchFamily="34" charset="-120"/>
                        </a:rPr>
                        <a:t>時</a:t>
                      </a:r>
                      <a:r>
                        <a:rPr lang="zh-TW" sz="2400" b="0" kern="0" dirty="0" smtClean="0">
                          <a:effectLst/>
                          <a:latin typeface="微軟正黑體" panose="020B0604030504040204" pitchFamily="34" charset="-120"/>
                          <a:ea typeface="微軟正黑體" panose="020B0604030504040204" pitchFamily="34" charset="-120"/>
                        </a:rPr>
                        <a:t>數</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effectLst/>
                          <a:latin typeface="微軟正黑體" panose="020B0604030504040204" pitchFamily="34" charset="-120"/>
                          <a:ea typeface="微軟正黑體" panose="020B0604030504040204" pitchFamily="34" charset="-120"/>
                        </a:rPr>
                        <a:t>修課</a:t>
                      </a:r>
                      <a:r>
                        <a:rPr lang="en-US" sz="2400" b="0" kern="0" dirty="0">
                          <a:effectLst/>
                          <a:latin typeface="微軟正黑體" panose="020B0604030504040204" pitchFamily="34" charset="-120"/>
                          <a:ea typeface="微軟正黑體" panose="020B0604030504040204" pitchFamily="34" charset="-120"/>
                        </a:rPr>
                        <a:t/>
                      </a:r>
                      <a:br>
                        <a:rPr lang="en-US" sz="2400" b="0" kern="0" dirty="0">
                          <a:effectLst/>
                          <a:latin typeface="微軟正黑體" panose="020B0604030504040204" pitchFamily="34" charset="-120"/>
                          <a:ea typeface="微軟正黑體" panose="020B0604030504040204" pitchFamily="34" charset="-120"/>
                        </a:rPr>
                      </a:br>
                      <a:r>
                        <a:rPr lang="zh-TW" sz="2400" b="0" kern="0" dirty="0">
                          <a:effectLst/>
                          <a:latin typeface="微軟正黑體" panose="020B0604030504040204" pitchFamily="34" charset="-120"/>
                          <a:ea typeface="微軟正黑體" panose="020B0604030504040204" pitchFamily="34" charset="-120"/>
                        </a:rPr>
                        <a:t>人數</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主要授課語言</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effectLst/>
                          <a:latin typeface="微軟正黑體" panose="020B0604030504040204" pitchFamily="34" charset="-120"/>
                          <a:ea typeface="微軟正黑體" panose="020B0604030504040204" pitchFamily="34" charset="-120"/>
                        </a:rPr>
                        <a:t>畢業班課程</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寒暑別</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全程使用外語</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smtClean="0">
                          <a:effectLst/>
                          <a:latin typeface="微軟正黑體" panose="020B0604030504040204" pitchFamily="34" charset="-120"/>
                          <a:ea typeface="微軟正黑體" panose="020B0604030504040204" pitchFamily="34" charset="-120"/>
                        </a:rPr>
                        <a:t>是否</a:t>
                      </a:r>
                      <a:endParaRPr lang="en-US" altLang="zh-TW" sz="2400" b="0" kern="0" dirty="0" smtClean="0">
                        <a:effectLst/>
                        <a:latin typeface="微軟正黑體" panose="020B0604030504040204" pitchFamily="34" charset="-120"/>
                        <a:ea typeface="微軟正黑體" panose="020B0604030504040204" pitchFamily="34" charset="-120"/>
                      </a:endParaRPr>
                    </a:p>
                    <a:p>
                      <a:pPr algn="ctr">
                        <a:spcAft>
                          <a:spcPts val="0"/>
                        </a:spcAft>
                      </a:pPr>
                      <a:r>
                        <a:rPr lang="zh-TW" sz="2400" b="0" kern="0" dirty="0" smtClean="0">
                          <a:effectLst/>
                          <a:latin typeface="微軟正黑體" panose="020B0604030504040204" pitchFamily="34" charset="-120"/>
                          <a:ea typeface="微軟正黑體" panose="020B0604030504040204" pitchFamily="34" charset="-120"/>
                        </a:rPr>
                        <a:t>符合</a:t>
                      </a:r>
                      <a:endParaRPr lang="zh-TW" sz="2400" b="0" kern="100" dirty="0">
                        <a:effectLst/>
                        <a:latin typeface="微軟正黑體" panose="020B0604030504040204" pitchFamily="34" charset="-120"/>
                        <a:ea typeface="微軟正黑體" panose="020B0604030504040204" pitchFamily="34" charset="-120"/>
                      </a:endParaRPr>
                    </a:p>
                    <a:p>
                      <a:pPr algn="ctr">
                        <a:spcAft>
                          <a:spcPts val="0"/>
                        </a:spcAft>
                      </a:pPr>
                      <a:r>
                        <a:rPr lang="zh-TW" sz="2400" b="0" kern="0" dirty="0">
                          <a:effectLst/>
                          <a:latin typeface="微軟正黑體" panose="020B0604030504040204" pitchFamily="34" charset="-120"/>
                          <a:ea typeface="微軟正黑體" panose="020B0604030504040204" pitchFamily="34" charset="-120"/>
                        </a:rPr>
                        <a:t>專業英語課程</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課程</a:t>
                      </a:r>
                    </a:p>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類別</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1" marB="9521"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042888560"/>
                  </a:ext>
                </a:extLst>
              </a:tr>
            </a:tbl>
          </a:graphicData>
        </a:graphic>
      </p:graphicFrame>
    </p:spTree>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11</a:t>
            </a:r>
            <a:endParaRPr lang="zh-TW" altLang="en-US" smtClean="0"/>
          </a:p>
        </p:txBody>
      </p:sp>
      <p:sp>
        <p:nvSpPr>
          <p:cNvPr id="93187"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84EE3956-B14A-4CEB-B3BA-108170B3BB8A}" type="slidenum">
              <a:rPr lang="zh-TW" altLang="en-US" smtClean="0">
                <a:solidFill>
                  <a:srgbClr val="000000"/>
                </a:solidFill>
              </a:rPr>
              <a:pPr fontAlgn="base">
                <a:spcBef>
                  <a:spcPct val="0"/>
                </a:spcBef>
                <a:spcAft>
                  <a:spcPct val="0"/>
                </a:spcAft>
              </a:pPr>
              <a:t>37</a:t>
            </a:fld>
            <a:endParaRPr lang="zh-TW" altLang="en-US" smtClean="0">
              <a:solidFill>
                <a:srgbClr val="000000"/>
              </a:solidFill>
            </a:endParaRPr>
          </a:p>
        </p:txBody>
      </p:sp>
      <p:sp>
        <p:nvSpPr>
          <p:cNvPr id="2" name="矩形 1"/>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新增定義</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 </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若</a:t>
            </a:r>
            <a:r>
              <a:rPr lang="zh-TW" altLang="zh-TW" sz="2400" b="1" dirty="0">
                <a:solidFill>
                  <a:srgbClr val="FF0000"/>
                </a:solidFill>
                <a:latin typeface="微軟正黑體" panose="020B0604030504040204" pitchFamily="34" charset="-120"/>
                <a:ea typeface="微軟正黑體" panose="020B0604030504040204" pitchFamily="34" charset="-120"/>
              </a:rPr>
              <a:t>同一學系需填報多個學位名稱</a:t>
            </a:r>
            <a:r>
              <a:rPr lang="zh-TW" altLang="zh-TW" sz="2400" dirty="0">
                <a:solidFill>
                  <a:prstClr val="black"/>
                </a:solidFill>
                <a:latin typeface="微軟正黑體" panose="020B0604030504040204" pitchFamily="34" charset="-120"/>
                <a:ea typeface="微軟正黑體" panose="020B0604030504040204" pitchFamily="34" charset="-120"/>
              </a:rPr>
              <a:t>，請學校提供教育部核定學位的文號及日期</a:t>
            </a:r>
            <a:r>
              <a:rPr lang="zh-TW" altLang="en-US" sz="2400" dirty="0">
                <a:solidFill>
                  <a:prstClr val="black"/>
                </a:solidFill>
                <a:latin typeface="微軟正黑體" panose="020B0604030504040204" pitchFamily="34" charset="-120"/>
                <a:ea typeface="微軟正黑體" panose="020B0604030504040204" pitchFamily="34" charset="-120"/>
              </a:rPr>
              <a:t>，</a:t>
            </a:r>
            <a:r>
              <a:rPr lang="en-US" altLang="zh-TW" sz="2400" dirty="0">
                <a:solidFill>
                  <a:prstClr val="black"/>
                </a:solidFill>
                <a:latin typeface="微軟正黑體" panose="020B0604030504040204" pitchFamily="34" charset="-120"/>
                <a:ea typeface="微軟正黑體" panose="020B0604030504040204" pitchFamily="34" charset="-120"/>
              </a:rPr>
              <a:t>E-mail</a:t>
            </a:r>
            <a:r>
              <a:rPr lang="zh-TW" altLang="zh-TW" sz="2400" dirty="0">
                <a:solidFill>
                  <a:prstClr val="black"/>
                </a:solidFill>
                <a:latin typeface="微軟正黑體" panose="020B0604030504040204" pitchFamily="34" charset="-120"/>
                <a:ea typeface="微軟正黑體" panose="020B0604030504040204" pitchFamily="34" charset="-120"/>
              </a:rPr>
              <a:t>至</a:t>
            </a:r>
            <a:r>
              <a:rPr lang="en-US" altLang="zh-TW" sz="2400" dirty="0">
                <a:solidFill>
                  <a:prstClr val="black"/>
                </a:solidFill>
                <a:latin typeface="微軟正黑體" panose="020B0604030504040204" pitchFamily="34" charset="-120"/>
                <a:ea typeface="微軟正黑體" panose="020B0604030504040204" pitchFamily="34" charset="-120"/>
              </a:rPr>
              <a:t>tvedb3@yuntech.eud.tw</a:t>
            </a:r>
            <a:r>
              <a:rPr lang="zh-TW" altLang="zh-TW" sz="2400" dirty="0">
                <a:solidFill>
                  <a:prstClr val="black"/>
                </a:solidFill>
                <a:latin typeface="微軟正黑體" panose="020B0604030504040204" pitchFamily="34" charset="-120"/>
                <a:ea typeface="微軟正黑體" panose="020B0604030504040204" pitchFamily="34" charset="-120"/>
              </a:rPr>
              <a:t>，予以配合協助新增，另相關規定請依</a:t>
            </a:r>
            <a:r>
              <a:rPr lang="zh-TW" altLang="zh-TW" sz="2400" b="1" dirty="0">
                <a:solidFill>
                  <a:srgbClr val="FF0000"/>
                </a:solidFill>
                <a:latin typeface="微軟正黑體" panose="020B0604030504040204" pitchFamily="34" charset="-120"/>
                <a:ea typeface="微軟正黑體" panose="020B0604030504040204" pitchFamily="34" charset="-120"/>
              </a:rPr>
              <a:t>「學位授予法」</a:t>
            </a:r>
            <a:r>
              <a:rPr lang="zh-TW" altLang="zh-TW" sz="2400" dirty="0">
                <a:solidFill>
                  <a:prstClr val="black"/>
                </a:solidFill>
                <a:latin typeface="微軟正黑體" panose="020B0604030504040204" pitchFamily="34" charset="-120"/>
                <a:ea typeface="微軟正黑體" panose="020B0604030504040204" pitchFamily="34" charset="-120"/>
              </a:rPr>
              <a:t>辦理。</a:t>
            </a:r>
          </a:p>
          <a:p>
            <a:pPr marL="342900" indent="-342900">
              <a:buFont typeface="Wingdings" panose="05000000000000000000" pitchFamily="2" charset="2"/>
              <a:buChar char="u"/>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a:t>
            </a:r>
            <a:r>
              <a:rPr lang="zh-TW" altLang="zh-TW" dirty="0">
                <a:latin typeface="微軟正黑體" panose="020B0604030504040204" pitchFamily="34" charset="-120"/>
                <a:ea typeface="微軟正黑體" panose="020B0604030504040204" pitchFamily="34" charset="-120"/>
              </a:rPr>
              <a:t>「大專校院校務資訊公開平臺」新增定義】</a:t>
            </a:r>
          </a:p>
          <a:p>
            <a:pPr algn="ctr">
              <a:defRPr/>
            </a:pP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sp>
        <p:nvSpPr>
          <p:cNvPr id="93189"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4000" b="1">
                <a:solidFill>
                  <a:srgbClr val="C5E0B4"/>
                </a:solidFill>
                <a:latin typeface="微軟正黑體" panose="020B0604030504040204" pitchFamily="34" charset="-120"/>
                <a:ea typeface="微軟正黑體" panose="020B0604030504040204" pitchFamily="34" charset="-120"/>
              </a:rPr>
              <a:t>表</a:t>
            </a:r>
            <a:r>
              <a:rPr lang="en-US" altLang="zh-TW" sz="4000" b="1">
                <a:solidFill>
                  <a:srgbClr val="C5E0B4"/>
                </a:solidFill>
                <a:latin typeface="微軟正黑體" panose="020B0604030504040204" pitchFamily="34" charset="-120"/>
                <a:ea typeface="微軟正黑體" panose="020B0604030504040204" pitchFamily="34" charset="-120"/>
              </a:rPr>
              <a:t>4-1 </a:t>
            </a:r>
            <a:r>
              <a:rPr lang="zh-TW" altLang="zh-TW" sz="4000" b="1">
                <a:solidFill>
                  <a:srgbClr val="C5E0B4"/>
                </a:solidFill>
                <a:latin typeface="微軟正黑體" panose="020B0604030504040204" pitchFamily="34" charset="-120"/>
                <a:ea typeface="微軟正黑體" panose="020B0604030504040204" pitchFamily="34" charset="-120"/>
              </a:rPr>
              <a:t>畢業授予學位名稱及人數資料表 </a:t>
            </a:r>
            <a:endParaRPr lang="zh-TW" altLang="en-US" sz="4000" b="1">
              <a:solidFill>
                <a:srgbClr val="C5E0B4"/>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nvGraphicFramePr>
        <p:xfrm>
          <a:off x="119063" y="1065213"/>
          <a:ext cx="11920537" cy="2646362"/>
        </p:xfrm>
        <a:graphic>
          <a:graphicData uri="http://schemas.openxmlformats.org/drawingml/2006/table">
            <a:tbl>
              <a:tblPr>
                <a:tableStyleId>{5C22544A-7EE6-4342-B048-85BDC9FD1C3A}</a:tableStyleId>
              </a:tblPr>
              <a:tblGrid>
                <a:gridCol w="1088259">
                  <a:extLst>
                    <a:ext uri="{9D8B030D-6E8A-4147-A177-3AD203B41FA5}">
                      <a16:colId xmlns:a16="http://schemas.microsoft.com/office/drawing/2014/main" val="1899931719"/>
                    </a:ext>
                  </a:extLst>
                </a:gridCol>
                <a:gridCol w="985425">
                  <a:extLst>
                    <a:ext uri="{9D8B030D-6E8A-4147-A177-3AD203B41FA5}">
                      <a16:colId xmlns:a16="http://schemas.microsoft.com/office/drawing/2014/main" val="340335589"/>
                    </a:ext>
                  </a:extLst>
                </a:gridCol>
                <a:gridCol w="896648">
                  <a:extLst>
                    <a:ext uri="{9D8B030D-6E8A-4147-A177-3AD203B41FA5}">
                      <a16:colId xmlns:a16="http://schemas.microsoft.com/office/drawing/2014/main" val="2005404560"/>
                    </a:ext>
                  </a:extLst>
                </a:gridCol>
                <a:gridCol w="1562476">
                  <a:extLst>
                    <a:ext uri="{9D8B030D-6E8A-4147-A177-3AD203B41FA5}">
                      <a16:colId xmlns:a16="http://schemas.microsoft.com/office/drawing/2014/main" val="431687121"/>
                    </a:ext>
                  </a:extLst>
                </a:gridCol>
                <a:gridCol w="1669008">
                  <a:extLst>
                    <a:ext uri="{9D8B030D-6E8A-4147-A177-3AD203B41FA5}">
                      <a16:colId xmlns:a16="http://schemas.microsoft.com/office/drawing/2014/main" val="3518701141"/>
                    </a:ext>
                  </a:extLst>
                </a:gridCol>
                <a:gridCol w="1438187">
                  <a:extLst>
                    <a:ext uri="{9D8B030D-6E8A-4147-A177-3AD203B41FA5}">
                      <a16:colId xmlns:a16="http://schemas.microsoft.com/office/drawing/2014/main" val="1504398614"/>
                    </a:ext>
                  </a:extLst>
                </a:gridCol>
                <a:gridCol w="1544721">
                  <a:extLst>
                    <a:ext uri="{9D8B030D-6E8A-4147-A177-3AD203B41FA5}">
                      <a16:colId xmlns:a16="http://schemas.microsoft.com/office/drawing/2014/main" val="3060724449"/>
                    </a:ext>
                  </a:extLst>
                </a:gridCol>
                <a:gridCol w="1420432">
                  <a:extLst>
                    <a:ext uri="{9D8B030D-6E8A-4147-A177-3AD203B41FA5}">
                      <a16:colId xmlns:a16="http://schemas.microsoft.com/office/drawing/2014/main" val="1695737763"/>
                    </a:ext>
                  </a:extLst>
                </a:gridCol>
                <a:gridCol w="1315381">
                  <a:extLst>
                    <a:ext uri="{9D8B030D-6E8A-4147-A177-3AD203B41FA5}">
                      <a16:colId xmlns:a16="http://schemas.microsoft.com/office/drawing/2014/main" val="508418072"/>
                    </a:ext>
                  </a:extLst>
                </a:gridCol>
              </a:tblGrid>
              <a:tr h="1323182">
                <a:tc rowSpan="3">
                  <a:txBody>
                    <a:bodyPr/>
                    <a:lstStyle/>
                    <a:p>
                      <a:pPr algn="ctr">
                        <a:spcAft>
                          <a:spcPts val="0"/>
                        </a:spcAft>
                      </a:pPr>
                      <a:r>
                        <a:rPr lang="zh-TW" sz="2400" kern="100">
                          <a:effectLst/>
                          <a:latin typeface="微軟正黑體" panose="020B0604030504040204" pitchFamily="34" charset="-120"/>
                          <a:ea typeface="微軟正黑體" panose="020B0604030504040204" pitchFamily="34" charset="-120"/>
                        </a:rPr>
                        <a:t>學年度</a:t>
                      </a:r>
                      <a:endParaRPr lang="zh-TW" sz="24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kern="100">
                          <a:effectLst/>
                          <a:latin typeface="微軟正黑體" panose="020B0604030504040204" pitchFamily="34" charset="-120"/>
                          <a:ea typeface="微軟正黑體" panose="020B0604030504040204" pitchFamily="34" charset="-120"/>
                        </a:rPr>
                        <a:t>系所</a:t>
                      </a:r>
                      <a:endParaRPr lang="zh-TW" sz="24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kern="100">
                          <a:effectLst/>
                          <a:latin typeface="微軟正黑體" panose="020B0604030504040204" pitchFamily="34" charset="-120"/>
                          <a:ea typeface="微軟正黑體" panose="020B0604030504040204" pitchFamily="34" charset="-120"/>
                        </a:rPr>
                        <a:t>學制</a:t>
                      </a:r>
                      <a:endParaRPr lang="zh-TW" sz="24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kern="100" dirty="0">
                          <a:effectLst/>
                          <a:latin typeface="微軟正黑體" panose="020B0604030504040204" pitchFamily="34" charset="-120"/>
                          <a:ea typeface="微軟正黑體" panose="020B0604030504040204" pitchFamily="34" charset="-120"/>
                        </a:rPr>
                        <a:t>學籍分組</a:t>
                      </a:r>
                      <a:endParaRPr lang="zh-TW" sz="2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3">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授予學位</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gridSpan="2">
                  <a:txBody>
                    <a:bodyPr/>
                    <a:lstStyle/>
                    <a:p>
                      <a:pPr algn="ctr">
                        <a:spcAft>
                          <a:spcPts val="0"/>
                        </a:spcAft>
                      </a:pPr>
                      <a:r>
                        <a:rPr lang="zh-TW" sz="2400" kern="100">
                          <a:effectLst/>
                          <a:latin typeface="微軟正黑體" panose="020B0604030504040204" pitchFamily="34" charset="-120"/>
                          <a:ea typeface="微軟正黑體" panose="020B0604030504040204" pitchFamily="34" charset="-120"/>
                        </a:rPr>
                        <a:t>畢業生總人數</a:t>
                      </a:r>
                      <a:endParaRPr lang="zh-TW" sz="24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3605491440"/>
                  </a:ext>
                </a:extLst>
              </a:tr>
              <a:tr h="66159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2">
                  <a:txBody>
                    <a:bodyPr/>
                    <a:lstStyle/>
                    <a:p>
                      <a:pPr algn="ctr">
                        <a:spcAft>
                          <a:spcPts val="0"/>
                        </a:spcAft>
                      </a:pPr>
                      <a:r>
                        <a:rPr lang="zh-TW" sz="2400" b="1" kern="100">
                          <a:solidFill>
                            <a:srgbClr val="FF0000"/>
                          </a:solidFill>
                          <a:effectLst/>
                          <a:latin typeface="微軟正黑體" panose="020B0604030504040204" pitchFamily="34" charset="-120"/>
                          <a:ea typeface="微軟正黑體" panose="020B0604030504040204" pitchFamily="34" charset="-120"/>
                        </a:rPr>
                        <a:t>中文名稱</a:t>
                      </a:r>
                      <a:endParaRPr lang="zh-TW" sz="2400" b="1" kern="10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gridSpan="2">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英文名稱</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rowSpan="2">
                  <a:txBody>
                    <a:bodyPr/>
                    <a:lstStyle/>
                    <a:p>
                      <a:pPr algn="ctr">
                        <a:spcAft>
                          <a:spcPts val="0"/>
                        </a:spcAft>
                      </a:pPr>
                      <a:r>
                        <a:rPr lang="zh-TW" sz="2400" kern="100" dirty="0" smtClean="0">
                          <a:effectLst/>
                          <a:latin typeface="微軟正黑體" panose="020B0604030504040204" pitchFamily="34" charset="-120"/>
                          <a:ea typeface="微軟正黑體" panose="020B0604030504040204" pitchFamily="34" charset="-120"/>
                        </a:rPr>
                        <a:t>男</a:t>
                      </a:r>
                      <a:endParaRPr lang="zh-TW" sz="2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kern="100" dirty="0" smtClean="0">
                          <a:effectLst/>
                          <a:latin typeface="微軟正黑體" panose="020B0604030504040204" pitchFamily="34" charset="-120"/>
                          <a:ea typeface="微軟正黑體" panose="020B0604030504040204" pitchFamily="34" charset="-120"/>
                        </a:rPr>
                        <a:t>女</a:t>
                      </a:r>
                      <a:r>
                        <a:rPr lang="en-US" sz="2400" kern="100" dirty="0">
                          <a:effectLst/>
                          <a:latin typeface="微軟正黑體" panose="020B0604030504040204" pitchFamily="34" charset="-120"/>
                          <a:ea typeface="微軟正黑體" panose="020B0604030504040204" pitchFamily="34" charset="-120"/>
                        </a:rPr>
                        <a:t> </a:t>
                      </a:r>
                      <a:endParaRPr lang="zh-TW" sz="2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5524317"/>
                  </a:ext>
                </a:extLst>
              </a:tr>
              <a:tr h="66159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2400" b="1" kern="100">
                          <a:solidFill>
                            <a:srgbClr val="FF0000"/>
                          </a:solidFill>
                          <a:effectLst/>
                          <a:latin typeface="微軟正黑體" panose="020B0604030504040204" pitchFamily="34" charset="-120"/>
                          <a:ea typeface="微軟正黑體" panose="020B0604030504040204" pitchFamily="34" charset="-120"/>
                        </a:rPr>
                        <a:t>全稱</a:t>
                      </a:r>
                      <a:endParaRPr lang="zh-TW" sz="2400" b="1" kern="10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簡稱</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vMerge="1">
                  <a:txBody>
                    <a:bodyPr/>
                    <a:lstStyle/>
                    <a:p>
                      <a:pPr algn="ctr">
                        <a:spcAft>
                          <a:spcPts val="0"/>
                        </a:spcAft>
                      </a:pPr>
                      <a:endParaRPr lang="zh-TW" sz="2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7147278"/>
                  </a:ext>
                </a:extLst>
              </a:tr>
            </a:tbl>
          </a:graphicData>
        </a:graphic>
      </p:graphicFrame>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12</a:t>
            </a:r>
            <a:endParaRPr lang="zh-TW" altLang="en-US" smtClean="0"/>
          </a:p>
        </p:txBody>
      </p:sp>
      <p:sp>
        <p:nvSpPr>
          <p:cNvPr id="94211"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8A0E75E1-24C8-4D32-B760-09C4C4AD58E2}" type="slidenum">
              <a:rPr lang="zh-TW" altLang="en-US" smtClean="0">
                <a:solidFill>
                  <a:srgbClr val="000000"/>
                </a:solidFill>
              </a:rPr>
              <a:pPr fontAlgn="base">
                <a:spcBef>
                  <a:spcPct val="0"/>
                </a:spcBef>
                <a:spcAft>
                  <a:spcPct val="0"/>
                </a:spcAft>
              </a:pPr>
              <a:t>38</a:t>
            </a:fld>
            <a:endParaRPr lang="zh-TW" altLang="en-US" smtClean="0">
              <a:solidFill>
                <a:srgbClr val="000000"/>
              </a:solidFill>
            </a:endParaRPr>
          </a:p>
        </p:txBody>
      </p:sp>
      <p:sp>
        <p:nvSpPr>
          <p:cNvPr id="2" name="矩形 1"/>
          <p:cNvSpPr/>
          <p:nvPr/>
        </p:nvSpPr>
        <p:spPr>
          <a:xfrm>
            <a:off x="15875" y="3836988"/>
            <a:ext cx="12176125" cy="350837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修改定義</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 身分類別</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自</a:t>
            </a:r>
            <a:r>
              <a:rPr lang="en-US" altLang="zh-TW" sz="2400" dirty="0">
                <a:solidFill>
                  <a:prstClr val="black"/>
                </a:solidFill>
                <a:latin typeface="微軟正黑體" panose="020B0604030504040204" pitchFamily="34" charset="-120"/>
                <a:ea typeface="微軟正黑體" panose="020B0604030504040204" pitchFamily="34" charset="-120"/>
              </a:rPr>
              <a:t>109</a:t>
            </a:r>
            <a:r>
              <a:rPr lang="zh-TW" altLang="zh-TW"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10</a:t>
            </a:r>
            <a:r>
              <a:rPr lang="zh-TW" altLang="zh-TW" sz="2400" dirty="0">
                <a:solidFill>
                  <a:prstClr val="black"/>
                </a:solidFill>
                <a:latin typeface="微軟正黑體" panose="020B0604030504040204" pitchFamily="34" charset="-120"/>
                <a:ea typeface="微軟正黑體" panose="020B0604030504040204" pitchFamily="34" charset="-120"/>
              </a:rPr>
              <a:t>月起</a:t>
            </a:r>
            <a:r>
              <a:rPr lang="zh-TW" altLang="zh-TW" sz="2400" b="1" dirty="0">
                <a:solidFill>
                  <a:srgbClr val="FF0000"/>
                </a:solidFill>
                <a:latin typeface="微軟正黑體" panose="020B0604030504040204" pitchFamily="34" charset="-120"/>
                <a:ea typeface="微軟正黑體" panose="020B0604030504040204" pitchFamily="34" charset="-120"/>
              </a:rPr>
              <a:t>「陸生」資訊統一由「大學校院招收大陸地區學生聯合招生委員會系統」提供，學校免填由系統匯入</a:t>
            </a:r>
            <a:r>
              <a:rPr lang="zh-TW" altLang="zh-TW"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自</a:t>
            </a:r>
            <a:r>
              <a:rPr lang="en-US" altLang="zh-TW" sz="2400" b="1" dirty="0">
                <a:solidFill>
                  <a:srgbClr val="FF0000"/>
                </a:solidFill>
                <a:latin typeface="微軟正黑體" panose="020B0604030504040204" pitchFamily="34" charset="-120"/>
                <a:ea typeface="微軟正黑體" panose="020B0604030504040204" pitchFamily="34" charset="-120"/>
              </a:rPr>
              <a:t>109</a:t>
            </a:r>
            <a:r>
              <a:rPr lang="zh-TW" altLang="zh-TW" sz="2400" b="1" dirty="0">
                <a:solidFill>
                  <a:srgbClr val="FF0000"/>
                </a:solidFill>
                <a:latin typeface="微軟正黑體" panose="020B0604030504040204" pitchFamily="34" charset="-120"/>
                <a:ea typeface="微軟正黑體" panose="020B0604030504040204" pitchFamily="34" charset="-120"/>
              </a:rPr>
              <a:t>年</a:t>
            </a:r>
            <a:r>
              <a:rPr lang="en-US" altLang="zh-TW" sz="2400" b="1" dirty="0">
                <a:solidFill>
                  <a:srgbClr val="FF0000"/>
                </a:solidFill>
                <a:latin typeface="微軟正黑體" panose="020B0604030504040204" pitchFamily="34" charset="-120"/>
                <a:ea typeface="微軟正黑體" panose="020B0604030504040204" pitchFamily="34" charset="-120"/>
              </a:rPr>
              <a:t>10</a:t>
            </a:r>
            <a:r>
              <a:rPr lang="zh-TW" altLang="zh-TW" sz="2400" b="1" dirty="0">
                <a:solidFill>
                  <a:srgbClr val="FF0000"/>
                </a:solidFill>
                <a:latin typeface="微軟正黑體" panose="020B0604030504040204" pitchFamily="34" charset="-120"/>
                <a:ea typeface="微軟正黑體" panose="020B0604030504040204" pitchFamily="34" charset="-120"/>
              </a:rPr>
              <a:t>月起境外專班，免填「身分類別」欄位。</a:t>
            </a: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教育部統計處</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修正</a:t>
            </a:r>
            <a:r>
              <a:rPr lang="zh-TW" altLang="zh-TW" dirty="0">
                <a:latin typeface="微軟正黑體" panose="020B0604030504040204" pitchFamily="34" charset="-120"/>
                <a:ea typeface="微軟正黑體" panose="020B0604030504040204" pitchFamily="34" charset="-120"/>
              </a:rPr>
              <a:t>定義】</a:t>
            </a:r>
          </a:p>
          <a:p>
            <a:pPr algn="ctr">
              <a:defRPr/>
            </a:pP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sp>
        <p:nvSpPr>
          <p:cNvPr id="94213" name="標題 1"/>
          <p:cNvSpPr txBox="1">
            <a:spLocks/>
          </p:cNvSpPr>
          <p:nvPr/>
        </p:nvSpPr>
        <p:spPr bwMode="auto">
          <a:xfrm>
            <a:off x="1914525" y="28257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4-1-2 </a:t>
            </a:r>
            <a:r>
              <a:rPr lang="zh-TW" altLang="zh-TW" sz="2800" b="1">
                <a:solidFill>
                  <a:srgbClr val="C5E0B4"/>
                </a:solidFill>
                <a:latin typeface="微軟正黑體" panose="020B0604030504040204" pitchFamily="34" charset="-120"/>
                <a:ea typeface="微軟正黑體" panose="020B0604030504040204" pitchFamily="34" charset="-120"/>
              </a:rPr>
              <a:t>畢業外國學生、僑生、港澳生、陸生資料統計表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nvGraphicFramePr>
        <p:xfrm>
          <a:off x="139700" y="1052513"/>
          <a:ext cx="11899900" cy="2681287"/>
        </p:xfrm>
        <a:graphic>
          <a:graphicData uri="http://schemas.openxmlformats.org/drawingml/2006/table">
            <a:tbl>
              <a:tblPr firstRow="1" firstCol="1" bandRow="1">
                <a:tableStyleId>{5C22544A-7EE6-4342-B048-85BDC9FD1C3A}</a:tableStyleId>
              </a:tblPr>
              <a:tblGrid>
                <a:gridCol w="571502">
                  <a:extLst>
                    <a:ext uri="{9D8B030D-6E8A-4147-A177-3AD203B41FA5}">
                      <a16:colId xmlns:a16="http://schemas.microsoft.com/office/drawing/2014/main" val="1018480809"/>
                    </a:ext>
                  </a:extLst>
                </a:gridCol>
                <a:gridCol w="736600">
                  <a:extLst>
                    <a:ext uri="{9D8B030D-6E8A-4147-A177-3AD203B41FA5}">
                      <a16:colId xmlns:a16="http://schemas.microsoft.com/office/drawing/2014/main" val="1268458023"/>
                    </a:ext>
                  </a:extLst>
                </a:gridCol>
                <a:gridCol w="800100">
                  <a:extLst>
                    <a:ext uri="{9D8B030D-6E8A-4147-A177-3AD203B41FA5}">
                      <a16:colId xmlns:a16="http://schemas.microsoft.com/office/drawing/2014/main" val="118364465"/>
                    </a:ext>
                  </a:extLst>
                </a:gridCol>
                <a:gridCol w="825500">
                  <a:extLst>
                    <a:ext uri="{9D8B030D-6E8A-4147-A177-3AD203B41FA5}">
                      <a16:colId xmlns:a16="http://schemas.microsoft.com/office/drawing/2014/main" val="1185175547"/>
                    </a:ext>
                  </a:extLst>
                </a:gridCol>
                <a:gridCol w="1320800">
                  <a:extLst>
                    <a:ext uri="{9D8B030D-6E8A-4147-A177-3AD203B41FA5}">
                      <a16:colId xmlns:a16="http://schemas.microsoft.com/office/drawing/2014/main" val="1413582913"/>
                    </a:ext>
                  </a:extLst>
                </a:gridCol>
                <a:gridCol w="2006600">
                  <a:extLst>
                    <a:ext uri="{9D8B030D-6E8A-4147-A177-3AD203B41FA5}">
                      <a16:colId xmlns:a16="http://schemas.microsoft.com/office/drawing/2014/main" val="1064302992"/>
                    </a:ext>
                  </a:extLst>
                </a:gridCol>
                <a:gridCol w="1409700">
                  <a:extLst>
                    <a:ext uri="{9D8B030D-6E8A-4147-A177-3AD203B41FA5}">
                      <a16:colId xmlns:a16="http://schemas.microsoft.com/office/drawing/2014/main" val="763809632"/>
                    </a:ext>
                  </a:extLst>
                </a:gridCol>
                <a:gridCol w="1460500">
                  <a:extLst>
                    <a:ext uri="{9D8B030D-6E8A-4147-A177-3AD203B41FA5}">
                      <a16:colId xmlns:a16="http://schemas.microsoft.com/office/drawing/2014/main" val="3230923057"/>
                    </a:ext>
                  </a:extLst>
                </a:gridCol>
                <a:gridCol w="1411514">
                  <a:extLst>
                    <a:ext uri="{9D8B030D-6E8A-4147-A177-3AD203B41FA5}">
                      <a16:colId xmlns:a16="http://schemas.microsoft.com/office/drawing/2014/main" val="930055970"/>
                    </a:ext>
                  </a:extLst>
                </a:gridCol>
                <a:gridCol w="1357085">
                  <a:extLst>
                    <a:ext uri="{9D8B030D-6E8A-4147-A177-3AD203B41FA5}">
                      <a16:colId xmlns:a16="http://schemas.microsoft.com/office/drawing/2014/main" val="1239753020"/>
                    </a:ext>
                  </a:extLst>
                </a:gridCol>
              </a:tblGrid>
              <a:tr h="536258">
                <a:tc rowSpan="3">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學年度</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學院</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系所</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學制</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身分類別</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3">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僑居地</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國別</a:t>
                      </a:r>
                      <a:r>
                        <a:rPr lang="en-US" sz="2400" b="0" kern="0" dirty="0" smtClean="0">
                          <a:solidFill>
                            <a:schemeClr val="tx1"/>
                          </a:solidFill>
                          <a:effectLst/>
                          <a:latin typeface="微軟正黑體" panose="020B0604030504040204" pitchFamily="34" charset="-120"/>
                          <a:ea typeface="微軟正黑體" panose="020B0604030504040204" pitchFamily="34" charset="-120"/>
                        </a:rPr>
                        <a:t>/</a:t>
                      </a:r>
                    </a:p>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地區</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省市</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4">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入學方式</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483416038"/>
                  </a:ext>
                </a:extLst>
              </a:tr>
              <a:tr h="160877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依就學辦法入學</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依一般身分入學</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3335652122"/>
                  </a:ext>
                </a:extLst>
              </a:tr>
              <a:tr h="53625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男</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女</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男</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女</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9804248"/>
                  </a:ext>
                </a:extLst>
              </a:tr>
            </a:tbl>
          </a:graphicData>
        </a:graphic>
      </p:graphicFrame>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12</a:t>
            </a:r>
            <a:endParaRPr lang="zh-TW" altLang="en-US" smtClean="0"/>
          </a:p>
        </p:txBody>
      </p:sp>
      <p:sp>
        <p:nvSpPr>
          <p:cNvPr id="95235"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F415614C-9DAF-4FB2-9D13-B0B53268ECD5}" type="slidenum">
              <a:rPr lang="zh-TW" altLang="en-US" smtClean="0">
                <a:solidFill>
                  <a:srgbClr val="000000"/>
                </a:solidFill>
              </a:rPr>
              <a:pPr fontAlgn="base">
                <a:spcBef>
                  <a:spcPct val="0"/>
                </a:spcBef>
                <a:spcAft>
                  <a:spcPct val="0"/>
                </a:spcAft>
              </a:pPr>
              <a:t>39</a:t>
            </a:fld>
            <a:endParaRPr lang="zh-TW" altLang="en-US" smtClean="0">
              <a:solidFill>
                <a:srgbClr val="000000"/>
              </a:solidFill>
            </a:endParaRPr>
          </a:p>
        </p:txBody>
      </p:sp>
      <p:sp>
        <p:nvSpPr>
          <p:cNvPr id="95236" name="標題 1"/>
          <p:cNvSpPr txBox="1">
            <a:spLocks/>
          </p:cNvSpPr>
          <p:nvPr/>
        </p:nvSpPr>
        <p:spPr bwMode="auto">
          <a:xfrm>
            <a:off x="1914525" y="28257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4-1-2 </a:t>
            </a:r>
            <a:r>
              <a:rPr lang="zh-TW" altLang="zh-TW" sz="2800" b="1">
                <a:solidFill>
                  <a:srgbClr val="C5E0B4"/>
                </a:solidFill>
                <a:latin typeface="微軟正黑體" panose="020B0604030504040204" pitchFamily="34" charset="-120"/>
                <a:ea typeface="微軟正黑體" panose="020B0604030504040204" pitchFamily="34" charset="-120"/>
              </a:rPr>
              <a:t>畢業外國學生、僑生、港澳生、陸生資料統計表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nvGraphicFramePr>
        <p:xfrm>
          <a:off x="139700" y="1052513"/>
          <a:ext cx="11899900" cy="2681287"/>
        </p:xfrm>
        <a:graphic>
          <a:graphicData uri="http://schemas.openxmlformats.org/drawingml/2006/table">
            <a:tbl>
              <a:tblPr firstRow="1" firstCol="1" bandRow="1">
                <a:tableStyleId>{5C22544A-7EE6-4342-B048-85BDC9FD1C3A}</a:tableStyleId>
              </a:tblPr>
              <a:tblGrid>
                <a:gridCol w="571502">
                  <a:extLst>
                    <a:ext uri="{9D8B030D-6E8A-4147-A177-3AD203B41FA5}">
                      <a16:colId xmlns:a16="http://schemas.microsoft.com/office/drawing/2014/main" val="1018480809"/>
                    </a:ext>
                  </a:extLst>
                </a:gridCol>
                <a:gridCol w="736600">
                  <a:extLst>
                    <a:ext uri="{9D8B030D-6E8A-4147-A177-3AD203B41FA5}">
                      <a16:colId xmlns:a16="http://schemas.microsoft.com/office/drawing/2014/main" val="1268458023"/>
                    </a:ext>
                  </a:extLst>
                </a:gridCol>
                <a:gridCol w="800100">
                  <a:extLst>
                    <a:ext uri="{9D8B030D-6E8A-4147-A177-3AD203B41FA5}">
                      <a16:colId xmlns:a16="http://schemas.microsoft.com/office/drawing/2014/main" val="118364465"/>
                    </a:ext>
                  </a:extLst>
                </a:gridCol>
                <a:gridCol w="825500">
                  <a:extLst>
                    <a:ext uri="{9D8B030D-6E8A-4147-A177-3AD203B41FA5}">
                      <a16:colId xmlns:a16="http://schemas.microsoft.com/office/drawing/2014/main" val="1185175547"/>
                    </a:ext>
                  </a:extLst>
                </a:gridCol>
                <a:gridCol w="1320800">
                  <a:extLst>
                    <a:ext uri="{9D8B030D-6E8A-4147-A177-3AD203B41FA5}">
                      <a16:colId xmlns:a16="http://schemas.microsoft.com/office/drawing/2014/main" val="1413582913"/>
                    </a:ext>
                  </a:extLst>
                </a:gridCol>
                <a:gridCol w="2006600">
                  <a:extLst>
                    <a:ext uri="{9D8B030D-6E8A-4147-A177-3AD203B41FA5}">
                      <a16:colId xmlns:a16="http://schemas.microsoft.com/office/drawing/2014/main" val="1064302992"/>
                    </a:ext>
                  </a:extLst>
                </a:gridCol>
                <a:gridCol w="1409700">
                  <a:extLst>
                    <a:ext uri="{9D8B030D-6E8A-4147-A177-3AD203B41FA5}">
                      <a16:colId xmlns:a16="http://schemas.microsoft.com/office/drawing/2014/main" val="763809632"/>
                    </a:ext>
                  </a:extLst>
                </a:gridCol>
                <a:gridCol w="1460500">
                  <a:extLst>
                    <a:ext uri="{9D8B030D-6E8A-4147-A177-3AD203B41FA5}">
                      <a16:colId xmlns:a16="http://schemas.microsoft.com/office/drawing/2014/main" val="3230923057"/>
                    </a:ext>
                  </a:extLst>
                </a:gridCol>
                <a:gridCol w="1549400">
                  <a:extLst>
                    <a:ext uri="{9D8B030D-6E8A-4147-A177-3AD203B41FA5}">
                      <a16:colId xmlns:a16="http://schemas.microsoft.com/office/drawing/2014/main" val="930055970"/>
                    </a:ext>
                  </a:extLst>
                </a:gridCol>
                <a:gridCol w="1219199">
                  <a:extLst>
                    <a:ext uri="{9D8B030D-6E8A-4147-A177-3AD203B41FA5}">
                      <a16:colId xmlns:a16="http://schemas.microsoft.com/office/drawing/2014/main" val="1239753020"/>
                    </a:ext>
                  </a:extLst>
                </a:gridCol>
              </a:tblGrid>
              <a:tr h="536258">
                <a:tc rowSpan="3">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學年度</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學院</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系所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學制</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身分類別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僑居地</a:t>
                      </a:r>
                      <a:r>
                        <a:rPr lang="en-US" sz="2400" b="1" kern="0" dirty="0">
                          <a:solidFill>
                            <a:srgbClr val="FF0000"/>
                          </a:solidFill>
                          <a:effectLst/>
                          <a:latin typeface="微軟正黑體" panose="020B0604030504040204" pitchFamily="34" charset="-120"/>
                          <a:ea typeface="微軟正黑體" panose="020B0604030504040204" pitchFamily="34" charset="-120"/>
                        </a:rPr>
                        <a:t>/</a:t>
                      </a:r>
                      <a:r>
                        <a:rPr lang="zh-TW" sz="2400" b="1" kern="0" dirty="0">
                          <a:solidFill>
                            <a:srgbClr val="FF0000"/>
                          </a:solidFill>
                          <a:effectLst/>
                          <a:latin typeface="微軟正黑體" panose="020B0604030504040204" pitchFamily="34" charset="-120"/>
                          <a:ea typeface="微軟正黑體" panose="020B0604030504040204" pitchFamily="34" charset="-120"/>
                        </a:rPr>
                        <a:t>國別</a:t>
                      </a:r>
                      <a:r>
                        <a:rPr lang="en-US" sz="2400" b="1" kern="0" dirty="0" smtClean="0">
                          <a:solidFill>
                            <a:srgbClr val="FF0000"/>
                          </a:solidFill>
                          <a:effectLst/>
                          <a:latin typeface="微軟正黑體" panose="020B0604030504040204" pitchFamily="34" charset="-120"/>
                          <a:ea typeface="微軟正黑體" panose="020B0604030504040204" pitchFamily="34" charset="-120"/>
                        </a:rPr>
                        <a:t>/</a:t>
                      </a:r>
                    </a:p>
                    <a:p>
                      <a:pPr algn="ctr">
                        <a:spcAft>
                          <a:spcPts val="0"/>
                        </a:spcAft>
                      </a:pPr>
                      <a:r>
                        <a:rPr lang="zh-TW" sz="2400" b="1" kern="0" dirty="0" smtClean="0">
                          <a:solidFill>
                            <a:srgbClr val="FF0000"/>
                          </a:solidFill>
                          <a:effectLst/>
                          <a:latin typeface="微軟正黑體" panose="020B0604030504040204" pitchFamily="34" charset="-120"/>
                          <a:ea typeface="微軟正黑體" panose="020B0604030504040204" pitchFamily="34" charset="-120"/>
                        </a:rPr>
                        <a:t>地區</a:t>
                      </a:r>
                      <a:r>
                        <a:rPr lang="en-US" sz="2400" b="1" kern="0" dirty="0">
                          <a:solidFill>
                            <a:srgbClr val="FF0000"/>
                          </a:solidFill>
                          <a:effectLst/>
                          <a:latin typeface="微軟正黑體" panose="020B0604030504040204" pitchFamily="34" charset="-120"/>
                          <a:ea typeface="微軟正黑體" panose="020B0604030504040204" pitchFamily="34" charset="-120"/>
                        </a:rPr>
                        <a:t>/</a:t>
                      </a:r>
                      <a:r>
                        <a:rPr lang="zh-TW" sz="2400" b="1" kern="0" dirty="0">
                          <a:solidFill>
                            <a:srgbClr val="FF0000"/>
                          </a:solidFill>
                          <a:effectLst/>
                          <a:latin typeface="微軟正黑體" panose="020B0604030504040204" pitchFamily="34" charset="-120"/>
                          <a:ea typeface="微軟正黑體" panose="020B0604030504040204" pitchFamily="34" charset="-120"/>
                        </a:rPr>
                        <a:t>省市</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gridSpan="4">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入學方式</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483416038"/>
                  </a:ext>
                </a:extLst>
              </a:tr>
              <a:tr h="160877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依就學辦法入學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依一般身分入學</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3335652122"/>
                  </a:ext>
                </a:extLst>
              </a:tr>
              <a:tr h="53625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男</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女</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男</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女</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9804248"/>
                  </a:ext>
                </a:extLst>
              </a:tr>
            </a:tbl>
          </a:graphicData>
        </a:graphic>
      </p:graphicFrame>
      <p:sp>
        <p:nvSpPr>
          <p:cNvPr id="9" name="矩形 8"/>
          <p:cNvSpPr/>
          <p:nvPr/>
        </p:nvSpPr>
        <p:spPr>
          <a:xfrm>
            <a:off x="15875" y="3836988"/>
            <a:ext cx="12176125" cy="3323987"/>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修改定義</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 僑居地</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國別</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地區</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省市</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請依據學生僑居地</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國別</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地區</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省市選擇填入：</a:t>
            </a: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sz="2400" dirty="0">
                <a:solidFill>
                  <a:prstClr val="black"/>
                </a:solidFill>
                <a:latin typeface="微軟正黑體" panose="020B0604030504040204" pitchFamily="34" charset="-120"/>
                <a:ea typeface="微軟正黑體" panose="020B0604030504040204" pitchFamily="34" charset="-120"/>
              </a:rPr>
              <a:t>（一）</a:t>
            </a:r>
            <a:r>
              <a:rPr lang="zh-TW" altLang="en-US" sz="2400" b="1" strike="sngStrike" dirty="0">
                <a:solidFill>
                  <a:srgbClr val="FF0000"/>
                </a:solidFill>
                <a:latin typeface="微軟正黑體" panose="020B0604030504040204" pitchFamily="34" charset="-120"/>
                <a:ea typeface="微軟正黑體" panose="020B0604030504040204" pitchFamily="34" charset="-120"/>
              </a:rPr>
              <a:t>僑生</a:t>
            </a:r>
            <a:r>
              <a:rPr lang="en-US" altLang="zh-TW" sz="2400" b="1" strike="sngStrike"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外國學生：國家</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地區</a:t>
            </a:r>
            <a:r>
              <a:rPr lang="zh-TW" altLang="zh-TW" sz="2400" dirty="0">
                <a:solidFill>
                  <a:prstClr val="black"/>
                </a:solidFill>
                <a:latin typeface="微軟正黑體" panose="020B0604030504040204" pitchFamily="34" charset="-120"/>
                <a:ea typeface="微軟正黑體" panose="020B0604030504040204" pitchFamily="34" charset="-120"/>
              </a:rPr>
              <a:t>選擇不含大陸、香港、澳門。</a:t>
            </a: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sz="2400" dirty="0">
                <a:solidFill>
                  <a:prstClr val="black"/>
                </a:solidFill>
                <a:latin typeface="微軟正黑體" panose="020B0604030504040204" pitchFamily="34" charset="-120"/>
                <a:ea typeface="微軟正黑體" panose="020B0604030504040204" pitchFamily="34" charset="-120"/>
              </a:rPr>
              <a:t>（二）</a:t>
            </a:r>
            <a:r>
              <a:rPr lang="zh-TW" altLang="zh-TW" sz="2400" b="1" dirty="0">
                <a:solidFill>
                  <a:srgbClr val="FF0000"/>
                </a:solidFill>
                <a:latin typeface="微軟正黑體" panose="020B0604030504040204" pitchFamily="34" charset="-120"/>
                <a:ea typeface="微軟正黑體" panose="020B0604030504040204" pitchFamily="34" charset="-120"/>
              </a:rPr>
              <a:t>僑生：國家選擇不含大陸。</a:t>
            </a: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sz="2400" dirty="0">
                <a:solidFill>
                  <a:prstClr val="black"/>
                </a:solidFill>
                <a:latin typeface="微軟正黑體" panose="020B0604030504040204" pitchFamily="34" charset="-120"/>
                <a:ea typeface="微軟正黑體" panose="020B0604030504040204" pitchFamily="34" charset="-120"/>
              </a:rPr>
              <a:t>（三）港澳生：</a:t>
            </a:r>
            <a:r>
              <a:rPr lang="zh-TW" altLang="en-US" sz="2400" dirty="0">
                <a:solidFill>
                  <a:prstClr val="black"/>
                </a:solidFill>
                <a:latin typeface="微軟正黑體" panose="020B0604030504040204" pitchFamily="34" charset="-120"/>
                <a:ea typeface="微軟正黑體" panose="020B0604030504040204" pitchFamily="34" charset="-120"/>
              </a:rPr>
              <a:t>地區</a:t>
            </a:r>
            <a:r>
              <a:rPr lang="zh-TW" altLang="zh-TW" sz="2400" dirty="0">
                <a:solidFill>
                  <a:prstClr val="black"/>
                </a:solidFill>
                <a:latin typeface="微軟正黑體" panose="020B0604030504040204" pitchFamily="34" charset="-120"/>
                <a:ea typeface="微軟正黑體" panose="020B0604030504040204" pitchFamily="34" charset="-120"/>
              </a:rPr>
              <a:t>選擇香港</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澳門</a:t>
            </a:r>
            <a:r>
              <a:rPr lang="zh-TW" altLang="zh-TW" sz="2400" dirty="0"/>
              <a:t>。</a:t>
            </a: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教育部統計處</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修正</a:t>
            </a:r>
            <a:r>
              <a:rPr lang="zh-TW" altLang="zh-TW" dirty="0">
                <a:latin typeface="微軟正黑體" panose="020B0604030504040204" pitchFamily="34" charset="-120"/>
                <a:ea typeface="微軟正黑體" panose="020B0604030504040204" pitchFamily="34" charset="-120"/>
              </a:rPr>
              <a:t>定義】</a:t>
            </a:r>
          </a:p>
          <a:p>
            <a:pPr algn="ctr">
              <a:defRPr/>
            </a:pP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cxnSp>
        <p:nvCxnSpPr>
          <p:cNvPr id="10" name="直線接點 9"/>
          <p:cNvCxnSpPr>
            <a:cxnSpLocks/>
          </p:cNvCxnSpPr>
          <p:nvPr/>
        </p:nvCxnSpPr>
        <p:spPr>
          <a:xfrm flipV="1">
            <a:off x="1247775" y="5006975"/>
            <a:ext cx="741363" cy="1588"/>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02</a:t>
            </a:r>
            <a:endParaRPr lang="zh-TW" altLang="en-US" smtClean="0"/>
          </a:p>
        </p:txBody>
      </p:sp>
      <p:sp>
        <p:nvSpPr>
          <p:cNvPr id="54275"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A26FE3D8-2617-4BCA-9BD0-FEA1484019F5}" type="slidenum">
              <a:rPr lang="zh-TW" altLang="en-US" smtClean="0">
                <a:solidFill>
                  <a:srgbClr val="000000"/>
                </a:solidFill>
              </a:rPr>
              <a:pPr fontAlgn="base">
                <a:spcBef>
                  <a:spcPct val="0"/>
                </a:spcBef>
                <a:spcAft>
                  <a:spcPct val="0"/>
                </a:spcAft>
              </a:pPr>
              <a:t>4</a:t>
            </a:fld>
            <a:endParaRPr lang="zh-TW" altLang="en-US" smtClean="0">
              <a:solidFill>
                <a:srgbClr val="000000"/>
              </a:solidFill>
            </a:endParaRPr>
          </a:p>
        </p:txBody>
      </p:sp>
      <p:sp>
        <p:nvSpPr>
          <p:cNvPr id="54276"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4000" b="1">
                <a:solidFill>
                  <a:srgbClr val="C5E0B4"/>
                </a:solidFill>
                <a:latin typeface="微軟正黑體" panose="020B0604030504040204" pitchFamily="34" charset="-120"/>
                <a:ea typeface="微軟正黑體" panose="020B0604030504040204" pitchFamily="34" charset="-120"/>
              </a:rPr>
              <a:t>表</a:t>
            </a:r>
            <a:r>
              <a:rPr lang="en-US" altLang="zh-TW" sz="4000" b="1">
                <a:solidFill>
                  <a:srgbClr val="C5E0B4"/>
                </a:solidFill>
                <a:latin typeface="微軟正黑體" panose="020B0604030504040204" pitchFamily="34" charset="-120"/>
                <a:ea typeface="微軟正黑體" panose="020B0604030504040204" pitchFamily="34" charset="-120"/>
              </a:rPr>
              <a:t>1-14 </a:t>
            </a:r>
            <a:r>
              <a:rPr lang="zh-TW" altLang="en-US" sz="4000" b="1">
                <a:solidFill>
                  <a:srgbClr val="C5E0B4"/>
                </a:solidFill>
                <a:latin typeface="微軟正黑體" panose="020B0604030504040204" pitchFamily="34" charset="-120"/>
                <a:ea typeface="微軟正黑體" panose="020B0604030504040204" pitchFamily="34" charset="-120"/>
              </a:rPr>
              <a:t>職技資料</a:t>
            </a:r>
            <a:r>
              <a:rPr lang="zh-TW" altLang="zh-TW" sz="4000" b="1">
                <a:solidFill>
                  <a:srgbClr val="C5E0B4"/>
                </a:solidFill>
                <a:latin typeface="微軟正黑體" panose="020B0604030504040204" pitchFamily="34" charset="-120"/>
                <a:ea typeface="微軟正黑體" panose="020B0604030504040204" pitchFamily="34" charset="-120"/>
              </a:rPr>
              <a:t>表</a:t>
            </a:r>
            <a:endParaRPr lang="zh-TW" altLang="en-US" sz="40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2985433"/>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修改定義</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strike="sngStrike" dirty="0">
                <a:solidFill>
                  <a:srgbClr val="FF0000"/>
                </a:solidFill>
                <a:latin typeface="微軟正黑體" panose="020B0604030504040204" pitchFamily="34" charset="-120"/>
                <a:ea typeface="微軟正黑體" panose="020B0604030504040204" pitchFamily="34" charset="-120"/>
              </a:rPr>
              <a:t>本表係包含專任行政職員、助教、專門技術人員、工友</a:t>
            </a:r>
            <a:r>
              <a:rPr lang="en-US" altLang="zh-TW" sz="2400" b="1" strike="sngStrike" dirty="0">
                <a:solidFill>
                  <a:srgbClr val="FF0000"/>
                </a:solidFill>
                <a:latin typeface="微軟正黑體" panose="020B0604030504040204" pitchFamily="34" charset="-120"/>
                <a:ea typeface="微軟正黑體" panose="020B0604030504040204" pitchFamily="34" charset="-120"/>
              </a:rPr>
              <a:t> (</a:t>
            </a:r>
            <a:r>
              <a:rPr lang="zh-TW" altLang="zh-TW" sz="2400" b="1" strike="sngStrike" dirty="0">
                <a:solidFill>
                  <a:srgbClr val="FF0000"/>
                </a:solidFill>
                <a:latin typeface="微軟正黑體" panose="020B0604030504040204" pitchFamily="34" charset="-120"/>
                <a:ea typeface="微軟正黑體" panose="020B0604030504040204" pitchFamily="34" charset="-120"/>
              </a:rPr>
              <a:t>含技工</a:t>
            </a:r>
            <a:r>
              <a:rPr lang="en-US" altLang="zh-TW" sz="2400" b="1" strike="sngStrike" dirty="0">
                <a:solidFill>
                  <a:srgbClr val="FF0000"/>
                </a:solidFill>
                <a:latin typeface="微軟正黑體" panose="020B0604030504040204" pitchFamily="34" charset="-120"/>
                <a:ea typeface="微軟正黑體" panose="020B0604030504040204" pitchFamily="34" charset="-120"/>
              </a:rPr>
              <a:t>)</a:t>
            </a:r>
            <a:r>
              <a:rPr lang="zh-TW" altLang="zh-TW" sz="2400" b="1" strike="sngStrike" dirty="0">
                <a:solidFill>
                  <a:srgbClr val="FF0000"/>
                </a:solidFill>
                <a:latin typeface="微軟正黑體" panose="020B0604030504040204" pitchFamily="34" charset="-120"/>
                <a:ea typeface="微軟正黑體" panose="020B0604030504040204" pitchFamily="34" charset="-120"/>
              </a:rPr>
              <a:t>、非計畫性研究人員</a:t>
            </a:r>
            <a:r>
              <a:rPr lang="en-US" altLang="zh-TW" sz="2400" b="1" strike="sngStrike" dirty="0">
                <a:solidFill>
                  <a:srgbClr val="FF0000"/>
                </a:solidFill>
                <a:latin typeface="微軟正黑體" panose="020B0604030504040204" pitchFamily="34" charset="-120"/>
                <a:ea typeface="微軟正黑體" panose="020B0604030504040204" pitchFamily="34" charset="-120"/>
              </a:rPr>
              <a:t> (</a:t>
            </a:r>
            <a:r>
              <a:rPr lang="zh-TW" altLang="zh-TW" sz="2400" b="1" strike="sngStrike" dirty="0">
                <a:solidFill>
                  <a:srgbClr val="FF0000"/>
                </a:solidFill>
                <a:latin typeface="微軟正黑體" panose="020B0604030504040204" pitchFamily="34" charset="-120"/>
                <a:ea typeface="微軟正黑體" panose="020B0604030504040204" pitchFamily="34" charset="-120"/>
              </a:rPr>
              <a:t>學校聘任之專業及非專業研究人員</a:t>
            </a:r>
            <a:r>
              <a:rPr lang="en-US" altLang="zh-TW" sz="2400" b="1" strike="sngStrike" dirty="0">
                <a:solidFill>
                  <a:srgbClr val="FF0000"/>
                </a:solidFill>
                <a:latin typeface="微軟正黑體" panose="020B0604030504040204" pitchFamily="34" charset="-120"/>
                <a:ea typeface="微軟正黑體" panose="020B0604030504040204" pitchFamily="34" charset="-120"/>
              </a:rPr>
              <a:t>)</a:t>
            </a:r>
            <a:r>
              <a:rPr lang="zh-TW" altLang="zh-TW" sz="2400" b="1" strike="sngStrike" dirty="0">
                <a:solidFill>
                  <a:srgbClr val="FF0000"/>
                </a:solidFill>
                <a:latin typeface="微軟正黑體" panose="020B0604030504040204" pitchFamily="34" charset="-120"/>
                <a:ea typeface="微軟正黑體" panose="020B0604030504040204" pitchFamily="34" charset="-120"/>
              </a:rPr>
              <a:t>及警衛為正式編制內，在校統籌支薪者。</a:t>
            </a:r>
            <a:endParaRPr lang="en-US" altLang="zh-TW" sz="2400" b="1" strike="sngStrike"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strike="sngStrike" dirty="0">
                <a:solidFill>
                  <a:srgbClr val="FF0000"/>
                </a:solidFill>
                <a:latin typeface="微軟正黑體" panose="020B0604030504040204" pitchFamily="34" charset="-120"/>
                <a:ea typeface="微軟正黑體" panose="020B0604030504040204" pitchFamily="34" charset="-120"/>
              </a:rPr>
              <a:t>專案聘任之臨時性人員，非屬常態性人力，請勿納入本表填寫。</a:t>
            </a:r>
            <a:endParaRPr lang="en-US" altLang="zh-TW" sz="2400" b="1" strike="sngStrike" dirty="0">
              <a:solidFill>
                <a:srgbClr val="FF0000"/>
              </a:solidFill>
              <a:latin typeface="微軟正黑體" panose="020B0604030504040204" pitchFamily="34" charset="-120"/>
              <a:ea typeface="微軟正黑體" panose="020B0604030504040204" pitchFamily="34" charset="-120"/>
            </a:endParaRPr>
          </a:p>
          <a:p>
            <a:pPr>
              <a:defRPr/>
            </a:pPr>
            <a:endParaRPr lang="en-US" altLang="zh-TW" sz="2400" b="1" strike="sngStrike"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修改定義</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nvGraphicFramePr>
        <p:xfrm>
          <a:off x="155575" y="1008063"/>
          <a:ext cx="11884025" cy="2703512"/>
        </p:xfrm>
        <a:graphic>
          <a:graphicData uri="http://schemas.openxmlformats.org/drawingml/2006/table">
            <a:tbl>
              <a:tblPr/>
              <a:tblGrid>
                <a:gridCol w="392113">
                  <a:extLst>
                    <a:ext uri="{9D8B030D-6E8A-4147-A177-3AD203B41FA5}">
                      <a16:colId xmlns:a16="http://schemas.microsoft.com/office/drawing/2014/main" val="2513871704"/>
                    </a:ext>
                  </a:extLst>
                </a:gridCol>
                <a:gridCol w="368300">
                  <a:extLst>
                    <a:ext uri="{9D8B030D-6E8A-4147-A177-3AD203B41FA5}">
                      <a16:colId xmlns:a16="http://schemas.microsoft.com/office/drawing/2014/main" val="624327093"/>
                    </a:ext>
                  </a:extLst>
                </a:gridCol>
                <a:gridCol w="433387">
                  <a:extLst>
                    <a:ext uri="{9D8B030D-6E8A-4147-A177-3AD203B41FA5}">
                      <a16:colId xmlns:a16="http://schemas.microsoft.com/office/drawing/2014/main" val="2955756984"/>
                    </a:ext>
                  </a:extLst>
                </a:gridCol>
                <a:gridCol w="436563">
                  <a:extLst>
                    <a:ext uri="{9D8B030D-6E8A-4147-A177-3AD203B41FA5}">
                      <a16:colId xmlns:a16="http://schemas.microsoft.com/office/drawing/2014/main" val="3797730239"/>
                    </a:ext>
                  </a:extLst>
                </a:gridCol>
                <a:gridCol w="434975">
                  <a:extLst>
                    <a:ext uri="{9D8B030D-6E8A-4147-A177-3AD203B41FA5}">
                      <a16:colId xmlns:a16="http://schemas.microsoft.com/office/drawing/2014/main" val="2357252019"/>
                    </a:ext>
                  </a:extLst>
                </a:gridCol>
                <a:gridCol w="508000">
                  <a:extLst>
                    <a:ext uri="{9D8B030D-6E8A-4147-A177-3AD203B41FA5}">
                      <a16:colId xmlns:a16="http://schemas.microsoft.com/office/drawing/2014/main" val="2911549478"/>
                    </a:ext>
                  </a:extLst>
                </a:gridCol>
                <a:gridCol w="479425">
                  <a:extLst>
                    <a:ext uri="{9D8B030D-6E8A-4147-A177-3AD203B41FA5}">
                      <a16:colId xmlns:a16="http://schemas.microsoft.com/office/drawing/2014/main" val="371323968"/>
                    </a:ext>
                  </a:extLst>
                </a:gridCol>
                <a:gridCol w="550862">
                  <a:extLst>
                    <a:ext uri="{9D8B030D-6E8A-4147-A177-3AD203B41FA5}">
                      <a16:colId xmlns:a16="http://schemas.microsoft.com/office/drawing/2014/main" val="1596533835"/>
                    </a:ext>
                  </a:extLst>
                </a:gridCol>
                <a:gridCol w="623888">
                  <a:extLst>
                    <a:ext uri="{9D8B030D-6E8A-4147-A177-3AD203B41FA5}">
                      <a16:colId xmlns:a16="http://schemas.microsoft.com/office/drawing/2014/main" val="2921226881"/>
                    </a:ext>
                  </a:extLst>
                </a:gridCol>
                <a:gridCol w="682625">
                  <a:extLst>
                    <a:ext uri="{9D8B030D-6E8A-4147-A177-3AD203B41FA5}">
                      <a16:colId xmlns:a16="http://schemas.microsoft.com/office/drawing/2014/main" val="2437457011"/>
                    </a:ext>
                  </a:extLst>
                </a:gridCol>
                <a:gridCol w="696912">
                  <a:extLst>
                    <a:ext uri="{9D8B030D-6E8A-4147-A177-3AD203B41FA5}">
                      <a16:colId xmlns:a16="http://schemas.microsoft.com/office/drawing/2014/main" val="1424263251"/>
                    </a:ext>
                  </a:extLst>
                </a:gridCol>
                <a:gridCol w="609600">
                  <a:extLst>
                    <a:ext uri="{9D8B030D-6E8A-4147-A177-3AD203B41FA5}">
                      <a16:colId xmlns:a16="http://schemas.microsoft.com/office/drawing/2014/main" val="119261404"/>
                    </a:ext>
                  </a:extLst>
                </a:gridCol>
                <a:gridCol w="812800">
                  <a:extLst>
                    <a:ext uri="{9D8B030D-6E8A-4147-A177-3AD203B41FA5}">
                      <a16:colId xmlns:a16="http://schemas.microsoft.com/office/drawing/2014/main" val="3343733287"/>
                    </a:ext>
                  </a:extLst>
                </a:gridCol>
                <a:gridCol w="711200">
                  <a:extLst>
                    <a:ext uri="{9D8B030D-6E8A-4147-A177-3AD203B41FA5}">
                      <a16:colId xmlns:a16="http://schemas.microsoft.com/office/drawing/2014/main" val="2405322496"/>
                    </a:ext>
                  </a:extLst>
                </a:gridCol>
                <a:gridCol w="528638">
                  <a:extLst>
                    <a:ext uri="{9D8B030D-6E8A-4147-A177-3AD203B41FA5}">
                      <a16:colId xmlns:a16="http://schemas.microsoft.com/office/drawing/2014/main" val="2282179195"/>
                    </a:ext>
                  </a:extLst>
                </a:gridCol>
                <a:gridCol w="473075">
                  <a:extLst>
                    <a:ext uri="{9D8B030D-6E8A-4147-A177-3AD203B41FA5}">
                      <a16:colId xmlns:a16="http://schemas.microsoft.com/office/drawing/2014/main" val="4116812712"/>
                    </a:ext>
                  </a:extLst>
                </a:gridCol>
                <a:gridCol w="622300">
                  <a:extLst>
                    <a:ext uri="{9D8B030D-6E8A-4147-A177-3AD203B41FA5}">
                      <a16:colId xmlns:a16="http://schemas.microsoft.com/office/drawing/2014/main" val="4000522991"/>
                    </a:ext>
                  </a:extLst>
                </a:gridCol>
                <a:gridCol w="593725">
                  <a:extLst>
                    <a:ext uri="{9D8B030D-6E8A-4147-A177-3AD203B41FA5}">
                      <a16:colId xmlns:a16="http://schemas.microsoft.com/office/drawing/2014/main" val="1342193412"/>
                    </a:ext>
                  </a:extLst>
                </a:gridCol>
                <a:gridCol w="596900">
                  <a:extLst>
                    <a:ext uri="{9D8B030D-6E8A-4147-A177-3AD203B41FA5}">
                      <a16:colId xmlns:a16="http://schemas.microsoft.com/office/drawing/2014/main" val="1099653756"/>
                    </a:ext>
                  </a:extLst>
                </a:gridCol>
                <a:gridCol w="587375">
                  <a:extLst>
                    <a:ext uri="{9D8B030D-6E8A-4147-A177-3AD203B41FA5}">
                      <a16:colId xmlns:a16="http://schemas.microsoft.com/office/drawing/2014/main" val="1498787393"/>
                    </a:ext>
                  </a:extLst>
                </a:gridCol>
                <a:gridCol w="741362">
                  <a:extLst>
                    <a:ext uri="{9D8B030D-6E8A-4147-A177-3AD203B41FA5}">
                      <a16:colId xmlns:a16="http://schemas.microsoft.com/office/drawing/2014/main" val="390829884"/>
                    </a:ext>
                  </a:extLst>
                </a:gridCol>
              </a:tblGrid>
              <a:tr h="2703512">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學年度</a:t>
                      </a:r>
                    </a:p>
                  </a:txBody>
                  <a:tcPr marL="68580" marR="68580" marT="0" marB="0" vert="eaVert"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學期</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任職部門</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識別號類型</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身分識別號</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國籍</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姓名</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性別</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出生年月日</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電子郵件</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編制內</a:t>
                      </a: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編制外</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是否為派遣人力</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非在校統籌支薪之</a:t>
                      </a:r>
                      <a:endPar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endParaRPr>
                    </a:p>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職員</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職員分類</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職稱</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學歷</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任現職日期</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聘期達一年以上</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任職狀態</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ts val="12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最早到校任職日</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印領清冊頁碼</a:t>
                      </a:r>
                    </a:p>
                  </a:txBody>
                  <a:tcPr marL="68580" marR="68580" marT="0" marB="0" vert="eaVert"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37512031"/>
                  </a:ext>
                </a:extLst>
              </a:tr>
            </a:tbl>
          </a:graphicData>
        </a:graphic>
      </p:graphicFrame>
      <p:cxnSp>
        <p:nvCxnSpPr>
          <p:cNvPr id="7" name="直線接點 6"/>
          <p:cNvCxnSpPr>
            <a:cxnSpLocks/>
          </p:cNvCxnSpPr>
          <p:nvPr/>
        </p:nvCxnSpPr>
        <p:spPr>
          <a:xfrm>
            <a:off x="155575" y="4637088"/>
            <a:ext cx="11884025" cy="23812"/>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9" name="直線接點 8"/>
          <p:cNvCxnSpPr>
            <a:cxnSpLocks/>
          </p:cNvCxnSpPr>
          <p:nvPr/>
        </p:nvCxnSpPr>
        <p:spPr>
          <a:xfrm flipV="1">
            <a:off x="476250" y="5006975"/>
            <a:ext cx="10194925" cy="14288"/>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10" name="直線接點 9"/>
          <p:cNvCxnSpPr>
            <a:cxnSpLocks/>
          </p:cNvCxnSpPr>
          <p:nvPr/>
        </p:nvCxnSpPr>
        <p:spPr>
          <a:xfrm>
            <a:off x="155575" y="5372100"/>
            <a:ext cx="8810625" cy="34925"/>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Tree>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13</a:t>
            </a:r>
            <a:endParaRPr lang="zh-TW" altLang="en-US" smtClean="0"/>
          </a:p>
        </p:txBody>
      </p:sp>
      <p:sp>
        <p:nvSpPr>
          <p:cNvPr id="96259"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052A6397-DA14-4798-8BF8-5535B1B44AB1}" type="slidenum">
              <a:rPr lang="zh-TW" altLang="en-US" smtClean="0">
                <a:solidFill>
                  <a:srgbClr val="000000"/>
                </a:solidFill>
              </a:rPr>
              <a:pPr fontAlgn="base">
                <a:spcBef>
                  <a:spcPct val="0"/>
                </a:spcBef>
                <a:spcAft>
                  <a:spcPct val="0"/>
                </a:spcAft>
              </a:pPr>
              <a:t>40</a:t>
            </a:fld>
            <a:endParaRPr lang="zh-TW" altLang="en-US" smtClean="0">
              <a:solidFill>
                <a:srgbClr val="000000"/>
              </a:solidFill>
            </a:endParaRPr>
          </a:p>
        </p:txBody>
      </p:sp>
      <p:sp>
        <p:nvSpPr>
          <p:cNvPr id="96260"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報</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4-1-5 </a:t>
            </a:r>
            <a:r>
              <a:rPr lang="zh-TW" altLang="zh-TW" sz="3600" b="1">
                <a:solidFill>
                  <a:srgbClr val="C5E0B4"/>
                </a:solidFill>
                <a:latin typeface="微軟正黑體" panose="020B0604030504040204" pitchFamily="34" charset="-120"/>
                <a:ea typeface="微軟正黑體" panose="020B0604030504040204" pitchFamily="34" charset="-120"/>
              </a:rPr>
              <a:t>畢業境外專班學生資料統計表</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2954337"/>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學年度、學院、學制資料</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本報表系統自動產生，請學校於填表期間內完成填報及確認。</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資料來源為</a:t>
            </a:r>
            <a:r>
              <a:rPr lang="zh-TW" altLang="zh-TW" sz="2400" b="1" dirty="0">
                <a:solidFill>
                  <a:srgbClr val="FF0000"/>
                </a:solidFill>
                <a:latin typeface="微軟正黑體" panose="020B0604030504040204" pitchFamily="34" charset="-120"/>
                <a:ea typeface="微軟正黑體" panose="020B0604030504040204" pitchFamily="34" charset="-120"/>
              </a:rPr>
              <a:t>「表</a:t>
            </a:r>
            <a:r>
              <a:rPr lang="en-US" altLang="zh-TW" sz="2400" b="1" dirty="0">
                <a:solidFill>
                  <a:srgbClr val="FF0000"/>
                </a:solidFill>
                <a:latin typeface="微軟正黑體" panose="020B0604030504040204" pitchFamily="34" charset="-120"/>
                <a:ea typeface="微軟正黑體" panose="020B0604030504040204" pitchFamily="34" charset="-120"/>
              </a:rPr>
              <a:t>4-1</a:t>
            </a:r>
            <a:r>
              <a:rPr lang="zh-TW" altLang="zh-TW" sz="2400" b="1" dirty="0">
                <a:solidFill>
                  <a:srgbClr val="FF0000"/>
                </a:solidFill>
                <a:latin typeface="微軟正黑體" panose="020B0604030504040204" pitchFamily="34" charset="-120"/>
                <a:ea typeface="微軟正黑體" panose="020B0604030504040204" pitchFamily="34" charset="-120"/>
              </a:rPr>
              <a:t>畢業授予學位名稱及人數資料表」 </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「表</a:t>
            </a:r>
            <a:r>
              <a:rPr lang="en-US" altLang="zh-TW" sz="2400" b="1" dirty="0">
                <a:solidFill>
                  <a:srgbClr val="FF0000"/>
                </a:solidFill>
                <a:latin typeface="微軟正黑體" panose="020B0604030504040204" pitchFamily="34" charset="-120"/>
                <a:ea typeface="微軟正黑體" panose="020B0604030504040204" pitchFamily="34" charset="-120"/>
              </a:rPr>
              <a:t>4-1-2</a:t>
            </a:r>
            <a:r>
              <a:rPr lang="zh-TW" altLang="zh-TW" sz="2400" b="1" dirty="0">
                <a:solidFill>
                  <a:srgbClr val="FF0000"/>
                </a:solidFill>
                <a:latin typeface="微軟正黑體" panose="020B0604030504040204" pitchFamily="34" charset="-120"/>
                <a:ea typeface="微軟正黑體" panose="020B0604030504040204" pitchFamily="34" charset="-120"/>
              </a:rPr>
              <a:t>畢業外國學生、僑生、港澳生、陸生資料統計表」</a:t>
            </a:r>
            <a:r>
              <a:rPr lang="zh-TW" altLang="en-US" sz="2400" dirty="0">
                <a:solidFill>
                  <a:prstClr val="black"/>
                </a:solidFill>
                <a:latin typeface="微軟正黑體" panose="020B0604030504040204" pitchFamily="34" charset="-120"/>
                <a:ea typeface="微軟正黑體" panose="020B0604030504040204" pitchFamily="34" charset="-120"/>
              </a:rPr>
              <a:t>之學年度、學院、學制資料。 </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nvGraphicFramePr>
        <p:xfrm>
          <a:off x="125413" y="1038225"/>
          <a:ext cx="11914187" cy="2678113"/>
        </p:xfrm>
        <a:graphic>
          <a:graphicData uri="http://schemas.openxmlformats.org/drawingml/2006/table">
            <a:tbl>
              <a:tblPr firstRow="1" firstCol="1" bandRow="1">
                <a:tableStyleId>{5C22544A-7EE6-4342-B048-85BDC9FD1C3A}</a:tableStyleId>
              </a:tblPr>
              <a:tblGrid>
                <a:gridCol w="571489">
                  <a:extLst>
                    <a:ext uri="{9D8B030D-6E8A-4147-A177-3AD203B41FA5}">
                      <a16:colId xmlns:a16="http://schemas.microsoft.com/office/drawing/2014/main" val="503646083"/>
                    </a:ext>
                  </a:extLst>
                </a:gridCol>
                <a:gridCol w="1030494">
                  <a:extLst>
                    <a:ext uri="{9D8B030D-6E8A-4147-A177-3AD203B41FA5}">
                      <a16:colId xmlns:a16="http://schemas.microsoft.com/office/drawing/2014/main" val="715372862"/>
                    </a:ext>
                  </a:extLst>
                </a:gridCol>
                <a:gridCol w="1146607">
                  <a:extLst>
                    <a:ext uri="{9D8B030D-6E8A-4147-A177-3AD203B41FA5}">
                      <a16:colId xmlns:a16="http://schemas.microsoft.com/office/drawing/2014/main" val="2266218913"/>
                    </a:ext>
                  </a:extLst>
                </a:gridCol>
                <a:gridCol w="1175635">
                  <a:extLst>
                    <a:ext uri="{9D8B030D-6E8A-4147-A177-3AD203B41FA5}">
                      <a16:colId xmlns:a16="http://schemas.microsoft.com/office/drawing/2014/main" val="3114057189"/>
                    </a:ext>
                  </a:extLst>
                </a:gridCol>
                <a:gridCol w="3367250">
                  <a:extLst>
                    <a:ext uri="{9D8B030D-6E8A-4147-A177-3AD203B41FA5}">
                      <a16:colId xmlns:a16="http://schemas.microsoft.com/office/drawing/2014/main" val="1545631585"/>
                    </a:ext>
                  </a:extLst>
                </a:gridCol>
                <a:gridCol w="1509457">
                  <a:extLst>
                    <a:ext uri="{9D8B030D-6E8A-4147-A177-3AD203B41FA5}">
                      <a16:colId xmlns:a16="http://schemas.microsoft.com/office/drawing/2014/main" val="1740655236"/>
                    </a:ext>
                  </a:extLst>
                </a:gridCol>
                <a:gridCol w="1161121">
                  <a:extLst>
                    <a:ext uri="{9D8B030D-6E8A-4147-A177-3AD203B41FA5}">
                      <a16:colId xmlns:a16="http://schemas.microsoft.com/office/drawing/2014/main" val="2736106326"/>
                    </a:ext>
                  </a:extLst>
                </a:gridCol>
                <a:gridCol w="1015981">
                  <a:extLst>
                    <a:ext uri="{9D8B030D-6E8A-4147-A177-3AD203B41FA5}">
                      <a16:colId xmlns:a16="http://schemas.microsoft.com/office/drawing/2014/main" val="4277092336"/>
                    </a:ext>
                  </a:extLst>
                </a:gridCol>
                <a:gridCol w="936152">
                  <a:extLst>
                    <a:ext uri="{9D8B030D-6E8A-4147-A177-3AD203B41FA5}">
                      <a16:colId xmlns:a16="http://schemas.microsoft.com/office/drawing/2014/main" val="829774349"/>
                    </a:ext>
                  </a:extLst>
                </a:gridCol>
              </a:tblGrid>
              <a:tr h="892704">
                <a:tc rowSpan="5">
                  <a:txBody>
                    <a:bodyPr/>
                    <a:lstStyle/>
                    <a:p>
                      <a:pPr algn="ctr">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學年</a:t>
                      </a:r>
                      <a:r>
                        <a:rPr lang="zh-TW" sz="2400" b="1" kern="0" dirty="0" smtClean="0">
                          <a:solidFill>
                            <a:srgbClr val="FF0000"/>
                          </a:solidFill>
                          <a:effectLst/>
                          <a:latin typeface="微軟正黑體" panose="020B0604030504040204" pitchFamily="34" charset="-120"/>
                          <a:ea typeface="微軟正黑體" panose="020B0604030504040204" pitchFamily="34" charset="-120"/>
                        </a:rPr>
                        <a:t>度</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5">
                  <a:txBody>
                    <a:bodyPr/>
                    <a:lstStyle/>
                    <a:p>
                      <a:pPr algn="ctr">
                        <a:spcAft>
                          <a:spcPts val="0"/>
                        </a:spcAft>
                      </a:pPr>
                      <a:r>
                        <a:rPr lang="zh-TW" sz="2400" b="1" kern="0" dirty="0" smtClean="0">
                          <a:solidFill>
                            <a:srgbClr val="FF0000"/>
                          </a:solidFill>
                          <a:effectLst/>
                          <a:latin typeface="微軟正黑體" panose="020B0604030504040204" pitchFamily="34" charset="-120"/>
                          <a:ea typeface="微軟正黑體" panose="020B0604030504040204" pitchFamily="34" charset="-120"/>
                        </a:rPr>
                        <a:t>學院</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系</a:t>
                      </a:r>
                      <a:r>
                        <a:rPr lang="zh-TW" sz="2400" b="0" kern="0" dirty="0" smtClean="0">
                          <a:solidFill>
                            <a:schemeClr val="tx1"/>
                          </a:solidFill>
                          <a:effectLst/>
                          <a:latin typeface="微軟正黑體" panose="020B0604030504040204" pitchFamily="34" charset="-120"/>
                          <a:ea typeface="微軟正黑體" panose="020B0604030504040204" pitchFamily="34" charset="-120"/>
                        </a:rPr>
                        <a:t>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marL="0" algn="ctr" defTabSz="914400" rtl="0" eaLnBrk="1" latinLnBrk="0" hangingPunct="1">
                        <a:spcAft>
                          <a:spcPts val="0"/>
                        </a:spcAft>
                      </a:pPr>
                      <a:r>
                        <a:rPr lang="zh-TW" sz="2400" b="1" kern="0" dirty="0" smtClean="0">
                          <a:solidFill>
                            <a:srgbClr val="FF0000"/>
                          </a:solidFill>
                          <a:effectLst/>
                          <a:latin typeface="微軟正黑體" panose="020B0604030504040204" pitchFamily="34" charset="-120"/>
                          <a:ea typeface="微軟正黑體" panose="020B0604030504040204" pitchFamily="34" charset="-120"/>
                          <a:cs typeface="+mn-cs"/>
                        </a:rPr>
                        <a:t>學制</a:t>
                      </a:r>
                      <a:endParaRPr lang="zh-TW" sz="2400" b="1" kern="0" dirty="0">
                        <a:solidFill>
                          <a:srgbClr val="FF0000"/>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開設地點</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國別</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smtClean="0">
                          <a:solidFill>
                            <a:schemeClr val="tx1"/>
                          </a:solidFill>
                          <a:effectLst/>
                          <a:latin typeface="微軟正黑體" panose="020B0604030504040204" pitchFamily="34" charset="-120"/>
                          <a:ea typeface="微軟正黑體" panose="020B0604030504040204" pitchFamily="34" charset="-120"/>
                        </a:rPr>
                        <a:t>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3">
                  <a:txBody>
                    <a:bodyPr/>
                    <a:lstStyle/>
                    <a:p>
                      <a:pPr algn="ctr">
                        <a:spcAft>
                          <a:spcPts val="0"/>
                        </a:spcAft>
                        <a:tabLst>
                          <a:tab pos="971550" algn="l"/>
                        </a:tabLst>
                      </a:pPr>
                      <a:r>
                        <a:rPr lang="zh-TW" sz="2400" b="0" kern="100">
                          <a:solidFill>
                            <a:schemeClr val="tx1"/>
                          </a:solidFill>
                          <a:effectLst/>
                          <a:latin typeface="微軟正黑體" panose="020B0604030504040204" pitchFamily="34" charset="-120"/>
                          <a:ea typeface="微軟正黑體" panose="020B0604030504040204" pitchFamily="34" charset="-120"/>
                        </a:rPr>
                        <a:t>畢業境外專班學生人數</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10179675"/>
                  </a:ext>
                </a:extLst>
              </a:tr>
              <a:tr h="44635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4">
                  <a:txBody>
                    <a:bodyPr/>
                    <a:lstStyle/>
                    <a:p>
                      <a:pPr algn="ctr">
                        <a:spcAft>
                          <a:spcPts val="0"/>
                        </a:spcAft>
                        <a:tabLst>
                          <a:tab pos="97155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男</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spcAft>
                          <a:spcPts val="0"/>
                        </a:spcAft>
                        <a:tabLst>
                          <a:tab pos="97155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女</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spcAft>
                          <a:spcPts val="0"/>
                        </a:spcAft>
                        <a:tabLst>
                          <a:tab pos="97155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計</a:t>
                      </a:r>
                      <a:r>
                        <a:rPr lang="en-US" sz="2400" b="0" kern="0" dirty="0">
                          <a:solidFill>
                            <a:schemeClr val="tx1"/>
                          </a:solidFill>
                          <a:effectLst/>
                          <a:latin typeface="微軟正黑體" panose="020B0604030504040204" pitchFamily="34" charset="-120"/>
                          <a:ea typeface="微軟正黑體" panose="020B0604030504040204" pitchFamily="34" charset="-120"/>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2727147"/>
                  </a:ext>
                </a:extLst>
              </a:tr>
              <a:tr h="446352">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just">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□大陸地區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0102323"/>
                  </a:ext>
                </a:extLst>
              </a:tr>
              <a:tr h="44635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□香港、澳門地區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3384399"/>
                  </a:ext>
                </a:extLst>
              </a:tr>
              <a:tr h="44635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□其他</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陸港澳以外</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6510600"/>
                  </a:ext>
                </a:extLst>
              </a:tr>
            </a:tbl>
          </a:graphicData>
        </a:graphic>
      </p:graphicFrame>
    </p:spTree>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13</a:t>
            </a:r>
            <a:endParaRPr lang="zh-TW" altLang="en-US" smtClean="0"/>
          </a:p>
        </p:txBody>
      </p:sp>
      <p:sp>
        <p:nvSpPr>
          <p:cNvPr id="97283"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B2118AF6-7CD8-4D44-AC95-0AE731F331D9}" type="slidenum">
              <a:rPr lang="zh-TW" altLang="en-US" smtClean="0">
                <a:solidFill>
                  <a:srgbClr val="000000"/>
                </a:solidFill>
              </a:rPr>
              <a:pPr fontAlgn="base">
                <a:spcBef>
                  <a:spcPct val="0"/>
                </a:spcBef>
                <a:spcAft>
                  <a:spcPct val="0"/>
                </a:spcAft>
              </a:pPr>
              <a:t>41</a:t>
            </a:fld>
            <a:endParaRPr lang="zh-TW" altLang="en-US" smtClean="0">
              <a:solidFill>
                <a:srgbClr val="000000"/>
              </a:solidFill>
            </a:endParaRPr>
          </a:p>
        </p:txBody>
      </p:sp>
      <p:sp>
        <p:nvSpPr>
          <p:cNvPr id="97284"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報</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4-1-5 </a:t>
            </a:r>
            <a:r>
              <a:rPr lang="zh-TW" altLang="zh-TW" sz="3600" b="1">
                <a:solidFill>
                  <a:srgbClr val="C5E0B4"/>
                </a:solidFill>
                <a:latin typeface="微軟正黑體" panose="020B0604030504040204" pitchFamily="34" charset="-120"/>
                <a:ea typeface="微軟正黑體" panose="020B0604030504040204" pitchFamily="34" charset="-120"/>
              </a:rPr>
              <a:t>畢業境外專班學生資料統計表</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7" name="矩形 6"/>
          <p:cNvSpPr/>
          <p:nvPr/>
        </p:nvSpPr>
        <p:spPr>
          <a:xfrm>
            <a:off x="15875" y="3836988"/>
            <a:ext cx="12176125" cy="3046412"/>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系所 </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資料來源為</a:t>
            </a:r>
            <a:r>
              <a:rPr lang="zh-TW" altLang="zh-TW" sz="2400" b="1" dirty="0">
                <a:solidFill>
                  <a:srgbClr val="FF0000"/>
                </a:solidFill>
                <a:latin typeface="微軟正黑體" panose="020B0604030504040204" pitchFamily="34" charset="-120"/>
                <a:ea typeface="微軟正黑體" panose="020B0604030504040204" pitchFamily="34" charset="-120"/>
              </a:rPr>
              <a:t>「表</a:t>
            </a:r>
            <a:r>
              <a:rPr lang="en-US" altLang="zh-TW" sz="2400" b="1" dirty="0">
                <a:solidFill>
                  <a:srgbClr val="FF0000"/>
                </a:solidFill>
                <a:latin typeface="微軟正黑體" panose="020B0604030504040204" pitchFamily="34" charset="-120"/>
                <a:ea typeface="微軟正黑體" panose="020B0604030504040204" pitchFamily="34" charset="-120"/>
              </a:rPr>
              <a:t>4-1</a:t>
            </a:r>
            <a:r>
              <a:rPr lang="zh-TW" altLang="zh-TW" sz="2400" b="1" dirty="0">
                <a:solidFill>
                  <a:srgbClr val="FF0000"/>
                </a:solidFill>
                <a:latin typeface="微軟正黑體" panose="020B0604030504040204" pitchFamily="34" charset="-120"/>
                <a:ea typeface="微軟正黑體" panose="020B0604030504040204" pitchFamily="34" charset="-120"/>
              </a:rPr>
              <a:t>畢業授予學位名稱及人數資料表」 </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「表</a:t>
            </a:r>
            <a:r>
              <a:rPr lang="en-US" altLang="zh-TW" sz="2400" b="1" dirty="0">
                <a:solidFill>
                  <a:srgbClr val="FF0000"/>
                </a:solidFill>
                <a:latin typeface="微軟正黑體" panose="020B0604030504040204" pitchFamily="34" charset="-120"/>
                <a:ea typeface="微軟正黑體" panose="020B0604030504040204" pitchFamily="34" charset="-120"/>
              </a:rPr>
              <a:t>4-1-2</a:t>
            </a:r>
            <a:r>
              <a:rPr lang="zh-TW" altLang="zh-TW" sz="2400" b="1" dirty="0">
                <a:solidFill>
                  <a:srgbClr val="FF0000"/>
                </a:solidFill>
                <a:latin typeface="微軟正黑體" panose="020B0604030504040204" pitchFamily="34" charset="-120"/>
                <a:ea typeface="微軟正黑體" panose="020B0604030504040204" pitchFamily="34" charset="-120"/>
              </a:rPr>
              <a:t>畢業外國學生、僑生、港澳生、陸生資料統計表」</a:t>
            </a:r>
            <a:r>
              <a:rPr lang="zh-TW" altLang="en-US" sz="2400" dirty="0">
                <a:solidFill>
                  <a:prstClr val="black"/>
                </a:solidFill>
                <a:latin typeface="微軟正黑體" panose="020B0604030504040204" pitchFamily="34" charset="-120"/>
                <a:ea typeface="微軟正黑體" panose="020B0604030504040204" pitchFamily="34" charset="-120"/>
              </a:rPr>
              <a:t>之系所資料。</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b="1" dirty="0">
                <a:solidFill>
                  <a:srgbClr val="FF0000"/>
                </a:solidFill>
                <a:latin typeface="微軟正黑體" panose="020B0604030504040204" pitchFamily="34" charset="-120"/>
                <a:ea typeface="微軟正黑體" panose="020B0604030504040204" pitchFamily="34" charset="-120"/>
              </a:rPr>
              <a:t>僅</a:t>
            </a:r>
            <a:r>
              <a:rPr lang="zh-TW" altLang="zh-TW" sz="2400" b="1" dirty="0">
                <a:solidFill>
                  <a:srgbClr val="FF0000"/>
                </a:solidFill>
                <a:latin typeface="微軟正黑體" panose="020B0604030504040204" pitchFamily="34" charset="-120"/>
                <a:ea typeface="微軟正黑體" panose="020B0604030504040204" pitchFamily="34" charset="-120"/>
              </a:rPr>
              <a:t>呈現</a:t>
            </a:r>
            <a:r>
              <a:rPr lang="zh-TW" altLang="zh-TW" sz="2400" dirty="0">
                <a:solidFill>
                  <a:prstClr val="black"/>
                </a:solidFill>
                <a:latin typeface="微軟正黑體" panose="020B0604030504040204" pitchFamily="34" charset="-120"/>
                <a:ea typeface="微軟正黑體" panose="020B0604030504040204" pitchFamily="34" charset="-120"/>
              </a:rPr>
              <a:t>系所類別為</a:t>
            </a:r>
            <a:r>
              <a:rPr lang="zh-TW" altLang="zh-TW" sz="2400" b="1" dirty="0">
                <a:solidFill>
                  <a:srgbClr val="FF0000"/>
                </a:solidFill>
                <a:latin typeface="微軟正黑體" panose="020B0604030504040204" pitchFamily="34" charset="-120"/>
                <a:ea typeface="微軟正黑體" panose="020B0604030504040204" pitchFamily="34" charset="-120"/>
              </a:rPr>
              <a:t>【境外專班】之系所資料</a:t>
            </a:r>
            <a:r>
              <a:rPr lang="zh-TW"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 </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nvGraphicFramePr>
        <p:xfrm>
          <a:off x="125413" y="1038225"/>
          <a:ext cx="11914187" cy="2678113"/>
        </p:xfrm>
        <a:graphic>
          <a:graphicData uri="http://schemas.openxmlformats.org/drawingml/2006/table">
            <a:tbl>
              <a:tblPr firstRow="1" firstCol="1" bandRow="1">
                <a:tableStyleId>{5C22544A-7EE6-4342-B048-85BDC9FD1C3A}</a:tableStyleId>
              </a:tblPr>
              <a:tblGrid>
                <a:gridCol w="571489">
                  <a:extLst>
                    <a:ext uri="{9D8B030D-6E8A-4147-A177-3AD203B41FA5}">
                      <a16:colId xmlns:a16="http://schemas.microsoft.com/office/drawing/2014/main" val="503646083"/>
                    </a:ext>
                  </a:extLst>
                </a:gridCol>
                <a:gridCol w="1030494">
                  <a:extLst>
                    <a:ext uri="{9D8B030D-6E8A-4147-A177-3AD203B41FA5}">
                      <a16:colId xmlns:a16="http://schemas.microsoft.com/office/drawing/2014/main" val="715372862"/>
                    </a:ext>
                  </a:extLst>
                </a:gridCol>
                <a:gridCol w="1146607">
                  <a:extLst>
                    <a:ext uri="{9D8B030D-6E8A-4147-A177-3AD203B41FA5}">
                      <a16:colId xmlns:a16="http://schemas.microsoft.com/office/drawing/2014/main" val="2266218913"/>
                    </a:ext>
                  </a:extLst>
                </a:gridCol>
                <a:gridCol w="1175635">
                  <a:extLst>
                    <a:ext uri="{9D8B030D-6E8A-4147-A177-3AD203B41FA5}">
                      <a16:colId xmlns:a16="http://schemas.microsoft.com/office/drawing/2014/main" val="3114057189"/>
                    </a:ext>
                  </a:extLst>
                </a:gridCol>
                <a:gridCol w="3367250">
                  <a:extLst>
                    <a:ext uri="{9D8B030D-6E8A-4147-A177-3AD203B41FA5}">
                      <a16:colId xmlns:a16="http://schemas.microsoft.com/office/drawing/2014/main" val="1545631585"/>
                    </a:ext>
                  </a:extLst>
                </a:gridCol>
                <a:gridCol w="1509457">
                  <a:extLst>
                    <a:ext uri="{9D8B030D-6E8A-4147-A177-3AD203B41FA5}">
                      <a16:colId xmlns:a16="http://schemas.microsoft.com/office/drawing/2014/main" val="1740655236"/>
                    </a:ext>
                  </a:extLst>
                </a:gridCol>
                <a:gridCol w="1161121">
                  <a:extLst>
                    <a:ext uri="{9D8B030D-6E8A-4147-A177-3AD203B41FA5}">
                      <a16:colId xmlns:a16="http://schemas.microsoft.com/office/drawing/2014/main" val="2736106326"/>
                    </a:ext>
                  </a:extLst>
                </a:gridCol>
                <a:gridCol w="1015981">
                  <a:extLst>
                    <a:ext uri="{9D8B030D-6E8A-4147-A177-3AD203B41FA5}">
                      <a16:colId xmlns:a16="http://schemas.microsoft.com/office/drawing/2014/main" val="4277092336"/>
                    </a:ext>
                  </a:extLst>
                </a:gridCol>
                <a:gridCol w="936152">
                  <a:extLst>
                    <a:ext uri="{9D8B030D-6E8A-4147-A177-3AD203B41FA5}">
                      <a16:colId xmlns:a16="http://schemas.microsoft.com/office/drawing/2014/main" val="829774349"/>
                    </a:ext>
                  </a:extLst>
                </a:gridCol>
              </a:tblGrid>
              <a:tr h="892704">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學年</a:t>
                      </a:r>
                      <a:r>
                        <a:rPr lang="zh-TW" sz="2400" b="0" kern="0" dirty="0" smtClean="0">
                          <a:solidFill>
                            <a:schemeClr val="tx1"/>
                          </a:solidFill>
                          <a:effectLst/>
                          <a:latin typeface="微軟正黑體" panose="020B0604030504040204" pitchFamily="34" charset="-120"/>
                          <a:ea typeface="微軟正黑體" panose="020B0604030504040204" pitchFamily="34" charset="-120"/>
                        </a:rPr>
                        <a:t>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學院</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系</a:t>
                      </a:r>
                      <a:r>
                        <a:rPr lang="zh-TW" sz="2400" b="1" kern="0" dirty="0" smtClean="0">
                          <a:solidFill>
                            <a:srgbClr val="FF0000"/>
                          </a:solidFill>
                          <a:effectLst/>
                          <a:latin typeface="微軟正黑體" panose="020B0604030504040204" pitchFamily="34" charset="-120"/>
                          <a:ea typeface="微軟正黑體" panose="020B0604030504040204" pitchFamily="34" charset="-120"/>
                        </a:rPr>
                        <a:t>所</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5">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開設地點</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國別</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smtClean="0">
                          <a:solidFill>
                            <a:schemeClr val="tx1"/>
                          </a:solidFill>
                          <a:effectLst/>
                          <a:latin typeface="微軟正黑體" panose="020B0604030504040204" pitchFamily="34" charset="-120"/>
                          <a:ea typeface="微軟正黑體" panose="020B0604030504040204" pitchFamily="34" charset="-120"/>
                        </a:rPr>
                        <a:t>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3">
                  <a:txBody>
                    <a:bodyPr/>
                    <a:lstStyle/>
                    <a:p>
                      <a:pPr algn="ctr">
                        <a:spcAft>
                          <a:spcPts val="0"/>
                        </a:spcAft>
                        <a:tabLst>
                          <a:tab pos="971550" algn="l"/>
                        </a:tabLst>
                      </a:pPr>
                      <a:r>
                        <a:rPr lang="zh-TW" sz="2400" b="0" kern="100">
                          <a:solidFill>
                            <a:schemeClr val="tx1"/>
                          </a:solidFill>
                          <a:effectLst/>
                          <a:latin typeface="微軟正黑體" panose="020B0604030504040204" pitchFamily="34" charset="-120"/>
                          <a:ea typeface="微軟正黑體" panose="020B0604030504040204" pitchFamily="34" charset="-120"/>
                        </a:rPr>
                        <a:t>畢業境外專班學生人數</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10179675"/>
                  </a:ext>
                </a:extLst>
              </a:tr>
              <a:tr h="44635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4">
                  <a:txBody>
                    <a:bodyPr/>
                    <a:lstStyle/>
                    <a:p>
                      <a:pPr algn="ctr">
                        <a:spcAft>
                          <a:spcPts val="0"/>
                        </a:spcAft>
                        <a:tabLst>
                          <a:tab pos="97155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男</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spcAft>
                          <a:spcPts val="0"/>
                        </a:spcAft>
                        <a:tabLst>
                          <a:tab pos="97155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女</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spcAft>
                          <a:spcPts val="0"/>
                        </a:spcAft>
                        <a:tabLst>
                          <a:tab pos="97155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計</a:t>
                      </a:r>
                      <a:r>
                        <a:rPr lang="en-US" sz="2400" b="0" kern="0" dirty="0">
                          <a:solidFill>
                            <a:schemeClr val="tx1"/>
                          </a:solidFill>
                          <a:effectLst/>
                          <a:latin typeface="微軟正黑體" panose="020B0604030504040204" pitchFamily="34" charset="-120"/>
                          <a:ea typeface="微軟正黑體" panose="020B0604030504040204" pitchFamily="34" charset="-120"/>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2727147"/>
                  </a:ext>
                </a:extLst>
              </a:tr>
              <a:tr h="446352">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just">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□大陸地區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0102323"/>
                  </a:ext>
                </a:extLst>
              </a:tr>
              <a:tr h="44635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□香港、澳門地區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3384399"/>
                  </a:ext>
                </a:extLst>
              </a:tr>
              <a:tr h="44635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□其他</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陸港澳以外</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6510600"/>
                  </a:ext>
                </a:extLst>
              </a:tr>
            </a:tbl>
          </a:graphicData>
        </a:graphic>
      </p:graphicFrame>
    </p:spTree>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13</a:t>
            </a:r>
            <a:endParaRPr lang="zh-TW" altLang="en-US" smtClean="0"/>
          </a:p>
        </p:txBody>
      </p:sp>
      <p:sp>
        <p:nvSpPr>
          <p:cNvPr id="98307"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FED240AD-2E96-4E7F-B937-148148DCCC39}" type="slidenum">
              <a:rPr lang="zh-TW" altLang="en-US" smtClean="0">
                <a:solidFill>
                  <a:srgbClr val="000000"/>
                </a:solidFill>
              </a:rPr>
              <a:pPr fontAlgn="base">
                <a:spcBef>
                  <a:spcPct val="0"/>
                </a:spcBef>
                <a:spcAft>
                  <a:spcPct val="0"/>
                </a:spcAft>
              </a:pPr>
              <a:t>42</a:t>
            </a:fld>
            <a:endParaRPr lang="zh-TW" altLang="en-US" smtClean="0">
              <a:solidFill>
                <a:srgbClr val="000000"/>
              </a:solidFill>
            </a:endParaRPr>
          </a:p>
        </p:txBody>
      </p:sp>
      <p:sp>
        <p:nvSpPr>
          <p:cNvPr id="98308"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報</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4-1-5 </a:t>
            </a:r>
            <a:r>
              <a:rPr lang="zh-TW" altLang="zh-TW" sz="3600" b="1">
                <a:solidFill>
                  <a:srgbClr val="C5E0B4"/>
                </a:solidFill>
                <a:latin typeface="微軟正黑體" panose="020B0604030504040204" pitchFamily="34" charset="-120"/>
                <a:ea typeface="微軟正黑體" panose="020B0604030504040204" pitchFamily="34" charset="-120"/>
              </a:rPr>
              <a:t>畢業境外專班學生資料統計表</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nvGraphicFramePr>
        <p:xfrm>
          <a:off x="125413" y="1038225"/>
          <a:ext cx="11914187" cy="2678113"/>
        </p:xfrm>
        <a:graphic>
          <a:graphicData uri="http://schemas.openxmlformats.org/drawingml/2006/table">
            <a:tbl>
              <a:tblPr firstRow="1" firstCol="1" bandRow="1">
                <a:tableStyleId>{5C22544A-7EE6-4342-B048-85BDC9FD1C3A}</a:tableStyleId>
              </a:tblPr>
              <a:tblGrid>
                <a:gridCol w="571489">
                  <a:extLst>
                    <a:ext uri="{9D8B030D-6E8A-4147-A177-3AD203B41FA5}">
                      <a16:colId xmlns:a16="http://schemas.microsoft.com/office/drawing/2014/main" val="503646083"/>
                    </a:ext>
                  </a:extLst>
                </a:gridCol>
                <a:gridCol w="1030494">
                  <a:extLst>
                    <a:ext uri="{9D8B030D-6E8A-4147-A177-3AD203B41FA5}">
                      <a16:colId xmlns:a16="http://schemas.microsoft.com/office/drawing/2014/main" val="715372862"/>
                    </a:ext>
                  </a:extLst>
                </a:gridCol>
                <a:gridCol w="1146607">
                  <a:extLst>
                    <a:ext uri="{9D8B030D-6E8A-4147-A177-3AD203B41FA5}">
                      <a16:colId xmlns:a16="http://schemas.microsoft.com/office/drawing/2014/main" val="2266218913"/>
                    </a:ext>
                  </a:extLst>
                </a:gridCol>
                <a:gridCol w="1175635">
                  <a:extLst>
                    <a:ext uri="{9D8B030D-6E8A-4147-A177-3AD203B41FA5}">
                      <a16:colId xmlns:a16="http://schemas.microsoft.com/office/drawing/2014/main" val="3114057189"/>
                    </a:ext>
                  </a:extLst>
                </a:gridCol>
                <a:gridCol w="3367250">
                  <a:extLst>
                    <a:ext uri="{9D8B030D-6E8A-4147-A177-3AD203B41FA5}">
                      <a16:colId xmlns:a16="http://schemas.microsoft.com/office/drawing/2014/main" val="1545631585"/>
                    </a:ext>
                  </a:extLst>
                </a:gridCol>
                <a:gridCol w="1509457">
                  <a:extLst>
                    <a:ext uri="{9D8B030D-6E8A-4147-A177-3AD203B41FA5}">
                      <a16:colId xmlns:a16="http://schemas.microsoft.com/office/drawing/2014/main" val="1740655236"/>
                    </a:ext>
                  </a:extLst>
                </a:gridCol>
                <a:gridCol w="1161121">
                  <a:extLst>
                    <a:ext uri="{9D8B030D-6E8A-4147-A177-3AD203B41FA5}">
                      <a16:colId xmlns:a16="http://schemas.microsoft.com/office/drawing/2014/main" val="2736106326"/>
                    </a:ext>
                  </a:extLst>
                </a:gridCol>
                <a:gridCol w="1015981">
                  <a:extLst>
                    <a:ext uri="{9D8B030D-6E8A-4147-A177-3AD203B41FA5}">
                      <a16:colId xmlns:a16="http://schemas.microsoft.com/office/drawing/2014/main" val="4277092336"/>
                    </a:ext>
                  </a:extLst>
                </a:gridCol>
                <a:gridCol w="936152">
                  <a:extLst>
                    <a:ext uri="{9D8B030D-6E8A-4147-A177-3AD203B41FA5}">
                      <a16:colId xmlns:a16="http://schemas.microsoft.com/office/drawing/2014/main" val="829774349"/>
                    </a:ext>
                  </a:extLst>
                </a:gridCol>
              </a:tblGrid>
              <a:tr h="892704">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學年</a:t>
                      </a:r>
                      <a:r>
                        <a:rPr lang="zh-TW" sz="2400" b="0" kern="0" dirty="0" smtClean="0">
                          <a:solidFill>
                            <a:schemeClr val="tx1"/>
                          </a:solidFill>
                          <a:effectLst/>
                          <a:latin typeface="微軟正黑體" panose="020B0604030504040204" pitchFamily="34" charset="-120"/>
                          <a:ea typeface="微軟正黑體" panose="020B0604030504040204" pitchFamily="34" charset="-120"/>
                        </a:rPr>
                        <a:t>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學院</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系</a:t>
                      </a:r>
                      <a:r>
                        <a:rPr lang="zh-TW" sz="2400" b="0" kern="0" dirty="0" smtClean="0">
                          <a:solidFill>
                            <a:schemeClr val="tx1"/>
                          </a:solidFill>
                          <a:effectLst/>
                          <a:latin typeface="微軟正黑體" panose="020B0604030504040204" pitchFamily="34" charset="-120"/>
                          <a:ea typeface="微軟正黑體" panose="020B0604030504040204" pitchFamily="34" charset="-120"/>
                        </a:rPr>
                        <a:t>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開設地點</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國別</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smtClean="0">
                          <a:solidFill>
                            <a:schemeClr val="tx1"/>
                          </a:solidFill>
                          <a:effectLst/>
                          <a:latin typeface="微軟正黑體" panose="020B0604030504040204" pitchFamily="34" charset="-120"/>
                          <a:ea typeface="微軟正黑體" panose="020B0604030504040204" pitchFamily="34" charset="-120"/>
                        </a:rPr>
                        <a:t>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3">
                  <a:txBody>
                    <a:bodyPr/>
                    <a:lstStyle/>
                    <a:p>
                      <a:pPr algn="ctr">
                        <a:spcAft>
                          <a:spcPts val="0"/>
                        </a:spcAft>
                        <a:tabLst>
                          <a:tab pos="971550" algn="l"/>
                        </a:tabLst>
                      </a:pPr>
                      <a:r>
                        <a:rPr lang="zh-TW" sz="2400" b="0" kern="100">
                          <a:solidFill>
                            <a:schemeClr val="tx1"/>
                          </a:solidFill>
                          <a:effectLst/>
                          <a:latin typeface="微軟正黑體" panose="020B0604030504040204" pitchFamily="34" charset="-120"/>
                          <a:ea typeface="微軟正黑體" panose="020B0604030504040204" pitchFamily="34" charset="-120"/>
                        </a:rPr>
                        <a:t>畢業境外專班學生人數</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10179675"/>
                  </a:ext>
                </a:extLst>
              </a:tr>
              <a:tr h="44635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4">
                  <a:txBody>
                    <a:bodyPr/>
                    <a:lstStyle/>
                    <a:p>
                      <a:pPr algn="ctr">
                        <a:spcAft>
                          <a:spcPts val="0"/>
                        </a:spcAft>
                        <a:tabLst>
                          <a:tab pos="97155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男</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spcAft>
                          <a:spcPts val="0"/>
                        </a:spcAft>
                        <a:tabLst>
                          <a:tab pos="97155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女</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spcAft>
                          <a:spcPts val="0"/>
                        </a:spcAft>
                        <a:tabLst>
                          <a:tab pos="97155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計</a:t>
                      </a:r>
                      <a:r>
                        <a:rPr lang="en-US" sz="2400" b="0" kern="0" dirty="0">
                          <a:solidFill>
                            <a:schemeClr val="tx1"/>
                          </a:solidFill>
                          <a:effectLst/>
                          <a:latin typeface="微軟正黑體" panose="020B0604030504040204" pitchFamily="34" charset="-120"/>
                          <a:ea typeface="微軟正黑體" panose="020B0604030504040204" pitchFamily="34" charset="-120"/>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2727147"/>
                  </a:ext>
                </a:extLst>
              </a:tr>
              <a:tr h="446352">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just">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□大陸地區</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0102323"/>
                  </a:ext>
                </a:extLst>
              </a:tr>
              <a:tr h="44635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□香港、澳門地區</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vMerge="1">
                  <a:txBody>
                    <a:bodyPr/>
                    <a:lstStyle/>
                    <a:p>
                      <a:pP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3384399"/>
                  </a:ext>
                </a:extLst>
              </a:tr>
              <a:tr h="44635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□其他</a:t>
                      </a:r>
                      <a:r>
                        <a:rPr lang="en-US" sz="2400" b="1" kern="0" dirty="0">
                          <a:solidFill>
                            <a:srgbClr val="FF0000"/>
                          </a:solidFill>
                          <a:effectLst/>
                          <a:latin typeface="微軟正黑體" panose="020B0604030504040204" pitchFamily="34" charset="-120"/>
                          <a:ea typeface="微軟正黑體" panose="020B0604030504040204" pitchFamily="34" charset="-120"/>
                        </a:rPr>
                        <a:t>(</a:t>
                      </a:r>
                      <a:r>
                        <a:rPr lang="zh-TW" sz="2400" b="1" kern="0" dirty="0">
                          <a:solidFill>
                            <a:srgbClr val="FF0000"/>
                          </a:solidFill>
                          <a:effectLst/>
                          <a:latin typeface="微軟正黑體" panose="020B0604030504040204" pitchFamily="34" charset="-120"/>
                          <a:ea typeface="微軟正黑體" panose="020B0604030504040204" pitchFamily="34" charset="-120"/>
                        </a:rPr>
                        <a:t>陸港澳以外</a:t>
                      </a:r>
                      <a:r>
                        <a:rPr lang="en-US" sz="2400" b="1" kern="0" dirty="0">
                          <a:solidFill>
                            <a:srgbClr val="FF0000"/>
                          </a:solidFill>
                          <a:effectLst/>
                          <a:latin typeface="微軟正黑體" panose="020B0604030504040204" pitchFamily="34" charset="-120"/>
                          <a:ea typeface="微軟正黑體" panose="020B0604030504040204" pitchFamily="34" charset="-120"/>
                        </a:rPr>
                        <a:t>)</a:t>
                      </a:r>
                      <a:r>
                        <a:rPr lang="zh-TW" sz="2400" b="1" kern="0" dirty="0">
                          <a:solidFill>
                            <a:srgbClr val="FF0000"/>
                          </a:solidFill>
                          <a:effectLst/>
                          <a:latin typeface="微軟正黑體" panose="020B0604030504040204" pitchFamily="34" charset="-120"/>
                          <a:ea typeface="微軟正黑體" panose="020B0604030504040204" pitchFamily="34" charset="-120"/>
                        </a:rPr>
                        <a:t>地區</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vMerge="1">
                  <a:txBody>
                    <a:bodyPr/>
                    <a:lstStyle/>
                    <a:p>
                      <a:pP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6510600"/>
                  </a:ext>
                </a:extLst>
              </a:tr>
            </a:tbl>
          </a:graphicData>
        </a:graphic>
      </p:graphicFrame>
      <p:sp>
        <p:nvSpPr>
          <p:cNvPr id="7" name="矩形 6"/>
          <p:cNvSpPr/>
          <p:nvPr/>
        </p:nvSpPr>
        <p:spPr>
          <a:xfrm>
            <a:off x="15875" y="3836988"/>
            <a:ext cx="12176125" cy="3140075"/>
          </a:xfrm>
          <a:prstGeom prst="rect">
            <a:avLst/>
          </a:prstGeom>
        </p:spPr>
        <p:txBody>
          <a:bodyPr>
            <a:spAutoFit/>
          </a:bodyPr>
          <a:lstStyle/>
          <a:p>
            <a:pPr eaLnBrk="1" latinLnBrk="1" hangingPunct="1">
              <a:lnSpc>
                <a:spcPct val="150000"/>
              </a:lnSpc>
              <a:defRPr/>
            </a:pPr>
            <a:r>
              <a:rPr lang="en-US" altLang="zh-TW" sz="2400" b="1">
                <a:solidFill>
                  <a:prstClr val="black"/>
                </a:solidFill>
                <a:latin typeface="微軟正黑體" panose="020B0604030504040204" pitchFamily="34" charset="-120"/>
                <a:ea typeface="微軟正黑體" panose="020B0604030504040204" pitchFamily="34" charset="-120"/>
              </a:rPr>
              <a:t>【</a:t>
            </a:r>
            <a:r>
              <a:rPr lang="zh-TW" altLang="en-US" sz="2400" b="1">
                <a:solidFill>
                  <a:prstClr val="black"/>
                </a:solidFill>
                <a:latin typeface="微軟正黑體" panose="020B0604030504040204" pitchFamily="34" charset="-120"/>
                <a:ea typeface="微軟正黑體" panose="020B0604030504040204" pitchFamily="34" charset="-120"/>
              </a:rPr>
              <a:t>新增欄位</a:t>
            </a:r>
            <a:r>
              <a:rPr lang="en-US" altLang="zh-TW" sz="2400" b="1">
                <a:solidFill>
                  <a:prstClr val="black"/>
                </a:solidFill>
                <a:latin typeface="微軟正黑體" panose="020B0604030504040204" pitchFamily="34" charset="-120"/>
                <a:ea typeface="微軟正黑體" panose="020B0604030504040204" pitchFamily="34" charset="-120"/>
              </a:rPr>
              <a:t>】</a:t>
            </a:r>
            <a:r>
              <a:rPr lang="zh-TW" altLang="en-US" sz="2400" b="1">
                <a:solidFill>
                  <a:prstClr val="black"/>
                </a:solidFill>
                <a:latin typeface="微軟正黑體" panose="020B0604030504040204" pitchFamily="34" charset="-120"/>
                <a:ea typeface="微軟正黑體" panose="020B0604030504040204" pitchFamily="34" charset="-120"/>
              </a:rPr>
              <a:t>：</a:t>
            </a:r>
            <a:r>
              <a:rPr lang="zh-TW" altLang="en-US" sz="2400" b="1">
                <a:solidFill>
                  <a:srgbClr val="FF0000"/>
                </a:solidFill>
                <a:latin typeface="微軟正黑體" panose="020B0604030504040204" pitchFamily="34" charset="-120"/>
                <a:ea typeface="微軟正黑體" panose="020B0604030504040204" pitchFamily="34" charset="-120"/>
              </a:rPr>
              <a:t>開設地點</a:t>
            </a:r>
            <a:endParaRPr lang="en-US" altLang="zh-TW" sz="2400" b="1">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a:solidFill>
                  <a:prstClr val="black"/>
                </a:solidFill>
                <a:latin typeface="微軟正黑體" panose="020B0604030504040204" pitchFamily="34" charset="-120"/>
                <a:ea typeface="微軟正黑體" panose="020B0604030504040204" pitchFamily="34" charset="-120"/>
              </a:rPr>
              <a:t>境外專班開設地點為</a:t>
            </a:r>
            <a:r>
              <a:rPr lang="zh-TW" altLang="en-US" sz="2400" b="1">
                <a:solidFill>
                  <a:srgbClr val="FF0000"/>
                </a:solidFill>
                <a:latin typeface="微軟正黑體" panose="020B0604030504040204" pitchFamily="34" charset="-120"/>
                <a:ea typeface="微軟正黑體" panose="020B0604030504040204" pitchFamily="34" charset="-120"/>
              </a:rPr>
              <a:t>「</a:t>
            </a:r>
            <a:r>
              <a:rPr lang="zh-TW" altLang="zh-TW" sz="2400" b="1">
                <a:solidFill>
                  <a:srgbClr val="FF0000"/>
                </a:solidFill>
                <a:latin typeface="微軟正黑體" panose="020B0604030504040204" pitchFamily="34" charset="-120"/>
                <a:ea typeface="微軟正黑體" panose="020B0604030504040204" pitchFamily="34" charset="-120"/>
              </a:rPr>
              <a:t>大陸地區</a:t>
            </a:r>
            <a:r>
              <a:rPr lang="zh-TW" altLang="en-US" sz="2400" b="1">
                <a:solidFill>
                  <a:srgbClr val="FF0000"/>
                </a:solidFill>
                <a:latin typeface="微軟正黑體" panose="020B0604030504040204" pitchFamily="34" charset="-120"/>
                <a:ea typeface="微軟正黑體" panose="020B0604030504040204" pitchFamily="34" charset="-120"/>
              </a:rPr>
              <a:t>」</a:t>
            </a:r>
            <a:r>
              <a:rPr lang="zh-TW" altLang="zh-TW" sz="2400" b="1">
                <a:solidFill>
                  <a:srgbClr val="FF0000"/>
                </a:solidFill>
                <a:latin typeface="微軟正黑體" panose="020B0604030504040204" pitchFamily="34" charset="-120"/>
                <a:ea typeface="微軟正黑體" panose="020B0604030504040204" pitchFamily="34" charset="-120"/>
              </a:rPr>
              <a:t>、</a:t>
            </a:r>
            <a:r>
              <a:rPr lang="zh-TW" altLang="en-US" sz="2400" b="1">
                <a:solidFill>
                  <a:srgbClr val="FF0000"/>
                </a:solidFill>
                <a:latin typeface="微軟正黑體" panose="020B0604030504040204" pitchFamily="34" charset="-120"/>
                <a:ea typeface="微軟正黑體" panose="020B0604030504040204" pitchFamily="34" charset="-120"/>
              </a:rPr>
              <a:t>「</a:t>
            </a:r>
            <a:r>
              <a:rPr lang="zh-TW" altLang="zh-TW" sz="2400" b="1">
                <a:solidFill>
                  <a:srgbClr val="FF0000"/>
                </a:solidFill>
                <a:latin typeface="微軟正黑體" panose="020B0604030504040204" pitchFamily="34" charset="-120"/>
                <a:ea typeface="微軟正黑體" panose="020B0604030504040204" pitchFamily="34" charset="-120"/>
              </a:rPr>
              <a:t>香港、澳門地區</a:t>
            </a:r>
            <a:r>
              <a:rPr lang="zh-TW" altLang="en-US" sz="2400" b="1">
                <a:solidFill>
                  <a:srgbClr val="FF0000"/>
                </a:solidFill>
                <a:latin typeface="微軟正黑體" panose="020B0604030504040204" pitchFamily="34" charset="-120"/>
                <a:ea typeface="微軟正黑體" panose="020B0604030504040204" pitchFamily="34" charset="-120"/>
              </a:rPr>
              <a:t>」、「</a:t>
            </a:r>
            <a:r>
              <a:rPr lang="zh-TW" altLang="zh-TW" sz="2400" b="1">
                <a:solidFill>
                  <a:srgbClr val="FF0000"/>
                </a:solidFill>
                <a:latin typeface="微軟正黑體" panose="020B0604030504040204" pitchFamily="34" charset="-120"/>
                <a:ea typeface="微軟正黑體" panose="020B0604030504040204" pitchFamily="34" charset="-120"/>
              </a:rPr>
              <a:t>其他</a:t>
            </a:r>
            <a:r>
              <a:rPr lang="en-US" altLang="zh-TW" sz="2400" b="1">
                <a:solidFill>
                  <a:srgbClr val="FF0000"/>
                </a:solidFill>
                <a:latin typeface="微軟正黑體" panose="020B0604030504040204" pitchFamily="34" charset="-120"/>
                <a:ea typeface="微軟正黑體" panose="020B0604030504040204" pitchFamily="34" charset="-120"/>
              </a:rPr>
              <a:t>(</a:t>
            </a:r>
            <a:r>
              <a:rPr lang="zh-TW" altLang="zh-TW" sz="2400" b="1">
                <a:solidFill>
                  <a:srgbClr val="FF0000"/>
                </a:solidFill>
                <a:latin typeface="微軟正黑體" panose="020B0604030504040204" pitchFamily="34" charset="-120"/>
                <a:ea typeface="微軟正黑體" panose="020B0604030504040204" pitchFamily="34" charset="-120"/>
              </a:rPr>
              <a:t>陸港澳以外</a:t>
            </a:r>
            <a:r>
              <a:rPr lang="en-US" altLang="zh-TW" sz="2400" b="1">
                <a:solidFill>
                  <a:srgbClr val="FF0000"/>
                </a:solidFill>
                <a:latin typeface="微軟正黑體" panose="020B0604030504040204" pitchFamily="34" charset="-120"/>
                <a:ea typeface="微軟正黑體" panose="020B0604030504040204" pitchFamily="34" charset="-120"/>
              </a:rPr>
              <a:t>)</a:t>
            </a:r>
            <a:r>
              <a:rPr lang="zh-TW" altLang="zh-TW" sz="2400" b="1">
                <a:solidFill>
                  <a:srgbClr val="FF0000"/>
                </a:solidFill>
                <a:latin typeface="微軟正黑體" panose="020B0604030504040204" pitchFamily="34" charset="-120"/>
                <a:ea typeface="微軟正黑體" panose="020B0604030504040204" pitchFamily="34" charset="-120"/>
              </a:rPr>
              <a:t>地</a:t>
            </a:r>
            <a:r>
              <a:rPr lang="zh-TW" altLang="en-US" sz="2400" b="1">
                <a:solidFill>
                  <a:srgbClr val="FF0000"/>
                </a:solidFill>
                <a:latin typeface="微軟正黑體" panose="020B0604030504040204" pitchFamily="34" charset="-120"/>
                <a:ea typeface="微軟正黑體" panose="020B0604030504040204" pitchFamily="34" charset="-120"/>
              </a:rPr>
              <a:t>區」</a:t>
            </a:r>
            <a:endParaRPr lang="en-US" altLang="zh-TW" sz="2400" b="1">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a:solidFill>
                  <a:prstClr val="black"/>
                </a:solidFill>
                <a:latin typeface="微軟正黑體" panose="020B0604030504040204" pitchFamily="34" charset="-120"/>
                <a:ea typeface="微軟正黑體" panose="020B0604030504040204" pitchFamily="34" charset="-120"/>
              </a:rPr>
              <a:t>資料來源為系統之系所設定，請</a:t>
            </a:r>
            <a:r>
              <a:rPr lang="zh-TW" altLang="zh-TW" sz="2400" b="1">
                <a:solidFill>
                  <a:srgbClr val="FF0000"/>
                </a:solidFill>
                <a:latin typeface="微軟正黑體" panose="020B0604030504040204" pitchFamily="34" charset="-120"/>
                <a:ea typeface="微軟正黑體" panose="020B0604030504040204" pitchFamily="34" charset="-120"/>
              </a:rPr>
              <a:t>學校至系統完成辦理系所對應設定</a:t>
            </a:r>
            <a:r>
              <a:rPr lang="zh-TW" altLang="zh-TW" sz="2400">
                <a:solidFill>
                  <a:prstClr val="black"/>
                </a:solidFill>
                <a:latin typeface="微軟正黑體" panose="020B0604030504040204" pitchFamily="34" charset="-120"/>
                <a:ea typeface="微軟正黑體" panose="020B0604030504040204" pitchFamily="34" charset="-120"/>
              </a:rPr>
              <a:t>。</a:t>
            </a:r>
            <a:endParaRPr lang="en-US" altLang="zh-TW" sz="240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a:solidFill>
                <a:prstClr val="black"/>
              </a:solidFill>
              <a:latin typeface="微軟正黑體" panose="020B0604030504040204" pitchFamily="34" charset="-120"/>
              <a:ea typeface="微軟正黑體" panose="020B0604030504040204" pitchFamily="34" charset="-120"/>
            </a:endParaRPr>
          </a:p>
          <a:p>
            <a:pPr algn="r">
              <a:defRPr/>
            </a:pPr>
            <a:endParaRPr lang="en-US" altLang="zh-TW">
              <a:solidFill>
                <a:prstClr val="black"/>
              </a:solidFill>
              <a:latin typeface="微軟正黑體" panose="020B0604030504040204" pitchFamily="34" charset="-120"/>
              <a:ea typeface="微軟正黑體" panose="020B0604030504040204" pitchFamily="34" charset="-120"/>
            </a:endParaRPr>
          </a:p>
          <a:p>
            <a:pPr algn="r">
              <a:defRPr/>
            </a:pPr>
            <a:endParaRPr lang="en-US" altLang="zh-TW">
              <a:solidFill>
                <a:prstClr val="black"/>
              </a:solidFill>
              <a:latin typeface="微軟正黑體" panose="020B0604030504040204" pitchFamily="34" charset="-120"/>
              <a:ea typeface="微軟正黑體" panose="020B0604030504040204" pitchFamily="34" charset="-120"/>
            </a:endParaRPr>
          </a:p>
          <a:p>
            <a:pPr algn="r">
              <a:defRPr/>
            </a:pPr>
            <a:endParaRPr lang="en-US" altLang="zh-TW">
              <a:solidFill>
                <a:prstClr val="black"/>
              </a:solidFill>
              <a:latin typeface="微軟正黑體" panose="020B0604030504040204" pitchFamily="34" charset="-120"/>
              <a:ea typeface="微軟正黑體" panose="020B0604030504040204" pitchFamily="34" charset="-120"/>
            </a:endParaRPr>
          </a:p>
          <a:p>
            <a:pPr algn="ctr">
              <a:defRPr/>
            </a:pPr>
            <a:r>
              <a:rPr lang="en-US" altLang="zh-TW">
                <a:solidFill>
                  <a:prstClr val="black"/>
                </a:solidFill>
                <a:latin typeface="微軟正黑體" panose="020B0604030504040204" pitchFamily="34" charset="-120"/>
                <a:ea typeface="微軟正黑體" panose="020B0604030504040204" pitchFamily="34" charset="-120"/>
              </a:rPr>
              <a:t>                                                                                                                      </a:t>
            </a:r>
            <a:r>
              <a:rPr lang="zh-TW" altLang="zh-TW">
                <a:solidFill>
                  <a:prstClr val="black"/>
                </a:solidFill>
                <a:latin typeface="微軟正黑體" panose="020B0604030504040204" pitchFamily="34" charset="-120"/>
                <a:ea typeface="微軟正黑體" panose="020B0604030504040204" pitchFamily="34" charset="-120"/>
              </a:rPr>
              <a:t>【</a:t>
            </a:r>
            <a:r>
              <a:rPr lang="en-US" altLang="zh-TW">
                <a:solidFill>
                  <a:prstClr val="black"/>
                </a:solidFill>
                <a:latin typeface="微軟正黑體" panose="020B0604030504040204" pitchFamily="34" charset="-120"/>
                <a:ea typeface="微軟正黑體" panose="020B0604030504040204" pitchFamily="34" charset="-120"/>
              </a:rPr>
              <a:t>109</a:t>
            </a:r>
            <a:r>
              <a:rPr lang="zh-TW" altLang="zh-TW">
                <a:solidFill>
                  <a:prstClr val="black"/>
                </a:solidFill>
                <a:latin typeface="微軟正黑體" panose="020B0604030504040204" pitchFamily="34" charset="-120"/>
                <a:ea typeface="微軟正黑體" panose="020B0604030504040204" pitchFamily="34" charset="-120"/>
              </a:rPr>
              <a:t>年</a:t>
            </a:r>
            <a:r>
              <a:rPr lang="en-US" altLang="zh-TW">
                <a:solidFill>
                  <a:prstClr val="black"/>
                </a:solidFill>
                <a:latin typeface="微軟正黑體" panose="020B0604030504040204" pitchFamily="34" charset="-120"/>
                <a:ea typeface="微軟正黑體" panose="020B0604030504040204" pitchFamily="34" charset="-120"/>
              </a:rPr>
              <a:t>10</a:t>
            </a:r>
            <a:r>
              <a:rPr lang="zh-TW" altLang="zh-TW">
                <a:solidFill>
                  <a:prstClr val="black"/>
                </a:solidFill>
                <a:latin typeface="微軟正黑體" panose="020B0604030504040204" pitchFamily="34" charset="-120"/>
                <a:ea typeface="微軟正黑體" panose="020B0604030504040204" pitchFamily="34" charset="-120"/>
              </a:rPr>
              <a:t>月因應「教育部</a:t>
            </a:r>
            <a:r>
              <a:rPr lang="zh-TW" altLang="en-US">
                <a:solidFill>
                  <a:prstClr val="black"/>
                </a:solidFill>
                <a:latin typeface="微軟正黑體" panose="020B0604030504040204" pitchFamily="34" charset="-120"/>
                <a:ea typeface="微軟正黑體" panose="020B0604030504040204" pitchFamily="34" charset="-120"/>
              </a:rPr>
              <a:t>統計處</a:t>
            </a:r>
            <a:r>
              <a:rPr lang="zh-TW" altLang="zh-TW">
                <a:solidFill>
                  <a:prstClr val="black"/>
                </a:solidFill>
                <a:latin typeface="微軟正黑體" panose="020B0604030504040204" pitchFamily="34" charset="-120"/>
                <a:ea typeface="微軟正黑體" panose="020B0604030504040204" pitchFamily="34" charset="-120"/>
              </a:rPr>
              <a:t>」</a:t>
            </a:r>
            <a:r>
              <a:rPr lang="zh-TW" altLang="en-US">
                <a:solidFill>
                  <a:prstClr val="black"/>
                </a:solidFill>
                <a:latin typeface="微軟正黑體" panose="020B0604030504040204" pitchFamily="34" charset="-120"/>
                <a:ea typeface="微軟正黑體" panose="020B0604030504040204" pitchFamily="34" charset="-120"/>
              </a:rPr>
              <a:t>新增表冊</a:t>
            </a:r>
            <a:r>
              <a:rPr lang="zh-TW" altLang="zh-TW">
                <a:solidFill>
                  <a:prstClr val="black"/>
                </a:solidFill>
                <a:latin typeface="微軟正黑體" panose="020B0604030504040204" pitchFamily="34" charset="-120"/>
                <a:ea typeface="微軟正黑體" panose="020B0604030504040204" pitchFamily="34" charset="-120"/>
              </a:rPr>
              <a:t>】</a:t>
            </a:r>
            <a:endParaRPr lang="en-US" altLang="zh-TW" b="1">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spTree>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13</a:t>
            </a:r>
            <a:endParaRPr lang="zh-TW" altLang="en-US" smtClean="0"/>
          </a:p>
        </p:txBody>
      </p:sp>
      <p:sp>
        <p:nvSpPr>
          <p:cNvPr id="99331"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531FE230-3CAA-4B6E-BE01-3F07694821D7}" type="slidenum">
              <a:rPr lang="zh-TW" altLang="en-US" smtClean="0">
                <a:solidFill>
                  <a:srgbClr val="000000"/>
                </a:solidFill>
              </a:rPr>
              <a:pPr fontAlgn="base">
                <a:spcBef>
                  <a:spcPct val="0"/>
                </a:spcBef>
                <a:spcAft>
                  <a:spcPct val="0"/>
                </a:spcAft>
              </a:pPr>
              <a:t>43</a:t>
            </a:fld>
            <a:endParaRPr lang="zh-TW" altLang="en-US" smtClean="0">
              <a:solidFill>
                <a:srgbClr val="000000"/>
              </a:solidFill>
            </a:endParaRPr>
          </a:p>
        </p:txBody>
      </p:sp>
      <p:sp>
        <p:nvSpPr>
          <p:cNvPr id="99332"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報</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4-1-5 </a:t>
            </a:r>
            <a:r>
              <a:rPr lang="zh-TW" altLang="zh-TW" sz="3600" b="1">
                <a:solidFill>
                  <a:srgbClr val="C5E0B4"/>
                </a:solidFill>
                <a:latin typeface="微軟正黑體" panose="020B0604030504040204" pitchFamily="34" charset="-120"/>
                <a:ea typeface="微軟正黑體" panose="020B0604030504040204" pitchFamily="34" charset="-120"/>
              </a:rPr>
              <a:t>畢業境外專班學生資料統計表</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836988"/>
            <a:ext cx="12176125" cy="314007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國別</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地區</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資料來源為</a:t>
            </a:r>
            <a:r>
              <a:rPr lang="zh-TW" altLang="zh-TW" sz="2400" b="1" dirty="0">
                <a:solidFill>
                  <a:srgbClr val="FF0000"/>
                </a:solidFill>
                <a:latin typeface="微軟正黑體" panose="020B0604030504040204" pitchFamily="34" charset="-120"/>
                <a:ea typeface="微軟正黑體" panose="020B0604030504040204" pitchFamily="34" charset="-120"/>
              </a:rPr>
              <a:t>「表</a:t>
            </a:r>
            <a:r>
              <a:rPr lang="en-US" altLang="zh-TW" sz="2400" b="1" dirty="0">
                <a:solidFill>
                  <a:srgbClr val="FF0000"/>
                </a:solidFill>
                <a:latin typeface="微軟正黑體" panose="020B0604030504040204" pitchFamily="34" charset="-120"/>
                <a:ea typeface="微軟正黑體" panose="020B0604030504040204" pitchFamily="34" charset="-120"/>
              </a:rPr>
              <a:t>4-1</a:t>
            </a:r>
            <a:r>
              <a:rPr lang="zh-TW" altLang="zh-TW" sz="2400" b="1" dirty="0">
                <a:solidFill>
                  <a:srgbClr val="FF0000"/>
                </a:solidFill>
                <a:latin typeface="微軟正黑體" panose="020B0604030504040204" pitchFamily="34" charset="-120"/>
                <a:ea typeface="微軟正黑體" panose="020B0604030504040204" pitchFamily="34" charset="-120"/>
              </a:rPr>
              <a:t>畢業授予學位名稱及人數資料表」 </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「表</a:t>
            </a:r>
            <a:r>
              <a:rPr lang="en-US" altLang="zh-TW" sz="2400" b="1" dirty="0">
                <a:solidFill>
                  <a:srgbClr val="FF0000"/>
                </a:solidFill>
                <a:latin typeface="微軟正黑體" panose="020B0604030504040204" pitchFamily="34" charset="-120"/>
                <a:ea typeface="微軟正黑體" panose="020B0604030504040204" pitchFamily="34" charset="-120"/>
              </a:rPr>
              <a:t>4-1-2</a:t>
            </a:r>
            <a:r>
              <a:rPr lang="zh-TW" altLang="zh-TW" sz="2400" b="1" dirty="0">
                <a:solidFill>
                  <a:srgbClr val="FF0000"/>
                </a:solidFill>
                <a:latin typeface="微軟正黑體" panose="020B0604030504040204" pitchFamily="34" charset="-120"/>
                <a:ea typeface="微軟正黑體" panose="020B0604030504040204" pitchFamily="34" charset="-120"/>
              </a:rPr>
              <a:t>畢業外國學生、僑生、港澳生、陸生資料統計表」</a:t>
            </a:r>
            <a:r>
              <a:rPr lang="zh-TW" altLang="zh-TW" sz="2400" dirty="0">
                <a:solidFill>
                  <a:prstClr val="black"/>
                </a:solidFill>
                <a:latin typeface="微軟正黑體" panose="020B0604030504040204" pitchFamily="34" charset="-120"/>
                <a:ea typeface="微軟正黑體" panose="020B0604030504040204" pitchFamily="34" charset="-120"/>
              </a:rPr>
              <a:t>之學生僑居地</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國別</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地區</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省市之資料。</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依法令規定，</a:t>
            </a:r>
            <a:r>
              <a:rPr lang="zh-TW" altLang="zh-TW" sz="2400" b="1" dirty="0">
                <a:solidFill>
                  <a:srgbClr val="FF0000"/>
                </a:solidFill>
                <a:latin typeface="微軟正黑體" panose="020B0604030504040204" pitchFamily="34" charset="-120"/>
                <a:ea typeface="微軟正黑體" panose="020B0604030504040204" pitchFamily="34" charset="-120"/>
              </a:rPr>
              <a:t>大陸地區人民不得報考於大陸地區開設之境外專班</a:t>
            </a:r>
            <a:r>
              <a:rPr lang="zh-TW" altLang="zh-TW" sz="2400" dirty="0">
                <a:solidFill>
                  <a:prstClr val="black"/>
                </a:solidFill>
                <a:latin typeface="微軟正黑體" panose="020B0604030504040204" pitchFamily="34" charset="-120"/>
                <a:ea typeface="微軟正黑體" panose="020B0604030504040204" pitchFamily="34" charset="-120"/>
              </a:rPr>
              <a:t>；因此</a:t>
            </a:r>
            <a:r>
              <a:rPr lang="zh-TW" altLang="zh-TW" sz="2400" b="1" dirty="0">
                <a:solidFill>
                  <a:srgbClr val="FF0000"/>
                </a:solidFill>
                <a:latin typeface="微軟正黑體" panose="020B0604030504040204" pitchFamily="34" charset="-120"/>
                <a:ea typeface="微軟正黑體" panose="020B0604030504040204" pitchFamily="34" charset="-120"/>
              </a:rPr>
              <a:t>境外專班開設地點若勾選『大陸地區』，其學生國籍不得為大陸籍</a:t>
            </a:r>
            <a:r>
              <a:rPr lang="zh-TW" altLang="zh-TW"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9" name="表格 8"/>
          <p:cNvGraphicFramePr>
            <a:graphicFrameLocks noGrp="1"/>
          </p:cNvGraphicFramePr>
          <p:nvPr/>
        </p:nvGraphicFramePr>
        <p:xfrm>
          <a:off x="125413" y="1038225"/>
          <a:ext cx="11914187" cy="2678113"/>
        </p:xfrm>
        <a:graphic>
          <a:graphicData uri="http://schemas.openxmlformats.org/drawingml/2006/table">
            <a:tbl>
              <a:tblPr firstRow="1" firstCol="1" bandRow="1">
                <a:tableStyleId>{5C22544A-7EE6-4342-B048-85BDC9FD1C3A}</a:tableStyleId>
              </a:tblPr>
              <a:tblGrid>
                <a:gridCol w="571489">
                  <a:extLst>
                    <a:ext uri="{9D8B030D-6E8A-4147-A177-3AD203B41FA5}">
                      <a16:colId xmlns:a16="http://schemas.microsoft.com/office/drawing/2014/main" val="503646083"/>
                    </a:ext>
                  </a:extLst>
                </a:gridCol>
                <a:gridCol w="1030494">
                  <a:extLst>
                    <a:ext uri="{9D8B030D-6E8A-4147-A177-3AD203B41FA5}">
                      <a16:colId xmlns:a16="http://schemas.microsoft.com/office/drawing/2014/main" val="715372862"/>
                    </a:ext>
                  </a:extLst>
                </a:gridCol>
                <a:gridCol w="1146607">
                  <a:extLst>
                    <a:ext uri="{9D8B030D-6E8A-4147-A177-3AD203B41FA5}">
                      <a16:colId xmlns:a16="http://schemas.microsoft.com/office/drawing/2014/main" val="2266218913"/>
                    </a:ext>
                  </a:extLst>
                </a:gridCol>
                <a:gridCol w="1175635">
                  <a:extLst>
                    <a:ext uri="{9D8B030D-6E8A-4147-A177-3AD203B41FA5}">
                      <a16:colId xmlns:a16="http://schemas.microsoft.com/office/drawing/2014/main" val="3114057189"/>
                    </a:ext>
                  </a:extLst>
                </a:gridCol>
                <a:gridCol w="3367250">
                  <a:extLst>
                    <a:ext uri="{9D8B030D-6E8A-4147-A177-3AD203B41FA5}">
                      <a16:colId xmlns:a16="http://schemas.microsoft.com/office/drawing/2014/main" val="1545631585"/>
                    </a:ext>
                  </a:extLst>
                </a:gridCol>
                <a:gridCol w="1509457">
                  <a:extLst>
                    <a:ext uri="{9D8B030D-6E8A-4147-A177-3AD203B41FA5}">
                      <a16:colId xmlns:a16="http://schemas.microsoft.com/office/drawing/2014/main" val="1740655236"/>
                    </a:ext>
                  </a:extLst>
                </a:gridCol>
                <a:gridCol w="1161121">
                  <a:extLst>
                    <a:ext uri="{9D8B030D-6E8A-4147-A177-3AD203B41FA5}">
                      <a16:colId xmlns:a16="http://schemas.microsoft.com/office/drawing/2014/main" val="2736106326"/>
                    </a:ext>
                  </a:extLst>
                </a:gridCol>
                <a:gridCol w="1015981">
                  <a:extLst>
                    <a:ext uri="{9D8B030D-6E8A-4147-A177-3AD203B41FA5}">
                      <a16:colId xmlns:a16="http://schemas.microsoft.com/office/drawing/2014/main" val="4277092336"/>
                    </a:ext>
                  </a:extLst>
                </a:gridCol>
                <a:gridCol w="936152">
                  <a:extLst>
                    <a:ext uri="{9D8B030D-6E8A-4147-A177-3AD203B41FA5}">
                      <a16:colId xmlns:a16="http://schemas.microsoft.com/office/drawing/2014/main" val="829774349"/>
                    </a:ext>
                  </a:extLst>
                </a:gridCol>
              </a:tblGrid>
              <a:tr h="892704">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學年</a:t>
                      </a:r>
                      <a:r>
                        <a:rPr lang="zh-TW" sz="2400" b="0" kern="0" dirty="0" smtClean="0">
                          <a:solidFill>
                            <a:schemeClr val="tx1"/>
                          </a:solidFill>
                          <a:effectLst/>
                          <a:latin typeface="微軟正黑體" panose="020B0604030504040204" pitchFamily="34" charset="-120"/>
                          <a:ea typeface="微軟正黑體" panose="020B0604030504040204" pitchFamily="34" charset="-120"/>
                        </a:rPr>
                        <a:t>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學院</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系</a:t>
                      </a:r>
                      <a:r>
                        <a:rPr lang="zh-TW" sz="2400" b="0" kern="0" dirty="0" smtClean="0">
                          <a:solidFill>
                            <a:schemeClr val="tx1"/>
                          </a:solidFill>
                          <a:effectLst/>
                          <a:latin typeface="微軟正黑體" panose="020B0604030504040204" pitchFamily="34" charset="-120"/>
                          <a:ea typeface="微軟正黑體" panose="020B0604030504040204" pitchFamily="34" charset="-120"/>
                        </a:rPr>
                        <a:t>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開設地點</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國別</a:t>
                      </a:r>
                      <a:r>
                        <a:rPr lang="en-US" sz="2400" b="1" kern="0" dirty="0">
                          <a:solidFill>
                            <a:srgbClr val="FF0000"/>
                          </a:solidFill>
                          <a:effectLst/>
                          <a:latin typeface="微軟正黑體" panose="020B0604030504040204" pitchFamily="34" charset="-120"/>
                          <a:ea typeface="微軟正黑體" panose="020B0604030504040204" pitchFamily="34" charset="-120"/>
                        </a:rPr>
                        <a:t>/</a:t>
                      </a:r>
                      <a:r>
                        <a:rPr lang="zh-TW" sz="2400" b="1" kern="0" dirty="0" smtClean="0">
                          <a:solidFill>
                            <a:srgbClr val="FF0000"/>
                          </a:solidFill>
                          <a:effectLst/>
                          <a:latin typeface="微軟正黑體" panose="020B0604030504040204" pitchFamily="34" charset="-120"/>
                          <a:ea typeface="微軟正黑體" panose="020B0604030504040204" pitchFamily="34" charset="-120"/>
                        </a:rPr>
                        <a:t>地區</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gridSpan="3">
                  <a:txBody>
                    <a:bodyPr/>
                    <a:lstStyle/>
                    <a:p>
                      <a:pPr algn="ctr">
                        <a:spcAft>
                          <a:spcPts val="0"/>
                        </a:spcAft>
                        <a:tabLst>
                          <a:tab pos="971550" algn="l"/>
                        </a:tabLst>
                      </a:pPr>
                      <a:r>
                        <a:rPr lang="zh-TW" sz="2400" b="0" kern="100">
                          <a:solidFill>
                            <a:schemeClr val="tx1"/>
                          </a:solidFill>
                          <a:effectLst/>
                          <a:latin typeface="微軟正黑體" panose="020B0604030504040204" pitchFamily="34" charset="-120"/>
                          <a:ea typeface="微軟正黑體" panose="020B0604030504040204" pitchFamily="34" charset="-120"/>
                        </a:rPr>
                        <a:t>畢業境外專班學生人數</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10179675"/>
                  </a:ext>
                </a:extLst>
              </a:tr>
              <a:tr h="44635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4">
                  <a:txBody>
                    <a:bodyPr/>
                    <a:lstStyle/>
                    <a:p>
                      <a:pPr algn="ctr">
                        <a:spcAft>
                          <a:spcPts val="0"/>
                        </a:spcAft>
                        <a:tabLst>
                          <a:tab pos="97155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男</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spcAft>
                          <a:spcPts val="0"/>
                        </a:spcAft>
                        <a:tabLst>
                          <a:tab pos="97155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女</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spcAft>
                          <a:spcPts val="0"/>
                        </a:spcAft>
                        <a:tabLst>
                          <a:tab pos="97155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計</a:t>
                      </a:r>
                      <a:r>
                        <a:rPr lang="en-US" sz="2400" b="0" kern="0" dirty="0">
                          <a:solidFill>
                            <a:schemeClr val="tx1"/>
                          </a:solidFill>
                          <a:effectLst/>
                          <a:latin typeface="微軟正黑體" panose="020B0604030504040204" pitchFamily="34" charset="-120"/>
                          <a:ea typeface="微軟正黑體" panose="020B0604030504040204" pitchFamily="34" charset="-120"/>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2727147"/>
                  </a:ext>
                </a:extLst>
              </a:tr>
              <a:tr h="446352">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just">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□大陸地區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0102323"/>
                  </a:ext>
                </a:extLst>
              </a:tr>
              <a:tr h="44635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□香港、澳門地區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3384399"/>
                  </a:ext>
                </a:extLst>
              </a:tr>
              <a:tr h="44635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□其他</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陸港澳以外</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6510600"/>
                  </a:ext>
                </a:extLst>
              </a:tr>
            </a:tbl>
          </a:graphicData>
        </a:graphic>
      </p:graphicFrame>
    </p:spTree>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13</a:t>
            </a:r>
            <a:endParaRPr lang="zh-TW" altLang="en-US" smtClean="0"/>
          </a:p>
        </p:txBody>
      </p:sp>
      <p:sp>
        <p:nvSpPr>
          <p:cNvPr id="100355"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3EFBC69D-8811-4028-B538-59A95650409A}" type="slidenum">
              <a:rPr lang="zh-TW" altLang="en-US" smtClean="0">
                <a:solidFill>
                  <a:srgbClr val="000000"/>
                </a:solidFill>
              </a:rPr>
              <a:pPr fontAlgn="base">
                <a:spcBef>
                  <a:spcPct val="0"/>
                </a:spcBef>
                <a:spcAft>
                  <a:spcPct val="0"/>
                </a:spcAft>
              </a:pPr>
              <a:t>44</a:t>
            </a:fld>
            <a:endParaRPr lang="zh-TW" altLang="en-US" smtClean="0">
              <a:solidFill>
                <a:srgbClr val="000000"/>
              </a:solidFill>
            </a:endParaRPr>
          </a:p>
        </p:txBody>
      </p:sp>
      <p:sp>
        <p:nvSpPr>
          <p:cNvPr id="100356"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報</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4-1-5 </a:t>
            </a:r>
            <a:r>
              <a:rPr lang="zh-TW" altLang="zh-TW" sz="3600" b="1">
                <a:solidFill>
                  <a:srgbClr val="C5E0B4"/>
                </a:solidFill>
                <a:latin typeface="微軟正黑體" panose="020B0604030504040204" pitchFamily="34" charset="-120"/>
                <a:ea typeface="微軟正黑體" panose="020B0604030504040204" pitchFamily="34" charset="-120"/>
              </a:rPr>
              <a:t>畢業境外專班學生資料統計表</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836988"/>
            <a:ext cx="12176125" cy="2770187"/>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畢業境外專班學生人數</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前一學年度畢業境外專班學生人數</a:t>
            </a:r>
            <a:r>
              <a:rPr lang="zh-TW" altLang="zh-TW"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境外專班：係指依</a:t>
            </a:r>
            <a:r>
              <a:rPr lang="zh-TW" altLang="zh-TW" sz="2400" b="1" dirty="0">
                <a:solidFill>
                  <a:srgbClr val="FF0000"/>
                </a:solidFill>
                <a:latin typeface="微軟正黑體" panose="020B0604030504040204" pitchFamily="34" charset="-120"/>
                <a:ea typeface="微軟正黑體" panose="020B0604030504040204" pitchFamily="34" charset="-120"/>
              </a:rPr>
              <a:t>「專科以上學校開設境外專班申請及審查作業要點」</a:t>
            </a:r>
            <a:r>
              <a:rPr lang="zh-TW" altLang="zh-TW" sz="2400" dirty="0">
                <a:solidFill>
                  <a:prstClr val="black"/>
                </a:solidFill>
                <a:latin typeface="微軟正黑體" panose="020B0604030504040204" pitchFamily="34" charset="-120"/>
                <a:ea typeface="微軟正黑體" panose="020B0604030504040204" pitchFamily="34" charset="-120"/>
              </a:rPr>
              <a:t>規定並經教育部專案核定，</a:t>
            </a:r>
            <a:r>
              <a:rPr lang="zh-TW" altLang="zh-TW" sz="2400" b="1" dirty="0">
                <a:solidFill>
                  <a:srgbClr val="FF0000"/>
                </a:solidFill>
                <a:latin typeface="微軟正黑體" panose="020B0604030504040204" pitchFamily="34" charset="-120"/>
                <a:ea typeface="微軟正黑體" panose="020B0604030504040204" pitchFamily="34" charset="-120"/>
              </a:rPr>
              <a:t>赴境外地區</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指臺澎金馬以外地區</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與當地學校合作設立並依法授予學位之班別</a:t>
            </a:r>
            <a:r>
              <a:rPr lang="zh-TW" altLang="en-US" sz="2400" dirty="0">
                <a:solidFill>
                  <a:prstClr val="black"/>
                </a:solidFill>
                <a:latin typeface="微軟正黑體" panose="020B0604030504040204" pitchFamily="34" charset="-120"/>
                <a:ea typeface="微軟正黑體" panose="020B0604030504040204" pitchFamily="34" charset="-120"/>
              </a:rPr>
              <a:t>。</a:t>
            </a: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7" name="表格 6"/>
          <p:cNvGraphicFramePr>
            <a:graphicFrameLocks noGrp="1"/>
          </p:cNvGraphicFramePr>
          <p:nvPr/>
        </p:nvGraphicFramePr>
        <p:xfrm>
          <a:off x="125413" y="1038225"/>
          <a:ext cx="11914187" cy="2678113"/>
        </p:xfrm>
        <a:graphic>
          <a:graphicData uri="http://schemas.openxmlformats.org/drawingml/2006/table">
            <a:tbl>
              <a:tblPr firstRow="1" firstCol="1" bandRow="1">
                <a:tableStyleId>{5C22544A-7EE6-4342-B048-85BDC9FD1C3A}</a:tableStyleId>
              </a:tblPr>
              <a:tblGrid>
                <a:gridCol w="571489">
                  <a:extLst>
                    <a:ext uri="{9D8B030D-6E8A-4147-A177-3AD203B41FA5}">
                      <a16:colId xmlns:a16="http://schemas.microsoft.com/office/drawing/2014/main" val="503646083"/>
                    </a:ext>
                  </a:extLst>
                </a:gridCol>
                <a:gridCol w="1030494">
                  <a:extLst>
                    <a:ext uri="{9D8B030D-6E8A-4147-A177-3AD203B41FA5}">
                      <a16:colId xmlns:a16="http://schemas.microsoft.com/office/drawing/2014/main" val="715372862"/>
                    </a:ext>
                  </a:extLst>
                </a:gridCol>
                <a:gridCol w="1146607">
                  <a:extLst>
                    <a:ext uri="{9D8B030D-6E8A-4147-A177-3AD203B41FA5}">
                      <a16:colId xmlns:a16="http://schemas.microsoft.com/office/drawing/2014/main" val="2266218913"/>
                    </a:ext>
                  </a:extLst>
                </a:gridCol>
                <a:gridCol w="1175635">
                  <a:extLst>
                    <a:ext uri="{9D8B030D-6E8A-4147-A177-3AD203B41FA5}">
                      <a16:colId xmlns:a16="http://schemas.microsoft.com/office/drawing/2014/main" val="3114057189"/>
                    </a:ext>
                  </a:extLst>
                </a:gridCol>
                <a:gridCol w="3367250">
                  <a:extLst>
                    <a:ext uri="{9D8B030D-6E8A-4147-A177-3AD203B41FA5}">
                      <a16:colId xmlns:a16="http://schemas.microsoft.com/office/drawing/2014/main" val="1545631585"/>
                    </a:ext>
                  </a:extLst>
                </a:gridCol>
                <a:gridCol w="1509457">
                  <a:extLst>
                    <a:ext uri="{9D8B030D-6E8A-4147-A177-3AD203B41FA5}">
                      <a16:colId xmlns:a16="http://schemas.microsoft.com/office/drawing/2014/main" val="1740655236"/>
                    </a:ext>
                  </a:extLst>
                </a:gridCol>
                <a:gridCol w="1161121">
                  <a:extLst>
                    <a:ext uri="{9D8B030D-6E8A-4147-A177-3AD203B41FA5}">
                      <a16:colId xmlns:a16="http://schemas.microsoft.com/office/drawing/2014/main" val="2736106326"/>
                    </a:ext>
                  </a:extLst>
                </a:gridCol>
                <a:gridCol w="1015981">
                  <a:extLst>
                    <a:ext uri="{9D8B030D-6E8A-4147-A177-3AD203B41FA5}">
                      <a16:colId xmlns:a16="http://schemas.microsoft.com/office/drawing/2014/main" val="4277092336"/>
                    </a:ext>
                  </a:extLst>
                </a:gridCol>
                <a:gridCol w="936152">
                  <a:extLst>
                    <a:ext uri="{9D8B030D-6E8A-4147-A177-3AD203B41FA5}">
                      <a16:colId xmlns:a16="http://schemas.microsoft.com/office/drawing/2014/main" val="829774349"/>
                    </a:ext>
                  </a:extLst>
                </a:gridCol>
              </a:tblGrid>
              <a:tr h="892704">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學年</a:t>
                      </a:r>
                      <a:r>
                        <a:rPr lang="zh-TW" sz="2400" b="0" kern="0" dirty="0" smtClean="0">
                          <a:solidFill>
                            <a:schemeClr val="tx1"/>
                          </a:solidFill>
                          <a:effectLst/>
                          <a:latin typeface="微軟正黑體" panose="020B0604030504040204" pitchFamily="34" charset="-120"/>
                          <a:ea typeface="微軟正黑體" panose="020B0604030504040204" pitchFamily="34" charset="-120"/>
                        </a:rPr>
                        <a:t>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學院</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系</a:t>
                      </a:r>
                      <a:r>
                        <a:rPr lang="zh-TW" sz="2400" b="0" kern="0" dirty="0" smtClean="0">
                          <a:solidFill>
                            <a:schemeClr val="tx1"/>
                          </a:solidFill>
                          <a:effectLst/>
                          <a:latin typeface="微軟正黑體" panose="020B0604030504040204" pitchFamily="34" charset="-120"/>
                          <a:ea typeface="微軟正黑體" panose="020B0604030504040204" pitchFamily="34" charset="-120"/>
                        </a:rPr>
                        <a:t>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開設地點</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國別</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smtClean="0">
                          <a:solidFill>
                            <a:schemeClr val="tx1"/>
                          </a:solidFill>
                          <a:effectLst/>
                          <a:latin typeface="微軟正黑體" panose="020B0604030504040204" pitchFamily="34" charset="-120"/>
                          <a:ea typeface="微軟正黑體" panose="020B0604030504040204" pitchFamily="34" charset="-120"/>
                        </a:rPr>
                        <a:t>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3">
                  <a:txBody>
                    <a:bodyPr/>
                    <a:lstStyle/>
                    <a:p>
                      <a:pPr algn="ctr">
                        <a:spcAft>
                          <a:spcPts val="0"/>
                        </a:spcAft>
                        <a:tabLst>
                          <a:tab pos="971550" algn="l"/>
                        </a:tabLst>
                      </a:pPr>
                      <a:r>
                        <a:rPr lang="zh-TW" sz="2400" b="1" kern="100">
                          <a:solidFill>
                            <a:srgbClr val="FF0000"/>
                          </a:solidFill>
                          <a:effectLst/>
                          <a:latin typeface="微軟正黑體" panose="020B0604030504040204" pitchFamily="34" charset="-120"/>
                          <a:ea typeface="微軟正黑體" panose="020B0604030504040204" pitchFamily="34" charset="-120"/>
                        </a:rPr>
                        <a:t>畢業境外專班學生人數</a:t>
                      </a:r>
                      <a:endParaRPr lang="zh-TW" sz="2400" b="1" kern="10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10179675"/>
                  </a:ext>
                </a:extLst>
              </a:tr>
              <a:tr h="44635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4">
                  <a:txBody>
                    <a:bodyPr/>
                    <a:lstStyle/>
                    <a:p>
                      <a:pPr algn="ctr">
                        <a:spcAft>
                          <a:spcPts val="0"/>
                        </a:spcAft>
                        <a:tabLst>
                          <a:tab pos="971550" algn="l"/>
                        </a:tabLs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男</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4">
                  <a:txBody>
                    <a:bodyPr/>
                    <a:lstStyle/>
                    <a:p>
                      <a:pPr algn="ctr">
                        <a:spcAft>
                          <a:spcPts val="0"/>
                        </a:spcAft>
                        <a:tabLst>
                          <a:tab pos="971550" algn="l"/>
                        </a:tabLs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女</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4">
                  <a:txBody>
                    <a:bodyPr/>
                    <a:lstStyle/>
                    <a:p>
                      <a:pPr algn="ctr">
                        <a:spcAft>
                          <a:spcPts val="0"/>
                        </a:spcAft>
                        <a:tabLst>
                          <a:tab pos="971550" algn="l"/>
                        </a:tabLs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計</a:t>
                      </a:r>
                      <a:r>
                        <a:rPr lang="en-US" sz="2400" b="1" kern="0" dirty="0">
                          <a:solidFill>
                            <a:srgbClr val="FF0000"/>
                          </a:solidFill>
                          <a:effectLst/>
                          <a:latin typeface="微軟正黑體" panose="020B0604030504040204" pitchFamily="34" charset="-120"/>
                          <a:ea typeface="微軟正黑體" panose="020B0604030504040204" pitchFamily="34" charset="-120"/>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62727147"/>
                  </a:ext>
                </a:extLst>
              </a:tr>
              <a:tr h="446352">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just">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□大陸地區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0102323"/>
                  </a:ext>
                </a:extLst>
              </a:tr>
              <a:tr h="44635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□香港、澳門地區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3384399"/>
                  </a:ext>
                </a:extLst>
              </a:tr>
              <a:tr h="44635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□其他</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陸港澳以外</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6510600"/>
                  </a:ext>
                </a:extLst>
              </a:tr>
            </a:tbl>
          </a:graphicData>
        </a:graphic>
      </p:graphicFrame>
    </p:spTree>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13</a:t>
            </a:r>
            <a:endParaRPr lang="zh-TW" altLang="en-US" smtClean="0"/>
          </a:p>
        </p:txBody>
      </p:sp>
      <p:sp>
        <p:nvSpPr>
          <p:cNvPr id="101379"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D671DAFF-5604-4699-A763-4AEE1EACD2B7}" type="slidenum">
              <a:rPr lang="zh-TW" altLang="en-US" smtClean="0">
                <a:solidFill>
                  <a:srgbClr val="000000"/>
                </a:solidFill>
              </a:rPr>
              <a:pPr fontAlgn="base">
                <a:spcBef>
                  <a:spcPct val="0"/>
                </a:spcBef>
                <a:spcAft>
                  <a:spcPct val="0"/>
                </a:spcAft>
              </a:pPr>
              <a:t>45</a:t>
            </a:fld>
            <a:endParaRPr lang="zh-TW" altLang="en-US" smtClean="0">
              <a:solidFill>
                <a:srgbClr val="000000"/>
              </a:solidFill>
            </a:endParaRPr>
          </a:p>
        </p:txBody>
      </p:sp>
      <p:sp>
        <p:nvSpPr>
          <p:cNvPr id="101380"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報</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4-1-5 </a:t>
            </a:r>
            <a:r>
              <a:rPr lang="zh-TW" altLang="zh-TW" sz="3600" b="1">
                <a:solidFill>
                  <a:srgbClr val="C5E0B4"/>
                </a:solidFill>
                <a:latin typeface="微軟正黑體" panose="020B0604030504040204" pitchFamily="34" charset="-120"/>
                <a:ea typeface="微軟正黑體" panose="020B0604030504040204" pitchFamily="34" charset="-120"/>
              </a:rPr>
              <a:t>畢業境外專班學生資料統計表</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836988"/>
            <a:ext cx="12176125" cy="314007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畢業境外專班學生人數</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境外生之資料來源為「表</a:t>
            </a:r>
            <a:r>
              <a:rPr lang="en-US" altLang="zh-TW" sz="2400" dirty="0">
                <a:solidFill>
                  <a:prstClr val="black"/>
                </a:solidFill>
                <a:latin typeface="微軟正黑體" panose="020B0604030504040204" pitchFamily="34" charset="-120"/>
                <a:ea typeface="微軟正黑體" panose="020B0604030504040204" pitchFamily="34" charset="-120"/>
              </a:rPr>
              <a:t>4-1-2</a:t>
            </a:r>
            <a:r>
              <a:rPr lang="zh-TW" altLang="zh-TW" sz="2400" dirty="0">
                <a:solidFill>
                  <a:prstClr val="black"/>
                </a:solidFill>
                <a:latin typeface="微軟正黑體" panose="020B0604030504040204" pitchFamily="34" charset="-120"/>
                <a:ea typeface="微軟正黑體" panose="020B0604030504040204" pitchFamily="34" charset="-120"/>
              </a:rPr>
              <a:t>畢業外國學生、僑生、港澳生、陸生資料統計表」之境外專班畢業人數。</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境外專班本國畢業生人數</a:t>
            </a:r>
            <a:r>
              <a:rPr lang="zh-TW" altLang="zh-TW" sz="2400" dirty="0">
                <a:solidFill>
                  <a:prstClr val="black"/>
                </a:solidFill>
                <a:latin typeface="微軟正黑體" panose="020B0604030504040204" pitchFamily="34" charset="-120"/>
                <a:ea typeface="微軟正黑體" panose="020B0604030504040204" pitchFamily="34" charset="-120"/>
              </a:rPr>
              <a:t>資料來源為</a:t>
            </a:r>
            <a:r>
              <a:rPr lang="zh-TW" altLang="zh-TW" sz="2400" b="1" dirty="0">
                <a:solidFill>
                  <a:srgbClr val="FF0000"/>
                </a:solidFill>
                <a:latin typeface="微軟正黑體" panose="020B0604030504040204" pitchFamily="34" charset="-120"/>
                <a:ea typeface="微軟正黑體" panose="020B0604030504040204" pitchFamily="34" charset="-120"/>
              </a:rPr>
              <a:t>「表</a:t>
            </a:r>
            <a:r>
              <a:rPr lang="en-US" altLang="zh-TW" sz="2400" b="1" dirty="0">
                <a:solidFill>
                  <a:srgbClr val="FF0000"/>
                </a:solidFill>
                <a:latin typeface="微軟正黑體" panose="020B0604030504040204" pitchFamily="34" charset="-120"/>
                <a:ea typeface="微軟正黑體" panose="020B0604030504040204" pitchFamily="34" charset="-120"/>
              </a:rPr>
              <a:t>4-1</a:t>
            </a:r>
            <a:r>
              <a:rPr lang="zh-TW" altLang="zh-TW" sz="2400" b="1" dirty="0">
                <a:solidFill>
                  <a:srgbClr val="FF0000"/>
                </a:solidFill>
                <a:latin typeface="微軟正黑體" panose="020B0604030504040204" pitchFamily="34" charset="-120"/>
                <a:ea typeface="微軟正黑體" panose="020B0604030504040204" pitchFamily="34" charset="-120"/>
              </a:rPr>
              <a:t>畢業授予學位名稱及人數資料表」之畢業學生總人數扣除「表</a:t>
            </a:r>
            <a:r>
              <a:rPr lang="en-US" altLang="zh-TW" sz="2400" b="1" dirty="0">
                <a:solidFill>
                  <a:srgbClr val="FF0000"/>
                </a:solidFill>
                <a:latin typeface="微軟正黑體" panose="020B0604030504040204" pitchFamily="34" charset="-120"/>
                <a:ea typeface="微軟正黑體" panose="020B0604030504040204" pitchFamily="34" charset="-120"/>
              </a:rPr>
              <a:t>4-1-2</a:t>
            </a:r>
            <a:r>
              <a:rPr lang="zh-TW" altLang="zh-TW" sz="2400" b="1" dirty="0">
                <a:solidFill>
                  <a:srgbClr val="FF0000"/>
                </a:solidFill>
                <a:latin typeface="微軟正黑體" panose="020B0604030504040204" pitchFamily="34" charset="-120"/>
                <a:ea typeface="微軟正黑體" panose="020B0604030504040204" pitchFamily="34" charset="-120"/>
              </a:rPr>
              <a:t>畢業外國學生、僑生、港澳生、陸生資料統計表」之境外專班畢業生人數。</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7" name="表格 6"/>
          <p:cNvGraphicFramePr>
            <a:graphicFrameLocks noGrp="1"/>
          </p:cNvGraphicFramePr>
          <p:nvPr/>
        </p:nvGraphicFramePr>
        <p:xfrm>
          <a:off x="125413" y="1038225"/>
          <a:ext cx="11914187" cy="2678113"/>
        </p:xfrm>
        <a:graphic>
          <a:graphicData uri="http://schemas.openxmlformats.org/drawingml/2006/table">
            <a:tbl>
              <a:tblPr firstRow="1" firstCol="1" bandRow="1">
                <a:tableStyleId>{5C22544A-7EE6-4342-B048-85BDC9FD1C3A}</a:tableStyleId>
              </a:tblPr>
              <a:tblGrid>
                <a:gridCol w="571489">
                  <a:extLst>
                    <a:ext uri="{9D8B030D-6E8A-4147-A177-3AD203B41FA5}">
                      <a16:colId xmlns:a16="http://schemas.microsoft.com/office/drawing/2014/main" val="503646083"/>
                    </a:ext>
                  </a:extLst>
                </a:gridCol>
                <a:gridCol w="1030494">
                  <a:extLst>
                    <a:ext uri="{9D8B030D-6E8A-4147-A177-3AD203B41FA5}">
                      <a16:colId xmlns:a16="http://schemas.microsoft.com/office/drawing/2014/main" val="715372862"/>
                    </a:ext>
                  </a:extLst>
                </a:gridCol>
                <a:gridCol w="1146607">
                  <a:extLst>
                    <a:ext uri="{9D8B030D-6E8A-4147-A177-3AD203B41FA5}">
                      <a16:colId xmlns:a16="http://schemas.microsoft.com/office/drawing/2014/main" val="2266218913"/>
                    </a:ext>
                  </a:extLst>
                </a:gridCol>
                <a:gridCol w="1175635">
                  <a:extLst>
                    <a:ext uri="{9D8B030D-6E8A-4147-A177-3AD203B41FA5}">
                      <a16:colId xmlns:a16="http://schemas.microsoft.com/office/drawing/2014/main" val="3114057189"/>
                    </a:ext>
                  </a:extLst>
                </a:gridCol>
                <a:gridCol w="3367250">
                  <a:extLst>
                    <a:ext uri="{9D8B030D-6E8A-4147-A177-3AD203B41FA5}">
                      <a16:colId xmlns:a16="http://schemas.microsoft.com/office/drawing/2014/main" val="1545631585"/>
                    </a:ext>
                  </a:extLst>
                </a:gridCol>
                <a:gridCol w="1509457">
                  <a:extLst>
                    <a:ext uri="{9D8B030D-6E8A-4147-A177-3AD203B41FA5}">
                      <a16:colId xmlns:a16="http://schemas.microsoft.com/office/drawing/2014/main" val="1740655236"/>
                    </a:ext>
                  </a:extLst>
                </a:gridCol>
                <a:gridCol w="1161121">
                  <a:extLst>
                    <a:ext uri="{9D8B030D-6E8A-4147-A177-3AD203B41FA5}">
                      <a16:colId xmlns:a16="http://schemas.microsoft.com/office/drawing/2014/main" val="2736106326"/>
                    </a:ext>
                  </a:extLst>
                </a:gridCol>
                <a:gridCol w="1015981">
                  <a:extLst>
                    <a:ext uri="{9D8B030D-6E8A-4147-A177-3AD203B41FA5}">
                      <a16:colId xmlns:a16="http://schemas.microsoft.com/office/drawing/2014/main" val="4277092336"/>
                    </a:ext>
                  </a:extLst>
                </a:gridCol>
                <a:gridCol w="936152">
                  <a:extLst>
                    <a:ext uri="{9D8B030D-6E8A-4147-A177-3AD203B41FA5}">
                      <a16:colId xmlns:a16="http://schemas.microsoft.com/office/drawing/2014/main" val="829774349"/>
                    </a:ext>
                  </a:extLst>
                </a:gridCol>
              </a:tblGrid>
              <a:tr h="892704">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學年</a:t>
                      </a:r>
                      <a:r>
                        <a:rPr lang="zh-TW" sz="2400" b="0" kern="0" dirty="0" smtClean="0">
                          <a:solidFill>
                            <a:schemeClr val="tx1"/>
                          </a:solidFill>
                          <a:effectLst/>
                          <a:latin typeface="微軟正黑體" panose="020B0604030504040204" pitchFamily="34" charset="-120"/>
                          <a:ea typeface="微軟正黑體" panose="020B0604030504040204" pitchFamily="34" charset="-120"/>
                        </a:rPr>
                        <a:t>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學院</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系</a:t>
                      </a:r>
                      <a:r>
                        <a:rPr lang="zh-TW" sz="2400" b="0" kern="0" dirty="0" smtClean="0">
                          <a:solidFill>
                            <a:schemeClr val="tx1"/>
                          </a:solidFill>
                          <a:effectLst/>
                          <a:latin typeface="微軟正黑體" panose="020B0604030504040204" pitchFamily="34" charset="-120"/>
                          <a:ea typeface="微軟正黑體" panose="020B0604030504040204" pitchFamily="34" charset="-120"/>
                        </a:rPr>
                        <a:t>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開設地點</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國別</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smtClean="0">
                          <a:solidFill>
                            <a:schemeClr val="tx1"/>
                          </a:solidFill>
                          <a:effectLst/>
                          <a:latin typeface="微軟正黑體" panose="020B0604030504040204" pitchFamily="34" charset="-120"/>
                          <a:ea typeface="微軟正黑體" panose="020B0604030504040204" pitchFamily="34" charset="-120"/>
                        </a:rPr>
                        <a:t>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3">
                  <a:txBody>
                    <a:bodyPr/>
                    <a:lstStyle/>
                    <a:p>
                      <a:pPr algn="ctr">
                        <a:spcAft>
                          <a:spcPts val="0"/>
                        </a:spcAft>
                        <a:tabLst>
                          <a:tab pos="971550" algn="l"/>
                        </a:tabLst>
                      </a:pPr>
                      <a:r>
                        <a:rPr lang="zh-TW" sz="2400" b="1" kern="100">
                          <a:solidFill>
                            <a:srgbClr val="FF0000"/>
                          </a:solidFill>
                          <a:effectLst/>
                          <a:latin typeface="微軟正黑體" panose="020B0604030504040204" pitchFamily="34" charset="-120"/>
                          <a:ea typeface="微軟正黑體" panose="020B0604030504040204" pitchFamily="34" charset="-120"/>
                        </a:rPr>
                        <a:t>畢業境外專班學生人數</a:t>
                      </a:r>
                      <a:endParaRPr lang="zh-TW" sz="2400" b="1" kern="10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10179675"/>
                  </a:ext>
                </a:extLst>
              </a:tr>
              <a:tr h="44635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4">
                  <a:txBody>
                    <a:bodyPr/>
                    <a:lstStyle/>
                    <a:p>
                      <a:pPr algn="ctr">
                        <a:spcAft>
                          <a:spcPts val="0"/>
                        </a:spcAft>
                        <a:tabLst>
                          <a:tab pos="971550" algn="l"/>
                        </a:tabLs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男</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4">
                  <a:txBody>
                    <a:bodyPr/>
                    <a:lstStyle/>
                    <a:p>
                      <a:pPr algn="ctr">
                        <a:spcAft>
                          <a:spcPts val="0"/>
                        </a:spcAft>
                        <a:tabLst>
                          <a:tab pos="971550" algn="l"/>
                        </a:tabLs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女</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4">
                  <a:txBody>
                    <a:bodyPr/>
                    <a:lstStyle/>
                    <a:p>
                      <a:pPr algn="ctr">
                        <a:spcAft>
                          <a:spcPts val="0"/>
                        </a:spcAft>
                        <a:tabLst>
                          <a:tab pos="971550" algn="l"/>
                        </a:tabLs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計</a:t>
                      </a:r>
                      <a:r>
                        <a:rPr lang="en-US" sz="2400" b="1" kern="0" dirty="0">
                          <a:solidFill>
                            <a:srgbClr val="FF0000"/>
                          </a:solidFill>
                          <a:effectLst/>
                          <a:latin typeface="微軟正黑體" panose="020B0604030504040204" pitchFamily="34" charset="-120"/>
                          <a:ea typeface="微軟正黑體" panose="020B0604030504040204" pitchFamily="34" charset="-120"/>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62727147"/>
                  </a:ext>
                </a:extLst>
              </a:tr>
              <a:tr h="446352">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just">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□大陸地區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0102323"/>
                  </a:ext>
                </a:extLst>
              </a:tr>
              <a:tr h="44635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□香港、澳門地區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3384399"/>
                  </a:ext>
                </a:extLst>
              </a:tr>
              <a:tr h="44635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□其他</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陸港澳以外</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spcAft>
                          <a:spcPts val="0"/>
                        </a:spcAft>
                      </a:pP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6510600"/>
                  </a:ext>
                </a:extLst>
              </a:tr>
            </a:tbl>
          </a:graphicData>
        </a:graphic>
      </p:graphicFrame>
    </p:spTree>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14</a:t>
            </a:r>
            <a:endParaRPr lang="zh-TW" altLang="en-US" smtClean="0"/>
          </a:p>
        </p:txBody>
      </p:sp>
      <p:sp>
        <p:nvSpPr>
          <p:cNvPr id="102403"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46DCC48B-38B8-4750-9BB3-57B55741891D}" type="slidenum">
              <a:rPr lang="zh-TW" altLang="en-US" smtClean="0">
                <a:solidFill>
                  <a:srgbClr val="000000"/>
                </a:solidFill>
              </a:rPr>
              <a:pPr fontAlgn="base">
                <a:spcBef>
                  <a:spcPct val="0"/>
                </a:spcBef>
                <a:spcAft>
                  <a:spcPct val="0"/>
                </a:spcAft>
              </a:pPr>
              <a:t>46</a:t>
            </a:fld>
            <a:endParaRPr lang="zh-TW" altLang="en-US" smtClean="0">
              <a:solidFill>
                <a:srgbClr val="000000"/>
              </a:solidFill>
            </a:endParaRPr>
          </a:p>
        </p:txBody>
      </p:sp>
      <p:sp>
        <p:nvSpPr>
          <p:cNvPr id="102404"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4-1-6 </a:t>
            </a:r>
            <a:r>
              <a:rPr lang="zh-TW" altLang="zh-TW" sz="3600" b="1">
                <a:solidFill>
                  <a:srgbClr val="C5E0B4"/>
                </a:solidFill>
                <a:latin typeface="微軟正黑體" panose="020B0604030504040204" pitchFamily="34" charset="-120"/>
                <a:ea typeface="微軟正黑體" panose="020B0604030504040204" pitchFamily="34" charset="-120"/>
              </a:rPr>
              <a:t>畢業碩、博士學位論文資料統計表 </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學年度、系所、學制</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b="1" dirty="0">
                <a:solidFill>
                  <a:srgbClr val="FF0000"/>
                </a:solidFill>
                <a:latin typeface="微軟正黑體" panose="020B0604030504040204" pitchFamily="34" charset="-120"/>
                <a:ea typeface="微軟正黑體" panose="020B0604030504040204" pitchFamily="34" charset="-120"/>
              </a:rPr>
              <a:t>學</a:t>
            </a:r>
            <a:r>
              <a:rPr lang="zh-TW" altLang="zh-TW" sz="2400" b="1" dirty="0">
                <a:solidFill>
                  <a:srgbClr val="FF0000"/>
                </a:solidFill>
                <a:latin typeface="微軟正黑體" panose="020B0604030504040204" pitchFamily="34" charset="-120"/>
                <a:ea typeface="微軟正黑體" panose="020B0604030504040204" pitchFamily="34" charset="-120"/>
              </a:rPr>
              <a:t>年度</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每年</a:t>
            </a:r>
            <a:r>
              <a:rPr lang="en-US" altLang="zh-TW" sz="2400" dirty="0">
                <a:solidFill>
                  <a:prstClr val="black"/>
                </a:solidFill>
                <a:latin typeface="微軟正黑體" panose="020B0604030504040204" pitchFamily="34" charset="-120"/>
                <a:ea typeface="微軟正黑體" panose="020B0604030504040204" pitchFamily="34" charset="-120"/>
              </a:rPr>
              <a:t>10</a:t>
            </a:r>
            <a:r>
              <a:rPr lang="zh-TW" altLang="zh-TW" sz="2400" dirty="0">
                <a:solidFill>
                  <a:prstClr val="black"/>
                </a:solidFill>
                <a:latin typeface="微軟正黑體" panose="020B0604030504040204" pitchFamily="34" charset="-120"/>
                <a:ea typeface="微軟正黑體" panose="020B0604030504040204" pitchFamily="34" charset="-120"/>
              </a:rPr>
              <a:t>月填報前一學年度資料，例如：</a:t>
            </a:r>
            <a:r>
              <a:rPr lang="en-US" altLang="zh-TW" sz="2400" dirty="0">
                <a:solidFill>
                  <a:prstClr val="black"/>
                </a:solidFill>
                <a:latin typeface="微軟正黑體" panose="020B0604030504040204" pitchFamily="34" charset="-120"/>
                <a:ea typeface="微軟正黑體" panose="020B0604030504040204" pitchFamily="34" charset="-120"/>
              </a:rPr>
              <a:t>109</a:t>
            </a:r>
            <a:r>
              <a:rPr lang="zh-TW" altLang="zh-TW"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10</a:t>
            </a:r>
            <a:r>
              <a:rPr lang="zh-TW" altLang="zh-TW" sz="2400" dirty="0">
                <a:solidFill>
                  <a:prstClr val="black"/>
                </a:solidFill>
                <a:latin typeface="微軟正黑體" panose="020B0604030504040204" pitchFamily="34" charset="-120"/>
                <a:ea typeface="微軟正黑體" panose="020B0604030504040204" pitchFamily="34" charset="-120"/>
              </a:rPr>
              <a:t>月填報</a:t>
            </a:r>
            <a:r>
              <a:rPr lang="en-US" altLang="zh-TW" sz="2400" dirty="0">
                <a:solidFill>
                  <a:prstClr val="black"/>
                </a:solidFill>
                <a:latin typeface="微軟正黑體" panose="020B0604030504040204" pitchFamily="34" charset="-120"/>
                <a:ea typeface="微軟正黑體" panose="020B0604030504040204" pitchFamily="34" charset="-120"/>
              </a:rPr>
              <a:t>108</a:t>
            </a:r>
            <a:r>
              <a:rPr lang="zh-TW" altLang="zh-TW" sz="2400" dirty="0">
                <a:solidFill>
                  <a:prstClr val="black"/>
                </a:solidFill>
                <a:latin typeface="微軟正黑體" panose="020B0604030504040204" pitchFamily="34" charset="-120"/>
                <a:ea typeface="微軟正黑體" panose="020B0604030504040204" pitchFamily="34" charset="-120"/>
              </a:rPr>
              <a:t>學年度</a:t>
            </a:r>
            <a:r>
              <a:rPr lang="en-US" altLang="zh-TW" sz="2400" dirty="0">
                <a:solidFill>
                  <a:prstClr val="black"/>
                </a:solidFill>
                <a:latin typeface="微軟正黑體" panose="020B0604030504040204" pitchFamily="34" charset="-120"/>
                <a:ea typeface="微軟正黑體" panose="020B0604030504040204" pitchFamily="34" charset="-120"/>
              </a:rPr>
              <a:t>(108</a:t>
            </a:r>
            <a:r>
              <a:rPr lang="zh-TW" altLang="zh-TW"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8</a:t>
            </a:r>
            <a:r>
              <a:rPr lang="zh-TW" altLang="zh-TW" sz="2400" dirty="0">
                <a:solidFill>
                  <a:prstClr val="black"/>
                </a:solidFill>
                <a:latin typeface="微軟正黑體" panose="020B0604030504040204" pitchFamily="34" charset="-120"/>
                <a:ea typeface="微軟正黑體" panose="020B0604030504040204" pitchFamily="34" charset="-120"/>
              </a:rPr>
              <a:t>月</a:t>
            </a:r>
            <a:r>
              <a:rPr lang="en-US" altLang="zh-TW" sz="2400" dirty="0">
                <a:solidFill>
                  <a:prstClr val="black"/>
                </a:solidFill>
                <a:latin typeface="微軟正黑體" panose="020B0604030504040204" pitchFamily="34" charset="-120"/>
                <a:ea typeface="微軟正黑體" panose="020B0604030504040204" pitchFamily="34" charset="-120"/>
              </a:rPr>
              <a:t>1</a:t>
            </a:r>
            <a:r>
              <a:rPr lang="zh-TW" altLang="zh-TW" sz="2400" dirty="0">
                <a:solidFill>
                  <a:prstClr val="black"/>
                </a:solidFill>
                <a:latin typeface="微軟正黑體" panose="020B0604030504040204" pitchFamily="34" charset="-120"/>
                <a:ea typeface="微軟正黑體" panose="020B0604030504040204" pitchFamily="34" charset="-120"/>
              </a:rPr>
              <a:t>日至</a:t>
            </a:r>
            <a:r>
              <a:rPr lang="en-US" altLang="zh-TW" sz="2400" dirty="0">
                <a:solidFill>
                  <a:prstClr val="black"/>
                </a:solidFill>
                <a:latin typeface="微軟正黑體" panose="020B0604030504040204" pitchFamily="34" charset="-120"/>
                <a:ea typeface="微軟正黑體" panose="020B0604030504040204" pitchFamily="34" charset="-120"/>
              </a:rPr>
              <a:t>109</a:t>
            </a:r>
            <a:r>
              <a:rPr lang="zh-TW" altLang="zh-TW"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7</a:t>
            </a:r>
            <a:r>
              <a:rPr lang="zh-TW" altLang="zh-TW" sz="2400" dirty="0">
                <a:solidFill>
                  <a:prstClr val="black"/>
                </a:solidFill>
                <a:latin typeface="微軟正黑體" panose="020B0604030504040204" pitchFamily="34" charset="-120"/>
                <a:ea typeface="微軟正黑體" panose="020B0604030504040204" pitchFamily="34" charset="-120"/>
              </a:rPr>
              <a:t>月</a:t>
            </a:r>
            <a:r>
              <a:rPr lang="en-US" altLang="zh-TW" sz="2400" dirty="0">
                <a:solidFill>
                  <a:prstClr val="black"/>
                </a:solidFill>
                <a:latin typeface="微軟正黑體" panose="020B0604030504040204" pitchFamily="34" charset="-120"/>
                <a:ea typeface="微軟正黑體" panose="020B0604030504040204" pitchFamily="34" charset="-120"/>
              </a:rPr>
              <a:t>31</a:t>
            </a:r>
            <a:r>
              <a:rPr lang="zh-TW" altLang="zh-TW" sz="2400" dirty="0">
                <a:solidFill>
                  <a:prstClr val="black"/>
                </a:solidFill>
                <a:latin typeface="微軟正黑體" panose="020B0604030504040204" pitchFamily="34" charset="-120"/>
                <a:ea typeface="微軟正黑體" panose="020B0604030504040204" pitchFamily="34" charset="-120"/>
              </a:rPr>
              <a:t>日</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 資料。</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b="1" dirty="0">
                <a:solidFill>
                  <a:srgbClr val="FF0000"/>
                </a:solidFill>
                <a:latin typeface="微軟正黑體" panose="020B0604030504040204" pitchFamily="34" charset="-120"/>
                <a:ea typeface="微軟正黑體" panose="020B0604030504040204" pitchFamily="34" charset="-120"/>
              </a:rPr>
              <a:t>系所、學制：</a:t>
            </a:r>
            <a:r>
              <a:rPr lang="zh-TW" altLang="zh-TW" sz="2400" dirty="0">
                <a:solidFill>
                  <a:prstClr val="black"/>
                </a:solidFill>
                <a:latin typeface="微軟正黑體" panose="020B0604030504040204" pitchFamily="34" charset="-120"/>
                <a:ea typeface="微軟正黑體" panose="020B0604030504040204" pitchFamily="34" charset="-120"/>
              </a:rPr>
              <a:t>請由下拉式選單選擇所屬之</a:t>
            </a:r>
            <a:r>
              <a:rPr lang="zh-TW" altLang="en-US" sz="2400" dirty="0">
                <a:solidFill>
                  <a:prstClr val="black"/>
                </a:solidFill>
                <a:latin typeface="微軟正黑體" panose="020B0604030504040204" pitchFamily="34" charset="-120"/>
                <a:ea typeface="微軟正黑體" panose="020B0604030504040204" pitchFamily="34" charset="-120"/>
              </a:rPr>
              <a:t>系所、</a:t>
            </a:r>
            <a:r>
              <a:rPr lang="zh-TW" altLang="zh-TW" sz="2400" dirty="0">
                <a:solidFill>
                  <a:prstClr val="black"/>
                </a:solidFill>
                <a:latin typeface="微軟正黑體" panose="020B0604030504040204" pitchFamily="34" charset="-120"/>
                <a:ea typeface="微軟正黑體" panose="020B0604030504040204" pitchFamily="34" charset="-120"/>
              </a:rPr>
              <a:t>學制，該選單之資料來源為學校管理者所設定之</a:t>
            </a:r>
            <a:r>
              <a:rPr lang="zh-TW" altLang="en-US" sz="2400" dirty="0">
                <a:solidFill>
                  <a:prstClr val="black"/>
                </a:solidFill>
                <a:latin typeface="微軟正黑體" panose="020B0604030504040204" pitchFamily="34" charset="-120"/>
                <a:ea typeface="微軟正黑體" panose="020B0604030504040204" pitchFamily="34" charset="-120"/>
              </a:rPr>
              <a:t>系所、</a:t>
            </a:r>
            <a:r>
              <a:rPr lang="zh-TW" altLang="zh-TW" sz="2400" dirty="0">
                <a:solidFill>
                  <a:prstClr val="black"/>
                </a:solidFill>
                <a:latin typeface="微軟正黑體" panose="020B0604030504040204" pitchFamily="34" charset="-120"/>
                <a:ea typeface="微軟正黑體" panose="020B0604030504040204" pitchFamily="34" charset="-120"/>
              </a:rPr>
              <a:t>學制資料。</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p>
          <a:p>
            <a:pPr algn="ct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latin typeface="微軟正黑體" panose="020B0604030504040204" pitchFamily="34" charset="-120"/>
                <a:ea typeface="微軟正黑體" panose="020B0604030504040204" pitchFamily="34" charset="-120"/>
              </a:rPr>
              <a:t>技職司</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92075" y="1041400"/>
          <a:ext cx="12023725" cy="2641600"/>
        </p:xfrm>
        <a:graphic>
          <a:graphicData uri="http://schemas.openxmlformats.org/drawingml/2006/table">
            <a:tbl>
              <a:tblPr firstRow="1" firstCol="1" bandRow="1">
                <a:tableStyleId>{5C22544A-7EE6-4342-B048-85BDC9FD1C3A}</a:tableStyleId>
              </a:tblPr>
              <a:tblGrid>
                <a:gridCol w="318252">
                  <a:extLst>
                    <a:ext uri="{9D8B030D-6E8A-4147-A177-3AD203B41FA5}">
                      <a16:colId xmlns:a16="http://schemas.microsoft.com/office/drawing/2014/main" val="3044976768"/>
                    </a:ext>
                  </a:extLst>
                </a:gridCol>
                <a:gridCol w="362238">
                  <a:extLst>
                    <a:ext uri="{9D8B030D-6E8A-4147-A177-3AD203B41FA5}">
                      <a16:colId xmlns:a16="http://schemas.microsoft.com/office/drawing/2014/main" val="2310573620"/>
                    </a:ext>
                  </a:extLst>
                </a:gridCol>
                <a:gridCol w="331189">
                  <a:extLst>
                    <a:ext uri="{9D8B030D-6E8A-4147-A177-3AD203B41FA5}">
                      <a16:colId xmlns:a16="http://schemas.microsoft.com/office/drawing/2014/main" val="1960937942"/>
                    </a:ext>
                  </a:extLst>
                </a:gridCol>
                <a:gridCol w="461711">
                  <a:extLst>
                    <a:ext uri="{9D8B030D-6E8A-4147-A177-3AD203B41FA5}">
                      <a16:colId xmlns:a16="http://schemas.microsoft.com/office/drawing/2014/main" val="4238908311"/>
                    </a:ext>
                  </a:extLst>
                </a:gridCol>
                <a:gridCol w="618382">
                  <a:extLst>
                    <a:ext uri="{9D8B030D-6E8A-4147-A177-3AD203B41FA5}">
                      <a16:colId xmlns:a16="http://schemas.microsoft.com/office/drawing/2014/main" val="888456449"/>
                    </a:ext>
                  </a:extLst>
                </a:gridCol>
                <a:gridCol w="605760">
                  <a:extLst>
                    <a:ext uri="{9D8B030D-6E8A-4147-A177-3AD203B41FA5}">
                      <a16:colId xmlns:a16="http://schemas.microsoft.com/office/drawing/2014/main" val="2096189500"/>
                    </a:ext>
                  </a:extLst>
                </a:gridCol>
                <a:gridCol w="580521">
                  <a:extLst>
                    <a:ext uri="{9D8B030D-6E8A-4147-A177-3AD203B41FA5}">
                      <a16:colId xmlns:a16="http://schemas.microsoft.com/office/drawing/2014/main" val="416117860"/>
                    </a:ext>
                  </a:extLst>
                </a:gridCol>
                <a:gridCol w="580521">
                  <a:extLst>
                    <a:ext uri="{9D8B030D-6E8A-4147-A177-3AD203B41FA5}">
                      <a16:colId xmlns:a16="http://schemas.microsoft.com/office/drawing/2014/main" val="1868940233"/>
                    </a:ext>
                  </a:extLst>
                </a:gridCol>
                <a:gridCol w="530041">
                  <a:extLst>
                    <a:ext uri="{9D8B030D-6E8A-4147-A177-3AD203B41FA5}">
                      <a16:colId xmlns:a16="http://schemas.microsoft.com/office/drawing/2014/main" val="1303047544"/>
                    </a:ext>
                  </a:extLst>
                </a:gridCol>
                <a:gridCol w="719341">
                  <a:extLst>
                    <a:ext uri="{9D8B030D-6E8A-4147-A177-3AD203B41FA5}">
                      <a16:colId xmlns:a16="http://schemas.microsoft.com/office/drawing/2014/main" val="2378332555"/>
                    </a:ext>
                  </a:extLst>
                </a:gridCol>
                <a:gridCol w="782441">
                  <a:extLst>
                    <a:ext uri="{9D8B030D-6E8A-4147-A177-3AD203B41FA5}">
                      <a16:colId xmlns:a16="http://schemas.microsoft.com/office/drawing/2014/main" val="485777477"/>
                    </a:ext>
                  </a:extLst>
                </a:gridCol>
                <a:gridCol w="782441">
                  <a:extLst>
                    <a:ext uri="{9D8B030D-6E8A-4147-A177-3AD203B41FA5}">
                      <a16:colId xmlns:a16="http://schemas.microsoft.com/office/drawing/2014/main" val="342069059"/>
                    </a:ext>
                  </a:extLst>
                </a:gridCol>
                <a:gridCol w="1514403">
                  <a:extLst>
                    <a:ext uri="{9D8B030D-6E8A-4147-A177-3AD203B41FA5}">
                      <a16:colId xmlns:a16="http://schemas.microsoft.com/office/drawing/2014/main" val="788742266"/>
                    </a:ext>
                  </a:extLst>
                </a:gridCol>
                <a:gridCol w="1451302">
                  <a:extLst>
                    <a:ext uri="{9D8B030D-6E8A-4147-A177-3AD203B41FA5}">
                      <a16:colId xmlns:a16="http://schemas.microsoft.com/office/drawing/2014/main" val="796446804"/>
                    </a:ext>
                  </a:extLst>
                </a:gridCol>
                <a:gridCol w="1097941">
                  <a:extLst>
                    <a:ext uri="{9D8B030D-6E8A-4147-A177-3AD203B41FA5}">
                      <a16:colId xmlns:a16="http://schemas.microsoft.com/office/drawing/2014/main" val="1320568197"/>
                    </a:ext>
                  </a:extLst>
                </a:gridCol>
                <a:gridCol w="1287240">
                  <a:extLst>
                    <a:ext uri="{9D8B030D-6E8A-4147-A177-3AD203B41FA5}">
                      <a16:colId xmlns:a16="http://schemas.microsoft.com/office/drawing/2014/main" val="3149939190"/>
                    </a:ext>
                  </a:extLst>
                </a:gridCol>
              </a:tblGrid>
              <a:tr h="566867">
                <a:tc rowSpan="2">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學年度</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系所</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學制</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畢業總人數</a:t>
                      </a:r>
                      <a:r>
                        <a:rPr lang="en-US" sz="1800" b="0" kern="100" dirty="0">
                          <a:solidFill>
                            <a:schemeClr val="tx1"/>
                          </a:solidFill>
                          <a:effectLst/>
                          <a:latin typeface="微軟正黑體" panose="020B0604030504040204" pitchFamily="34" charset="-120"/>
                          <a:ea typeface="微軟正黑體" panose="020B0604030504040204" pitchFamily="34" charset="-120"/>
                        </a:rPr>
                        <a:t>(A)</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畢業生修讀學術</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倫理</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教育課程</a:t>
                      </a:r>
                      <a:r>
                        <a:rPr lang="zh-TW" sz="1800" b="0" kern="100" dirty="0">
                          <a:solidFill>
                            <a:schemeClr val="tx1"/>
                          </a:solidFill>
                          <a:effectLst/>
                          <a:latin typeface="微軟正黑體" panose="020B0604030504040204" pitchFamily="34" charset="-120"/>
                          <a:ea typeface="微軟正黑體" panose="020B0604030504040204" pitchFamily="34" charset="-120"/>
                        </a:rPr>
                        <a:t>人數及比率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學位論文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學位論文考試委員人次</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206885035"/>
                  </a:ext>
                </a:extLst>
              </a:tr>
              <a:tr h="20747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課程必修</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畢業條件</a:t>
                      </a: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A1)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自主修讀</a:t>
                      </a:r>
                      <a:r>
                        <a:rPr lang="en-US" sz="1800" b="0" kern="100" dirty="0">
                          <a:solidFill>
                            <a:schemeClr val="tx1"/>
                          </a:solidFill>
                          <a:effectLst/>
                          <a:latin typeface="微軟正黑體" panose="020B0604030504040204" pitchFamily="34" charset="-120"/>
                          <a:ea typeface="微軟正黑體" panose="020B0604030504040204" pitchFamily="34" charset="-120"/>
                        </a:rPr>
                        <a:t>(A2)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修</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讀</a:t>
                      </a:r>
                      <a:endParaRPr lang="zh-TW" sz="1800" b="0" kern="100" dirty="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修習比率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B)</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r>
                        <a:rPr lang="en-US" sz="1800" b="0" kern="100" dirty="0">
                          <a:solidFill>
                            <a:schemeClr val="tx1"/>
                          </a:solidFill>
                          <a:effectLst/>
                          <a:latin typeface="微軟正黑體" panose="020B0604030504040204" pitchFamily="34" charset="-120"/>
                          <a:ea typeface="微軟正黑體" panose="020B0604030504040204" pitchFamily="34" charset="-120"/>
                        </a:rPr>
                        <a:t>(C1)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延後</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C2)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r>
                        <a:rPr lang="en-US" sz="1800" b="0" kern="100" dirty="0">
                          <a:solidFill>
                            <a:schemeClr val="tx1"/>
                          </a:solidFill>
                          <a:effectLst/>
                          <a:latin typeface="微軟正黑體" panose="020B0604030504040204" pitchFamily="34" charset="-120"/>
                          <a:ea typeface="微軟正黑體" panose="020B0604030504040204" pitchFamily="34" charset="-120"/>
                        </a:rPr>
                        <a:t>(C3)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延</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後</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及</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a:t>
                      </a:r>
                      <a:r>
                        <a:rPr lang="zh-TW" sz="1800" b="0" kern="100" dirty="0">
                          <a:solidFill>
                            <a:schemeClr val="tx1"/>
                          </a:solidFill>
                          <a:effectLst/>
                          <a:latin typeface="微軟正黑體" panose="020B0604030504040204" pitchFamily="34" charset="-120"/>
                          <a:ea typeface="微軟正黑體" panose="020B0604030504040204" pitchFamily="34" charset="-120"/>
                        </a:rPr>
                        <a:t>公開比率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D)</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符合</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各學位</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a:t>
                      </a:r>
                      <a:r>
                        <a:rPr lang="zh-TW" sz="1800" b="0" kern="100" dirty="0">
                          <a:solidFill>
                            <a:schemeClr val="tx1"/>
                          </a:solidFill>
                          <a:effectLst/>
                          <a:latin typeface="微軟正黑體" panose="020B0604030504040204" pitchFamily="34" charset="-120"/>
                          <a:ea typeface="微軟正黑體" panose="020B0604030504040204" pitchFamily="34" charset="-120"/>
                        </a:rPr>
                        <a:t>委員職</a:t>
                      </a:r>
                      <a:r>
                        <a:rPr lang="zh-TW" sz="1800" b="0" kern="100" dirty="0" smtClean="0">
                          <a:solidFill>
                            <a:schemeClr val="tx1"/>
                          </a:solidFill>
                          <a:effectLst/>
                          <a:latin typeface="微軟正黑體" panose="020B0604030504040204" pitchFamily="34" charset="-120"/>
                          <a:ea typeface="微軟正黑體" panose="020B0604030504040204" pitchFamily="34" charset="-120"/>
                        </a:rPr>
                        <a:t>級</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之教師或院士</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E)</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有博士學位</a:t>
                      </a:r>
                      <a:r>
                        <a:rPr lang="zh-TW" sz="1800" b="0" kern="100" dirty="0" smtClean="0">
                          <a:solidFill>
                            <a:schemeClr val="tx1"/>
                          </a:solidFill>
                          <a:effectLst/>
                          <a:latin typeface="微軟正黑體" panose="020B0604030504040204" pitchFamily="34" charset="-120"/>
                          <a:ea typeface="微軟正黑體" panose="020B0604030504040204" pitchFamily="34" charset="-120"/>
                        </a:rPr>
                        <a:t>且學術</a:t>
                      </a:r>
                      <a:r>
                        <a:rPr lang="zh-TW" sz="1800" b="0" kern="100" dirty="0">
                          <a:solidFill>
                            <a:schemeClr val="tx1"/>
                          </a:solidFill>
                          <a:effectLst/>
                          <a:latin typeface="微軟正黑體" panose="020B0604030504040204" pitchFamily="34" charset="-120"/>
                          <a:ea typeface="微軟正黑體" panose="020B0604030504040204" pitchFamily="34" charset="-120"/>
                        </a:rPr>
                        <a:t>有</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成就</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F)</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屬稀少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特殊性</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G)</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遴聘稀少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特殊條件</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a:t>
                      </a:r>
                      <a:r>
                        <a:rPr lang="zh-TW" sz="1800" b="0" kern="100" dirty="0">
                          <a:solidFill>
                            <a:schemeClr val="tx1"/>
                          </a:solidFill>
                          <a:effectLst/>
                          <a:latin typeface="微軟正黑體" panose="020B0604030504040204" pitchFamily="34" charset="-120"/>
                          <a:ea typeface="微軟正黑體" panose="020B0604030504040204" pitchFamily="34" charset="-120"/>
                        </a:rPr>
                        <a:t>考試</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人</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次</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比率</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(H)</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1794402"/>
                  </a:ext>
                </a:extLst>
              </a:tr>
            </a:tbl>
          </a:graphicData>
        </a:graphic>
      </p:graphicFrame>
    </p:spTree>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14</a:t>
            </a:r>
            <a:endParaRPr lang="zh-TW" altLang="en-US" smtClean="0"/>
          </a:p>
        </p:txBody>
      </p:sp>
      <p:sp>
        <p:nvSpPr>
          <p:cNvPr id="103427"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E019F00B-B4B9-4AA0-A4B6-A6EC63135E41}" type="slidenum">
              <a:rPr lang="zh-TW" altLang="en-US" smtClean="0">
                <a:solidFill>
                  <a:srgbClr val="000000"/>
                </a:solidFill>
              </a:rPr>
              <a:pPr fontAlgn="base">
                <a:spcBef>
                  <a:spcPct val="0"/>
                </a:spcBef>
                <a:spcAft>
                  <a:spcPct val="0"/>
                </a:spcAft>
              </a:pPr>
              <a:t>47</a:t>
            </a:fld>
            <a:endParaRPr lang="zh-TW" altLang="en-US" smtClean="0">
              <a:solidFill>
                <a:srgbClr val="000000"/>
              </a:solidFill>
            </a:endParaRPr>
          </a:p>
        </p:txBody>
      </p:sp>
      <p:sp>
        <p:nvSpPr>
          <p:cNvPr id="103428"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4-1-6 </a:t>
            </a:r>
            <a:r>
              <a:rPr lang="zh-TW" altLang="zh-TW" sz="3600" b="1">
                <a:solidFill>
                  <a:srgbClr val="C5E0B4"/>
                </a:solidFill>
                <a:latin typeface="微軟正黑體" panose="020B0604030504040204" pitchFamily="34" charset="-120"/>
                <a:ea typeface="微軟正黑體" panose="020B0604030504040204" pitchFamily="34" charset="-120"/>
              </a:rPr>
              <a:t>畢業碩、博士學位論文資料統計表 </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836988"/>
            <a:ext cx="12176125" cy="2954337"/>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畢業總人數（</a:t>
            </a:r>
            <a:r>
              <a:rPr lang="en-US" altLang="zh-TW" sz="2400" b="1" dirty="0">
                <a:solidFill>
                  <a:srgbClr val="FF0000"/>
                </a:solidFill>
                <a:latin typeface="微軟正黑體" panose="020B0604030504040204" pitchFamily="34" charset="-120"/>
                <a:ea typeface="微軟正黑體" panose="020B0604030504040204" pitchFamily="34" charset="-120"/>
              </a:rPr>
              <a:t>A</a:t>
            </a:r>
            <a:r>
              <a:rPr lang="zh-TW" altLang="en-US" sz="2400" b="1" dirty="0">
                <a:solidFill>
                  <a:srgbClr val="FF0000"/>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本欄免填，由學校填報每年</a:t>
            </a:r>
            <a:r>
              <a:rPr lang="en-US" altLang="zh-TW" sz="2400" dirty="0">
                <a:solidFill>
                  <a:prstClr val="black"/>
                </a:solidFill>
                <a:latin typeface="微軟正黑體" panose="020B0604030504040204" pitchFamily="34" charset="-120"/>
                <a:ea typeface="微軟正黑體" panose="020B0604030504040204" pitchFamily="34" charset="-120"/>
              </a:rPr>
              <a:t>10</a:t>
            </a:r>
            <a:r>
              <a:rPr lang="zh-TW" altLang="zh-TW" sz="2400" dirty="0">
                <a:solidFill>
                  <a:prstClr val="black"/>
                </a:solidFill>
                <a:latin typeface="微軟正黑體" panose="020B0604030504040204" pitchFamily="34" charset="-120"/>
                <a:ea typeface="微軟正黑體" panose="020B0604030504040204" pitchFamily="34" charset="-120"/>
              </a:rPr>
              <a:t>月之「表</a:t>
            </a:r>
            <a:r>
              <a:rPr lang="en-US" altLang="zh-TW" sz="2400" dirty="0">
                <a:solidFill>
                  <a:prstClr val="black"/>
                </a:solidFill>
                <a:latin typeface="微軟正黑體" panose="020B0604030504040204" pitchFamily="34" charset="-120"/>
                <a:ea typeface="微軟正黑體" panose="020B0604030504040204" pitchFamily="34" charset="-120"/>
              </a:rPr>
              <a:t>4-1</a:t>
            </a:r>
            <a:r>
              <a:rPr lang="zh-TW" altLang="zh-TW" sz="2400" dirty="0">
                <a:solidFill>
                  <a:prstClr val="black"/>
                </a:solidFill>
                <a:latin typeface="微軟正黑體" panose="020B0604030504040204" pitchFamily="34" charset="-120"/>
                <a:ea typeface="微軟正黑體" panose="020B0604030504040204" pitchFamily="34" charset="-120"/>
              </a:rPr>
              <a:t>畢業授予學位名稱及人數資料表」之</a:t>
            </a:r>
            <a:r>
              <a:rPr lang="zh-TW" altLang="zh-TW" sz="2400" b="1" dirty="0">
                <a:solidFill>
                  <a:srgbClr val="FF0000"/>
                </a:solidFill>
                <a:latin typeface="微軟正黑體" panose="020B0604030504040204" pitchFamily="34" charset="-120"/>
                <a:ea typeface="微軟正黑體" panose="020B0604030504040204" pitchFamily="34" charset="-120"/>
              </a:rPr>
              <a:t>「畢業總學生男、女人數」資訊加總匯入</a:t>
            </a:r>
            <a:r>
              <a:rPr lang="zh-TW" altLang="zh-TW"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latin typeface="微軟正黑體" panose="020B0604030504040204" pitchFamily="34" charset="-120"/>
                <a:ea typeface="微軟正黑體" panose="020B0604030504040204" pitchFamily="34" charset="-120"/>
              </a:rPr>
              <a:t>技職司</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92075" y="1041400"/>
          <a:ext cx="12023725" cy="2641600"/>
        </p:xfrm>
        <a:graphic>
          <a:graphicData uri="http://schemas.openxmlformats.org/drawingml/2006/table">
            <a:tbl>
              <a:tblPr firstRow="1" firstCol="1" bandRow="1">
                <a:tableStyleId>{5C22544A-7EE6-4342-B048-85BDC9FD1C3A}</a:tableStyleId>
              </a:tblPr>
              <a:tblGrid>
                <a:gridCol w="318252">
                  <a:extLst>
                    <a:ext uri="{9D8B030D-6E8A-4147-A177-3AD203B41FA5}">
                      <a16:colId xmlns:a16="http://schemas.microsoft.com/office/drawing/2014/main" val="3044976768"/>
                    </a:ext>
                  </a:extLst>
                </a:gridCol>
                <a:gridCol w="362238">
                  <a:extLst>
                    <a:ext uri="{9D8B030D-6E8A-4147-A177-3AD203B41FA5}">
                      <a16:colId xmlns:a16="http://schemas.microsoft.com/office/drawing/2014/main" val="2310573620"/>
                    </a:ext>
                  </a:extLst>
                </a:gridCol>
                <a:gridCol w="331189">
                  <a:extLst>
                    <a:ext uri="{9D8B030D-6E8A-4147-A177-3AD203B41FA5}">
                      <a16:colId xmlns:a16="http://schemas.microsoft.com/office/drawing/2014/main" val="1960937942"/>
                    </a:ext>
                  </a:extLst>
                </a:gridCol>
                <a:gridCol w="461711">
                  <a:extLst>
                    <a:ext uri="{9D8B030D-6E8A-4147-A177-3AD203B41FA5}">
                      <a16:colId xmlns:a16="http://schemas.microsoft.com/office/drawing/2014/main" val="4238908311"/>
                    </a:ext>
                  </a:extLst>
                </a:gridCol>
                <a:gridCol w="618382">
                  <a:extLst>
                    <a:ext uri="{9D8B030D-6E8A-4147-A177-3AD203B41FA5}">
                      <a16:colId xmlns:a16="http://schemas.microsoft.com/office/drawing/2014/main" val="888456449"/>
                    </a:ext>
                  </a:extLst>
                </a:gridCol>
                <a:gridCol w="605760">
                  <a:extLst>
                    <a:ext uri="{9D8B030D-6E8A-4147-A177-3AD203B41FA5}">
                      <a16:colId xmlns:a16="http://schemas.microsoft.com/office/drawing/2014/main" val="2096189500"/>
                    </a:ext>
                  </a:extLst>
                </a:gridCol>
                <a:gridCol w="580521">
                  <a:extLst>
                    <a:ext uri="{9D8B030D-6E8A-4147-A177-3AD203B41FA5}">
                      <a16:colId xmlns:a16="http://schemas.microsoft.com/office/drawing/2014/main" val="416117860"/>
                    </a:ext>
                  </a:extLst>
                </a:gridCol>
                <a:gridCol w="580521">
                  <a:extLst>
                    <a:ext uri="{9D8B030D-6E8A-4147-A177-3AD203B41FA5}">
                      <a16:colId xmlns:a16="http://schemas.microsoft.com/office/drawing/2014/main" val="1868940233"/>
                    </a:ext>
                  </a:extLst>
                </a:gridCol>
                <a:gridCol w="530041">
                  <a:extLst>
                    <a:ext uri="{9D8B030D-6E8A-4147-A177-3AD203B41FA5}">
                      <a16:colId xmlns:a16="http://schemas.microsoft.com/office/drawing/2014/main" val="1303047544"/>
                    </a:ext>
                  </a:extLst>
                </a:gridCol>
                <a:gridCol w="719341">
                  <a:extLst>
                    <a:ext uri="{9D8B030D-6E8A-4147-A177-3AD203B41FA5}">
                      <a16:colId xmlns:a16="http://schemas.microsoft.com/office/drawing/2014/main" val="2378332555"/>
                    </a:ext>
                  </a:extLst>
                </a:gridCol>
                <a:gridCol w="782441">
                  <a:extLst>
                    <a:ext uri="{9D8B030D-6E8A-4147-A177-3AD203B41FA5}">
                      <a16:colId xmlns:a16="http://schemas.microsoft.com/office/drawing/2014/main" val="485777477"/>
                    </a:ext>
                  </a:extLst>
                </a:gridCol>
                <a:gridCol w="782441">
                  <a:extLst>
                    <a:ext uri="{9D8B030D-6E8A-4147-A177-3AD203B41FA5}">
                      <a16:colId xmlns:a16="http://schemas.microsoft.com/office/drawing/2014/main" val="342069059"/>
                    </a:ext>
                  </a:extLst>
                </a:gridCol>
                <a:gridCol w="1514403">
                  <a:extLst>
                    <a:ext uri="{9D8B030D-6E8A-4147-A177-3AD203B41FA5}">
                      <a16:colId xmlns:a16="http://schemas.microsoft.com/office/drawing/2014/main" val="788742266"/>
                    </a:ext>
                  </a:extLst>
                </a:gridCol>
                <a:gridCol w="1451302">
                  <a:extLst>
                    <a:ext uri="{9D8B030D-6E8A-4147-A177-3AD203B41FA5}">
                      <a16:colId xmlns:a16="http://schemas.microsoft.com/office/drawing/2014/main" val="796446804"/>
                    </a:ext>
                  </a:extLst>
                </a:gridCol>
                <a:gridCol w="1097941">
                  <a:extLst>
                    <a:ext uri="{9D8B030D-6E8A-4147-A177-3AD203B41FA5}">
                      <a16:colId xmlns:a16="http://schemas.microsoft.com/office/drawing/2014/main" val="1320568197"/>
                    </a:ext>
                  </a:extLst>
                </a:gridCol>
                <a:gridCol w="1287240">
                  <a:extLst>
                    <a:ext uri="{9D8B030D-6E8A-4147-A177-3AD203B41FA5}">
                      <a16:colId xmlns:a16="http://schemas.microsoft.com/office/drawing/2014/main" val="3149939190"/>
                    </a:ext>
                  </a:extLst>
                </a:gridCol>
              </a:tblGrid>
              <a:tr h="566867">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系所</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學制</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畢業總人數</a:t>
                      </a:r>
                      <a:r>
                        <a:rPr lang="en-US" sz="1800" b="1" kern="100" dirty="0">
                          <a:solidFill>
                            <a:srgbClr val="FF0000"/>
                          </a:solidFill>
                          <a:effectLst/>
                          <a:latin typeface="微軟正黑體" panose="020B0604030504040204" pitchFamily="34" charset="-120"/>
                          <a:ea typeface="微軟正黑體" panose="020B0604030504040204" pitchFamily="34" charset="-120"/>
                        </a:rPr>
                        <a:t>(A)</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畢業生修讀學術</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倫理</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教育課程</a:t>
                      </a:r>
                      <a:r>
                        <a:rPr lang="zh-TW" sz="1800" b="0" kern="100" dirty="0">
                          <a:solidFill>
                            <a:schemeClr val="tx1"/>
                          </a:solidFill>
                          <a:effectLst/>
                          <a:latin typeface="微軟正黑體" panose="020B0604030504040204" pitchFamily="34" charset="-120"/>
                          <a:ea typeface="微軟正黑體" panose="020B0604030504040204" pitchFamily="34" charset="-120"/>
                        </a:rPr>
                        <a:t>人數及比率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學位論文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學位論文考試委員人次</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206885035"/>
                  </a:ext>
                </a:extLst>
              </a:tr>
              <a:tr h="20747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課程必修</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畢業條件</a:t>
                      </a: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A1)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自主修讀</a:t>
                      </a:r>
                      <a:r>
                        <a:rPr lang="en-US" sz="1800" b="0" kern="100" dirty="0">
                          <a:solidFill>
                            <a:schemeClr val="tx1"/>
                          </a:solidFill>
                          <a:effectLst/>
                          <a:latin typeface="微軟正黑體" panose="020B0604030504040204" pitchFamily="34" charset="-120"/>
                          <a:ea typeface="微軟正黑體" panose="020B0604030504040204" pitchFamily="34" charset="-120"/>
                        </a:rPr>
                        <a:t>(A2)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修</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讀</a:t>
                      </a:r>
                      <a:endParaRPr lang="zh-TW" sz="1800" b="0" kern="100" dirty="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修習比率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B)</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r>
                        <a:rPr lang="en-US" sz="1800" b="0" kern="100" dirty="0">
                          <a:solidFill>
                            <a:schemeClr val="tx1"/>
                          </a:solidFill>
                          <a:effectLst/>
                          <a:latin typeface="微軟正黑體" panose="020B0604030504040204" pitchFamily="34" charset="-120"/>
                          <a:ea typeface="微軟正黑體" panose="020B0604030504040204" pitchFamily="34" charset="-120"/>
                        </a:rPr>
                        <a:t>(C1)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延後</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C2)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r>
                        <a:rPr lang="en-US" sz="1800" b="0" kern="100" dirty="0">
                          <a:solidFill>
                            <a:schemeClr val="tx1"/>
                          </a:solidFill>
                          <a:effectLst/>
                          <a:latin typeface="微軟正黑體" panose="020B0604030504040204" pitchFamily="34" charset="-120"/>
                          <a:ea typeface="微軟正黑體" panose="020B0604030504040204" pitchFamily="34" charset="-120"/>
                        </a:rPr>
                        <a:t>(C3)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延</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後</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及</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a:t>
                      </a:r>
                      <a:r>
                        <a:rPr lang="zh-TW" sz="1800" b="0" kern="100" dirty="0">
                          <a:solidFill>
                            <a:schemeClr val="tx1"/>
                          </a:solidFill>
                          <a:effectLst/>
                          <a:latin typeface="微軟正黑體" panose="020B0604030504040204" pitchFamily="34" charset="-120"/>
                          <a:ea typeface="微軟正黑體" panose="020B0604030504040204" pitchFamily="34" charset="-120"/>
                        </a:rPr>
                        <a:t>公開比率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D)</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符合</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各學位</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a:t>
                      </a:r>
                      <a:r>
                        <a:rPr lang="zh-TW" sz="1800" b="0" kern="100" dirty="0">
                          <a:solidFill>
                            <a:schemeClr val="tx1"/>
                          </a:solidFill>
                          <a:effectLst/>
                          <a:latin typeface="微軟正黑體" panose="020B0604030504040204" pitchFamily="34" charset="-120"/>
                          <a:ea typeface="微軟正黑體" panose="020B0604030504040204" pitchFamily="34" charset="-120"/>
                        </a:rPr>
                        <a:t>委員職</a:t>
                      </a:r>
                      <a:r>
                        <a:rPr lang="zh-TW" sz="1800" b="0" kern="100" dirty="0" smtClean="0">
                          <a:solidFill>
                            <a:schemeClr val="tx1"/>
                          </a:solidFill>
                          <a:effectLst/>
                          <a:latin typeface="微軟正黑體" panose="020B0604030504040204" pitchFamily="34" charset="-120"/>
                          <a:ea typeface="微軟正黑體" panose="020B0604030504040204" pitchFamily="34" charset="-120"/>
                        </a:rPr>
                        <a:t>級</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之教師或院士</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E)</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有博士學位</a:t>
                      </a:r>
                      <a:r>
                        <a:rPr lang="zh-TW" sz="1800" b="0" kern="100" dirty="0" smtClean="0">
                          <a:solidFill>
                            <a:schemeClr val="tx1"/>
                          </a:solidFill>
                          <a:effectLst/>
                          <a:latin typeface="微軟正黑體" panose="020B0604030504040204" pitchFamily="34" charset="-120"/>
                          <a:ea typeface="微軟正黑體" panose="020B0604030504040204" pitchFamily="34" charset="-120"/>
                        </a:rPr>
                        <a:t>且學術</a:t>
                      </a:r>
                      <a:r>
                        <a:rPr lang="zh-TW" sz="1800" b="0" kern="100" dirty="0">
                          <a:solidFill>
                            <a:schemeClr val="tx1"/>
                          </a:solidFill>
                          <a:effectLst/>
                          <a:latin typeface="微軟正黑體" panose="020B0604030504040204" pitchFamily="34" charset="-120"/>
                          <a:ea typeface="微軟正黑體" panose="020B0604030504040204" pitchFamily="34" charset="-120"/>
                        </a:rPr>
                        <a:t>有</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成就</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F)</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屬稀少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特殊性</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G)</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遴聘稀少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特殊條件</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a:t>
                      </a:r>
                      <a:r>
                        <a:rPr lang="zh-TW" sz="1800" b="0" kern="100" dirty="0">
                          <a:solidFill>
                            <a:schemeClr val="tx1"/>
                          </a:solidFill>
                          <a:effectLst/>
                          <a:latin typeface="微軟正黑體" panose="020B0604030504040204" pitchFamily="34" charset="-120"/>
                          <a:ea typeface="微軟正黑體" panose="020B0604030504040204" pitchFamily="34" charset="-120"/>
                        </a:rPr>
                        <a:t>考試</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人</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次</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比率</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(H)</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1794402"/>
                  </a:ext>
                </a:extLst>
              </a:tr>
            </a:tbl>
          </a:graphicData>
        </a:graphic>
      </p:graphicFrame>
    </p:spTree>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14</a:t>
            </a:r>
            <a:endParaRPr lang="zh-TW" altLang="en-US" smtClean="0"/>
          </a:p>
        </p:txBody>
      </p:sp>
      <p:sp>
        <p:nvSpPr>
          <p:cNvPr id="104451"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F1D14019-D912-4C10-8C6E-78555F3EB948}" type="slidenum">
              <a:rPr lang="zh-TW" altLang="en-US" smtClean="0">
                <a:solidFill>
                  <a:srgbClr val="000000"/>
                </a:solidFill>
              </a:rPr>
              <a:pPr fontAlgn="base">
                <a:spcBef>
                  <a:spcPct val="0"/>
                </a:spcBef>
                <a:spcAft>
                  <a:spcPct val="0"/>
                </a:spcAft>
              </a:pPr>
              <a:t>48</a:t>
            </a:fld>
            <a:endParaRPr lang="zh-TW" altLang="en-US" smtClean="0">
              <a:solidFill>
                <a:srgbClr val="000000"/>
              </a:solidFill>
            </a:endParaRPr>
          </a:p>
        </p:txBody>
      </p:sp>
      <p:sp>
        <p:nvSpPr>
          <p:cNvPr id="104452"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4-1-6 </a:t>
            </a:r>
            <a:r>
              <a:rPr lang="zh-TW" altLang="zh-TW" sz="3600" b="1">
                <a:solidFill>
                  <a:srgbClr val="C5E0B4"/>
                </a:solidFill>
                <a:latin typeface="微軟正黑體" panose="020B0604030504040204" pitchFamily="34" charset="-120"/>
                <a:ea typeface="微軟正黑體" panose="020B0604030504040204" pitchFamily="34" charset="-120"/>
              </a:rPr>
              <a:t>畢業碩、博士學位論文資料統計表 </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776663"/>
            <a:ext cx="12176125" cy="3416300"/>
          </a:xfrm>
          <a:prstGeom prst="rect">
            <a:avLst/>
          </a:prstGeom>
        </p:spPr>
        <p:txBody>
          <a:bodyPr>
            <a:spAutoFit/>
          </a:bodyPr>
          <a:lstStyle/>
          <a:p>
            <a:pPr>
              <a:spcAft>
                <a:spcPts val="0"/>
              </a:spcAft>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kern="100" dirty="0">
                <a:solidFill>
                  <a:srgbClr val="FF0000"/>
                </a:solidFill>
                <a:latin typeface="微軟正黑體" panose="020B0604030504040204" pitchFamily="34" charset="-120"/>
                <a:ea typeface="微軟正黑體" panose="020B0604030504040204" pitchFamily="34" charset="-120"/>
              </a:rPr>
              <a:t>畢業生修讀學術倫理教育課程人數及比率</a:t>
            </a:r>
            <a:endParaRPr lang="zh-TW" altLang="zh-TW" sz="24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為瞭解學校「碩士、博士」畢業生畢業前完成修讀「學術倫理教育課程」情形，請學校填報</a:t>
            </a:r>
            <a:r>
              <a:rPr lang="zh-TW" altLang="zh-TW" sz="2400" b="1" dirty="0">
                <a:solidFill>
                  <a:srgbClr val="FF0000"/>
                </a:solidFill>
                <a:latin typeface="微軟正黑體" panose="020B0604030504040204" pitchFamily="34" charset="-120"/>
                <a:ea typeface="微軟正黑體" panose="020B0604030504040204" pitchFamily="34" charset="-120"/>
              </a:rPr>
              <a:t>前一學年度畢業生因「課程必修或畢業條件</a:t>
            </a:r>
            <a:r>
              <a:rPr lang="en-US" altLang="zh-TW" sz="2400" b="1" dirty="0">
                <a:solidFill>
                  <a:srgbClr val="FF0000"/>
                </a:solidFill>
                <a:latin typeface="微軟正黑體" panose="020B0604030504040204" pitchFamily="34" charset="-120"/>
                <a:ea typeface="微軟正黑體" panose="020B0604030504040204" pitchFamily="34" charset="-120"/>
              </a:rPr>
              <a:t>(A1)</a:t>
            </a:r>
            <a:r>
              <a:rPr lang="zh-TW" altLang="zh-TW" sz="2400" b="1" dirty="0">
                <a:solidFill>
                  <a:srgbClr val="FF0000"/>
                </a:solidFill>
                <a:latin typeface="微軟正黑體" panose="020B0604030504040204" pitchFamily="34" charset="-120"/>
                <a:ea typeface="微軟正黑體" panose="020B0604030504040204" pitchFamily="34" charset="-120"/>
              </a:rPr>
              <a:t>」、「自主修讀</a:t>
            </a:r>
            <a:r>
              <a:rPr lang="en-US" altLang="zh-TW" sz="2400" b="1" dirty="0">
                <a:solidFill>
                  <a:srgbClr val="FF0000"/>
                </a:solidFill>
                <a:latin typeface="微軟正黑體" panose="020B0604030504040204" pitchFamily="34" charset="-120"/>
                <a:ea typeface="微軟正黑體" panose="020B0604030504040204" pitchFamily="34" charset="-120"/>
              </a:rPr>
              <a:t>(A2)</a:t>
            </a:r>
            <a:r>
              <a:rPr lang="zh-TW" altLang="zh-TW" sz="2400" b="1" dirty="0">
                <a:solidFill>
                  <a:srgbClr val="FF0000"/>
                </a:solidFill>
                <a:latin typeface="微軟正黑體" panose="020B0604030504040204" pitchFamily="34" charset="-120"/>
                <a:ea typeface="微軟正黑體" panose="020B0604030504040204" pitchFamily="34" charset="-120"/>
              </a:rPr>
              <a:t>」、「無修讀</a:t>
            </a:r>
            <a:r>
              <a:rPr lang="en-US" altLang="zh-TW" sz="2400" b="1" dirty="0">
                <a:solidFill>
                  <a:srgbClr val="FF0000"/>
                </a:solidFill>
                <a:latin typeface="微軟正黑體" panose="020B0604030504040204" pitchFamily="34" charset="-120"/>
                <a:ea typeface="微軟正黑體" panose="020B0604030504040204" pitchFamily="34" charset="-120"/>
              </a:rPr>
              <a:t>(A3)</a:t>
            </a:r>
            <a:r>
              <a:rPr lang="zh-TW" altLang="zh-TW" sz="2400" b="1" dirty="0">
                <a:solidFill>
                  <a:srgbClr val="FF0000"/>
                </a:solidFill>
                <a:latin typeface="微軟正黑體" panose="020B0604030504040204" pitchFamily="34" charset="-120"/>
                <a:ea typeface="微軟正黑體" panose="020B0604030504040204" pitchFamily="34" charset="-120"/>
              </a:rPr>
              <a:t>」修讀學術倫理教育課程之情形</a:t>
            </a:r>
            <a:r>
              <a:rPr lang="zh-TW" altLang="zh-TW" sz="2400" dirty="0">
                <a:solidFill>
                  <a:prstClr val="black"/>
                </a:solidFill>
                <a:latin typeface="微軟正黑體" panose="020B0604030504040204" pitchFamily="34" charset="-120"/>
                <a:ea typeface="微軟正黑體" panose="020B0604030504040204" pitchFamily="34" charset="-120"/>
              </a:rPr>
              <a:t>，以利教育部作為資訊揭露。</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各研究所填報學生因</a:t>
            </a:r>
            <a:r>
              <a:rPr lang="zh-TW" altLang="zh-TW" sz="2400" b="1" dirty="0">
                <a:solidFill>
                  <a:srgbClr val="FF0000"/>
                </a:solidFill>
                <a:latin typeface="微軟正黑體" panose="020B0604030504040204" pitchFamily="34" charset="-120"/>
                <a:ea typeface="微軟正黑體" panose="020B0604030504040204" pitchFamily="34" charset="-120"/>
              </a:rPr>
              <a:t>「課程必修或畢業條件」修讀學術倫理教育課程者，將視為該研究所有統一規範畢業生於畢業前應完成學術倫理教育課程之修讀</a:t>
            </a:r>
            <a:r>
              <a:rPr lang="zh-TW" altLang="zh-TW" sz="2400" dirty="0">
                <a:solidFill>
                  <a:prstClr val="black"/>
                </a:solidFill>
                <a:latin typeface="微軟正黑體" panose="020B0604030504040204" pitchFamily="34" charset="-120"/>
                <a:ea typeface="微軟正黑體" panose="020B0604030504040204" pitchFamily="34" charset="-120"/>
              </a:rPr>
              <a:t>。反之，</a:t>
            </a:r>
            <a:r>
              <a:rPr lang="zh-TW" altLang="zh-TW" sz="2400" b="1" dirty="0">
                <a:solidFill>
                  <a:srgbClr val="FF0000"/>
                </a:solidFill>
                <a:latin typeface="微軟正黑體" panose="020B0604030504040204" pitchFamily="34" charset="-120"/>
                <a:ea typeface="微軟正黑體" panose="020B0604030504040204" pitchFamily="34" charset="-120"/>
              </a:rPr>
              <a:t>若填報學生為「自主修讀或無修讀」者，將視為該研究所「無」一致性規範要求畢業生於畢業前應完成修讀學術倫理教育課程</a:t>
            </a:r>
            <a:r>
              <a:rPr lang="zh-TW" altLang="zh-TW" sz="2400" dirty="0">
                <a:solidFill>
                  <a:prstClr val="black"/>
                </a:solidFill>
                <a:latin typeface="微軟正黑體" panose="020B0604030504040204" pitchFamily="34" charset="-120"/>
                <a:ea typeface="微軟正黑體" panose="020B0604030504040204" pitchFamily="34" charset="-120"/>
              </a:rPr>
              <a:t>。</a:t>
            </a:r>
            <a:r>
              <a:rPr lang="en-US" altLang="zh-TW" sz="2400" dirty="0">
                <a:solidFill>
                  <a:prstClr val="black"/>
                </a:solidFill>
                <a:latin typeface="微軟正黑體" panose="020B0604030504040204" pitchFamily="34" charset="-120"/>
                <a:ea typeface="微軟正黑體" panose="020B0604030504040204" pitchFamily="34" charset="-120"/>
              </a:rPr>
              <a:t>           </a:t>
            </a: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latin typeface="微軟正黑體" panose="020B0604030504040204" pitchFamily="34" charset="-120"/>
                <a:ea typeface="微軟正黑體" panose="020B0604030504040204" pitchFamily="34" charset="-120"/>
              </a:rPr>
              <a:t>技職司</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92075" y="1041400"/>
          <a:ext cx="12023725" cy="2641600"/>
        </p:xfrm>
        <a:graphic>
          <a:graphicData uri="http://schemas.openxmlformats.org/drawingml/2006/table">
            <a:tbl>
              <a:tblPr firstRow="1" firstCol="1" bandRow="1">
                <a:tableStyleId>{5C22544A-7EE6-4342-B048-85BDC9FD1C3A}</a:tableStyleId>
              </a:tblPr>
              <a:tblGrid>
                <a:gridCol w="318252">
                  <a:extLst>
                    <a:ext uri="{9D8B030D-6E8A-4147-A177-3AD203B41FA5}">
                      <a16:colId xmlns:a16="http://schemas.microsoft.com/office/drawing/2014/main" val="3044976768"/>
                    </a:ext>
                  </a:extLst>
                </a:gridCol>
                <a:gridCol w="362238">
                  <a:extLst>
                    <a:ext uri="{9D8B030D-6E8A-4147-A177-3AD203B41FA5}">
                      <a16:colId xmlns:a16="http://schemas.microsoft.com/office/drawing/2014/main" val="2310573620"/>
                    </a:ext>
                  </a:extLst>
                </a:gridCol>
                <a:gridCol w="331189">
                  <a:extLst>
                    <a:ext uri="{9D8B030D-6E8A-4147-A177-3AD203B41FA5}">
                      <a16:colId xmlns:a16="http://schemas.microsoft.com/office/drawing/2014/main" val="1960937942"/>
                    </a:ext>
                  </a:extLst>
                </a:gridCol>
                <a:gridCol w="461711">
                  <a:extLst>
                    <a:ext uri="{9D8B030D-6E8A-4147-A177-3AD203B41FA5}">
                      <a16:colId xmlns:a16="http://schemas.microsoft.com/office/drawing/2014/main" val="4238908311"/>
                    </a:ext>
                  </a:extLst>
                </a:gridCol>
                <a:gridCol w="618382">
                  <a:extLst>
                    <a:ext uri="{9D8B030D-6E8A-4147-A177-3AD203B41FA5}">
                      <a16:colId xmlns:a16="http://schemas.microsoft.com/office/drawing/2014/main" val="888456449"/>
                    </a:ext>
                  </a:extLst>
                </a:gridCol>
                <a:gridCol w="605760">
                  <a:extLst>
                    <a:ext uri="{9D8B030D-6E8A-4147-A177-3AD203B41FA5}">
                      <a16:colId xmlns:a16="http://schemas.microsoft.com/office/drawing/2014/main" val="2096189500"/>
                    </a:ext>
                  </a:extLst>
                </a:gridCol>
                <a:gridCol w="580521">
                  <a:extLst>
                    <a:ext uri="{9D8B030D-6E8A-4147-A177-3AD203B41FA5}">
                      <a16:colId xmlns:a16="http://schemas.microsoft.com/office/drawing/2014/main" val="416117860"/>
                    </a:ext>
                  </a:extLst>
                </a:gridCol>
                <a:gridCol w="580521">
                  <a:extLst>
                    <a:ext uri="{9D8B030D-6E8A-4147-A177-3AD203B41FA5}">
                      <a16:colId xmlns:a16="http://schemas.microsoft.com/office/drawing/2014/main" val="1868940233"/>
                    </a:ext>
                  </a:extLst>
                </a:gridCol>
                <a:gridCol w="530041">
                  <a:extLst>
                    <a:ext uri="{9D8B030D-6E8A-4147-A177-3AD203B41FA5}">
                      <a16:colId xmlns:a16="http://schemas.microsoft.com/office/drawing/2014/main" val="1303047544"/>
                    </a:ext>
                  </a:extLst>
                </a:gridCol>
                <a:gridCol w="719341">
                  <a:extLst>
                    <a:ext uri="{9D8B030D-6E8A-4147-A177-3AD203B41FA5}">
                      <a16:colId xmlns:a16="http://schemas.microsoft.com/office/drawing/2014/main" val="2378332555"/>
                    </a:ext>
                  </a:extLst>
                </a:gridCol>
                <a:gridCol w="782441">
                  <a:extLst>
                    <a:ext uri="{9D8B030D-6E8A-4147-A177-3AD203B41FA5}">
                      <a16:colId xmlns:a16="http://schemas.microsoft.com/office/drawing/2014/main" val="485777477"/>
                    </a:ext>
                  </a:extLst>
                </a:gridCol>
                <a:gridCol w="782441">
                  <a:extLst>
                    <a:ext uri="{9D8B030D-6E8A-4147-A177-3AD203B41FA5}">
                      <a16:colId xmlns:a16="http://schemas.microsoft.com/office/drawing/2014/main" val="342069059"/>
                    </a:ext>
                  </a:extLst>
                </a:gridCol>
                <a:gridCol w="1514403">
                  <a:extLst>
                    <a:ext uri="{9D8B030D-6E8A-4147-A177-3AD203B41FA5}">
                      <a16:colId xmlns:a16="http://schemas.microsoft.com/office/drawing/2014/main" val="788742266"/>
                    </a:ext>
                  </a:extLst>
                </a:gridCol>
                <a:gridCol w="1451302">
                  <a:extLst>
                    <a:ext uri="{9D8B030D-6E8A-4147-A177-3AD203B41FA5}">
                      <a16:colId xmlns:a16="http://schemas.microsoft.com/office/drawing/2014/main" val="796446804"/>
                    </a:ext>
                  </a:extLst>
                </a:gridCol>
                <a:gridCol w="1097941">
                  <a:extLst>
                    <a:ext uri="{9D8B030D-6E8A-4147-A177-3AD203B41FA5}">
                      <a16:colId xmlns:a16="http://schemas.microsoft.com/office/drawing/2014/main" val="1320568197"/>
                    </a:ext>
                  </a:extLst>
                </a:gridCol>
                <a:gridCol w="1287240">
                  <a:extLst>
                    <a:ext uri="{9D8B030D-6E8A-4147-A177-3AD203B41FA5}">
                      <a16:colId xmlns:a16="http://schemas.microsoft.com/office/drawing/2014/main" val="3149939190"/>
                    </a:ext>
                  </a:extLst>
                </a:gridCol>
              </a:tblGrid>
              <a:tr h="566867">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系所</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學制</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畢業總人數</a:t>
                      </a:r>
                      <a:r>
                        <a:rPr lang="en-US" sz="1800" b="0" kern="100" dirty="0">
                          <a:solidFill>
                            <a:schemeClr val="tx1"/>
                          </a:solidFill>
                          <a:effectLst/>
                          <a:latin typeface="微軟正黑體" panose="020B0604030504040204" pitchFamily="34" charset="-120"/>
                          <a:ea typeface="微軟正黑體" panose="020B0604030504040204" pitchFamily="34" charset="-120"/>
                        </a:rPr>
                        <a:t>(A)</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gridSpan="4">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畢業生修讀學術</a:t>
                      </a:r>
                      <a:r>
                        <a:rPr lang="zh-TW" sz="1800" b="1" kern="100" dirty="0" smtClean="0">
                          <a:solidFill>
                            <a:srgbClr val="FF0000"/>
                          </a:solidFill>
                          <a:effectLst/>
                          <a:latin typeface="微軟正黑體" panose="020B0604030504040204" pitchFamily="34" charset="-120"/>
                          <a:ea typeface="微軟正黑體" panose="020B0604030504040204" pitchFamily="34" charset="-120"/>
                        </a:rPr>
                        <a:t>倫理</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教育課程</a:t>
                      </a:r>
                      <a:r>
                        <a:rPr lang="zh-TW" sz="1800" b="1" kern="100" dirty="0">
                          <a:solidFill>
                            <a:srgbClr val="FF0000"/>
                          </a:solidFill>
                          <a:effectLst/>
                          <a:latin typeface="微軟正黑體" panose="020B0604030504040204" pitchFamily="34" charset="-120"/>
                          <a:ea typeface="微軟正黑體" panose="020B0604030504040204" pitchFamily="34" charset="-120"/>
                        </a:rPr>
                        <a:t>人數及比率</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學位論文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學位論文考試委員人次</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206885035"/>
                  </a:ext>
                </a:extLst>
              </a:tr>
              <a:tr h="20747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課程必修</a:t>
                      </a:r>
                      <a:r>
                        <a:rPr lang="zh-TW" sz="1800" b="1" kern="100" dirty="0" smtClean="0">
                          <a:solidFill>
                            <a:srgbClr val="FF0000"/>
                          </a:solidFill>
                          <a:effectLst/>
                          <a:latin typeface="微軟正黑體" panose="020B0604030504040204" pitchFamily="34" charset="-120"/>
                          <a:ea typeface="微軟正黑體" panose="020B0604030504040204" pitchFamily="34" charset="-120"/>
                        </a:rPr>
                        <a:t>或</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畢業條件</a:t>
                      </a:r>
                      <a:r>
                        <a:rPr lang="en-US" sz="1800" b="1" kern="100" dirty="0" smtClean="0">
                          <a:solidFill>
                            <a:srgbClr val="FF0000"/>
                          </a:solidFill>
                          <a:effectLst/>
                          <a:latin typeface="微軟正黑體" panose="020B0604030504040204" pitchFamily="34" charset="-120"/>
                          <a:ea typeface="微軟正黑體" panose="020B0604030504040204" pitchFamily="34" charset="-120"/>
                        </a:rPr>
                        <a:t>(</a:t>
                      </a:r>
                      <a:r>
                        <a:rPr lang="en-US" sz="1800" b="1" kern="100" dirty="0">
                          <a:solidFill>
                            <a:srgbClr val="FF0000"/>
                          </a:solidFill>
                          <a:effectLst/>
                          <a:latin typeface="微軟正黑體" panose="020B0604030504040204" pitchFamily="34" charset="-120"/>
                          <a:ea typeface="微軟正黑體" panose="020B0604030504040204" pitchFamily="34" charset="-120"/>
                        </a:rPr>
                        <a:t>A1)</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自主修讀</a:t>
                      </a:r>
                      <a:r>
                        <a:rPr lang="en-US" sz="1800" b="1" kern="100" dirty="0">
                          <a:solidFill>
                            <a:srgbClr val="FF0000"/>
                          </a:solidFill>
                          <a:effectLst/>
                          <a:latin typeface="微軟正黑體" panose="020B0604030504040204" pitchFamily="34" charset="-120"/>
                          <a:ea typeface="微軟正黑體" panose="020B0604030504040204" pitchFamily="34" charset="-120"/>
                        </a:rPr>
                        <a:t>(A2)</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無</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修</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讀</a:t>
                      </a:r>
                      <a:endParaRPr lang="zh-TW" sz="1800" b="1" kern="100" dirty="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1" kern="100" dirty="0">
                          <a:solidFill>
                            <a:srgbClr val="FF0000"/>
                          </a:solidFill>
                          <a:effectLst/>
                          <a:latin typeface="微軟正黑體" panose="020B0604030504040204" pitchFamily="34" charset="-120"/>
                          <a:ea typeface="微軟正黑體" panose="020B0604030504040204" pitchFamily="34" charset="-120"/>
                        </a:rPr>
                        <a:t>(A3)</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修習比率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B)</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r>
                        <a:rPr lang="en-US" sz="1800" b="0" kern="100" dirty="0">
                          <a:solidFill>
                            <a:schemeClr val="tx1"/>
                          </a:solidFill>
                          <a:effectLst/>
                          <a:latin typeface="微軟正黑體" panose="020B0604030504040204" pitchFamily="34" charset="-120"/>
                          <a:ea typeface="微軟正黑體" panose="020B0604030504040204" pitchFamily="34" charset="-120"/>
                        </a:rPr>
                        <a:t>(C1)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延後</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C2)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r>
                        <a:rPr lang="en-US" sz="1800" b="0" kern="100" dirty="0">
                          <a:solidFill>
                            <a:schemeClr val="tx1"/>
                          </a:solidFill>
                          <a:effectLst/>
                          <a:latin typeface="微軟正黑體" panose="020B0604030504040204" pitchFamily="34" charset="-120"/>
                          <a:ea typeface="微軟正黑體" panose="020B0604030504040204" pitchFamily="34" charset="-120"/>
                        </a:rPr>
                        <a:t>(C3)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延</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後</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及</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a:t>
                      </a:r>
                      <a:r>
                        <a:rPr lang="zh-TW" sz="1800" b="0" kern="100" dirty="0">
                          <a:solidFill>
                            <a:schemeClr val="tx1"/>
                          </a:solidFill>
                          <a:effectLst/>
                          <a:latin typeface="微軟正黑體" panose="020B0604030504040204" pitchFamily="34" charset="-120"/>
                          <a:ea typeface="微軟正黑體" panose="020B0604030504040204" pitchFamily="34" charset="-120"/>
                        </a:rPr>
                        <a:t>公開比率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D)</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符合</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各學位</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a:t>
                      </a:r>
                      <a:r>
                        <a:rPr lang="zh-TW" sz="1800" b="0" kern="100" dirty="0">
                          <a:solidFill>
                            <a:schemeClr val="tx1"/>
                          </a:solidFill>
                          <a:effectLst/>
                          <a:latin typeface="微軟正黑體" panose="020B0604030504040204" pitchFamily="34" charset="-120"/>
                          <a:ea typeface="微軟正黑體" panose="020B0604030504040204" pitchFamily="34" charset="-120"/>
                        </a:rPr>
                        <a:t>委員職</a:t>
                      </a:r>
                      <a:r>
                        <a:rPr lang="zh-TW" sz="1800" b="0" kern="100" dirty="0" smtClean="0">
                          <a:solidFill>
                            <a:schemeClr val="tx1"/>
                          </a:solidFill>
                          <a:effectLst/>
                          <a:latin typeface="微軟正黑體" panose="020B0604030504040204" pitchFamily="34" charset="-120"/>
                          <a:ea typeface="微軟正黑體" panose="020B0604030504040204" pitchFamily="34" charset="-120"/>
                        </a:rPr>
                        <a:t>級</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之教師或院士</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E)</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有博士學位</a:t>
                      </a:r>
                      <a:r>
                        <a:rPr lang="zh-TW" sz="1800" b="0" kern="100" dirty="0" smtClean="0">
                          <a:solidFill>
                            <a:schemeClr val="tx1"/>
                          </a:solidFill>
                          <a:effectLst/>
                          <a:latin typeface="微軟正黑體" panose="020B0604030504040204" pitchFamily="34" charset="-120"/>
                          <a:ea typeface="微軟正黑體" panose="020B0604030504040204" pitchFamily="34" charset="-120"/>
                        </a:rPr>
                        <a:t>且學術</a:t>
                      </a:r>
                      <a:r>
                        <a:rPr lang="zh-TW" sz="1800" b="0" kern="100" dirty="0">
                          <a:solidFill>
                            <a:schemeClr val="tx1"/>
                          </a:solidFill>
                          <a:effectLst/>
                          <a:latin typeface="微軟正黑體" panose="020B0604030504040204" pitchFamily="34" charset="-120"/>
                          <a:ea typeface="微軟正黑體" panose="020B0604030504040204" pitchFamily="34" charset="-120"/>
                        </a:rPr>
                        <a:t>有</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成就</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F)</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屬稀少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特殊性</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G)</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遴聘稀少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特殊條件</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a:t>
                      </a:r>
                      <a:r>
                        <a:rPr lang="zh-TW" sz="1800" b="0" kern="100" dirty="0">
                          <a:solidFill>
                            <a:schemeClr val="tx1"/>
                          </a:solidFill>
                          <a:effectLst/>
                          <a:latin typeface="微軟正黑體" panose="020B0604030504040204" pitchFamily="34" charset="-120"/>
                          <a:ea typeface="微軟正黑體" panose="020B0604030504040204" pitchFamily="34" charset="-120"/>
                        </a:rPr>
                        <a:t>考試</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人</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次</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比率</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(H)</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1794402"/>
                  </a:ext>
                </a:extLst>
              </a:tr>
            </a:tbl>
          </a:graphicData>
        </a:graphic>
      </p:graphicFrame>
    </p:spTree>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14</a:t>
            </a:r>
            <a:endParaRPr lang="zh-TW" altLang="en-US" smtClean="0"/>
          </a:p>
        </p:txBody>
      </p:sp>
      <p:sp>
        <p:nvSpPr>
          <p:cNvPr id="105475"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D694E587-557F-4B9E-9E2A-8772E533806F}" type="slidenum">
              <a:rPr lang="zh-TW" altLang="en-US" smtClean="0">
                <a:solidFill>
                  <a:srgbClr val="000000"/>
                </a:solidFill>
              </a:rPr>
              <a:pPr fontAlgn="base">
                <a:spcBef>
                  <a:spcPct val="0"/>
                </a:spcBef>
                <a:spcAft>
                  <a:spcPct val="0"/>
                </a:spcAft>
              </a:pPr>
              <a:t>49</a:t>
            </a:fld>
            <a:endParaRPr lang="zh-TW" altLang="en-US" smtClean="0">
              <a:solidFill>
                <a:srgbClr val="000000"/>
              </a:solidFill>
            </a:endParaRPr>
          </a:p>
        </p:txBody>
      </p:sp>
      <p:sp>
        <p:nvSpPr>
          <p:cNvPr id="105476"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4-1-6 </a:t>
            </a:r>
            <a:r>
              <a:rPr lang="zh-TW" altLang="zh-TW" sz="3600" b="1">
                <a:solidFill>
                  <a:srgbClr val="C5E0B4"/>
                </a:solidFill>
                <a:latin typeface="微軟正黑體" panose="020B0604030504040204" pitchFamily="34" charset="-120"/>
                <a:ea typeface="微軟正黑體" panose="020B0604030504040204" pitchFamily="34" charset="-120"/>
              </a:rPr>
              <a:t>畢業碩、博士學位論文資料統計表 </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836988"/>
            <a:ext cx="12176125" cy="3324225"/>
          </a:xfrm>
          <a:prstGeom prst="rect">
            <a:avLst/>
          </a:prstGeom>
        </p:spPr>
        <p:txBody>
          <a:bodyPr>
            <a:spAutoFit/>
          </a:bodyPr>
          <a:lstStyle/>
          <a:p>
            <a:pPr>
              <a:spcAft>
                <a:spcPts val="0"/>
              </a:spcAft>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kern="100" dirty="0">
                <a:solidFill>
                  <a:srgbClr val="FF0000"/>
                </a:solidFill>
                <a:latin typeface="微軟正黑體" panose="020B0604030504040204" pitchFamily="34" charset="-120"/>
                <a:ea typeface="微軟正黑體" panose="020B0604030504040204" pitchFamily="34" charset="-120"/>
              </a:rPr>
              <a:t>畢業生修讀學術倫理教育課程人數及比率</a:t>
            </a:r>
            <a:endParaRPr lang="zh-TW" altLang="zh-TW" sz="24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本欄各研究所之「碩士班</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碩士在職專班</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包括暑期碩士在職專班</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博士班」等學制，所填畢業生因「課程必修或畢業條件</a:t>
            </a:r>
            <a:r>
              <a:rPr lang="en-US" altLang="zh-TW" sz="2400" dirty="0">
                <a:solidFill>
                  <a:prstClr val="black"/>
                </a:solidFill>
                <a:latin typeface="微軟正黑體" panose="020B0604030504040204" pitchFamily="34" charset="-120"/>
                <a:ea typeface="微軟正黑體" panose="020B0604030504040204" pitchFamily="34" charset="-120"/>
              </a:rPr>
              <a:t>(A1)</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、「自主修讀</a:t>
            </a:r>
            <a:r>
              <a:rPr lang="en-US" altLang="zh-TW" sz="2400" dirty="0">
                <a:solidFill>
                  <a:prstClr val="black"/>
                </a:solidFill>
                <a:latin typeface="微軟正黑體" panose="020B0604030504040204" pitchFamily="34" charset="-120"/>
                <a:ea typeface="微軟正黑體" panose="020B0604030504040204" pitchFamily="34" charset="-120"/>
              </a:rPr>
              <a:t>(A2)</a:t>
            </a:r>
            <a:r>
              <a:rPr lang="zh-TW" altLang="zh-TW" sz="2400" dirty="0">
                <a:solidFill>
                  <a:prstClr val="black"/>
                </a:solidFill>
                <a:latin typeface="微軟正黑體" panose="020B0604030504040204" pitchFamily="34" charset="-120"/>
                <a:ea typeface="微軟正黑體" panose="020B0604030504040204" pitchFamily="34" charset="-120"/>
              </a:rPr>
              <a:t>」、「無修讀</a:t>
            </a:r>
            <a:r>
              <a:rPr lang="en-US" altLang="zh-TW" sz="2400" dirty="0">
                <a:solidFill>
                  <a:prstClr val="black"/>
                </a:solidFill>
                <a:latin typeface="微軟正黑體" panose="020B0604030504040204" pitchFamily="34" charset="-120"/>
                <a:ea typeface="微軟正黑體" panose="020B0604030504040204" pitchFamily="34" charset="-120"/>
              </a:rPr>
              <a:t>(A3)</a:t>
            </a:r>
            <a:r>
              <a:rPr lang="zh-TW" altLang="zh-TW" sz="2400" dirty="0">
                <a:solidFill>
                  <a:prstClr val="black"/>
                </a:solidFill>
                <a:latin typeface="微軟正黑體" panose="020B0604030504040204" pitchFamily="34" charset="-120"/>
                <a:ea typeface="微軟正黑體" panose="020B0604030504040204" pitchFamily="34" charset="-120"/>
              </a:rPr>
              <a:t>」人數之加總，應等於「畢業總人數</a:t>
            </a:r>
            <a:r>
              <a:rPr lang="en-US" altLang="zh-TW" sz="2400" dirty="0">
                <a:solidFill>
                  <a:prstClr val="black"/>
                </a:solidFill>
                <a:latin typeface="微軟正黑體" panose="020B0604030504040204" pitchFamily="34" charset="-120"/>
                <a:ea typeface="微軟正黑體" panose="020B0604030504040204" pitchFamily="34" charset="-120"/>
              </a:rPr>
              <a:t>(A)</a:t>
            </a:r>
            <a:r>
              <a:rPr lang="zh-TW" altLang="zh-TW" sz="2400" dirty="0">
                <a:solidFill>
                  <a:prstClr val="black"/>
                </a:solidFill>
                <a:latin typeface="微軟正黑體" panose="020B0604030504040204" pitchFamily="34" charset="-120"/>
                <a:ea typeface="微軟正黑體" panose="020B0604030504040204" pitchFamily="34" charset="-120"/>
              </a:rPr>
              <a:t>」。</a:t>
            </a:r>
            <a:r>
              <a:rPr lang="en-US" altLang="zh-TW" sz="2400" dirty="0">
                <a:solidFill>
                  <a:prstClr val="black"/>
                </a:solidFill>
                <a:latin typeface="微軟正黑體" panose="020B0604030504040204" pitchFamily="34" charset="-120"/>
                <a:ea typeface="微軟正黑體" panose="020B0604030504040204" pitchFamily="34" charset="-120"/>
              </a:rPr>
              <a:t> </a:t>
            </a: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課程必修或畢業條件</a:t>
            </a:r>
            <a:r>
              <a:rPr lang="en-US" altLang="zh-TW" sz="2400" b="1" dirty="0">
                <a:solidFill>
                  <a:srgbClr val="FF0000"/>
                </a:solidFill>
                <a:latin typeface="微軟正黑體" panose="020B0604030504040204" pitchFamily="34" charset="-120"/>
                <a:ea typeface="微軟正黑體" panose="020B0604030504040204" pitchFamily="34" charset="-120"/>
              </a:rPr>
              <a:t>(A1) + </a:t>
            </a:r>
            <a:r>
              <a:rPr lang="zh-TW" altLang="zh-TW" sz="2400" b="1" dirty="0">
                <a:solidFill>
                  <a:srgbClr val="FF0000"/>
                </a:solidFill>
                <a:latin typeface="微軟正黑體" panose="020B0604030504040204" pitchFamily="34" charset="-120"/>
                <a:ea typeface="微軟正黑體" panose="020B0604030504040204" pitchFamily="34" charset="-120"/>
              </a:rPr>
              <a:t>自主修讀</a:t>
            </a:r>
            <a:r>
              <a:rPr lang="en-US" altLang="zh-TW" sz="2400" b="1" dirty="0">
                <a:solidFill>
                  <a:srgbClr val="FF0000"/>
                </a:solidFill>
                <a:latin typeface="微軟正黑體" panose="020B0604030504040204" pitchFamily="34" charset="-120"/>
                <a:ea typeface="微軟正黑體" panose="020B0604030504040204" pitchFamily="34" charset="-120"/>
              </a:rPr>
              <a:t>(A2) + </a:t>
            </a:r>
            <a:r>
              <a:rPr lang="zh-TW" altLang="zh-TW" sz="2400" b="1" dirty="0">
                <a:solidFill>
                  <a:srgbClr val="FF0000"/>
                </a:solidFill>
                <a:latin typeface="微軟正黑體" panose="020B0604030504040204" pitchFamily="34" charset="-120"/>
                <a:ea typeface="微軟正黑體" panose="020B0604030504040204" pitchFamily="34" charset="-120"/>
              </a:rPr>
              <a:t>無修讀</a:t>
            </a:r>
            <a:r>
              <a:rPr lang="en-US" altLang="zh-TW" sz="2400" b="1" dirty="0">
                <a:solidFill>
                  <a:srgbClr val="FF0000"/>
                </a:solidFill>
                <a:latin typeface="微軟正黑體" panose="020B0604030504040204" pitchFamily="34" charset="-120"/>
                <a:ea typeface="微軟正黑體" panose="020B0604030504040204" pitchFamily="34" charset="-120"/>
              </a:rPr>
              <a:t>(A3) = </a:t>
            </a:r>
            <a:r>
              <a:rPr lang="zh-TW" altLang="zh-TW" sz="2400" b="1" dirty="0">
                <a:solidFill>
                  <a:srgbClr val="FF0000"/>
                </a:solidFill>
                <a:latin typeface="微軟正黑體" panose="020B0604030504040204" pitchFamily="34" charset="-120"/>
                <a:ea typeface="微軟正黑體" panose="020B0604030504040204" pitchFamily="34" charset="-120"/>
              </a:rPr>
              <a:t>畢業總人數</a:t>
            </a:r>
            <a:r>
              <a:rPr lang="en-US" altLang="zh-TW" sz="2400" b="1" dirty="0">
                <a:solidFill>
                  <a:srgbClr val="FF0000"/>
                </a:solidFill>
                <a:latin typeface="微軟正黑體" panose="020B0604030504040204" pitchFamily="34" charset="-120"/>
                <a:ea typeface="微軟正黑體" panose="020B0604030504040204" pitchFamily="34" charset="-120"/>
              </a:rPr>
              <a:t>(A) </a:t>
            </a:r>
          </a:p>
          <a:p>
            <a:pPr marL="342900" indent="-342900">
              <a:buFont typeface="Wingdings" panose="05000000000000000000" pitchFamily="2" charset="2"/>
              <a:buChar char="u"/>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latin typeface="微軟正黑體" panose="020B0604030504040204" pitchFamily="34" charset="-120"/>
                <a:ea typeface="微軟正黑體" panose="020B0604030504040204" pitchFamily="34" charset="-120"/>
              </a:rPr>
              <a:t>技職司</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92075" y="1041400"/>
          <a:ext cx="12023725" cy="2641600"/>
        </p:xfrm>
        <a:graphic>
          <a:graphicData uri="http://schemas.openxmlformats.org/drawingml/2006/table">
            <a:tbl>
              <a:tblPr firstRow="1" firstCol="1" bandRow="1">
                <a:tableStyleId>{5C22544A-7EE6-4342-B048-85BDC9FD1C3A}</a:tableStyleId>
              </a:tblPr>
              <a:tblGrid>
                <a:gridCol w="318252">
                  <a:extLst>
                    <a:ext uri="{9D8B030D-6E8A-4147-A177-3AD203B41FA5}">
                      <a16:colId xmlns:a16="http://schemas.microsoft.com/office/drawing/2014/main" val="3044976768"/>
                    </a:ext>
                  </a:extLst>
                </a:gridCol>
                <a:gridCol w="362238">
                  <a:extLst>
                    <a:ext uri="{9D8B030D-6E8A-4147-A177-3AD203B41FA5}">
                      <a16:colId xmlns:a16="http://schemas.microsoft.com/office/drawing/2014/main" val="2310573620"/>
                    </a:ext>
                  </a:extLst>
                </a:gridCol>
                <a:gridCol w="331189">
                  <a:extLst>
                    <a:ext uri="{9D8B030D-6E8A-4147-A177-3AD203B41FA5}">
                      <a16:colId xmlns:a16="http://schemas.microsoft.com/office/drawing/2014/main" val="1960937942"/>
                    </a:ext>
                  </a:extLst>
                </a:gridCol>
                <a:gridCol w="461711">
                  <a:extLst>
                    <a:ext uri="{9D8B030D-6E8A-4147-A177-3AD203B41FA5}">
                      <a16:colId xmlns:a16="http://schemas.microsoft.com/office/drawing/2014/main" val="4238908311"/>
                    </a:ext>
                  </a:extLst>
                </a:gridCol>
                <a:gridCol w="618382">
                  <a:extLst>
                    <a:ext uri="{9D8B030D-6E8A-4147-A177-3AD203B41FA5}">
                      <a16:colId xmlns:a16="http://schemas.microsoft.com/office/drawing/2014/main" val="888456449"/>
                    </a:ext>
                  </a:extLst>
                </a:gridCol>
                <a:gridCol w="605760">
                  <a:extLst>
                    <a:ext uri="{9D8B030D-6E8A-4147-A177-3AD203B41FA5}">
                      <a16:colId xmlns:a16="http://schemas.microsoft.com/office/drawing/2014/main" val="2096189500"/>
                    </a:ext>
                  </a:extLst>
                </a:gridCol>
                <a:gridCol w="580521">
                  <a:extLst>
                    <a:ext uri="{9D8B030D-6E8A-4147-A177-3AD203B41FA5}">
                      <a16:colId xmlns:a16="http://schemas.microsoft.com/office/drawing/2014/main" val="416117860"/>
                    </a:ext>
                  </a:extLst>
                </a:gridCol>
                <a:gridCol w="580521">
                  <a:extLst>
                    <a:ext uri="{9D8B030D-6E8A-4147-A177-3AD203B41FA5}">
                      <a16:colId xmlns:a16="http://schemas.microsoft.com/office/drawing/2014/main" val="1868940233"/>
                    </a:ext>
                  </a:extLst>
                </a:gridCol>
                <a:gridCol w="530041">
                  <a:extLst>
                    <a:ext uri="{9D8B030D-6E8A-4147-A177-3AD203B41FA5}">
                      <a16:colId xmlns:a16="http://schemas.microsoft.com/office/drawing/2014/main" val="1303047544"/>
                    </a:ext>
                  </a:extLst>
                </a:gridCol>
                <a:gridCol w="719341">
                  <a:extLst>
                    <a:ext uri="{9D8B030D-6E8A-4147-A177-3AD203B41FA5}">
                      <a16:colId xmlns:a16="http://schemas.microsoft.com/office/drawing/2014/main" val="2378332555"/>
                    </a:ext>
                  </a:extLst>
                </a:gridCol>
                <a:gridCol w="782441">
                  <a:extLst>
                    <a:ext uri="{9D8B030D-6E8A-4147-A177-3AD203B41FA5}">
                      <a16:colId xmlns:a16="http://schemas.microsoft.com/office/drawing/2014/main" val="485777477"/>
                    </a:ext>
                  </a:extLst>
                </a:gridCol>
                <a:gridCol w="782441">
                  <a:extLst>
                    <a:ext uri="{9D8B030D-6E8A-4147-A177-3AD203B41FA5}">
                      <a16:colId xmlns:a16="http://schemas.microsoft.com/office/drawing/2014/main" val="342069059"/>
                    </a:ext>
                  </a:extLst>
                </a:gridCol>
                <a:gridCol w="1514403">
                  <a:extLst>
                    <a:ext uri="{9D8B030D-6E8A-4147-A177-3AD203B41FA5}">
                      <a16:colId xmlns:a16="http://schemas.microsoft.com/office/drawing/2014/main" val="788742266"/>
                    </a:ext>
                  </a:extLst>
                </a:gridCol>
                <a:gridCol w="1451302">
                  <a:extLst>
                    <a:ext uri="{9D8B030D-6E8A-4147-A177-3AD203B41FA5}">
                      <a16:colId xmlns:a16="http://schemas.microsoft.com/office/drawing/2014/main" val="796446804"/>
                    </a:ext>
                  </a:extLst>
                </a:gridCol>
                <a:gridCol w="1097941">
                  <a:extLst>
                    <a:ext uri="{9D8B030D-6E8A-4147-A177-3AD203B41FA5}">
                      <a16:colId xmlns:a16="http://schemas.microsoft.com/office/drawing/2014/main" val="1320568197"/>
                    </a:ext>
                  </a:extLst>
                </a:gridCol>
                <a:gridCol w="1287240">
                  <a:extLst>
                    <a:ext uri="{9D8B030D-6E8A-4147-A177-3AD203B41FA5}">
                      <a16:colId xmlns:a16="http://schemas.microsoft.com/office/drawing/2014/main" val="3149939190"/>
                    </a:ext>
                  </a:extLst>
                </a:gridCol>
              </a:tblGrid>
              <a:tr h="566867">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系所</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學制</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畢業總人數</a:t>
                      </a:r>
                      <a:r>
                        <a:rPr lang="en-US" sz="1800" b="0" kern="100" dirty="0">
                          <a:solidFill>
                            <a:schemeClr val="tx1"/>
                          </a:solidFill>
                          <a:effectLst/>
                          <a:latin typeface="微軟正黑體" panose="020B0604030504040204" pitchFamily="34" charset="-120"/>
                          <a:ea typeface="微軟正黑體" panose="020B0604030504040204" pitchFamily="34" charset="-120"/>
                        </a:rPr>
                        <a:t>(A)</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gridSpan="4">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畢業生修讀學術</a:t>
                      </a:r>
                      <a:r>
                        <a:rPr lang="zh-TW" sz="1800" b="1" kern="100" dirty="0" smtClean="0">
                          <a:solidFill>
                            <a:srgbClr val="FF0000"/>
                          </a:solidFill>
                          <a:effectLst/>
                          <a:latin typeface="微軟正黑體" panose="020B0604030504040204" pitchFamily="34" charset="-120"/>
                          <a:ea typeface="微軟正黑體" panose="020B0604030504040204" pitchFamily="34" charset="-120"/>
                        </a:rPr>
                        <a:t>倫理</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教育課程</a:t>
                      </a:r>
                      <a:r>
                        <a:rPr lang="zh-TW" sz="1800" b="1" kern="100" dirty="0">
                          <a:solidFill>
                            <a:srgbClr val="FF0000"/>
                          </a:solidFill>
                          <a:effectLst/>
                          <a:latin typeface="微軟正黑體" panose="020B0604030504040204" pitchFamily="34" charset="-120"/>
                          <a:ea typeface="微軟正黑體" panose="020B0604030504040204" pitchFamily="34" charset="-120"/>
                        </a:rPr>
                        <a:t>人數及比率</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學位論文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學位論文考試委員人次</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206885035"/>
                  </a:ext>
                </a:extLst>
              </a:tr>
              <a:tr h="20747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課程必修</a:t>
                      </a:r>
                      <a:r>
                        <a:rPr lang="zh-TW" sz="1800" b="1" kern="100" dirty="0" smtClean="0">
                          <a:solidFill>
                            <a:srgbClr val="FF0000"/>
                          </a:solidFill>
                          <a:effectLst/>
                          <a:latin typeface="微軟正黑體" panose="020B0604030504040204" pitchFamily="34" charset="-120"/>
                          <a:ea typeface="微軟正黑體" panose="020B0604030504040204" pitchFamily="34" charset="-120"/>
                        </a:rPr>
                        <a:t>或</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畢業條件</a:t>
                      </a:r>
                      <a:r>
                        <a:rPr lang="en-US" sz="1800" b="1" kern="100" dirty="0" smtClean="0">
                          <a:solidFill>
                            <a:srgbClr val="FF0000"/>
                          </a:solidFill>
                          <a:effectLst/>
                          <a:latin typeface="微軟正黑體" panose="020B0604030504040204" pitchFamily="34" charset="-120"/>
                          <a:ea typeface="微軟正黑體" panose="020B0604030504040204" pitchFamily="34" charset="-120"/>
                        </a:rPr>
                        <a:t>(</a:t>
                      </a:r>
                      <a:r>
                        <a:rPr lang="en-US" sz="1800" b="1" kern="100" dirty="0">
                          <a:solidFill>
                            <a:srgbClr val="FF0000"/>
                          </a:solidFill>
                          <a:effectLst/>
                          <a:latin typeface="微軟正黑體" panose="020B0604030504040204" pitchFamily="34" charset="-120"/>
                          <a:ea typeface="微軟正黑體" panose="020B0604030504040204" pitchFamily="34" charset="-120"/>
                        </a:rPr>
                        <a:t>A1)</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自主修讀</a:t>
                      </a:r>
                      <a:r>
                        <a:rPr lang="en-US" sz="1800" b="1" kern="100" dirty="0">
                          <a:solidFill>
                            <a:srgbClr val="FF0000"/>
                          </a:solidFill>
                          <a:effectLst/>
                          <a:latin typeface="微軟正黑體" panose="020B0604030504040204" pitchFamily="34" charset="-120"/>
                          <a:ea typeface="微軟正黑體" panose="020B0604030504040204" pitchFamily="34" charset="-120"/>
                        </a:rPr>
                        <a:t>(A2)</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無</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修</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讀</a:t>
                      </a:r>
                      <a:endParaRPr lang="zh-TW" sz="1800" b="1" kern="100" dirty="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1" kern="100" dirty="0">
                          <a:solidFill>
                            <a:srgbClr val="FF0000"/>
                          </a:solidFill>
                          <a:effectLst/>
                          <a:latin typeface="微軟正黑體" panose="020B0604030504040204" pitchFamily="34" charset="-120"/>
                          <a:ea typeface="微軟正黑體" panose="020B0604030504040204" pitchFamily="34" charset="-120"/>
                        </a:rPr>
                        <a:t>(A3)</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修習比率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B)</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r>
                        <a:rPr lang="en-US" sz="1800" b="0" kern="100" dirty="0">
                          <a:solidFill>
                            <a:schemeClr val="tx1"/>
                          </a:solidFill>
                          <a:effectLst/>
                          <a:latin typeface="微軟正黑體" panose="020B0604030504040204" pitchFamily="34" charset="-120"/>
                          <a:ea typeface="微軟正黑體" panose="020B0604030504040204" pitchFamily="34" charset="-120"/>
                        </a:rPr>
                        <a:t>(C1)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延後</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C2)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r>
                        <a:rPr lang="en-US" sz="1800" b="0" kern="100" dirty="0">
                          <a:solidFill>
                            <a:schemeClr val="tx1"/>
                          </a:solidFill>
                          <a:effectLst/>
                          <a:latin typeface="微軟正黑體" panose="020B0604030504040204" pitchFamily="34" charset="-120"/>
                          <a:ea typeface="微軟正黑體" panose="020B0604030504040204" pitchFamily="34" charset="-120"/>
                        </a:rPr>
                        <a:t>(C3)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延</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後</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及</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a:t>
                      </a:r>
                      <a:r>
                        <a:rPr lang="zh-TW" sz="1800" b="0" kern="100" dirty="0">
                          <a:solidFill>
                            <a:schemeClr val="tx1"/>
                          </a:solidFill>
                          <a:effectLst/>
                          <a:latin typeface="微軟正黑體" panose="020B0604030504040204" pitchFamily="34" charset="-120"/>
                          <a:ea typeface="微軟正黑體" panose="020B0604030504040204" pitchFamily="34" charset="-120"/>
                        </a:rPr>
                        <a:t>公開比率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D)</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符合</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各學位</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a:t>
                      </a:r>
                      <a:r>
                        <a:rPr lang="zh-TW" sz="1800" b="0" kern="100" dirty="0">
                          <a:solidFill>
                            <a:schemeClr val="tx1"/>
                          </a:solidFill>
                          <a:effectLst/>
                          <a:latin typeface="微軟正黑體" panose="020B0604030504040204" pitchFamily="34" charset="-120"/>
                          <a:ea typeface="微軟正黑體" panose="020B0604030504040204" pitchFamily="34" charset="-120"/>
                        </a:rPr>
                        <a:t>委員職</a:t>
                      </a:r>
                      <a:r>
                        <a:rPr lang="zh-TW" sz="1800" b="0" kern="100" dirty="0" smtClean="0">
                          <a:solidFill>
                            <a:schemeClr val="tx1"/>
                          </a:solidFill>
                          <a:effectLst/>
                          <a:latin typeface="微軟正黑體" panose="020B0604030504040204" pitchFamily="34" charset="-120"/>
                          <a:ea typeface="微軟正黑體" panose="020B0604030504040204" pitchFamily="34" charset="-120"/>
                        </a:rPr>
                        <a:t>級</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之教師或院士</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E)</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有博士學位</a:t>
                      </a:r>
                      <a:r>
                        <a:rPr lang="zh-TW" sz="1800" b="0" kern="100" dirty="0" smtClean="0">
                          <a:solidFill>
                            <a:schemeClr val="tx1"/>
                          </a:solidFill>
                          <a:effectLst/>
                          <a:latin typeface="微軟正黑體" panose="020B0604030504040204" pitchFamily="34" charset="-120"/>
                          <a:ea typeface="微軟正黑體" panose="020B0604030504040204" pitchFamily="34" charset="-120"/>
                        </a:rPr>
                        <a:t>且學術</a:t>
                      </a:r>
                      <a:r>
                        <a:rPr lang="zh-TW" sz="1800" b="0" kern="100" dirty="0">
                          <a:solidFill>
                            <a:schemeClr val="tx1"/>
                          </a:solidFill>
                          <a:effectLst/>
                          <a:latin typeface="微軟正黑體" panose="020B0604030504040204" pitchFamily="34" charset="-120"/>
                          <a:ea typeface="微軟正黑體" panose="020B0604030504040204" pitchFamily="34" charset="-120"/>
                        </a:rPr>
                        <a:t>有</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成就</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F)</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屬稀少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特殊性</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G)</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遴聘稀少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特殊條件</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a:t>
                      </a:r>
                      <a:r>
                        <a:rPr lang="zh-TW" sz="1800" b="0" kern="100" dirty="0">
                          <a:solidFill>
                            <a:schemeClr val="tx1"/>
                          </a:solidFill>
                          <a:effectLst/>
                          <a:latin typeface="微軟正黑體" panose="020B0604030504040204" pitchFamily="34" charset="-120"/>
                          <a:ea typeface="微軟正黑體" panose="020B0604030504040204" pitchFamily="34" charset="-120"/>
                        </a:rPr>
                        <a:t>考試</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人</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次</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比率</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(H)</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1794402"/>
                  </a:ext>
                </a:extLst>
              </a:tr>
            </a:tbl>
          </a:graphicData>
        </a:graphic>
      </p:graphicFrame>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02</a:t>
            </a:r>
            <a:endParaRPr lang="zh-TW" altLang="en-US" smtClean="0"/>
          </a:p>
        </p:txBody>
      </p:sp>
      <p:sp>
        <p:nvSpPr>
          <p:cNvPr id="56323"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C61AEF2C-5910-4B4B-B26B-8416BCFF1265}" type="slidenum">
              <a:rPr lang="zh-TW" altLang="en-US" smtClean="0">
                <a:solidFill>
                  <a:srgbClr val="000000"/>
                </a:solidFill>
              </a:rPr>
              <a:pPr fontAlgn="base">
                <a:spcBef>
                  <a:spcPct val="0"/>
                </a:spcBef>
                <a:spcAft>
                  <a:spcPct val="0"/>
                </a:spcAft>
              </a:pPr>
              <a:t>5</a:t>
            </a:fld>
            <a:endParaRPr lang="zh-TW" altLang="en-US" smtClean="0">
              <a:solidFill>
                <a:srgbClr val="000000"/>
              </a:solidFill>
            </a:endParaRPr>
          </a:p>
        </p:txBody>
      </p:sp>
      <p:sp>
        <p:nvSpPr>
          <p:cNvPr id="56324"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4000" b="1">
                <a:solidFill>
                  <a:srgbClr val="C5E0B4"/>
                </a:solidFill>
                <a:latin typeface="微軟正黑體" panose="020B0604030504040204" pitchFamily="34" charset="-120"/>
                <a:ea typeface="微軟正黑體" panose="020B0604030504040204" pitchFamily="34" charset="-120"/>
              </a:rPr>
              <a:t>表</a:t>
            </a:r>
            <a:r>
              <a:rPr lang="en-US" altLang="zh-TW" sz="4000" b="1">
                <a:solidFill>
                  <a:srgbClr val="C5E0B4"/>
                </a:solidFill>
                <a:latin typeface="微軟正黑體" panose="020B0604030504040204" pitchFamily="34" charset="-120"/>
                <a:ea typeface="微軟正黑體" panose="020B0604030504040204" pitchFamily="34" charset="-120"/>
              </a:rPr>
              <a:t>1-14 </a:t>
            </a:r>
            <a:r>
              <a:rPr lang="zh-TW" altLang="en-US" sz="4000" b="1">
                <a:solidFill>
                  <a:srgbClr val="C5E0B4"/>
                </a:solidFill>
                <a:latin typeface="微軟正黑體" panose="020B0604030504040204" pitchFamily="34" charset="-120"/>
                <a:ea typeface="微軟正黑體" panose="020B0604030504040204" pitchFamily="34" charset="-120"/>
              </a:rPr>
              <a:t>職技資料</a:t>
            </a:r>
            <a:r>
              <a:rPr lang="zh-TW" altLang="zh-TW" sz="4000" b="1">
                <a:solidFill>
                  <a:srgbClr val="C5E0B4"/>
                </a:solidFill>
                <a:latin typeface="微軟正黑體" panose="020B0604030504040204" pitchFamily="34" charset="-120"/>
                <a:ea typeface="微軟正黑體" panose="020B0604030504040204" pitchFamily="34" charset="-120"/>
              </a:rPr>
              <a:t>表</a:t>
            </a:r>
            <a:endParaRPr lang="zh-TW" altLang="en-US" sz="40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3078162"/>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修改定義</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latin typeface="微軟正黑體" panose="020B0604030504040204" pitchFamily="34" charset="-120"/>
                <a:ea typeface="微軟正黑體" panose="020B0604030504040204" pitchFamily="34" charset="-120"/>
              </a:rPr>
              <a:t>本表包含專任</a:t>
            </a:r>
            <a:r>
              <a:rPr lang="en-US" altLang="zh-TW" sz="2400" dirty="0">
                <a:latin typeface="微軟正黑體" panose="020B0604030504040204" pitchFamily="34" charset="-120"/>
                <a:ea typeface="微軟正黑體" panose="020B0604030504040204" pitchFamily="34" charset="-120"/>
              </a:rPr>
              <a:t>(</a:t>
            </a:r>
            <a:r>
              <a:rPr lang="zh-TW" altLang="zh-TW" sz="2400" dirty="0">
                <a:latin typeface="微軟正黑體" panose="020B0604030504040204" pitchFamily="34" charset="-120"/>
                <a:ea typeface="微軟正黑體" panose="020B0604030504040204" pitchFamily="34" charset="-120"/>
              </a:rPr>
              <a:t>職</a:t>
            </a:r>
            <a:r>
              <a:rPr lang="en-US" altLang="zh-TW" sz="2400" dirty="0">
                <a:latin typeface="微軟正黑體" panose="020B0604030504040204" pitchFamily="34" charset="-120"/>
                <a:ea typeface="微軟正黑體" panose="020B0604030504040204" pitchFamily="34" charset="-120"/>
              </a:rPr>
              <a:t>)</a:t>
            </a:r>
            <a:r>
              <a:rPr lang="zh-TW" altLang="zh-TW" sz="2400" dirty="0">
                <a:latin typeface="微軟正黑體" panose="020B0604030504040204" pitchFamily="34" charset="-120"/>
                <a:ea typeface="微軟正黑體" panose="020B0604030504040204" pitchFamily="34" charset="-120"/>
              </a:rPr>
              <a:t>人員、正式約聘僱人員</a:t>
            </a:r>
            <a:r>
              <a:rPr lang="en-US" altLang="zh-TW" sz="2400" dirty="0">
                <a:latin typeface="微軟正黑體" panose="020B0604030504040204" pitchFamily="34" charset="-120"/>
                <a:ea typeface="微軟正黑體" panose="020B0604030504040204" pitchFamily="34" charset="-120"/>
              </a:rPr>
              <a:t>(</a:t>
            </a:r>
            <a:r>
              <a:rPr lang="zh-TW" altLang="zh-TW" sz="2400" dirty="0">
                <a:latin typeface="微軟正黑體" panose="020B0604030504040204" pitchFamily="34" charset="-120"/>
                <a:ea typeface="微軟正黑體" panose="020B0604030504040204" pitchFamily="34" charset="-120"/>
              </a:rPr>
              <a:t>一年一聘屬按年常態雇用者</a:t>
            </a:r>
            <a:r>
              <a:rPr lang="en-US" altLang="zh-TW" sz="2400" dirty="0">
                <a:latin typeface="微軟正黑體" panose="020B0604030504040204" pitchFamily="34" charset="-120"/>
                <a:ea typeface="微軟正黑體" panose="020B0604030504040204" pitchFamily="34" charset="-120"/>
              </a:rPr>
              <a:t>)</a:t>
            </a:r>
            <a:r>
              <a:rPr lang="zh-TW" altLang="zh-TW" sz="2400" dirty="0">
                <a:latin typeface="微軟正黑體" panose="020B0604030504040204" pitchFamily="34" charset="-120"/>
                <a:ea typeface="微軟正黑體" panose="020B0604030504040204" pitchFamily="34" charset="-120"/>
              </a:rPr>
              <a:t>、專業技術人員、助教、警衛及工友</a:t>
            </a:r>
            <a:r>
              <a:rPr lang="en-US" altLang="zh-TW" sz="2400" dirty="0">
                <a:latin typeface="微軟正黑體" panose="020B0604030504040204" pitchFamily="34" charset="-120"/>
                <a:ea typeface="微軟正黑體" panose="020B0604030504040204" pitchFamily="34" charset="-120"/>
              </a:rPr>
              <a:t>(</a:t>
            </a:r>
            <a:r>
              <a:rPr lang="zh-TW" altLang="zh-TW" sz="2400" dirty="0">
                <a:latin typeface="微軟正黑體" panose="020B0604030504040204" pitchFamily="34" charset="-120"/>
                <a:ea typeface="微軟正黑體" panose="020B0604030504040204" pitchFamily="34" charset="-120"/>
              </a:rPr>
              <a:t>含技工</a:t>
            </a:r>
            <a:r>
              <a:rPr lang="en-US" altLang="zh-TW" sz="2400" dirty="0">
                <a:latin typeface="微軟正黑體" panose="020B0604030504040204" pitchFamily="34" charset="-120"/>
                <a:ea typeface="微軟正黑體" panose="020B0604030504040204" pitchFamily="34" charset="-120"/>
              </a:rPr>
              <a:t>)</a:t>
            </a:r>
            <a:r>
              <a:rPr lang="zh-TW" altLang="zh-TW"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latin typeface="微軟正黑體" panose="020B0604030504040204" pitchFamily="34" charset="-120"/>
                <a:ea typeface="微軟正黑體" panose="020B0604030504040204" pitchFamily="34" charset="-120"/>
              </a:rPr>
              <a:t>不包括計畫性人員</a:t>
            </a:r>
            <a:r>
              <a:rPr lang="en-US" altLang="zh-TW" sz="2400" dirty="0">
                <a:latin typeface="微軟正黑體" panose="020B0604030504040204" pitchFamily="34" charset="-120"/>
                <a:ea typeface="微軟正黑體" panose="020B0604030504040204" pitchFamily="34" charset="-120"/>
              </a:rPr>
              <a:t>(</a:t>
            </a:r>
            <a:r>
              <a:rPr lang="zh-TW" altLang="zh-TW" sz="2400" dirty="0">
                <a:latin typeface="微軟正黑體" panose="020B0604030504040204" pitchFamily="34" charset="-120"/>
                <a:ea typeface="微軟正黑體" panose="020B0604030504040204" pitchFamily="34" charset="-120"/>
              </a:rPr>
              <a:t>如高等教育深耕計畫等</a:t>
            </a:r>
            <a:r>
              <a:rPr lang="en-US" altLang="zh-TW" sz="2400" dirty="0">
                <a:latin typeface="微軟正黑體" panose="020B0604030504040204" pitchFamily="34" charset="-120"/>
                <a:ea typeface="微軟正黑體" panose="020B0604030504040204" pitchFamily="34" charset="-120"/>
              </a:rPr>
              <a:t>)</a:t>
            </a:r>
            <a:r>
              <a:rPr lang="zh-TW" altLang="zh-TW" sz="2400" dirty="0">
                <a:latin typeface="微軟正黑體" panose="020B0604030504040204" pitchFamily="34" charset="-120"/>
                <a:ea typeface="微軟正黑體" panose="020B0604030504040204" pitchFamily="34" charset="-120"/>
              </a:rPr>
              <a:t>、兼職人員、短期臨時人員、學校附設醫院、附設農林畜牧作業組織</a:t>
            </a:r>
            <a:r>
              <a:rPr lang="en-US" altLang="zh-TW" sz="2400" dirty="0">
                <a:latin typeface="微軟正黑體" panose="020B0604030504040204" pitchFamily="34" charset="-120"/>
                <a:ea typeface="微軟正黑體" panose="020B0604030504040204" pitchFamily="34" charset="-120"/>
              </a:rPr>
              <a:t>(</a:t>
            </a:r>
            <a:r>
              <a:rPr lang="zh-TW" altLang="zh-TW" sz="2400" dirty="0">
                <a:latin typeface="微軟正黑體" panose="020B0604030504040204" pitchFamily="34" charset="-120"/>
                <a:ea typeface="微軟正黑體" panose="020B0604030504040204" pitchFamily="34" charset="-120"/>
              </a:rPr>
              <a:t>如附設醫院、附設農場、附設林場等</a:t>
            </a:r>
            <a:r>
              <a:rPr lang="en-US" altLang="zh-TW" sz="2400" dirty="0">
                <a:latin typeface="微軟正黑體" panose="020B0604030504040204" pitchFamily="34" charset="-120"/>
                <a:ea typeface="微軟正黑體" panose="020B0604030504040204" pitchFamily="34" charset="-120"/>
              </a:rPr>
              <a:t>)</a:t>
            </a:r>
            <a:r>
              <a:rPr lang="zh-TW" altLang="zh-TW" sz="2400" dirty="0">
                <a:latin typeface="微軟正黑體" panose="020B0604030504040204" pitchFamily="34" charset="-120"/>
                <a:ea typeface="微軟正黑體" panose="020B0604030504040204" pitchFamily="34" charset="-120"/>
              </a:rPr>
              <a:t>之員工，若任職於董事會之專任職員，其</a:t>
            </a:r>
            <a:r>
              <a:rPr lang="zh-TW" altLang="zh-TW" sz="2400" b="1" dirty="0">
                <a:solidFill>
                  <a:srgbClr val="FF0000"/>
                </a:solidFill>
                <a:latin typeface="微軟正黑體" panose="020B0604030504040204" pitchFamily="34" charset="-120"/>
                <a:ea typeface="微軟正黑體" panose="020B0604030504040204" pitchFamily="34" charset="-120"/>
              </a:rPr>
              <a:t>職務編列於學校組織規程中，始得認列</a:t>
            </a:r>
            <a:r>
              <a:rPr lang="zh-TW" altLang="zh-TW" sz="2400" dirty="0">
                <a:latin typeface="微軟正黑體" panose="020B0604030504040204" pitchFamily="34" charset="-120"/>
                <a:ea typeface="微軟正黑體" panose="020B0604030504040204" pitchFamily="34" charset="-120"/>
              </a:rPr>
              <a:t>。</a:t>
            </a: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修改定義</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nvGraphicFramePr>
        <p:xfrm>
          <a:off x="155575" y="1008063"/>
          <a:ext cx="11884025" cy="2703512"/>
        </p:xfrm>
        <a:graphic>
          <a:graphicData uri="http://schemas.openxmlformats.org/drawingml/2006/table">
            <a:tbl>
              <a:tblPr/>
              <a:tblGrid>
                <a:gridCol w="392113">
                  <a:extLst>
                    <a:ext uri="{9D8B030D-6E8A-4147-A177-3AD203B41FA5}">
                      <a16:colId xmlns:a16="http://schemas.microsoft.com/office/drawing/2014/main" val="1806804577"/>
                    </a:ext>
                  </a:extLst>
                </a:gridCol>
                <a:gridCol w="368300">
                  <a:extLst>
                    <a:ext uri="{9D8B030D-6E8A-4147-A177-3AD203B41FA5}">
                      <a16:colId xmlns:a16="http://schemas.microsoft.com/office/drawing/2014/main" val="748213771"/>
                    </a:ext>
                  </a:extLst>
                </a:gridCol>
                <a:gridCol w="433387">
                  <a:extLst>
                    <a:ext uri="{9D8B030D-6E8A-4147-A177-3AD203B41FA5}">
                      <a16:colId xmlns:a16="http://schemas.microsoft.com/office/drawing/2014/main" val="2203675248"/>
                    </a:ext>
                  </a:extLst>
                </a:gridCol>
                <a:gridCol w="436563">
                  <a:extLst>
                    <a:ext uri="{9D8B030D-6E8A-4147-A177-3AD203B41FA5}">
                      <a16:colId xmlns:a16="http://schemas.microsoft.com/office/drawing/2014/main" val="2690849429"/>
                    </a:ext>
                  </a:extLst>
                </a:gridCol>
                <a:gridCol w="434975">
                  <a:extLst>
                    <a:ext uri="{9D8B030D-6E8A-4147-A177-3AD203B41FA5}">
                      <a16:colId xmlns:a16="http://schemas.microsoft.com/office/drawing/2014/main" val="3877904503"/>
                    </a:ext>
                  </a:extLst>
                </a:gridCol>
                <a:gridCol w="508000">
                  <a:extLst>
                    <a:ext uri="{9D8B030D-6E8A-4147-A177-3AD203B41FA5}">
                      <a16:colId xmlns:a16="http://schemas.microsoft.com/office/drawing/2014/main" val="3165484567"/>
                    </a:ext>
                  </a:extLst>
                </a:gridCol>
                <a:gridCol w="479425">
                  <a:extLst>
                    <a:ext uri="{9D8B030D-6E8A-4147-A177-3AD203B41FA5}">
                      <a16:colId xmlns:a16="http://schemas.microsoft.com/office/drawing/2014/main" val="1253287945"/>
                    </a:ext>
                  </a:extLst>
                </a:gridCol>
                <a:gridCol w="550862">
                  <a:extLst>
                    <a:ext uri="{9D8B030D-6E8A-4147-A177-3AD203B41FA5}">
                      <a16:colId xmlns:a16="http://schemas.microsoft.com/office/drawing/2014/main" val="465753210"/>
                    </a:ext>
                  </a:extLst>
                </a:gridCol>
                <a:gridCol w="623888">
                  <a:extLst>
                    <a:ext uri="{9D8B030D-6E8A-4147-A177-3AD203B41FA5}">
                      <a16:colId xmlns:a16="http://schemas.microsoft.com/office/drawing/2014/main" val="2450032220"/>
                    </a:ext>
                  </a:extLst>
                </a:gridCol>
                <a:gridCol w="682625">
                  <a:extLst>
                    <a:ext uri="{9D8B030D-6E8A-4147-A177-3AD203B41FA5}">
                      <a16:colId xmlns:a16="http://schemas.microsoft.com/office/drawing/2014/main" val="3869173727"/>
                    </a:ext>
                  </a:extLst>
                </a:gridCol>
                <a:gridCol w="696912">
                  <a:extLst>
                    <a:ext uri="{9D8B030D-6E8A-4147-A177-3AD203B41FA5}">
                      <a16:colId xmlns:a16="http://schemas.microsoft.com/office/drawing/2014/main" val="1385634821"/>
                    </a:ext>
                  </a:extLst>
                </a:gridCol>
                <a:gridCol w="609600">
                  <a:extLst>
                    <a:ext uri="{9D8B030D-6E8A-4147-A177-3AD203B41FA5}">
                      <a16:colId xmlns:a16="http://schemas.microsoft.com/office/drawing/2014/main" val="3985313293"/>
                    </a:ext>
                  </a:extLst>
                </a:gridCol>
                <a:gridCol w="812800">
                  <a:extLst>
                    <a:ext uri="{9D8B030D-6E8A-4147-A177-3AD203B41FA5}">
                      <a16:colId xmlns:a16="http://schemas.microsoft.com/office/drawing/2014/main" val="1884425258"/>
                    </a:ext>
                  </a:extLst>
                </a:gridCol>
                <a:gridCol w="711200">
                  <a:extLst>
                    <a:ext uri="{9D8B030D-6E8A-4147-A177-3AD203B41FA5}">
                      <a16:colId xmlns:a16="http://schemas.microsoft.com/office/drawing/2014/main" val="2347877371"/>
                    </a:ext>
                  </a:extLst>
                </a:gridCol>
                <a:gridCol w="528638">
                  <a:extLst>
                    <a:ext uri="{9D8B030D-6E8A-4147-A177-3AD203B41FA5}">
                      <a16:colId xmlns:a16="http://schemas.microsoft.com/office/drawing/2014/main" val="2794214804"/>
                    </a:ext>
                  </a:extLst>
                </a:gridCol>
                <a:gridCol w="473075">
                  <a:extLst>
                    <a:ext uri="{9D8B030D-6E8A-4147-A177-3AD203B41FA5}">
                      <a16:colId xmlns:a16="http://schemas.microsoft.com/office/drawing/2014/main" val="3545783144"/>
                    </a:ext>
                  </a:extLst>
                </a:gridCol>
                <a:gridCol w="622300">
                  <a:extLst>
                    <a:ext uri="{9D8B030D-6E8A-4147-A177-3AD203B41FA5}">
                      <a16:colId xmlns:a16="http://schemas.microsoft.com/office/drawing/2014/main" val="347207528"/>
                    </a:ext>
                  </a:extLst>
                </a:gridCol>
                <a:gridCol w="593725">
                  <a:extLst>
                    <a:ext uri="{9D8B030D-6E8A-4147-A177-3AD203B41FA5}">
                      <a16:colId xmlns:a16="http://schemas.microsoft.com/office/drawing/2014/main" val="2225718792"/>
                    </a:ext>
                  </a:extLst>
                </a:gridCol>
                <a:gridCol w="596900">
                  <a:extLst>
                    <a:ext uri="{9D8B030D-6E8A-4147-A177-3AD203B41FA5}">
                      <a16:colId xmlns:a16="http://schemas.microsoft.com/office/drawing/2014/main" val="324303818"/>
                    </a:ext>
                  </a:extLst>
                </a:gridCol>
                <a:gridCol w="587375">
                  <a:extLst>
                    <a:ext uri="{9D8B030D-6E8A-4147-A177-3AD203B41FA5}">
                      <a16:colId xmlns:a16="http://schemas.microsoft.com/office/drawing/2014/main" val="2037029582"/>
                    </a:ext>
                  </a:extLst>
                </a:gridCol>
                <a:gridCol w="741362">
                  <a:extLst>
                    <a:ext uri="{9D8B030D-6E8A-4147-A177-3AD203B41FA5}">
                      <a16:colId xmlns:a16="http://schemas.microsoft.com/office/drawing/2014/main" val="1241537654"/>
                    </a:ext>
                  </a:extLst>
                </a:gridCol>
              </a:tblGrid>
              <a:tr h="2703512">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學年度</a:t>
                      </a:r>
                    </a:p>
                  </a:txBody>
                  <a:tcPr marL="68580" marR="68580" marT="0" marB="0" vert="eaVert"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學期</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任職部門</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識別號類型</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身分識別號</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國籍</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姓名</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性別</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出生年月日</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電子郵件</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編制內</a:t>
                      </a: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編制外</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是否為派遣人力</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非在校統籌支薪之</a:t>
                      </a:r>
                      <a:endPar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endParaRPr>
                    </a:p>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職員</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職員分類</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職稱</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學歷</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任現職日期</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聘期達一年以上</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任職狀態</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ts val="12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最早到校任職日</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印領清冊頁碼</a:t>
                      </a:r>
                    </a:p>
                  </a:txBody>
                  <a:tcPr marL="68580" marR="68580" marT="0" marB="0" vert="eaVert"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34833496"/>
                  </a:ext>
                </a:extLst>
              </a:tr>
            </a:tbl>
          </a:graphicData>
        </a:graphic>
      </p:graphicFrame>
    </p:spTree>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14</a:t>
            </a:r>
            <a:endParaRPr lang="zh-TW" altLang="en-US" smtClean="0"/>
          </a:p>
        </p:txBody>
      </p:sp>
      <p:sp>
        <p:nvSpPr>
          <p:cNvPr id="106499"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A1332715-B3DC-4569-9A0D-395247DEAE3E}" type="slidenum">
              <a:rPr lang="zh-TW" altLang="en-US" smtClean="0">
                <a:solidFill>
                  <a:srgbClr val="000000"/>
                </a:solidFill>
              </a:rPr>
              <a:pPr fontAlgn="base">
                <a:spcBef>
                  <a:spcPct val="0"/>
                </a:spcBef>
                <a:spcAft>
                  <a:spcPct val="0"/>
                </a:spcAft>
              </a:pPr>
              <a:t>50</a:t>
            </a:fld>
            <a:endParaRPr lang="zh-TW" altLang="en-US" smtClean="0">
              <a:solidFill>
                <a:srgbClr val="000000"/>
              </a:solidFill>
            </a:endParaRPr>
          </a:p>
        </p:txBody>
      </p:sp>
      <p:sp>
        <p:nvSpPr>
          <p:cNvPr id="106500"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4-1-6 </a:t>
            </a:r>
            <a:r>
              <a:rPr lang="zh-TW" altLang="zh-TW" sz="3600" b="1">
                <a:solidFill>
                  <a:srgbClr val="C5E0B4"/>
                </a:solidFill>
                <a:latin typeface="微軟正黑體" panose="020B0604030504040204" pitchFamily="34" charset="-120"/>
                <a:ea typeface="微軟正黑體" panose="020B0604030504040204" pitchFamily="34" charset="-120"/>
              </a:rPr>
              <a:t>畢業碩、博士學位論文資料統計表 </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kern="100" dirty="0">
                <a:solidFill>
                  <a:srgbClr val="FF0000"/>
                </a:solidFill>
                <a:latin typeface="微軟正黑體" panose="020B0604030504040204" pitchFamily="34" charset="-120"/>
                <a:ea typeface="微軟正黑體" panose="020B0604030504040204" pitchFamily="34" charset="-120"/>
              </a:rPr>
              <a:t>畢業生修讀學術倫理教育課程人數及比率</a:t>
            </a:r>
            <a:endParaRPr lang="zh-TW" altLang="zh-TW" sz="24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本欄學校免填</a:t>
            </a:r>
            <a:r>
              <a:rPr lang="zh-TW" altLang="zh-TW" sz="2400" dirty="0">
                <a:solidFill>
                  <a:prstClr val="black"/>
                </a:solidFill>
                <a:latin typeface="微軟正黑體" panose="020B0604030504040204" pitchFamily="34" charset="-120"/>
                <a:ea typeface="微軟正黑體" panose="020B0604030504040204" pitchFamily="34" charset="-120"/>
              </a:rPr>
              <a:t>，由系統自動計算各研究所之「碩士班」、「碩士在職專班</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包括暑期碩士在職專班</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」、「博士班」等學制之學生修讀學術倫理課程人數</a:t>
            </a:r>
            <a:r>
              <a:rPr lang="zh-TW" altLang="zh-TW" sz="2400" b="1" dirty="0">
                <a:solidFill>
                  <a:srgbClr val="FF0000"/>
                </a:solidFill>
                <a:latin typeface="微軟正黑體" panose="020B0604030504040204" pitchFamily="34" charset="-120"/>
                <a:ea typeface="微軟正黑體" panose="020B0604030504040204" pitchFamily="34" charset="-120"/>
              </a:rPr>
              <a:t>「課程必修或畢業條件</a:t>
            </a:r>
            <a:r>
              <a:rPr lang="en-US" altLang="zh-TW" sz="2400" b="1" dirty="0">
                <a:solidFill>
                  <a:srgbClr val="FF0000"/>
                </a:solidFill>
                <a:latin typeface="微軟正黑體" panose="020B0604030504040204" pitchFamily="34" charset="-120"/>
                <a:ea typeface="微軟正黑體" panose="020B0604030504040204" pitchFamily="34" charset="-120"/>
              </a:rPr>
              <a:t>(A1)</a:t>
            </a:r>
            <a:r>
              <a:rPr lang="zh-TW" altLang="zh-TW" sz="2400" b="1" dirty="0">
                <a:solidFill>
                  <a:srgbClr val="FF0000"/>
                </a:solidFill>
                <a:latin typeface="微軟正黑體" panose="020B0604030504040204" pitchFamily="34" charset="-120"/>
                <a:ea typeface="微軟正黑體" panose="020B0604030504040204" pitchFamily="34" charset="-120"/>
              </a:rPr>
              <a:t>人數」</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「自主修讀</a:t>
            </a:r>
            <a:r>
              <a:rPr lang="en-US" altLang="zh-TW" sz="2400" b="1" dirty="0">
                <a:solidFill>
                  <a:srgbClr val="FF0000"/>
                </a:solidFill>
                <a:latin typeface="微軟正黑體" panose="020B0604030504040204" pitchFamily="34" charset="-120"/>
                <a:ea typeface="微軟正黑體" panose="020B0604030504040204" pitchFamily="34" charset="-120"/>
              </a:rPr>
              <a:t>(A2)</a:t>
            </a:r>
            <a:r>
              <a:rPr lang="zh-TW" altLang="zh-TW" sz="2400" b="1" dirty="0">
                <a:solidFill>
                  <a:srgbClr val="FF0000"/>
                </a:solidFill>
                <a:latin typeface="微軟正黑體" panose="020B0604030504040204" pitchFamily="34" charset="-120"/>
                <a:ea typeface="微軟正黑體" panose="020B0604030504040204" pitchFamily="34" charset="-120"/>
              </a:rPr>
              <a:t>人數」占畢業總人數之比率</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該數據將取至小數點第</a:t>
            </a:r>
            <a:r>
              <a:rPr lang="en-US" altLang="zh-TW" sz="2400" b="1" dirty="0">
                <a:solidFill>
                  <a:srgbClr val="FF0000"/>
                </a:solidFill>
                <a:latin typeface="微軟正黑體" panose="020B0604030504040204" pitchFamily="34" charset="-120"/>
                <a:ea typeface="微軟正黑體" panose="020B0604030504040204" pitchFamily="34" charset="-120"/>
              </a:rPr>
              <a:t>2</a:t>
            </a:r>
            <a:r>
              <a:rPr lang="zh-TW" altLang="zh-TW" sz="2400" b="1" dirty="0">
                <a:solidFill>
                  <a:srgbClr val="FF0000"/>
                </a:solidFill>
                <a:latin typeface="微軟正黑體" panose="020B0604030504040204" pitchFamily="34" charset="-120"/>
                <a:ea typeface="微軟正黑體" panose="020B0604030504040204" pitchFamily="34" charset="-120"/>
              </a:rPr>
              <a:t>位</a:t>
            </a:r>
            <a:r>
              <a:rPr lang="en-US" altLang="zh-TW" sz="2400" b="1" dirty="0">
                <a:solidFill>
                  <a:srgbClr val="FF0000"/>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公式：</a:t>
            </a:r>
            <a:r>
              <a:rPr lang="en-US" altLang="zh-TW" sz="2400" dirty="0">
                <a:latin typeface="微軟正黑體" panose="020B0604030504040204" pitchFamily="34" charset="-120"/>
                <a:ea typeface="微軟正黑體" panose="020B0604030504040204" pitchFamily="34" charset="-120"/>
              </a:rPr>
              <a:t>(</a:t>
            </a:r>
            <a:r>
              <a:rPr lang="en-US" altLang="zh-TW" sz="2400" dirty="0">
                <a:solidFill>
                  <a:prstClr val="black"/>
                </a:solidFill>
                <a:latin typeface="微軟正黑體" panose="020B0604030504040204" pitchFamily="34" charset="-120"/>
                <a:ea typeface="微軟正黑體" panose="020B0604030504040204" pitchFamily="34" charset="-120"/>
              </a:rPr>
              <a:t>B)=[(A1+A2)/A]*100%</a:t>
            </a: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latin typeface="微軟正黑體" panose="020B0604030504040204" pitchFamily="34" charset="-120"/>
                <a:ea typeface="微軟正黑體" panose="020B0604030504040204" pitchFamily="34" charset="-120"/>
              </a:rPr>
              <a:t>技職司</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92075" y="1041400"/>
          <a:ext cx="12023725" cy="2641600"/>
        </p:xfrm>
        <a:graphic>
          <a:graphicData uri="http://schemas.openxmlformats.org/drawingml/2006/table">
            <a:tbl>
              <a:tblPr firstRow="1" firstCol="1" bandRow="1">
                <a:tableStyleId>{5C22544A-7EE6-4342-B048-85BDC9FD1C3A}</a:tableStyleId>
              </a:tblPr>
              <a:tblGrid>
                <a:gridCol w="318252">
                  <a:extLst>
                    <a:ext uri="{9D8B030D-6E8A-4147-A177-3AD203B41FA5}">
                      <a16:colId xmlns:a16="http://schemas.microsoft.com/office/drawing/2014/main" val="3044976768"/>
                    </a:ext>
                  </a:extLst>
                </a:gridCol>
                <a:gridCol w="362238">
                  <a:extLst>
                    <a:ext uri="{9D8B030D-6E8A-4147-A177-3AD203B41FA5}">
                      <a16:colId xmlns:a16="http://schemas.microsoft.com/office/drawing/2014/main" val="2310573620"/>
                    </a:ext>
                  </a:extLst>
                </a:gridCol>
                <a:gridCol w="331189">
                  <a:extLst>
                    <a:ext uri="{9D8B030D-6E8A-4147-A177-3AD203B41FA5}">
                      <a16:colId xmlns:a16="http://schemas.microsoft.com/office/drawing/2014/main" val="1960937942"/>
                    </a:ext>
                  </a:extLst>
                </a:gridCol>
                <a:gridCol w="461711">
                  <a:extLst>
                    <a:ext uri="{9D8B030D-6E8A-4147-A177-3AD203B41FA5}">
                      <a16:colId xmlns:a16="http://schemas.microsoft.com/office/drawing/2014/main" val="4238908311"/>
                    </a:ext>
                  </a:extLst>
                </a:gridCol>
                <a:gridCol w="618382">
                  <a:extLst>
                    <a:ext uri="{9D8B030D-6E8A-4147-A177-3AD203B41FA5}">
                      <a16:colId xmlns:a16="http://schemas.microsoft.com/office/drawing/2014/main" val="888456449"/>
                    </a:ext>
                  </a:extLst>
                </a:gridCol>
                <a:gridCol w="605760">
                  <a:extLst>
                    <a:ext uri="{9D8B030D-6E8A-4147-A177-3AD203B41FA5}">
                      <a16:colId xmlns:a16="http://schemas.microsoft.com/office/drawing/2014/main" val="2096189500"/>
                    </a:ext>
                  </a:extLst>
                </a:gridCol>
                <a:gridCol w="580521">
                  <a:extLst>
                    <a:ext uri="{9D8B030D-6E8A-4147-A177-3AD203B41FA5}">
                      <a16:colId xmlns:a16="http://schemas.microsoft.com/office/drawing/2014/main" val="416117860"/>
                    </a:ext>
                  </a:extLst>
                </a:gridCol>
                <a:gridCol w="580521">
                  <a:extLst>
                    <a:ext uri="{9D8B030D-6E8A-4147-A177-3AD203B41FA5}">
                      <a16:colId xmlns:a16="http://schemas.microsoft.com/office/drawing/2014/main" val="1868940233"/>
                    </a:ext>
                  </a:extLst>
                </a:gridCol>
                <a:gridCol w="530041">
                  <a:extLst>
                    <a:ext uri="{9D8B030D-6E8A-4147-A177-3AD203B41FA5}">
                      <a16:colId xmlns:a16="http://schemas.microsoft.com/office/drawing/2014/main" val="1303047544"/>
                    </a:ext>
                  </a:extLst>
                </a:gridCol>
                <a:gridCol w="719341">
                  <a:extLst>
                    <a:ext uri="{9D8B030D-6E8A-4147-A177-3AD203B41FA5}">
                      <a16:colId xmlns:a16="http://schemas.microsoft.com/office/drawing/2014/main" val="2378332555"/>
                    </a:ext>
                  </a:extLst>
                </a:gridCol>
                <a:gridCol w="782441">
                  <a:extLst>
                    <a:ext uri="{9D8B030D-6E8A-4147-A177-3AD203B41FA5}">
                      <a16:colId xmlns:a16="http://schemas.microsoft.com/office/drawing/2014/main" val="485777477"/>
                    </a:ext>
                  </a:extLst>
                </a:gridCol>
                <a:gridCol w="782441">
                  <a:extLst>
                    <a:ext uri="{9D8B030D-6E8A-4147-A177-3AD203B41FA5}">
                      <a16:colId xmlns:a16="http://schemas.microsoft.com/office/drawing/2014/main" val="342069059"/>
                    </a:ext>
                  </a:extLst>
                </a:gridCol>
                <a:gridCol w="1514403">
                  <a:extLst>
                    <a:ext uri="{9D8B030D-6E8A-4147-A177-3AD203B41FA5}">
                      <a16:colId xmlns:a16="http://schemas.microsoft.com/office/drawing/2014/main" val="788742266"/>
                    </a:ext>
                  </a:extLst>
                </a:gridCol>
                <a:gridCol w="1451302">
                  <a:extLst>
                    <a:ext uri="{9D8B030D-6E8A-4147-A177-3AD203B41FA5}">
                      <a16:colId xmlns:a16="http://schemas.microsoft.com/office/drawing/2014/main" val="796446804"/>
                    </a:ext>
                  </a:extLst>
                </a:gridCol>
                <a:gridCol w="1097941">
                  <a:extLst>
                    <a:ext uri="{9D8B030D-6E8A-4147-A177-3AD203B41FA5}">
                      <a16:colId xmlns:a16="http://schemas.microsoft.com/office/drawing/2014/main" val="1320568197"/>
                    </a:ext>
                  </a:extLst>
                </a:gridCol>
                <a:gridCol w="1287240">
                  <a:extLst>
                    <a:ext uri="{9D8B030D-6E8A-4147-A177-3AD203B41FA5}">
                      <a16:colId xmlns:a16="http://schemas.microsoft.com/office/drawing/2014/main" val="3149939190"/>
                    </a:ext>
                  </a:extLst>
                </a:gridCol>
              </a:tblGrid>
              <a:tr h="566867">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系所</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學制</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畢業總人數</a:t>
                      </a:r>
                      <a:r>
                        <a:rPr lang="en-US" sz="1800" b="0" kern="100" dirty="0">
                          <a:solidFill>
                            <a:schemeClr val="tx1"/>
                          </a:solidFill>
                          <a:effectLst/>
                          <a:latin typeface="微軟正黑體" panose="020B0604030504040204" pitchFamily="34" charset="-120"/>
                          <a:ea typeface="微軟正黑體" panose="020B0604030504040204" pitchFamily="34" charset="-120"/>
                        </a:rPr>
                        <a:t>(A)</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gridSpan="4">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畢業生修讀學術</a:t>
                      </a:r>
                      <a:r>
                        <a:rPr lang="zh-TW" sz="1800" b="1" kern="100" dirty="0" smtClean="0">
                          <a:solidFill>
                            <a:srgbClr val="FF0000"/>
                          </a:solidFill>
                          <a:effectLst/>
                          <a:latin typeface="微軟正黑體" panose="020B0604030504040204" pitchFamily="34" charset="-120"/>
                          <a:ea typeface="微軟正黑體" panose="020B0604030504040204" pitchFamily="34" charset="-120"/>
                        </a:rPr>
                        <a:t>倫理</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教育課程</a:t>
                      </a:r>
                      <a:r>
                        <a:rPr lang="zh-TW" sz="1800" b="1" kern="100" dirty="0">
                          <a:solidFill>
                            <a:srgbClr val="FF0000"/>
                          </a:solidFill>
                          <a:effectLst/>
                          <a:latin typeface="微軟正黑體" panose="020B0604030504040204" pitchFamily="34" charset="-120"/>
                          <a:ea typeface="微軟正黑體" panose="020B0604030504040204" pitchFamily="34" charset="-120"/>
                        </a:rPr>
                        <a:t>人數及比率</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學位論文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學位論文考試委員人次</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206885035"/>
                  </a:ext>
                </a:extLst>
              </a:tr>
              <a:tr h="20747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課程必修</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畢業條件</a:t>
                      </a: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A1)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自主修讀</a:t>
                      </a:r>
                      <a:r>
                        <a:rPr lang="en-US" sz="1800" b="0" kern="100" dirty="0">
                          <a:solidFill>
                            <a:schemeClr val="tx1"/>
                          </a:solidFill>
                          <a:effectLst/>
                          <a:latin typeface="微軟正黑體" panose="020B0604030504040204" pitchFamily="34" charset="-120"/>
                          <a:ea typeface="微軟正黑體" panose="020B0604030504040204" pitchFamily="34" charset="-120"/>
                        </a:rPr>
                        <a:t>(A2)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修</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讀</a:t>
                      </a:r>
                      <a:endParaRPr lang="zh-TW" sz="1800" b="0" kern="100" dirty="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修習比率</a:t>
                      </a:r>
                    </a:p>
                    <a:p>
                      <a:pPr algn="ctr">
                        <a:lnSpc>
                          <a:spcPct val="100000"/>
                        </a:lnSpc>
                        <a:spcAft>
                          <a:spcPts val="0"/>
                        </a:spcAft>
                      </a:pPr>
                      <a:r>
                        <a:rPr lang="en-US" sz="1800" b="1" kern="100" dirty="0">
                          <a:solidFill>
                            <a:srgbClr val="FF0000"/>
                          </a:solidFill>
                          <a:effectLst/>
                          <a:latin typeface="微軟正黑體" panose="020B0604030504040204" pitchFamily="34" charset="-120"/>
                          <a:ea typeface="微軟正黑體" panose="020B0604030504040204" pitchFamily="34" charset="-120"/>
                        </a:rPr>
                        <a:t>(</a:t>
                      </a:r>
                      <a:r>
                        <a:rPr lang="en-US" sz="1800" b="1" kern="100" dirty="0" smtClean="0">
                          <a:solidFill>
                            <a:srgbClr val="FF0000"/>
                          </a:solidFill>
                          <a:effectLst/>
                          <a:latin typeface="微軟正黑體" panose="020B0604030504040204" pitchFamily="34" charset="-120"/>
                          <a:ea typeface="微軟正黑體" panose="020B0604030504040204" pitchFamily="34" charset="-120"/>
                        </a:rPr>
                        <a:t>B)</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r>
                        <a:rPr lang="en-US" sz="1800" b="0" kern="100" dirty="0">
                          <a:solidFill>
                            <a:schemeClr val="tx1"/>
                          </a:solidFill>
                          <a:effectLst/>
                          <a:latin typeface="微軟正黑體" panose="020B0604030504040204" pitchFamily="34" charset="-120"/>
                          <a:ea typeface="微軟正黑體" panose="020B0604030504040204" pitchFamily="34" charset="-120"/>
                        </a:rPr>
                        <a:t>(C1)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延後</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C2)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r>
                        <a:rPr lang="en-US" sz="1800" b="0" kern="100" dirty="0">
                          <a:solidFill>
                            <a:schemeClr val="tx1"/>
                          </a:solidFill>
                          <a:effectLst/>
                          <a:latin typeface="微軟正黑體" panose="020B0604030504040204" pitchFamily="34" charset="-120"/>
                          <a:ea typeface="微軟正黑體" panose="020B0604030504040204" pitchFamily="34" charset="-120"/>
                        </a:rPr>
                        <a:t>(C3)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延</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後</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及</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a:t>
                      </a:r>
                      <a:r>
                        <a:rPr lang="zh-TW" sz="1800" b="0" kern="100" dirty="0">
                          <a:solidFill>
                            <a:schemeClr val="tx1"/>
                          </a:solidFill>
                          <a:effectLst/>
                          <a:latin typeface="微軟正黑體" panose="020B0604030504040204" pitchFamily="34" charset="-120"/>
                          <a:ea typeface="微軟正黑體" panose="020B0604030504040204" pitchFamily="34" charset="-120"/>
                        </a:rPr>
                        <a:t>公開比率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D)</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符合</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各學位</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a:t>
                      </a:r>
                      <a:r>
                        <a:rPr lang="zh-TW" sz="1800" b="0" kern="100" dirty="0">
                          <a:solidFill>
                            <a:schemeClr val="tx1"/>
                          </a:solidFill>
                          <a:effectLst/>
                          <a:latin typeface="微軟正黑體" panose="020B0604030504040204" pitchFamily="34" charset="-120"/>
                          <a:ea typeface="微軟正黑體" panose="020B0604030504040204" pitchFamily="34" charset="-120"/>
                        </a:rPr>
                        <a:t>委員職</a:t>
                      </a:r>
                      <a:r>
                        <a:rPr lang="zh-TW" sz="1800" b="0" kern="100" dirty="0" smtClean="0">
                          <a:solidFill>
                            <a:schemeClr val="tx1"/>
                          </a:solidFill>
                          <a:effectLst/>
                          <a:latin typeface="微軟正黑體" panose="020B0604030504040204" pitchFamily="34" charset="-120"/>
                          <a:ea typeface="微軟正黑體" panose="020B0604030504040204" pitchFamily="34" charset="-120"/>
                        </a:rPr>
                        <a:t>級</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之教師或院士</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E)</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有博士學位</a:t>
                      </a:r>
                      <a:r>
                        <a:rPr lang="zh-TW" sz="1800" b="0" kern="100" dirty="0" smtClean="0">
                          <a:solidFill>
                            <a:schemeClr val="tx1"/>
                          </a:solidFill>
                          <a:effectLst/>
                          <a:latin typeface="微軟正黑體" panose="020B0604030504040204" pitchFamily="34" charset="-120"/>
                          <a:ea typeface="微軟正黑體" panose="020B0604030504040204" pitchFamily="34" charset="-120"/>
                        </a:rPr>
                        <a:t>且學術</a:t>
                      </a:r>
                      <a:r>
                        <a:rPr lang="zh-TW" sz="1800" b="0" kern="100" dirty="0">
                          <a:solidFill>
                            <a:schemeClr val="tx1"/>
                          </a:solidFill>
                          <a:effectLst/>
                          <a:latin typeface="微軟正黑體" panose="020B0604030504040204" pitchFamily="34" charset="-120"/>
                          <a:ea typeface="微軟正黑體" panose="020B0604030504040204" pitchFamily="34" charset="-120"/>
                        </a:rPr>
                        <a:t>有</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成就</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F)</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屬稀少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特殊性</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G)</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遴聘稀少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特殊條件</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a:t>
                      </a:r>
                      <a:r>
                        <a:rPr lang="zh-TW" sz="1800" b="0" kern="100" dirty="0">
                          <a:solidFill>
                            <a:schemeClr val="tx1"/>
                          </a:solidFill>
                          <a:effectLst/>
                          <a:latin typeface="微軟正黑體" panose="020B0604030504040204" pitchFamily="34" charset="-120"/>
                          <a:ea typeface="微軟正黑體" panose="020B0604030504040204" pitchFamily="34" charset="-120"/>
                        </a:rPr>
                        <a:t>考試</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人</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次</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比率</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(H)</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1794402"/>
                  </a:ext>
                </a:extLst>
              </a:tr>
            </a:tbl>
          </a:graphicData>
        </a:graphic>
      </p:graphicFrame>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14</a:t>
            </a:r>
            <a:endParaRPr lang="zh-TW" altLang="en-US" smtClean="0"/>
          </a:p>
        </p:txBody>
      </p:sp>
      <p:sp>
        <p:nvSpPr>
          <p:cNvPr id="107523"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13473CF4-C28F-4E98-A0DF-14AEFCF42FE2}" type="slidenum">
              <a:rPr lang="zh-TW" altLang="en-US" smtClean="0">
                <a:solidFill>
                  <a:srgbClr val="000000"/>
                </a:solidFill>
              </a:rPr>
              <a:pPr fontAlgn="base">
                <a:spcBef>
                  <a:spcPct val="0"/>
                </a:spcBef>
                <a:spcAft>
                  <a:spcPct val="0"/>
                </a:spcAft>
              </a:pPr>
              <a:t>51</a:t>
            </a:fld>
            <a:endParaRPr lang="zh-TW" altLang="en-US" smtClean="0">
              <a:solidFill>
                <a:srgbClr val="000000"/>
              </a:solidFill>
            </a:endParaRPr>
          </a:p>
        </p:txBody>
      </p:sp>
      <p:sp>
        <p:nvSpPr>
          <p:cNvPr id="107524"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4-1-6 </a:t>
            </a:r>
            <a:r>
              <a:rPr lang="zh-TW" altLang="zh-TW" sz="3600" b="1">
                <a:solidFill>
                  <a:srgbClr val="C5E0B4"/>
                </a:solidFill>
                <a:latin typeface="微軟正黑體" panose="020B0604030504040204" pitchFamily="34" charset="-120"/>
                <a:ea typeface="微軟正黑體" panose="020B0604030504040204" pitchFamily="34" charset="-120"/>
              </a:rPr>
              <a:t>畢業碩、博士學位論文資料統計表 </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836988"/>
            <a:ext cx="12176125" cy="3046412"/>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學位論文</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依</a:t>
            </a:r>
            <a:r>
              <a:rPr lang="zh-TW" altLang="zh-TW" sz="2400" b="1" dirty="0">
                <a:solidFill>
                  <a:srgbClr val="FF0000"/>
                </a:solidFill>
                <a:latin typeface="微軟正黑體" panose="020B0604030504040204" pitchFamily="34" charset="-120"/>
                <a:ea typeface="微軟正黑體" panose="020B0604030504040204" pitchFamily="34" charset="-120"/>
              </a:rPr>
              <a:t>「學位授予法」第</a:t>
            </a:r>
            <a:r>
              <a:rPr lang="en-US" altLang="zh-TW" sz="2400" b="1" dirty="0">
                <a:solidFill>
                  <a:srgbClr val="FF0000"/>
                </a:solidFill>
                <a:latin typeface="微軟正黑體" panose="020B0604030504040204" pitchFamily="34" charset="-120"/>
                <a:ea typeface="微軟正黑體" panose="020B0604030504040204" pitchFamily="34" charset="-120"/>
              </a:rPr>
              <a:t>16</a:t>
            </a:r>
            <a:r>
              <a:rPr lang="zh-TW" altLang="zh-TW" sz="2400" b="1" dirty="0">
                <a:solidFill>
                  <a:srgbClr val="FF0000"/>
                </a:solidFill>
                <a:latin typeface="微軟正黑體" panose="020B0604030504040204" pitchFamily="34" charset="-120"/>
                <a:ea typeface="微軟正黑體" panose="020B0604030504040204" pitchFamily="34" charset="-120"/>
              </a:rPr>
              <a:t>條</a:t>
            </a:r>
            <a:r>
              <a:rPr lang="zh-TW" altLang="zh-TW" sz="2400" dirty="0">
                <a:solidFill>
                  <a:prstClr val="black"/>
                </a:solidFill>
                <a:latin typeface="微軟正黑體" panose="020B0604030504040204" pitchFamily="34" charset="-120"/>
                <a:ea typeface="微軟正黑體" panose="020B0604030504040204" pitchFamily="34" charset="-120"/>
              </a:rPr>
              <a:t>規定，國家圖書館保存之博士、碩士論文、書面報告、技術報告或專業實務報告，應提供公眾於館內閱覽紙本，或透過獨立設備讀取電子資料檔，但涉及機密、專利事項或依法不得提供，並經學校認定者，得不予提供或於一定期間內不為提供。</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latin typeface="微軟正黑體" panose="020B0604030504040204" pitchFamily="34" charset="-120"/>
                <a:ea typeface="微軟正黑體" panose="020B0604030504040204" pitchFamily="34" charset="-120"/>
              </a:rPr>
              <a:t>技職司</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92075" y="1041400"/>
          <a:ext cx="12023725" cy="2641600"/>
        </p:xfrm>
        <a:graphic>
          <a:graphicData uri="http://schemas.openxmlformats.org/drawingml/2006/table">
            <a:tbl>
              <a:tblPr firstRow="1" firstCol="1" bandRow="1">
                <a:tableStyleId>{5C22544A-7EE6-4342-B048-85BDC9FD1C3A}</a:tableStyleId>
              </a:tblPr>
              <a:tblGrid>
                <a:gridCol w="318252">
                  <a:extLst>
                    <a:ext uri="{9D8B030D-6E8A-4147-A177-3AD203B41FA5}">
                      <a16:colId xmlns:a16="http://schemas.microsoft.com/office/drawing/2014/main" val="3044976768"/>
                    </a:ext>
                  </a:extLst>
                </a:gridCol>
                <a:gridCol w="362238">
                  <a:extLst>
                    <a:ext uri="{9D8B030D-6E8A-4147-A177-3AD203B41FA5}">
                      <a16:colId xmlns:a16="http://schemas.microsoft.com/office/drawing/2014/main" val="2310573620"/>
                    </a:ext>
                  </a:extLst>
                </a:gridCol>
                <a:gridCol w="331189">
                  <a:extLst>
                    <a:ext uri="{9D8B030D-6E8A-4147-A177-3AD203B41FA5}">
                      <a16:colId xmlns:a16="http://schemas.microsoft.com/office/drawing/2014/main" val="1960937942"/>
                    </a:ext>
                  </a:extLst>
                </a:gridCol>
                <a:gridCol w="461711">
                  <a:extLst>
                    <a:ext uri="{9D8B030D-6E8A-4147-A177-3AD203B41FA5}">
                      <a16:colId xmlns:a16="http://schemas.microsoft.com/office/drawing/2014/main" val="4238908311"/>
                    </a:ext>
                  </a:extLst>
                </a:gridCol>
                <a:gridCol w="618382">
                  <a:extLst>
                    <a:ext uri="{9D8B030D-6E8A-4147-A177-3AD203B41FA5}">
                      <a16:colId xmlns:a16="http://schemas.microsoft.com/office/drawing/2014/main" val="888456449"/>
                    </a:ext>
                  </a:extLst>
                </a:gridCol>
                <a:gridCol w="605760">
                  <a:extLst>
                    <a:ext uri="{9D8B030D-6E8A-4147-A177-3AD203B41FA5}">
                      <a16:colId xmlns:a16="http://schemas.microsoft.com/office/drawing/2014/main" val="2096189500"/>
                    </a:ext>
                  </a:extLst>
                </a:gridCol>
                <a:gridCol w="580521">
                  <a:extLst>
                    <a:ext uri="{9D8B030D-6E8A-4147-A177-3AD203B41FA5}">
                      <a16:colId xmlns:a16="http://schemas.microsoft.com/office/drawing/2014/main" val="416117860"/>
                    </a:ext>
                  </a:extLst>
                </a:gridCol>
                <a:gridCol w="580521">
                  <a:extLst>
                    <a:ext uri="{9D8B030D-6E8A-4147-A177-3AD203B41FA5}">
                      <a16:colId xmlns:a16="http://schemas.microsoft.com/office/drawing/2014/main" val="1868940233"/>
                    </a:ext>
                  </a:extLst>
                </a:gridCol>
                <a:gridCol w="621351">
                  <a:extLst>
                    <a:ext uri="{9D8B030D-6E8A-4147-A177-3AD203B41FA5}">
                      <a16:colId xmlns:a16="http://schemas.microsoft.com/office/drawing/2014/main" val="1303047544"/>
                    </a:ext>
                  </a:extLst>
                </a:gridCol>
                <a:gridCol w="628031">
                  <a:extLst>
                    <a:ext uri="{9D8B030D-6E8A-4147-A177-3AD203B41FA5}">
                      <a16:colId xmlns:a16="http://schemas.microsoft.com/office/drawing/2014/main" val="2378332555"/>
                    </a:ext>
                  </a:extLst>
                </a:gridCol>
                <a:gridCol w="782441">
                  <a:extLst>
                    <a:ext uri="{9D8B030D-6E8A-4147-A177-3AD203B41FA5}">
                      <a16:colId xmlns:a16="http://schemas.microsoft.com/office/drawing/2014/main" val="485777477"/>
                    </a:ext>
                  </a:extLst>
                </a:gridCol>
                <a:gridCol w="782441">
                  <a:extLst>
                    <a:ext uri="{9D8B030D-6E8A-4147-A177-3AD203B41FA5}">
                      <a16:colId xmlns:a16="http://schemas.microsoft.com/office/drawing/2014/main" val="342069059"/>
                    </a:ext>
                  </a:extLst>
                </a:gridCol>
                <a:gridCol w="1514403">
                  <a:extLst>
                    <a:ext uri="{9D8B030D-6E8A-4147-A177-3AD203B41FA5}">
                      <a16:colId xmlns:a16="http://schemas.microsoft.com/office/drawing/2014/main" val="788742266"/>
                    </a:ext>
                  </a:extLst>
                </a:gridCol>
                <a:gridCol w="1451302">
                  <a:extLst>
                    <a:ext uri="{9D8B030D-6E8A-4147-A177-3AD203B41FA5}">
                      <a16:colId xmlns:a16="http://schemas.microsoft.com/office/drawing/2014/main" val="796446804"/>
                    </a:ext>
                  </a:extLst>
                </a:gridCol>
                <a:gridCol w="1097941">
                  <a:extLst>
                    <a:ext uri="{9D8B030D-6E8A-4147-A177-3AD203B41FA5}">
                      <a16:colId xmlns:a16="http://schemas.microsoft.com/office/drawing/2014/main" val="1320568197"/>
                    </a:ext>
                  </a:extLst>
                </a:gridCol>
                <a:gridCol w="1287240">
                  <a:extLst>
                    <a:ext uri="{9D8B030D-6E8A-4147-A177-3AD203B41FA5}">
                      <a16:colId xmlns:a16="http://schemas.microsoft.com/office/drawing/2014/main" val="3149939190"/>
                    </a:ext>
                  </a:extLst>
                </a:gridCol>
              </a:tblGrid>
              <a:tr h="566867">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系所</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學制</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畢業總人數</a:t>
                      </a:r>
                      <a:r>
                        <a:rPr lang="en-US" sz="1800" b="0" kern="100" dirty="0">
                          <a:solidFill>
                            <a:schemeClr val="tx1"/>
                          </a:solidFill>
                          <a:effectLst/>
                          <a:latin typeface="微軟正黑體" panose="020B0604030504040204" pitchFamily="34" charset="-120"/>
                          <a:ea typeface="微軟正黑體" panose="020B0604030504040204" pitchFamily="34" charset="-120"/>
                        </a:rPr>
                        <a:t>(A)</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畢業生修讀學術</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倫理</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教育課程</a:t>
                      </a:r>
                      <a:r>
                        <a:rPr lang="zh-TW" sz="1800" b="0" kern="100" dirty="0">
                          <a:solidFill>
                            <a:schemeClr val="tx1"/>
                          </a:solidFill>
                          <a:effectLst/>
                          <a:latin typeface="微軟正黑體" panose="020B0604030504040204" pitchFamily="34" charset="-120"/>
                          <a:ea typeface="微軟正黑體" panose="020B0604030504040204" pitchFamily="34" charset="-120"/>
                        </a:rPr>
                        <a:t>人數及比率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學位論文</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學位論文考試委員人次</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206885035"/>
                  </a:ext>
                </a:extLst>
              </a:tr>
              <a:tr h="20747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課程必修</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畢業條件</a:t>
                      </a: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A1)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自主修讀</a:t>
                      </a:r>
                      <a:r>
                        <a:rPr lang="en-US" sz="1800" b="0" kern="100" dirty="0">
                          <a:solidFill>
                            <a:schemeClr val="tx1"/>
                          </a:solidFill>
                          <a:effectLst/>
                          <a:latin typeface="微軟正黑體" panose="020B0604030504040204" pitchFamily="34" charset="-120"/>
                          <a:ea typeface="微軟正黑體" panose="020B0604030504040204" pitchFamily="34" charset="-120"/>
                        </a:rPr>
                        <a:t>(A2)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修</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讀</a:t>
                      </a:r>
                      <a:endParaRPr lang="zh-TW" sz="1800" b="0" kern="100" dirty="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修習比率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B)</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公</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開</a:t>
                      </a:r>
                      <a:r>
                        <a:rPr lang="en-US" sz="1800" b="1" kern="100" dirty="0">
                          <a:solidFill>
                            <a:srgbClr val="FF0000"/>
                          </a:solidFill>
                          <a:effectLst/>
                          <a:latin typeface="微軟正黑體" panose="020B0604030504040204" pitchFamily="34" charset="-120"/>
                          <a:ea typeface="微軟正黑體" panose="020B0604030504040204" pitchFamily="34" charset="-120"/>
                        </a:rPr>
                        <a:t>(C1)</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延後</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公開</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件數</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1" kern="100" dirty="0" smtClean="0">
                          <a:solidFill>
                            <a:srgbClr val="FF0000"/>
                          </a:solidFill>
                          <a:effectLst/>
                          <a:latin typeface="微軟正黑體" panose="020B0604030504040204" pitchFamily="34" charset="-120"/>
                          <a:ea typeface="微軟正黑體" panose="020B0604030504040204" pitchFamily="34" charset="-120"/>
                        </a:rPr>
                        <a:t>(</a:t>
                      </a:r>
                      <a:r>
                        <a:rPr lang="en-US" sz="1800" b="1" kern="100" dirty="0">
                          <a:solidFill>
                            <a:srgbClr val="FF0000"/>
                          </a:solidFill>
                          <a:effectLst/>
                          <a:latin typeface="微軟正黑體" panose="020B0604030504040204" pitchFamily="34" charset="-120"/>
                          <a:ea typeface="微軟正黑體" panose="020B0604030504040204" pitchFamily="34" charset="-120"/>
                        </a:rPr>
                        <a:t>C2)</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不公開</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件數</a:t>
                      </a:r>
                      <a:r>
                        <a:rPr lang="en-US" sz="1800" b="1" kern="100" dirty="0">
                          <a:solidFill>
                            <a:srgbClr val="FF0000"/>
                          </a:solidFill>
                          <a:effectLst/>
                          <a:latin typeface="微軟正黑體" panose="020B0604030504040204" pitchFamily="34" charset="-120"/>
                          <a:ea typeface="微軟正黑體" panose="020B0604030504040204" pitchFamily="34" charset="-120"/>
                        </a:rPr>
                        <a:t>(C3)</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延</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後</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及</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a:t>
                      </a:r>
                      <a:r>
                        <a:rPr lang="zh-TW" sz="1800" b="0" kern="100" dirty="0">
                          <a:solidFill>
                            <a:schemeClr val="tx1"/>
                          </a:solidFill>
                          <a:effectLst/>
                          <a:latin typeface="微軟正黑體" panose="020B0604030504040204" pitchFamily="34" charset="-120"/>
                          <a:ea typeface="微軟正黑體" panose="020B0604030504040204" pitchFamily="34" charset="-120"/>
                        </a:rPr>
                        <a:t>公開比率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D)</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符合</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各學位</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a:t>
                      </a:r>
                      <a:r>
                        <a:rPr lang="zh-TW" sz="1800" b="0" kern="100" dirty="0">
                          <a:solidFill>
                            <a:schemeClr val="tx1"/>
                          </a:solidFill>
                          <a:effectLst/>
                          <a:latin typeface="微軟正黑體" panose="020B0604030504040204" pitchFamily="34" charset="-120"/>
                          <a:ea typeface="微軟正黑體" panose="020B0604030504040204" pitchFamily="34" charset="-120"/>
                        </a:rPr>
                        <a:t>委員職</a:t>
                      </a:r>
                      <a:r>
                        <a:rPr lang="zh-TW" sz="1800" b="0" kern="100" dirty="0" smtClean="0">
                          <a:solidFill>
                            <a:schemeClr val="tx1"/>
                          </a:solidFill>
                          <a:effectLst/>
                          <a:latin typeface="微軟正黑體" panose="020B0604030504040204" pitchFamily="34" charset="-120"/>
                          <a:ea typeface="微軟正黑體" panose="020B0604030504040204" pitchFamily="34" charset="-120"/>
                        </a:rPr>
                        <a:t>級</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之教師或院士</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E)</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有博士學位</a:t>
                      </a:r>
                      <a:r>
                        <a:rPr lang="zh-TW" sz="1800" b="0" kern="100" dirty="0" smtClean="0">
                          <a:solidFill>
                            <a:schemeClr val="tx1"/>
                          </a:solidFill>
                          <a:effectLst/>
                          <a:latin typeface="微軟正黑體" panose="020B0604030504040204" pitchFamily="34" charset="-120"/>
                          <a:ea typeface="微軟正黑體" panose="020B0604030504040204" pitchFamily="34" charset="-120"/>
                        </a:rPr>
                        <a:t>且學術</a:t>
                      </a:r>
                      <a:r>
                        <a:rPr lang="zh-TW" sz="1800" b="0" kern="100" dirty="0">
                          <a:solidFill>
                            <a:schemeClr val="tx1"/>
                          </a:solidFill>
                          <a:effectLst/>
                          <a:latin typeface="微軟正黑體" panose="020B0604030504040204" pitchFamily="34" charset="-120"/>
                          <a:ea typeface="微軟正黑體" panose="020B0604030504040204" pitchFamily="34" charset="-120"/>
                        </a:rPr>
                        <a:t>有</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成就</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F)</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屬稀少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特殊性</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G)</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遴聘稀少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特殊條件</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a:t>
                      </a:r>
                      <a:r>
                        <a:rPr lang="zh-TW" sz="1800" b="0" kern="100" dirty="0">
                          <a:solidFill>
                            <a:schemeClr val="tx1"/>
                          </a:solidFill>
                          <a:effectLst/>
                          <a:latin typeface="微軟正黑體" panose="020B0604030504040204" pitchFamily="34" charset="-120"/>
                          <a:ea typeface="微軟正黑體" panose="020B0604030504040204" pitchFamily="34" charset="-120"/>
                        </a:rPr>
                        <a:t>考試</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人</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次</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比率</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(H)</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1794402"/>
                  </a:ext>
                </a:extLst>
              </a:tr>
            </a:tbl>
          </a:graphicData>
        </a:graphic>
      </p:graphicFrame>
    </p:spTree>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14</a:t>
            </a:r>
            <a:endParaRPr lang="zh-TW" altLang="en-US" smtClean="0"/>
          </a:p>
        </p:txBody>
      </p:sp>
      <p:sp>
        <p:nvSpPr>
          <p:cNvPr id="108547"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F4DB22D2-A75D-484E-BC9F-24B55D8F2303}" type="slidenum">
              <a:rPr lang="zh-TW" altLang="en-US" smtClean="0">
                <a:solidFill>
                  <a:srgbClr val="000000"/>
                </a:solidFill>
              </a:rPr>
              <a:pPr fontAlgn="base">
                <a:spcBef>
                  <a:spcPct val="0"/>
                </a:spcBef>
                <a:spcAft>
                  <a:spcPct val="0"/>
                </a:spcAft>
              </a:pPr>
              <a:t>52</a:t>
            </a:fld>
            <a:endParaRPr lang="zh-TW" altLang="en-US" smtClean="0">
              <a:solidFill>
                <a:srgbClr val="000000"/>
              </a:solidFill>
            </a:endParaRPr>
          </a:p>
        </p:txBody>
      </p:sp>
      <p:sp>
        <p:nvSpPr>
          <p:cNvPr id="108548"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4-1-6 </a:t>
            </a:r>
            <a:r>
              <a:rPr lang="zh-TW" altLang="zh-TW" sz="3600" b="1">
                <a:solidFill>
                  <a:srgbClr val="C5E0B4"/>
                </a:solidFill>
                <a:latin typeface="微軟正黑體" panose="020B0604030504040204" pitchFamily="34" charset="-120"/>
                <a:ea typeface="微軟正黑體" panose="020B0604030504040204" pitchFamily="34" charset="-120"/>
              </a:rPr>
              <a:t>畢業碩、博士學位論文資料統計表 </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學位論文</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請填報各研究所之「碩士班</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碩士在職專班</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包括暑期碩士在職專班</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及</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博士班」等學制之學生學位論文</a:t>
            </a:r>
            <a:r>
              <a:rPr lang="zh-TW" altLang="zh-TW" sz="2400" b="1" dirty="0">
                <a:solidFill>
                  <a:srgbClr val="FF0000"/>
                </a:solidFill>
                <a:latin typeface="微軟正黑體" panose="020B0604030504040204" pitchFamily="34" charset="-120"/>
                <a:ea typeface="微軟正黑體" panose="020B0604030504040204" pitchFamily="34" charset="-120"/>
              </a:rPr>
              <a:t>「公開</a:t>
            </a:r>
            <a:r>
              <a:rPr lang="en-US" altLang="zh-TW" sz="2400" b="1" dirty="0">
                <a:solidFill>
                  <a:srgbClr val="FF0000"/>
                </a:solidFill>
                <a:latin typeface="微軟正黑體" panose="020B0604030504040204" pitchFamily="34" charset="-120"/>
                <a:ea typeface="微軟正黑體" panose="020B0604030504040204" pitchFamily="34" charset="-120"/>
              </a:rPr>
              <a:t>(C1)</a:t>
            </a:r>
            <a:r>
              <a:rPr lang="zh-TW" altLang="zh-TW" sz="2400" b="1" dirty="0">
                <a:solidFill>
                  <a:srgbClr val="FF0000"/>
                </a:solidFill>
                <a:latin typeface="微軟正黑體" panose="020B0604030504040204" pitchFamily="34" charset="-120"/>
                <a:ea typeface="微軟正黑體" panose="020B0604030504040204" pitchFamily="34" charset="-120"/>
              </a:rPr>
              <a:t>」、「延後公開</a:t>
            </a:r>
            <a:r>
              <a:rPr lang="en-US" altLang="zh-TW" sz="2400" b="1" dirty="0">
                <a:solidFill>
                  <a:srgbClr val="FF0000"/>
                </a:solidFill>
                <a:latin typeface="微軟正黑體" panose="020B0604030504040204" pitchFamily="34" charset="-120"/>
                <a:ea typeface="微軟正黑體" panose="020B0604030504040204" pitchFamily="34" charset="-120"/>
              </a:rPr>
              <a:t>(C2)</a:t>
            </a:r>
            <a:r>
              <a:rPr lang="zh-TW" altLang="zh-TW" sz="2400" b="1" dirty="0">
                <a:solidFill>
                  <a:srgbClr val="FF0000"/>
                </a:solidFill>
                <a:latin typeface="微軟正黑體" panose="020B0604030504040204" pitchFamily="34" charset="-120"/>
                <a:ea typeface="微軟正黑體" panose="020B0604030504040204" pitchFamily="34" charset="-120"/>
              </a:rPr>
              <a:t>」、「不公開</a:t>
            </a:r>
            <a:r>
              <a:rPr lang="en-US" altLang="zh-TW" sz="2400" b="1" dirty="0">
                <a:solidFill>
                  <a:srgbClr val="FF0000"/>
                </a:solidFill>
                <a:latin typeface="微軟正黑體" panose="020B0604030504040204" pitchFamily="34" charset="-120"/>
                <a:ea typeface="微軟正黑體" panose="020B0604030504040204" pitchFamily="34" charset="-120"/>
              </a:rPr>
              <a:t>(C3)</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之件數</a:t>
            </a:r>
            <a:r>
              <a:rPr lang="zh-TW" altLang="en-US"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公開</a:t>
            </a:r>
            <a:r>
              <a:rPr lang="en-US" altLang="zh-TW" sz="2400" b="1" dirty="0">
                <a:solidFill>
                  <a:srgbClr val="FF0000"/>
                </a:solidFill>
                <a:latin typeface="微軟正黑體" panose="020B0604030504040204" pitchFamily="34" charset="-120"/>
                <a:ea typeface="微軟正黑體" panose="020B0604030504040204" pitchFamily="34" charset="-120"/>
              </a:rPr>
              <a:t>(C1) </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：係指學位論文於「校內圖書館及國家圖書館」中提供民眾於館內閱覽紙本，或透過獨立設備取得電子資料檔者。</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latin typeface="微軟正黑體" panose="020B0604030504040204" pitchFamily="34" charset="-120"/>
                <a:ea typeface="微軟正黑體" panose="020B0604030504040204" pitchFamily="34" charset="-120"/>
              </a:rPr>
              <a:t>技職司</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7" name="表格 6"/>
          <p:cNvGraphicFramePr>
            <a:graphicFrameLocks noGrp="1"/>
          </p:cNvGraphicFramePr>
          <p:nvPr/>
        </p:nvGraphicFramePr>
        <p:xfrm>
          <a:off x="92075" y="1041400"/>
          <a:ext cx="12023725" cy="2641600"/>
        </p:xfrm>
        <a:graphic>
          <a:graphicData uri="http://schemas.openxmlformats.org/drawingml/2006/table">
            <a:tbl>
              <a:tblPr firstRow="1" firstCol="1" bandRow="1">
                <a:tableStyleId>{5C22544A-7EE6-4342-B048-85BDC9FD1C3A}</a:tableStyleId>
              </a:tblPr>
              <a:tblGrid>
                <a:gridCol w="318252">
                  <a:extLst>
                    <a:ext uri="{9D8B030D-6E8A-4147-A177-3AD203B41FA5}">
                      <a16:colId xmlns:a16="http://schemas.microsoft.com/office/drawing/2014/main" val="3044976768"/>
                    </a:ext>
                  </a:extLst>
                </a:gridCol>
                <a:gridCol w="362238">
                  <a:extLst>
                    <a:ext uri="{9D8B030D-6E8A-4147-A177-3AD203B41FA5}">
                      <a16:colId xmlns:a16="http://schemas.microsoft.com/office/drawing/2014/main" val="2310573620"/>
                    </a:ext>
                  </a:extLst>
                </a:gridCol>
                <a:gridCol w="331189">
                  <a:extLst>
                    <a:ext uri="{9D8B030D-6E8A-4147-A177-3AD203B41FA5}">
                      <a16:colId xmlns:a16="http://schemas.microsoft.com/office/drawing/2014/main" val="1960937942"/>
                    </a:ext>
                  </a:extLst>
                </a:gridCol>
                <a:gridCol w="461711">
                  <a:extLst>
                    <a:ext uri="{9D8B030D-6E8A-4147-A177-3AD203B41FA5}">
                      <a16:colId xmlns:a16="http://schemas.microsoft.com/office/drawing/2014/main" val="4238908311"/>
                    </a:ext>
                  </a:extLst>
                </a:gridCol>
                <a:gridCol w="618382">
                  <a:extLst>
                    <a:ext uri="{9D8B030D-6E8A-4147-A177-3AD203B41FA5}">
                      <a16:colId xmlns:a16="http://schemas.microsoft.com/office/drawing/2014/main" val="888456449"/>
                    </a:ext>
                  </a:extLst>
                </a:gridCol>
                <a:gridCol w="605760">
                  <a:extLst>
                    <a:ext uri="{9D8B030D-6E8A-4147-A177-3AD203B41FA5}">
                      <a16:colId xmlns:a16="http://schemas.microsoft.com/office/drawing/2014/main" val="2096189500"/>
                    </a:ext>
                  </a:extLst>
                </a:gridCol>
                <a:gridCol w="580521">
                  <a:extLst>
                    <a:ext uri="{9D8B030D-6E8A-4147-A177-3AD203B41FA5}">
                      <a16:colId xmlns:a16="http://schemas.microsoft.com/office/drawing/2014/main" val="416117860"/>
                    </a:ext>
                  </a:extLst>
                </a:gridCol>
                <a:gridCol w="580521">
                  <a:extLst>
                    <a:ext uri="{9D8B030D-6E8A-4147-A177-3AD203B41FA5}">
                      <a16:colId xmlns:a16="http://schemas.microsoft.com/office/drawing/2014/main" val="1868940233"/>
                    </a:ext>
                  </a:extLst>
                </a:gridCol>
                <a:gridCol w="621351">
                  <a:extLst>
                    <a:ext uri="{9D8B030D-6E8A-4147-A177-3AD203B41FA5}">
                      <a16:colId xmlns:a16="http://schemas.microsoft.com/office/drawing/2014/main" val="1303047544"/>
                    </a:ext>
                  </a:extLst>
                </a:gridCol>
                <a:gridCol w="628031">
                  <a:extLst>
                    <a:ext uri="{9D8B030D-6E8A-4147-A177-3AD203B41FA5}">
                      <a16:colId xmlns:a16="http://schemas.microsoft.com/office/drawing/2014/main" val="2378332555"/>
                    </a:ext>
                  </a:extLst>
                </a:gridCol>
                <a:gridCol w="782441">
                  <a:extLst>
                    <a:ext uri="{9D8B030D-6E8A-4147-A177-3AD203B41FA5}">
                      <a16:colId xmlns:a16="http://schemas.microsoft.com/office/drawing/2014/main" val="485777477"/>
                    </a:ext>
                  </a:extLst>
                </a:gridCol>
                <a:gridCol w="782441">
                  <a:extLst>
                    <a:ext uri="{9D8B030D-6E8A-4147-A177-3AD203B41FA5}">
                      <a16:colId xmlns:a16="http://schemas.microsoft.com/office/drawing/2014/main" val="342069059"/>
                    </a:ext>
                  </a:extLst>
                </a:gridCol>
                <a:gridCol w="1514403">
                  <a:extLst>
                    <a:ext uri="{9D8B030D-6E8A-4147-A177-3AD203B41FA5}">
                      <a16:colId xmlns:a16="http://schemas.microsoft.com/office/drawing/2014/main" val="788742266"/>
                    </a:ext>
                  </a:extLst>
                </a:gridCol>
                <a:gridCol w="1451302">
                  <a:extLst>
                    <a:ext uri="{9D8B030D-6E8A-4147-A177-3AD203B41FA5}">
                      <a16:colId xmlns:a16="http://schemas.microsoft.com/office/drawing/2014/main" val="796446804"/>
                    </a:ext>
                  </a:extLst>
                </a:gridCol>
                <a:gridCol w="1097941">
                  <a:extLst>
                    <a:ext uri="{9D8B030D-6E8A-4147-A177-3AD203B41FA5}">
                      <a16:colId xmlns:a16="http://schemas.microsoft.com/office/drawing/2014/main" val="1320568197"/>
                    </a:ext>
                  </a:extLst>
                </a:gridCol>
                <a:gridCol w="1287240">
                  <a:extLst>
                    <a:ext uri="{9D8B030D-6E8A-4147-A177-3AD203B41FA5}">
                      <a16:colId xmlns:a16="http://schemas.microsoft.com/office/drawing/2014/main" val="3149939190"/>
                    </a:ext>
                  </a:extLst>
                </a:gridCol>
              </a:tblGrid>
              <a:tr h="566867">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系所</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學制</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畢業總人數</a:t>
                      </a:r>
                      <a:r>
                        <a:rPr lang="en-US" sz="1800" b="0" kern="100" dirty="0">
                          <a:solidFill>
                            <a:schemeClr val="tx1"/>
                          </a:solidFill>
                          <a:effectLst/>
                          <a:latin typeface="微軟正黑體" panose="020B0604030504040204" pitchFamily="34" charset="-120"/>
                          <a:ea typeface="微軟正黑體" panose="020B0604030504040204" pitchFamily="34" charset="-120"/>
                        </a:rPr>
                        <a:t>(A)</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畢業生修讀學術</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倫理</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教育課程</a:t>
                      </a:r>
                      <a:r>
                        <a:rPr lang="zh-TW" sz="1800" b="0" kern="100" dirty="0">
                          <a:solidFill>
                            <a:schemeClr val="tx1"/>
                          </a:solidFill>
                          <a:effectLst/>
                          <a:latin typeface="微軟正黑體" panose="020B0604030504040204" pitchFamily="34" charset="-120"/>
                          <a:ea typeface="微軟正黑體" panose="020B0604030504040204" pitchFamily="34" charset="-120"/>
                        </a:rPr>
                        <a:t>人數及比率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學位論文</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學位論文考試委員人次</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206885035"/>
                  </a:ext>
                </a:extLst>
              </a:tr>
              <a:tr h="20747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課程必修</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畢業條件</a:t>
                      </a: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A1)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自主修讀</a:t>
                      </a:r>
                      <a:r>
                        <a:rPr lang="en-US" sz="1800" b="0" kern="100" dirty="0">
                          <a:solidFill>
                            <a:schemeClr val="tx1"/>
                          </a:solidFill>
                          <a:effectLst/>
                          <a:latin typeface="微軟正黑體" panose="020B0604030504040204" pitchFamily="34" charset="-120"/>
                          <a:ea typeface="微軟正黑體" panose="020B0604030504040204" pitchFamily="34" charset="-120"/>
                        </a:rPr>
                        <a:t>(A2)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修</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讀</a:t>
                      </a:r>
                      <a:endParaRPr lang="zh-TW" sz="1800" b="0" kern="100" dirty="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修習比率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B)</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公</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開</a:t>
                      </a:r>
                      <a:r>
                        <a:rPr lang="en-US" sz="1800" b="1" kern="100" dirty="0">
                          <a:solidFill>
                            <a:srgbClr val="FF0000"/>
                          </a:solidFill>
                          <a:effectLst/>
                          <a:latin typeface="微軟正黑體" panose="020B0604030504040204" pitchFamily="34" charset="-120"/>
                          <a:ea typeface="微軟正黑體" panose="020B0604030504040204" pitchFamily="34" charset="-120"/>
                        </a:rPr>
                        <a:t>(C1)</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延後</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公開</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件數</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1" kern="100" dirty="0" smtClean="0">
                          <a:solidFill>
                            <a:srgbClr val="FF0000"/>
                          </a:solidFill>
                          <a:effectLst/>
                          <a:latin typeface="微軟正黑體" panose="020B0604030504040204" pitchFamily="34" charset="-120"/>
                          <a:ea typeface="微軟正黑體" panose="020B0604030504040204" pitchFamily="34" charset="-120"/>
                        </a:rPr>
                        <a:t>(</a:t>
                      </a:r>
                      <a:r>
                        <a:rPr lang="en-US" sz="1800" b="1" kern="100" dirty="0">
                          <a:solidFill>
                            <a:srgbClr val="FF0000"/>
                          </a:solidFill>
                          <a:effectLst/>
                          <a:latin typeface="微軟正黑體" panose="020B0604030504040204" pitchFamily="34" charset="-120"/>
                          <a:ea typeface="微軟正黑體" panose="020B0604030504040204" pitchFamily="34" charset="-120"/>
                        </a:rPr>
                        <a:t>C2)</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不公開</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件數</a:t>
                      </a:r>
                      <a:r>
                        <a:rPr lang="en-US" sz="1800" b="1" kern="100" dirty="0">
                          <a:solidFill>
                            <a:srgbClr val="FF0000"/>
                          </a:solidFill>
                          <a:effectLst/>
                          <a:latin typeface="微軟正黑體" panose="020B0604030504040204" pitchFamily="34" charset="-120"/>
                          <a:ea typeface="微軟正黑體" panose="020B0604030504040204" pitchFamily="34" charset="-120"/>
                        </a:rPr>
                        <a:t>(C3)</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延</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後</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及</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a:t>
                      </a:r>
                      <a:r>
                        <a:rPr lang="zh-TW" sz="1800" b="0" kern="100" dirty="0">
                          <a:solidFill>
                            <a:schemeClr val="tx1"/>
                          </a:solidFill>
                          <a:effectLst/>
                          <a:latin typeface="微軟正黑體" panose="020B0604030504040204" pitchFamily="34" charset="-120"/>
                          <a:ea typeface="微軟正黑體" panose="020B0604030504040204" pitchFamily="34" charset="-120"/>
                        </a:rPr>
                        <a:t>公開比率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D)</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符合</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各學位</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a:t>
                      </a:r>
                      <a:r>
                        <a:rPr lang="zh-TW" sz="1800" b="0" kern="100" dirty="0">
                          <a:solidFill>
                            <a:schemeClr val="tx1"/>
                          </a:solidFill>
                          <a:effectLst/>
                          <a:latin typeface="微軟正黑體" panose="020B0604030504040204" pitchFamily="34" charset="-120"/>
                          <a:ea typeface="微軟正黑體" panose="020B0604030504040204" pitchFamily="34" charset="-120"/>
                        </a:rPr>
                        <a:t>委員職</a:t>
                      </a:r>
                      <a:r>
                        <a:rPr lang="zh-TW" sz="1800" b="0" kern="100" dirty="0" smtClean="0">
                          <a:solidFill>
                            <a:schemeClr val="tx1"/>
                          </a:solidFill>
                          <a:effectLst/>
                          <a:latin typeface="微軟正黑體" panose="020B0604030504040204" pitchFamily="34" charset="-120"/>
                          <a:ea typeface="微軟正黑體" panose="020B0604030504040204" pitchFamily="34" charset="-120"/>
                        </a:rPr>
                        <a:t>級</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之教師或院士</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E)</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有博士學位</a:t>
                      </a:r>
                      <a:r>
                        <a:rPr lang="zh-TW" sz="1800" b="0" kern="100" dirty="0" smtClean="0">
                          <a:solidFill>
                            <a:schemeClr val="tx1"/>
                          </a:solidFill>
                          <a:effectLst/>
                          <a:latin typeface="微軟正黑體" panose="020B0604030504040204" pitchFamily="34" charset="-120"/>
                          <a:ea typeface="微軟正黑體" panose="020B0604030504040204" pitchFamily="34" charset="-120"/>
                        </a:rPr>
                        <a:t>且學術</a:t>
                      </a:r>
                      <a:r>
                        <a:rPr lang="zh-TW" sz="1800" b="0" kern="100" dirty="0">
                          <a:solidFill>
                            <a:schemeClr val="tx1"/>
                          </a:solidFill>
                          <a:effectLst/>
                          <a:latin typeface="微軟正黑體" panose="020B0604030504040204" pitchFamily="34" charset="-120"/>
                          <a:ea typeface="微軟正黑體" panose="020B0604030504040204" pitchFamily="34" charset="-120"/>
                        </a:rPr>
                        <a:t>有</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成就</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F)</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屬稀少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特殊性</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G)</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遴聘稀少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特殊條件</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a:t>
                      </a:r>
                      <a:r>
                        <a:rPr lang="zh-TW" sz="1800" b="0" kern="100" dirty="0">
                          <a:solidFill>
                            <a:schemeClr val="tx1"/>
                          </a:solidFill>
                          <a:effectLst/>
                          <a:latin typeface="微軟正黑體" panose="020B0604030504040204" pitchFamily="34" charset="-120"/>
                          <a:ea typeface="微軟正黑體" panose="020B0604030504040204" pitchFamily="34" charset="-120"/>
                        </a:rPr>
                        <a:t>考試</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人</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次</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比率</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(H)</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1794402"/>
                  </a:ext>
                </a:extLst>
              </a:tr>
            </a:tbl>
          </a:graphicData>
        </a:graphic>
      </p:graphicFrame>
    </p:spTree>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14</a:t>
            </a:r>
            <a:endParaRPr lang="zh-TW" altLang="en-US" smtClean="0"/>
          </a:p>
        </p:txBody>
      </p:sp>
      <p:sp>
        <p:nvSpPr>
          <p:cNvPr id="109571"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9ADEA939-D5BA-49F0-B4C0-71EAEBB14A6A}" type="slidenum">
              <a:rPr lang="zh-TW" altLang="en-US" smtClean="0">
                <a:solidFill>
                  <a:srgbClr val="000000"/>
                </a:solidFill>
              </a:rPr>
              <a:pPr fontAlgn="base">
                <a:spcBef>
                  <a:spcPct val="0"/>
                </a:spcBef>
                <a:spcAft>
                  <a:spcPct val="0"/>
                </a:spcAft>
              </a:pPr>
              <a:t>53</a:t>
            </a:fld>
            <a:endParaRPr lang="zh-TW" altLang="en-US" smtClean="0">
              <a:solidFill>
                <a:srgbClr val="000000"/>
              </a:solidFill>
            </a:endParaRPr>
          </a:p>
        </p:txBody>
      </p:sp>
      <p:sp>
        <p:nvSpPr>
          <p:cNvPr id="109572"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4-1-6 </a:t>
            </a:r>
            <a:r>
              <a:rPr lang="zh-TW" altLang="zh-TW" sz="3600" b="1">
                <a:solidFill>
                  <a:srgbClr val="C5E0B4"/>
                </a:solidFill>
                <a:latin typeface="微軟正黑體" panose="020B0604030504040204" pitchFamily="34" charset="-120"/>
                <a:ea typeface="微軟正黑體" panose="020B0604030504040204" pitchFamily="34" charset="-120"/>
              </a:rPr>
              <a:t>畢業碩、博士學位論文資料統計表 </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學位論文</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「延後公開</a:t>
            </a:r>
            <a:r>
              <a:rPr lang="en-US" altLang="zh-TW" sz="2400" b="1" dirty="0">
                <a:solidFill>
                  <a:srgbClr val="FF0000"/>
                </a:solidFill>
                <a:latin typeface="微軟正黑體" panose="020B0604030504040204" pitchFamily="34" charset="-120"/>
                <a:ea typeface="微軟正黑體" panose="020B0604030504040204" pitchFamily="34" charset="-120"/>
              </a:rPr>
              <a:t>(C2)</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：係指學位論文經學校認定為涉及「機密、專利事項或依法不得提供」等資訊，故申請延後於一定時間後，再公開學位論文「紙本與索引及目錄」之件數</a:t>
            </a:r>
            <a:r>
              <a:rPr lang="zh-TW" altLang="en-US"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「不公開</a:t>
            </a:r>
            <a:r>
              <a:rPr lang="en-US" altLang="zh-TW" sz="2400" b="1" dirty="0">
                <a:solidFill>
                  <a:srgbClr val="FF0000"/>
                </a:solidFill>
                <a:latin typeface="微軟正黑體" panose="020B0604030504040204" pitchFamily="34" charset="-120"/>
                <a:ea typeface="微軟正黑體" panose="020B0604030504040204" pitchFamily="34" charset="-120"/>
              </a:rPr>
              <a:t>(C3)</a:t>
            </a:r>
            <a:r>
              <a:rPr lang="zh-TW" altLang="zh-TW" sz="2400" b="1" dirty="0">
                <a:solidFill>
                  <a:srgbClr val="FF0000"/>
                </a:solidFill>
                <a:latin typeface="微軟正黑體" panose="020B0604030504040204" pitchFamily="34" charset="-120"/>
                <a:ea typeface="微軟正黑體" panose="020B0604030504040204" pitchFamily="34" charset="-120"/>
              </a:rPr>
              <a:t>」 </a:t>
            </a:r>
            <a:r>
              <a:rPr lang="zh-TW" altLang="zh-TW" sz="2400" dirty="0">
                <a:solidFill>
                  <a:prstClr val="black"/>
                </a:solidFill>
                <a:latin typeface="微軟正黑體" panose="020B0604030504040204" pitchFamily="34" charset="-120"/>
                <a:ea typeface="微軟正黑體" panose="020B0604030504040204" pitchFamily="34" charset="-120"/>
              </a:rPr>
              <a:t>：係指學位論文經學校認定為涉及「機密、專利事項或依法不得提供」等資訊，故申請不對外公開之學位論文件數。</a:t>
            </a:r>
          </a:p>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latin typeface="微軟正黑體" panose="020B0604030504040204" pitchFamily="34" charset="-120"/>
                <a:ea typeface="微軟正黑體" panose="020B0604030504040204" pitchFamily="34" charset="-120"/>
              </a:rPr>
              <a:t>技職司</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7" name="表格 6"/>
          <p:cNvGraphicFramePr>
            <a:graphicFrameLocks noGrp="1"/>
          </p:cNvGraphicFramePr>
          <p:nvPr/>
        </p:nvGraphicFramePr>
        <p:xfrm>
          <a:off x="92075" y="1041400"/>
          <a:ext cx="12023725" cy="2641600"/>
        </p:xfrm>
        <a:graphic>
          <a:graphicData uri="http://schemas.openxmlformats.org/drawingml/2006/table">
            <a:tbl>
              <a:tblPr firstRow="1" firstCol="1" bandRow="1">
                <a:tableStyleId>{5C22544A-7EE6-4342-B048-85BDC9FD1C3A}</a:tableStyleId>
              </a:tblPr>
              <a:tblGrid>
                <a:gridCol w="318252">
                  <a:extLst>
                    <a:ext uri="{9D8B030D-6E8A-4147-A177-3AD203B41FA5}">
                      <a16:colId xmlns:a16="http://schemas.microsoft.com/office/drawing/2014/main" val="3044976768"/>
                    </a:ext>
                  </a:extLst>
                </a:gridCol>
                <a:gridCol w="362238">
                  <a:extLst>
                    <a:ext uri="{9D8B030D-6E8A-4147-A177-3AD203B41FA5}">
                      <a16:colId xmlns:a16="http://schemas.microsoft.com/office/drawing/2014/main" val="2310573620"/>
                    </a:ext>
                  </a:extLst>
                </a:gridCol>
                <a:gridCol w="331189">
                  <a:extLst>
                    <a:ext uri="{9D8B030D-6E8A-4147-A177-3AD203B41FA5}">
                      <a16:colId xmlns:a16="http://schemas.microsoft.com/office/drawing/2014/main" val="1960937942"/>
                    </a:ext>
                  </a:extLst>
                </a:gridCol>
                <a:gridCol w="461711">
                  <a:extLst>
                    <a:ext uri="{9D8B030D-6E8A-4147-A177-3AD203B41FA5}">
                      <a16:colId xmlns:a16="http://schemas.microsoft.com/office/drawing/2014/main" val="4238908311"/>
                    </a:ext>
                  </a:extLst>
                </a:gridCol>
                <a:gridCol w="618382">
                  <a:extLst>
                    <a:ext uri="{9D8B030D-6E8A-4147-A177-3AD203B41FA5}">
                      <a16:colId xmlns:a16="http://schemas.microsoft.com/office/drawing/2014/main" val="888456449"/>
                    </a:ext>
                  </a:extLst>
                </a:gridCol>
                <a:gridCol w="605760">
                  <a:extLst>
                    <a:ext uri="{9D8B030D-6E8A-4147-A177-3AD203B41FA5}">
                      <a16:colId xmlns:a16="http://schemas.microsoft.com/office/drawing/2014/main" val="2096189500"/>
                    </a:ext>
                  </a:extLst>
                </a:gridCol>
                <a:gridCol w="580521">
                  <a:extLst>
                    <a:ext uri="{9D8B030D-6E8A-4147-A177-3AD203B41FA5}">
                      <a16:colId xmlns:a16="http://schemas.microsoft.com/office/drawing/2014/main" val="416117860"/>
                    </a:ext>
                  </a:extLst>
                </a:gridCol>
                <a:gridCol w="580521">
                  <a:extLst>
                    <a:ext uri="{9D8B030D-6E8A-4147-A177-3AD203B41FA5}">
                      <a16:colId xmlns:a16="http://schemas.microsoft.com/office/drawing/2014/main" val="1868940233"/>
                    </a:ext>
                  </a:extLst>
                </a:gridCol>
                <a:gridCol w="621351">
                  <a:extLst>
                    <a:ext uri="{9D8B030D-6E8A-4147-A177-3AD203B41FA5}">
                      <a16:colId xmlns:a16="http://schemas.microsoft.com/office/drawing/2014/main" val="1303047544"/>
                    </a:ext>
                  </a:extLst>
                </a:gridCol>
                <a:gridCol w="628031">
                  <a:extLst>
                    <a:ext uri="{9D8B030D-6E8A-4147-A177-3AD203B41FA5}">
                      <a16:colId xmlns:a16="http://schemas.microsoft.com/office/drawing/2014/main" val="2378332555"/>
                    </a:ext>
                  </a:extLst>
                </a:gridCol>
                <a:gridCol w="782441">
                  <a:extLst>
                    <a:ext uri="{9D8B030D-6E8A-4147-A177-3AD203B41FA5}">
                      <a16:colId xmlns:a16="http://schemas.microsoft.com/office/drawing/2014/main" val="485777477"/>
                    </a:ext>
                  </a:extLst>
                </a:gridCol>
                <a:gridCol w="782441">
                  <a:extLst>
                    <a:ext uri="{9D8B030D-6E8A-4147-A177-3AD203B41FA5}">
                      <a16:colId xmlns:a16="http://schemas.microsoft.com/office/drawing/2014/main" val="342069059"/>
                    </a:ext>
                  </a:extLst>
                </a:gridCol>
                <a:gridCol w="1514403">
                  <a:extLst>
                    <a:ext uri="{9D8B030D-6E8A-4147-A177-3AD203B41FA5}">
                      <a16:colId xmlns:a16="http://schemas.microsoft.com/office/drawing/2014/main" val="788742266"/>
                    </a:ext>
                  </a:extLst>
                </a:gridCol>
                <a:gridCol w="1451302">
                  <a:extLst>
                    <a:ext uri="{9D8B030D-6E8A-4147-A177-3AD203B41FA5}">
                      <a16:colId xmlns:a16="http://schemas.microsoft.com/office/drawing/2014/main" val="796446804"/>
                    </a:ext>
                  </a:extLst>
                </a:gridCol>
                <a:gridCol w="1097941">
                  <a:extLst>
                    <a:ext uri="{9D8B030D-6E8A-4147-A177-3AD203B41FA5}">
                      <a16:colId xmlns:a16="http://schemas.microsoft.com/office/drawing/2014/main" val="1320568197"/>
                    </a:ext>
                  </a:extLst>
                </a:gridCol>
                <a:gridCol w="1287240">
                  <a:extLst>
                    <a:ext uri="{9D8B030D-6E8A-4147-A177-3AD203B41FA5}">
                      <a16:colId xmlns:a16="http://schemas.microsoft.com/office/drawing/2014/main" val="3149939190"/>
                    </a:ext>
                  </a:extLst>
                </a:gridCol>
              </a:tblGrid>
              <a:tr h="566867">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系所</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學制</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畢業總人數</a:t>
                      </a:r>
                      <a:r>
                        <a:rPr lang="en-US" sz="1800" b="0" kern="100" dirty="0">
                          <a:solidFill>
                            <a:schemeClr val="tx1"/>
                          </a:solidFill>
                          <a:effectLst/>
                          <a:latin typeface="微軟正黑體" panose="020B0604030504040204" pitchFamily="34" charset="-120"/>
                          <a:ea typeface="微軟正黑體" panose="020B0604030504040204" pitchFamily="34" charset="-120"/>
                        </a:rPr>
                        <a:t>(A)</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畢業生修讀學術</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倫理</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教育課程</a:t>
                      </a:r>
                      <a:r>
                        <a:rPr lang="zh-TW" sz="1800" b="0" kern="100" dirty="0">
                          <a:solidFill>
                            <a:schemeClr val="tx1"/>
                          </a:solidFill>
                          <a:effectLst/>
                          <a:latin typeface="微軟正黑體" panose="020B0604030504040204" pitchFamily="34" charset="-120"/>
                          <a:ea typeface="微軟正黑體" panose="020B0604030504040204" pitchFamily="34" charset="-120"/>
                        </a:rPr>
                        <a:t>人數及比率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學位論文</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學位論文考試委員人次</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206885035"/>
                  </a:ext>
                </a:extLst>
              </a:tr>
              <a:tr h="20747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課程必修</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畢業條件</a:t>
                      </a: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A1)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自主修讀</a:t>
                      </a:r>
                      <a:r>
                        <a:rPr lang="en-US" sz="1800" b="0" kern="100" dirty="0">
                          <a:solidFill>
                            <a:schemeClr val="tx1"/>
                          </a:solidFill>
                          <a:effectLst/>
                          <a:latin typeface="微軟正黑體" panose="020B0604030504040204" pitchFamily="34" charset="-120"/>
                          <a:ea typeface="微軟正黑體" panose="020B0604030504040204" pitchFamily="34" charset="-120"/>
                        </a:rPr>
                        <a:t>(A2)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修</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讀</a:t>
                      </a:r>
                      <a:endParaRPr lang="zh-TW" sz="1800" b="0" kern="100" dirty="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修習比率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B)</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公</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開</a:t>
                      </a:r>
                      <a:r>
                        <a:rPr lang="en-US" sz="1800" b="1" kern="100" dirty="0">
                          <a:solidFill>
                            <a:srgbClr val="FF0000"/>
                          </a:solidFill>
                          <a:effectLst/>
                          <a:latin typeface="微軟正黑體" panose="020B0604030504040204" pitchFamily="34" charset="-120"/>
                          <a:ea typeface="微軟正黑體" panose="020B0604030504040204" pitchFamily="34" charset="-120"/>
                        </a:rPr>
                        <a:t>(C1)</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延後</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公開</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件數</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1" kern="100" dirty="0" smtClean="0">
                          <a:solidFill>
                            <a:srgbClr val="FF0000"/>
                          </a:solidFill>
                          <a:effectLst/>
                          <a:latin typeface="微軟正黑體" panose="020B0604030504040204" pitchFamily="34" charset="-120"/>
                          <a:ea typeface="微軟正黑體" panose="020B0604030504040204" pitchFamily="34" charset="-120"/>
                        </a:rPr>
                        <a:t>(</a:t>
                      </a:r>
                      <a:r>
                        <a:rPr lang="en-US" sz="1800" b="1" kern="100" dirty="0">
                          <a:solidFill>
                            <a:srgbClr val="FF0000"/>
                          </a:solidFill>
                          <a:effectLst/>
                          <a:latin typeface="微軟正黑體" panose="020B0604030504040204" pitchFamily="34" charset="-120"/>
                          <a:ea typeface="微軟正黑體" panose="020B0604030504040204" pitchFamily="34" charset="-120"/>
                        </a:rPr>
                        <a:t>C2)</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不公開</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件數</a:t>
                      </a:r>
                      <a:r>
                        <a:rPr lang="en-US" sz="1800" b="1" kern="100" dirty="0">
                          <a:solidFill>
                            <a:srgbClr val="FF0000"/>
                          </a:solidFill>
                          <a:effectLst/>
                          <a:latin typeface="微軟正黑體" panose="020B0604030504040204" pitchFamily="34" charset="-120"/>
                          <a:ea typeface="微軟正黑體" panose="020B0604030504040204" pitchFamily="34" charset="-120"/>
                        </a:rPr>
                        <a:t>(C3)</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延</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後</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及</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a:t>
                      </a:r>
                      <a:r>
                        <a:rPr lang="zh-TW" sz="1800" b="0" kern="100" dirty="0">
                          <a:solidFill>
                            <a:schemeClr val="tx1"/>
                          </a:solidFill>
                          <a:effectLst/>
                          <a:latin typeface="微軟正黑體" panose="020B0604030504040204" pitchFamily="34" charset="-120"/>
                          <a:ea typeface="微軟正黑體" panose="020B0604030504040204" pitchFamily="34" charset="-120"/>
                        </a:rPr>
                        <a:t>公開比率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D)</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符合</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各學位</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a:t>
                      </a:r>
                      <a:r>
                        <a:rPr lang="zh-TW" sz="1800" b="0" kern="100" dirty="0">
                          <a:solidFill>
                            <a:schemeClr val="tx1"/>
                          </a:solidFill>
                          <a:effectLst/>
                          <a:latin typeface="微軟正黑體" panose="020B0604030504040204" pitchFamily="34" charset="-120"/>
                          <a:ea typeface="微軟正黑體" panose="020B0604030504040204" pitchFamily="34" charset="-120"/>
                        </a:rPr>
                        <a:t>委員職</a:t>
                      </a:r>
                      <a:r>
                        <a:rPr lang="zh-TW" sz="1800" b="0" kern="100" dirty="0" smtClean="0">
                          <a:solidFill>
                            <a:schemeClr val="tx1"/>
                          </a:solidFill>
                          <a:effectLst/>
                          <a:latin typeface="微軟正黑體" panose="020B0604030504040204" pitchFamily="34" charset="-120"/>
                          <a:ea typeface="微軟正黑體" panose="020B0604030504040204" pitchFamily="34" charset="-120"/>
                        </a:rPr>
                        <a:t>級</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之教師或院士</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E)</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有博士學位</a:t>
                      </a:r>
                      <a:r>
                        <a:rPr lang="zh-TW" sz="1800" b="0" kern="100" dirty="0" smtClean="0">
                          <a:solidFill>
                            <a:schemeClr val="tx1"/>
                          </a:solidFill>
                          <a:effectLst/>
                          <a:latin typeface="微軟正黑體" panose="020B0604030504040204" pitchFamily="34" charset="-120"/>
                          <a:ea typeface="微軟正黑體" panose="020B0604030504040204" pitchFamily="34" charset="-120"/>
                        </a:rPr>
                        <a:t>且學術</a:t>
                      </a:r>
                      <a:r>
                        <a:rPr lang="zh-TW" sz="1800" b="0" kern="100" dirty="0">
                          <a:solidFill>
                            <a:schemeClr val="tx1"/>
                          </a:solidFill>
                          <a:effectLst/>
                          <a:latin typeface="微軟正黑體" panose="020B0604030504040204" pitchFamily="34" charset="-120"/>
                          <a:ea typeface="微軟正黑體" panose="020B0604030504040204" pitchFamily="34" charset="-120"/>
                        </a:rPr>
                        <a:t>有</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成就</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F)</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屬稀少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特殊性</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G)</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遴聘稀少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特殊條件</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a:t>
                      </a:r>
                      <a:r>
                        <a:rPr lang="zh-TW" sz="1800" b="0" kern="100" dirty="0">
                          <a:solidFill>
                            <a:schemeClr val="tx1"/>
                          </a:solidFill>
                          <a:effectLst/>
                          <a:latin typeface="微軟正黑體" panose="020B0604030504040204" pitchFamily="34" charset="-120"/>
                          <a:ea typeface="微軟正黑體" panose="020B0604030504040204" pitchFamily="34" charset="-120"/>
                        </a:rPr>
                        <a:t>考試</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人</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次</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比率</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(H)</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1794402"/>
                  </a:ext>
                </a:extLst>
              </a:tr>
            </a:tbl>
          </a:graphicData>
        </a:graphic>
      </p:graphicFrame>
    </p:spTree>
  </p:cSld>
  <p:clrMapOvr>
    <a:masterClrMapping/>
  </p:clrMapOvr>
  <p:transition spd="slow"/>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14</a:t>
            </a:r>
            <a:endParaRPr lang="zh-TW" altLang="en-US" smtClean="0"/>
          </a:p>
        </p:txBody>
      </p:sp>
      <p:sp>
        <p:nvSpPr>
          <p:cNvPr id="110595"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17E2EB48-4C51-4EEA-A910-4F28DDDADA34}" type="slidenum">
              <a:rPr lang="zh-TW" altLang="en-US" smtClean="0">
                <a:solidFill>
                  <a:srgbClr val="000000"/>
                </a:solidFill>
              </a:rPr>
              <a:pPr fontAlgn="base">
                <a:spcBef>
                  <a:spcPct val="0"/>
                </a:spcBef>
                <a:spcAft>
                  <a:spcPct val="0"/>
                </a:spcAft>
              </a:pPr>
              <a:t>54</a:t>
            </a:fld>
            <a:endParaRPr lang="zh-TW" altLang="en-US" smtClean="0">
              <a:solidFill>
                <a:srgbClr val="000000"/>
              </a:solidFill>
            </a:endParaRPr>
          </a:p>
        </p:txBody>
      </p:sp>
      <p:sp>
        <p:nvSpPr>
          <p:cNvPr id="110596"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4-1-6 </a:t>
            </a:r>
            <a:r>
              <a:rPr lang="zh-TW" altLang="zh-TW" sz="3600" b="1">
                <a:solidFill>
                  <a:srgbClr val="C5E0B4"/>
                </a:solidFill>
                <a:latin typeface="微軟正黑體" panose="020B0604030504040204" pitchFamily="34" charset="-120"/>
                <a:ea typeface="微軟正黑體" panose="020B0604030504040204" pitchFamily="34" charset="-120"/>
              </a:rPr>
              <a:t>畢業碩、博士學位論文資料統計表 </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836988"/>
            <a:ext cx="12176125" cy="332422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學位論文</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本欄各研究所之「碩士班</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碩士在職專班</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包括暑期碩士在職專班</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博士班」等學制，所填畢業生學位論文「公開</a:t>
            </a:r>
            <a:r>
              <a:rPr lang="en-US" altLang="zh-TW" sz="2400" dirty="0">
                <a:solidFill>
                  <a:prstClr val="black"/>
                </a:solidFill>
                <a:latin typeface="微軟正黑體" panose="020B0604030504040204" pitchFamily="34" charset="-120"/>
                <a:ea typeface="微軟正黑體" panose="020B0604030504040204" pitchFamily="34" charset="-120"/>
              </a:rPr>
              <a:t>(C1)</a:t>
            </a:r>
            <a:r>
              <a:rPr lang="zh-TW" altLang="zh-TW" sz="2400" dirty="0">
                <a:solidFill>
                  <a:prstClr val="black"/>
                </a:solidFill>
                <a:latin typeface="微軟正黑體" panose="020B0604030504040204" pitchFamily="34" charset="-120"/>
                <a:ea typeface="微軟正黑體" panose="020B0604030504040204" pitchFamily="34" charset="-120"/>
              </a:rPr>
              <a:t>」、「延後公開</a:t>
            </a:r>
            <a:r>
              <a:rPr lang="en-US" altLang="zh-TW" sz="2400" dirty="0">
                <a:solidFill>
                  <a:prstClr val="black"/>
                </a:solidFill>
                <a:latin typeface="微軟正黑體" panose="020B0604030504040204" pitchFamily="34" charset="-120"/>
                <a:ea typeface="微軟正黑體" panose="020B0604030504040204" pitchFamily="34" charset="-120"/>
              </a:rPr>
              <a:t>(C2)</a:t>
            </a:r>
            <a:r>
              <a:rPr lang="zh-TW" altLang="zh-TW" sz="2400" dirty="0">
                <a:solidFill>
                  <a:prstClr val="black"/>
                </a:solidFill>
                <a:latin typeface="微軟正黑體" panose="020B0604030504040204" pitchFamily="34" charset="-120"/>
                <a:ea typeface="微軟正黑體" panose="020B0604030504040204" pitchFamily="34" charset="-120"/>
              </a:rPr>
              <a:t>」、「不公開</a:t>
            </a:r>
            <a:r>
              <a:rPr lang="en-US" altLang="zh-TW" sz="2400" dirty="0">
                <a:solidFill>
                  <a:prstClr val="black"/>
                </a:solidFill>
                <a:latin typeface="微軟正黑體" panose="020B0604030504040204" pitchFamily="34" charset="-120"/>
                <a:ea typeface="微軟正黑體" panose="020B0604030504040204" pitchFamily="34" charset="-120"/>
              </a:rPr>
              <a:t>(C3)</a:t>
            </a:r>
            <a:r>
              <a:rPr lang="zh-TW" altLang="zh-TW" sz="2400" dirty="0">
                <a:solidFill>
                  <a:prstClr val="black"/>
                </a:solidFill>
                <a:latin typeface="微軟正黑體" panose="020B0604030504040204" pitchFamily="34" charset="-120"/>
                <a:ea typeface="微軟正黑體" panose="020B0604030504040204" pitchFamily="34" charset="-120"/>
              </a:rPr>
              <a:t>」件數之加總，應等於「畢業總人數</a:t>
            </a:r>
            <a:r>
              <a:rPr lang="en-US" altLang="zh-TW" sz="2400" dirty="0">
                <a:solidFill>
                  <a:prstClr val="black"/>
                </a:solidFill>
                <a:latin typeface="微軟正黑體" panose="020B0604030504040204" pitchFamily="34" charset="-120"/>
                <a:ea typeface="微軟正黑體" panose="020B0604030504040204" pitchFamily="34" charset="-120"/>
              </a:rPr>
              <a:t>(A)</a:t>
            </a:r>
            <a:r>
              <a:rPr lang="zh-TW" altLang="zh-TW"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公開</a:t>
            </a:r>
            <a:r>
              <a:rPr lang="en-US" altLang="zh-TW" sz="2400" b="1" dirty="0">
                <a:solidFill>
                  <a:srgbClr val="FF0000"/>
                </a:solidFill>
                <a:latin typeface="微軟正黑體" panose="020B0604030504040204" pitchFamily="34" charset="-120"/>
                <a:ea typeface="微軟正黑體" panose="020B0604030504040204" pitchFamily="34" charset="-120"/>
              </a:rPr>
              <a:t>(C1) + </a:t>
            </a:r>
            <a:r>
              <a:rPr lang="zh-TW" altLang="zh-TW" sz="2400" b="1" dirty="0">
                <a:solidFill>
                  <a:srgbClr val="FF0000"/>
                </a:solidFill>
                <a:latin typeface="微軟正黑體" panose="020B0604030504040204" pitchFamily="34" charset="-120"/>
                <a:ea typeface="微軟正黑體" panose="020B0604030504040204" pitchFamily="34" charset="-120"/>
              </a:rPr>
              <a:t>延後公開</a:t>
            </a:r>
            <a:r>
              <a:rPr lang="en-US" altLang="zh-TW" sz="2400" b="1" dirty="0">
                <a:solidFill>
                  <a:srgbClr val="FF0000"/>
                </a:solidFill>
                <a:latin typeface="微軟正黑體" panose="020B0604030504040204" pitchFamily="34" charset="-120"/>
                <a:ea typeface="微軟正黑體" panose="020B0604030504040204" pitchFamily="34" charset="-120"/>
              </a:rPr>
              <a:t>(C2) + </a:t>
            </a:r>
            <a:r>
              <a:rPr lang="zh-TW" altLang="zh-TW" sz="2400" b="1" dirty="0">
                <a:solidFill>
                  <a:srgbClr val="FF0000"/>
                </a:solidFill>
                <a:latin typeface="微軟正黑體" panose="020B0604030504040204" pitchFamily="34" charset="-120"/>
                <a:ea typeface="微軟正黑體" panose="020B0604030504040204" pitchFamily="34" charset="-120"/>
              </a:rPr>
              <a:t>不公開</a:t>
            </a:r>
            <a:r>
              <a:rPr lang="en-US" altLang="zh-TW" sz="2400" b="1" dirty="0">
                <a:solidFill>
                  <a:srgbClr val="FF0000"/>
                </a:solidFill>
                <a:latin typeface="微軟正黑體" panose="020B0604030504040204" pitchFamily="34" charset="-120"/>
                <a:ea typeface="微軟正黑體" panose="020B0604030504040204" pitchFamily="34" charset="-120"/>
              </a:rPr>
              <a:t>(C3) =</a:t>
            </a:r>
            <a:r>
              <a:rPr lang="zh-TW" altLang="zh-TW" sz="2400" b="1" dirty="0">
                <a:solidFill>
                  <a:srgbClr val="FF0000"/>
                </a:solidFill>
                <a:latin typeface="微軟正黑體" panose="020B0604030504040204" pitchFamily="34" charset="-120"/>
                <a:ea typeface="微軟正黑體" panose="020B0604030504040204" pitchFamily="34" charset="-120"/>
              </a:rPr>
              <a:t>「畢業總人數</a:t>
            </a:r>
            <a:r>
              <a:rPr lang="en-US" altLang="zh-TW" sz="2400" b="1" dirty="0">
                <a:solidFill>
                  <a:srgbClr val="FF0000"/>
                </a:solidFill>
                <a:latin typeface="微軟正黑體" panose="020B0604030504040204" pitchFamily="34" charset="-120"/>
                <a:ea typeface="微軟正黑體" panose="020B0604030504040204" pitchFamily="34" charset="-120"/>
              </a:rPr>
              <a:t>(A)</a:t>
            </a:r>
            <a:r>
              <a:rPr lang="zh-TW" altLang="zh-TW" sz="2400" b="1" dirty="0">
                <a:solidFill>
                  <a:srgbClr val="FF0000"/>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latin typeface="微軟正黑體" panose="020B0604030504040204" pitchFamily="34" charset="-120"/>
                <a:ea typeface="微軟正黑體" panose="020B0604030504040204" pitchFamily="34" charset="-120"/>
              </a:rPr>
              <a:t>技職司</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7" name="表格 6"/>
          <p:cNvGraphicFramePr>
            <a:graphicFrameLocks noGrp="1"/>
          </p:cNvGraphicFramePr>
          <p:nvPr/>
        </p:nvGraphicFramePr>
        <p:xfrm>
          <a:off x="92075" y="1041400"/>
          <a:ext cx="12023725" cy="2641600"/>
        </p:xfrm>
        <a:graphic>
          <a:graphicData uri="http://schemas.openxmlformats.org/drawingml/2006/table">
            <a:tbl>
              <a:tblPr firstRow="1" firstCol="1" bandRow="1">
                <a:tableStyleId>{5C22544A-7EE6-4342-B048-85BDC9FD1C3A}</a:tableStyleId>
              </a:tblPr>
              <a:tblGrid>
                <a:gridCol w="318252">
                  <a:extLst>
                    <a:ext uri="{9D8B030D-6E8A-4147-A177-3AD203B41FA5}">
                      <a16:colId xmlns:a16="http://schemas.microsoft.com/office/drawing/2014/main" val="3044976768"/>
                    </a:ext>
                  </a:extLst>
                </a:gridCol>
                <a:gridCol w="362238">
                  <a:extLst>
                    <a:ext uri="{9D8B030D-6E8A-4147-A177-3AD203B41FA5}">
                      <a16:colId xmlns:a16="http://schemas.microsoft.com/office/drawing/2014/main" val="2310573620"/>
                    </a:ext>
                  </a:extLst>
                </a:gridCol>
                <a:gridCol w="331189">
                  <a:extLst>
                    <a:ext uri="{9D8B030D-6E8A-4147-A177-3AD203B41FA5}">
                      <a16:colId xmlns:a16="http://schemas.microsoft.com/office/drawing/2014/main" val="1960937942"/>
                    </a:ext>
                  </a:extLst>
                </a:gridCol>
                <a:gridCol w="461711">
                  <a:extLst>
                    <a:ext uri="{9D8B030D-6E8A-4147-A177-3AD203B41FA5}">
                      <a16:colId xmlns:a16="http://schemas.microsoft.com/office/drawing/2014/main" val="4238908311"/>
                    </a:ext>
                  </a:extLst>
                </a:gridCol>
                <a:gridCol w="618382">
                  <a:extLst>
                    <a:ext uri="{9D8B030D-6E8A-4147-A177-3AD203B41FA5}">
                      <a16:colId xmlns:a16="http://schemas.microsoft.com/office/drawing/2014/main" val="888456449"/>
                    </a:ext>
                  </a:extLst>
                </a:gridCol>
                <a:gridCol w="605760">
                  <a:extLst>
                    <a:ext uri="{9D8B030D-6E8A-4147-A177-3AD203B41FA5}">
                      <a16:colId xmlns:a16="http://schemas.microsoft.com/office/drawing/2014/main" val="2096189500"/>
                    </a:ext>
                  </a:extLst>
                </a:gridCol>
                <a:gridCol w="580521">
                  <a:extLst>
                    <a:ext uri="{9D8B030D-6E8A-4147-A177-3AD203B41FA5}">
                      <a16:colId xmlns:a16="http://schemas.microsoft.com/office/drawing/2014/main" val="416117860"/>
                    </a:ext>
                  </a:extLst>
                </a:gridCol>
                <a:gridCol w="580521">
                  <a:extLst>
                    <a:ext uri="{9D8B030D-6E8A-4147-A177-3AD203B41FA5}">
                      <a16:colId xmlns:a16="http://schemas.microsoft.com/office/drawing/2014/main" val="1868940233"/>
                    </a:ext>
                  </a:extLst>
                </a:gridCol>
                <a:gridCol w="621351">
                  <a:extLst>
                    <a:ext uri="{9D8B030D-6E8A-4147-A177-3AD203B41FA5}">
                      <a16:colId xmlns:a16="http://schemas.microsoft.com/office/drawing/2014/main" val="1303047544"/>
                    </a:ext>
                  </a:extLst>
                </a:gridCol>
                <a:gridCol w="628031">
                  <a:extLst>
                    <a:ext uri="{9D8B030D-6E8A-4147-A177-3AD203B41FA5}">
                      <a16:colId xmlns:a16="http://schemas.microsoft.com/office/drawing/2014/main" val="2378332555"/>
                    </a:ext>
                  </a:extLst>
                </a:gridCol>
                <a:gridCol w="782441">
                  <a:extLst>
                    <a:ext uri="{9D8B030D-6E8A-4147-A177-3AD203B41FA5}">
                      <a16:colId xmlns:a16="http://schemas.microsoft.com/office/drawing/2014/main" val="485777477"/>
                    </a:ext>
                  </a:extLst>
                </a:gridCol>
                <a:gridCol w="782441">
                  <a:extLst>
                    <a:ext uri="{9D8B030D-6E8A-4147-A177-3AD203B41FA5}">
                      <a16:colId xmlns:a16="http://schemas.microsoft.com/office/drawing/2014/main" val="342069059"/>
                    </a:ext>
                  </a:extLst>
                </a:gridCol>
                <a:gridCol w="1514403">
                  <a:extLst>
                    <a:ext uri="{9D8B030D-6E8A-4147-A177-3AD203B41FA5}">
                      <a16:colId xmlns:a16="http://schemas.microsoft.com/office/drawing/2014/main" val="788742266"/>
                    </a:ext>
                  </a:extLst>
                </a:gridCol>
                <a:gridCol w="1451302">
                  <a:extLst>
                    <a:ext uri="{9D8B030D-6E8A-4147-A177-3AD203B41FA5}">
                      <a16:colId xmlns:a16="http://schemas.microsoft.com/office/drawing/2014/main" val="796446804"/>
                    </a:ext>
                  </a:extLst>
                </a:gridCol>
                <a:gridCol w="1097941">
                  <a:extLst>
                    <a:ext uri="{9D8B030D-6E8A-4147-A177-3AD203B41FA5}">
                      <a16:colId xmlns:a16="http://schemas.microsoft.com/office/drawing/2014/main" val="1320568197"/>
                    </a:ext>
                  </a:extLst>
                </a:gridCol>
                <a:gridCol w="1287240">
                  <a:extLst>
                    <a:ext uri="{9D8B030D-6E8A-4147-A177-3AD203B41FA5}">
                      <a16:colId xmlns:a16="http://schemas.microsoft.com/office/drawing/2014/main" val="3149939190"/>
                    </a:ext>
                  </a:extLst>
                </a:gridCol>
              </a:tblGrid>
              <a:tr h="566867">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系所</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學制</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畢業總人數</a:t>
                      </a:r>
                      <a:r>
                        <a:rPr lang="en-US" sz="1800" b="0" kern="100" dirty="0">
                          <a:solidFill>
                            <a:schemeClr val="tx1"/>
                          </a:solidFill>
                          <a:effectLst/>
                          <a:latin typeface="微軟正黑體" panose="020B0604030504040204" pitchFamily="34" charset="-120"/>
                          <a:ea typeface="微軟正黑體" panose="020B0604030504040204" pitchFamily="34" charset="-120"/>
                        </a:rPr>
                        <a:t>(A)</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畢業生修讀學術</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倫理</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教育課程</a:t>
                      </a:r>
                      <a:r>
                        <a:rPr lang="zh-TW" sz="1800" b="0" kern="100" dirty="0">
                          <a:solidFill>
                            <a:schemeClr val="tx1"/>
                          </a:solidFill>
                          <a:effectLst/>
                          <a:latin typeface="微軟正黑體" panose="020B0604030504040204" pitchFamily="34" charset="-120"/>
                          <a:ea typeface="微軟正黑體" panose="020B0604030504040204" pitchFamily="34" charset="-120"/>
                        </a:rPr>
                        <a:t>人數及比率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學位論文</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學位論文考試委員人次</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206885035"/>
                  </a:ext>
                </a:extLst>
              </a:tr>
              <a:tr h="20747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課程必修</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畢業條件</a:t>
                      </a: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A1)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自主修讀</a:t>
                      </a:r>
                      <a:r>
                        <a:rPr lang="en-US" sz="1800" b="0" kern="100" dirty="0">
                          <a:solidFill>
                            <a:schemeClr val="tx1"/>
                          </a:solidFill>
                          <a:effectLst/>
                          <a:latin typeface="微軟正黑體" panose="020B0604030504040204" pitchFamily="34" charset="-120"/>
                          <a:ea typeface="微軟正黑體" panose="020B0604030504040204" pitchFamily="34" charset="-120"/>
                        </a:rPr>
                        <a:t>(A2)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修</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讀</a:t>
                      </a:r>
                      <a:endParaRPr lang="zh-TW" sz="1800" b="0" kern="100" dirty="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修習比率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B)</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公</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開</a:t>
                      </a:r>
                      <a:r>
                        <a:rPr lang="en-US" sz="1800" b="1" kern="100" dirty="0">
                          <a:solidFill>
                            <a:srgbClr val="FF0000"/>
                          </a:solidFill>
                          <a:effectLst/>
                          <a:latin typeface="微軟正黑體" panose="020B0604030504040204" pitchFamily="34" charset="-120"/>
                          <a:ea typeface="微軟正黑體" panose="020B0604030504040204" pitchFamily="34" charset="-120"/>
                        </a:rPr>
                        <a:t>(C1)</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延後</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公開</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件數</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1" kern="100" dirty="0" smtClean="0">
                          <a:solidFill>
                            <a:srgbClr val="FF0000"/>
                          </a:solidFill>
                          <a:effectLst/>
                          <a:latin typeface="微軟正黑體" panose="020B0604030504040204" pitchFamily="34" charset="-120"/>
                          <a:ea typeface="微軟正黑體" panose="020B0604030504040204" pitchFamily="34" charset="-120"/>
                        </a:rPr>
                        <a:t>(</a:t>
                      </a:r>
                      <a:r>
                        <a:rPr lang="en-US" sz="1800" b="1" kern="100" dirty="0">
                          <a:solidFill>
                            <a:srgbClr val="FF0000"/>
                          </a:solidFill>
                          <a:effectLst/>
                          <a:latin typeface="微軟正黑體" panose="020B0604030504040204" pitchFamily="34" charset="-120"/>
                          <a:ea typeface="微軟正黑體" panose="020B0604030504040204" pitchFamily="34" charset="-120"/>
                        </a:rPr>
                        <a:t>C2)</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不公開</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件數</a:t>
                      </a:r>
                      <a:r>
                        <a:rPr lang="en-US" sz="1800" b="1" kern="100" dirty="0">
                          <a:solidFill>
                            <a:srgbClr val="FF0000"/>
                          </a:solidFill>
                          <a:effectLst/>
                          <a:latin typeface="微軟正黑體" panose="020B0604030504040204" pitchFamily="34" charset="-120"/>
                          <a:ea typeface="微軟正黑體" panose="020B0604030504040204" pitchFamily="34" charset="-120"/>
                        </a:rPr>
                        <a:t>(C3)</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延</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後</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及</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a:t>
                      </a:r>
                      <a:r>
                        <a:rPr lang="zh-TW" sz="1800" b="0" kern="100" dirty="0">
                          <a:solidFill>
                            <a:schemeClr val="tx1"/>
                          </a:solidFill>
                          <a:effectLst/>
                          <a:latin typeface="微軟正黑體" panose="020B0604030504040204" pitchFamily="34" charset="-120"/>
                          <a:ea typeface="微軟正黑體" panose="020B0604030504040204" pitchFamily="34" charset="-120"/>
                        </a:rPr>
                        <a:t>公開比率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D)</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符合</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各學位</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a:t>
                      </a:r>
                      <a:r>
                        <a:rPr lang="zh-TW" sz="1800" b="0" kern="100" dirty="0">
                          <a:solidFill>
                            <a:schemeClr val="tx1"/>
                          </a:solidFill>
                          <a:effectLst/>
                          <a:latin typeface="微軟正黑體" panose="020B0604030504040204" pitchFamily="34" charset="-120"/>
                          <a:ea typeface="微軟正黑體" panose="020B0604030504040204" pitchFamily="34" charset="-120"/>
                        </a:rPr>
                        <a:t>委員職</a:t>
                      </a:r>
                      <a:r>
                        <a:rPr lang="zh-TW" sz="1800" b="0" kern="100" dirty="0" smtClean="0">
                          <a:solidFill>
                            <a:schemeClr val="tx1"/>
                          </a:solidFill>
                          <a:effectLst/>
                          <a:latin typeface="微軟正黑體" panose="020B0604030504040204" pitchFamily="34" charset="-120"/>
                          <a:ea typeface="微軟正黑體" panose="020B0604030504040204" pitchFamily="34" charset="-120"/>
                        </a:rPr>
                        <a:t>級</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之教師或院士</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E)</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有博士學位</a:t>
                      </a:r>
                      <a:r>
                        <a:rPr lang="zh-TW" sz="1800" b="0" kern="100" dirty="0" smtClean="0">
                          <a:solidFill>
                            <a:schemeClr val="tx1"/>
                          </a:solidFill>
                          <a:effectLst/>
                          <a:latin typeface="微軟正黑體" panose="020B0604030504040204" pitchFamily="34" charset="-120"/>
                          <a:ea typeface="微軟正黑體" panose="020B0604030504040204" pitchFamily="34" charset="-120"/>
                        </a:rPr>
                        <a:t>且學術</a:t>
                      </a:r>
                      <a:r>
                        <a:rPr lang="zh-TW" sz="1800" b="0" kern="100" dirty="0">
                          <a:solidFill>
                            <a:schemeClr val="tx1"/>
                          </a:solidFill>
                          <a:effectLst/>
                          <a:latin typeface="微軟正黑體" panose="020B0604030504040204" pitchFamily="34" charset="-120"/>
                          <a:ea typeface="微軟正黑體" panose="020B0604030504040204" pitchFamily="34" charset="-120"/>
                        </a:rPr>
                        <a:t>有</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成就</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F)</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屬稀少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特殊性</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G)</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遴聘稀少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特殊條件</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a:t>
                      </a:r>
                      <a:r>
                        <a:rPr lang="zh-TW" sz="1800" b="0" kern="100" dirty="0">
                          <a:solidFill>
                            <a:schemeClr val="tx1"/>
                          </a:solidFill>
                          <a:effectLst/>
                          <a:latin typeface="微軟正黑體" panose="020B0604030504040204" pitchFamily="34" charset="-120"/>
                          <a:ea typeface="微軟正黑體" panose="020B0604030504040204" pitchFamily="34" charset="-120"/>
                        </a:rPr>
                        <a:t>考試</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人</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次</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比率</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(H)</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1794402"/>
                  </a:ext>
                </a:extLst>
              </a:tr>
            </a:tbl>
          </a:graphicData>
        </a:graphic>
      </p:graphicFrame>
    </p:spTree>
  </p:cSld>
  <p:clrMapOvr>
    <a:masterClrMapping/>
  </p:clrMapOvr>
  <p:transition spd="slow"/>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14</a:t>
            </a:r>
            <a:endParaRPr lang="zh-TW" altLang="en-US" smtClean="0"/>
          </a:p>
        </p:txBody>
      </p:sp>
      <p:sp>
        <p:nvSpPr>
          <p:cNvPr id="111619"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C954F4E6-F22D-429A-A775-CAB64D270F47}" type="slidenum">
              <a:rPr lang="zh-TW" altLang="en-US" smtClean="0">
                <a:solidFill>
                  <a:srgbClr val="000000"/>
                </a:solidFill>
              </a:rPr>
              <a:pPr fontAlgn="base">
                <a:spcBef>
                  <a:spcPct val="0"/>
                </a:spcBef>
                <a:spcAft>
                  <a:spcPct val="0"/>
                </a:spcAft>
              </a:pPr>
              <a:t>55</a:t>
            </a:fld>
            <a:endParaRPr lang="zh-TW" altLang="en-US" smtClean="0">
              <a:solidFill>
                <a:srgbClr val="000000"/>
              </a:solidFill>
            </a:endParaRPr>
          </a:p>
        </p:txBody>
      </p:sp>
      <p:sp>
        <p:nvSpPr>
          <p:cNvPr id="111620"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4-1-6 </a:t>
            </a:r>
            <a:r>
              <a:rPr lang="zh-TW" altLang="zh-TW" sz="3600" b="1">
                <a:solidFill>
                  <a:srgbClr val="C5E0B4"/>
                </a:solidFill>
                <a:latin typeface="微軟正黑體" panose="020B0604030504040204" pitchFamily="34" charset="-120"/>
                <a:ea typeface="微軟正黑體" panose="020B0604030504040204" pitchFamily="34" charset="-120"/>
              </a:rPr>
              <a:t>畢業碩、博士學位論文資料統計表 </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836988"/>
            <a:ext cx="12176125" cy="332422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學位論文</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本欄學校免填</a:t>
            </a:r>
            <a:r>
              <a:rPr lang="zh-TW" altLang="zh-TW" sz="2400" dirty="0">
                <a:solidFill>
                  <a:prstClr val="black"/>
                </a:solidFill>
                <a:latin typeface="微軟正黑體" panose="020B0604030504040204" pitchFamily="34" charset="-120"/>
                <a:ea typeface="微軟正黑體" panose="020B0604030504040204" pitchFamily="34" charset="-120"/>
              </a:rPr>
              <a:t>，由系統自動計算各研究所之「碩士班」、「碩士在職專班</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包括暑期碩士在職專班</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」、「博士班」等學制之學生學位論文</a:t>
            </a:r>
            <a:r>
              <a:rPr lang="zh-TW" altLang="en-US" sz="2400" dirty="0">
                <a:solidFill>
                  <a:prstClr val="black"/>
                </a:solidFill>
                <a:latin typeface="微軟正黑體" panose="020B0604030504040204" pitchFamily="34" charset="-120"/>
                <a:ea typeface="微軟正黑體" panose="020B0604030504040204" pitchFamily="34" charset="-120"/>
              </a:rPr>
              <a:t>不公開之</a:t>
            </a:r>
            <a:r>
              <a:rPr lang="zh-TW" altLang="zh-TW" sz="2400" b="1" dirty="0">
                <a:solidFill>
                  <a:srgbClr val="FF0000"/>
                </a:solidFill>
                <a:latin typeface="微軟正黑體" panose="020B0604030504040204" pitchFamily="34" charset="-120"/>
                <a:ea typeface="微軟正黑體" panose="020B0604030504040204" pitchFamily="34" charset="-120"/>
              </a:rPr>
              <a:t>「延後公開</a:t>
            </a:r>
            <a:r>
              <a:rPr lang="en-US" altLang="zh-TW" sz="2400" b="1" dirty="0">
                <a:solidFill>
                  <a:srgbClr val="FF0000"/>
                </a:solidFill>
                <a:latin typeface="微軟正黑體" panose="020B0604030504040204" pitchFamily="34" charset="-120"/>
                <a:ea typeface="微軟正黑體" panose="020B0604030504040204" pitchFamily="34" charset="-120"/>
              </a:rPr>
              <a:t>(C2)</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 不公開</a:t>
            </a:r>
            <a:r>
              <a:rPr lang="en-US" altLang="zh-TW" sz="2400" b="1" dirty="0">
                <a:solidFill>
                  <a:srgbClr val="FF0000"/>
                </a:solidFill>
                <a:latin typeface="微軟正黑體" panose="020B0604030504040204" pitchFamily="34" charset="-120"/>
                <a:ea typeface="微軟正黑體" panose="020B0604030504040204" pitchFamily="34" charset="-120"/>
              </a:rPr>
              <a:t>(C3)</a:t>
            </a:r>
            <a:r>
              <a:rPr lang="zh-TW" altLang="zh-TW" sz="2400" b="1" dirty="0">
                <a:solidFill>
                  <a:srgbClr val="FF0000"/>
                </a:solidFill>
                <a:latin typeface="微軟正黑體" panose="020B0604030504040204" pitchFamily="34" charset="-120"/>
                <a:ea typeface="微軟正黑體" panose="020B0604030504040204" pitchFamily="34" charset="-120"/>
              </a:rPr>
              <a:t>」件數占畢業總人數之比率</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該數據將取至小數點第</a:t>
            </a:r>
            <a:r>
              <a:rPr lang="en-US" altLang="zh-TW" sz="2400" b="1" dirty="0">
                <a:solidFill>
                  <a:srgbClr val="FF0000"/>
                </a:solidFill>
                <a:latin typeface="微軟正黑體" panose="020B0604030504040204" pitchFamily="34" charset="-120"/>
                <a:ea typeface="微軟正黑體" panose="020B0604030504040204" pitchFamily="34" charset="-120"/>
              </a:rPr>
              <a:t>2</a:t>
            </a:r>
            <a:r>
              <a:rPr lang="zh-TW" altLang="zh-TW" sz="2400" b="1" dirty="0">
                <a:solidFill>
                  <a:srgbClr val="FF0000"/>
                </a:solidFill>
                <a:latin typeface="微軟正黑體" panose="020B0604030504040204" pitchFamily="34" charset="-120"/>
                <a:ea typeface="微軟正黑體" panose="020B0604030504040204" pitchFamily="34" charset="-120"/>
              </a:rPr>
              <a:t>位</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公式：</a:t>
            </a:r>
            <a:r>
              <a:rPr lang="en-US" altLang="zh-TW" sz="2400" dirty="0">
                <a:solidFill>
                  <a:prstClr val="black"/>
                </a:solidFill>
                <a:latin typeface="微軟正黑體" panose="020B0604030504040204" pitchFamily="34" charset="-120"/>
                <a:ea typeface="微軟正黑體" panose="020B0604030504040204" pitchFamily="34" charset="-120"/>
              </a:rPr>
              <a:t>(D)=[(C2+C3)/A]*100%</a:t>
            </a: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latin typeface="微軟正黑體" panose="020B0604030504040204" pitchFamily="34" charset="-120"/>
                <a:ea typeface="微軟正黑體" panose="020B0604030504040204" pitchFamily="34" charset="-120"/>
              </a:rPr>
              <a:t>技職司</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92075" y="1041400"/>
          <a:ext cx="12023725" cy="2641600"/>
        </p:xfrm>
        <a:graphic>
          <a:graphicData uri="http://schemas.openxmlformats.org/drawingml/2006/table">
            <a:tbl>
              <a:tblPr firstRow="1" firstCol="1" bandRow="1">
                <a:tableStyleId>{5C22544A-7EE6-4342-B048-85BDC9FD1C3A}</a:tableStyleId>
              </a:tblPr>
              <a:tblGrid>
                <a:gridCol w="318252">
                  <a:extLst>
                    <a:ext uri="{9D8B030D-6E8A-4147-A177-3AD203B41FA5}">
                      <a16:colId xmlns:a16="http://schemas.microsoft.com/office/drawing/2014/main" val="3044976768"/>
                    </a:ext>
                  </a:extLst>
                </a:gridCol>
                <a:gridCol w="362238">
                  <a:extLst>
                    <a:ext uri="{9D8B030D-6E8A-4147-A177-3AD203B41FA5}">
                      <a16:colId xmlns:a16="http://schemas.microsoft.com/office/drawing/2014/main" val="2310573620"/>
                    </a:ext>
                  </a:extLst>
                </a:gridCol>
                <a:gridCol w="331189">
                  <a:extLst>
                    <a:ext uri="{9D8B030D-6E8A-4147-A177-3AD203B41FA5}">
                      <a16:colId xmlns:a16="http://schemas.microsoft.com/office/drawing/2014/main" val="1960937942"/>
                    </a:ext>
                  </a:extLst>
                </a:gridCol>
                <a:gridCol w="461711">
                  <a:extLst>
                    <a:ext uri="{9D8B030D-6E8A-4147-A177-3AD203B41FA5}">
                      <a16:colId xmlns:a16="http://schemas.microsoft.com/office/drawing/2014/main" val="4238908311"/>
                    </a:ext>
                  </a:extLst>
                </a:gridCol>
                <a:gridCol w="618382">
                  <a:extLst>
                    <a:ext uri="{9D8B030D-6E8A-4147-A177-3AD203B41FA5}">
                      <a16:colId xmlns:a16="http://schemas.microsoft.com/office/drawing/2014/main" val="888456449"/>
                    </a:ext>
                  </a:extLst>
                </a:gridCol>
                <a:gridCol w="605760">
                  <a:extLst>
                    <a:ext uri="{9D8B030D-6E8A-4147-A177-3AD203B41FA5}">
                      <a16:colId xmlns:a16="http://schemas.microsoft.com/office/drawing/2014/main" val="2096189500"/>
                    </a:ext>
                  </a:extLst>
                </a:gridCol>
                <a:gridCol w="580521">
                  <a:extLst>
                    <a:ext uri="{9D8B030D-6E8A-4147-A177-3AD203B41FA5}">
                      <a16:colId xmlns:a16="http://schemas.microsoft.com/office/drawing/2014/main" val="416117860"/>
                    </a:ext>
                  </a:extLst>
                </a:gridCol>
                <a:gridCol w="580521">
                  <a:extLst>
                    <a:ext uri="{9D8B030D-6E8A-4147-A177-3AD203B41FA5}">
                      <a16:colId xmlns:a16="http://schemas.microsoft.com/office/drawing/2014/main" val="1868940233"/>
                    </a:ext>
                  </a:extLst>
                </a:gridCol>
                <a:gridCol w="530041">
                  <a:extLst>
                    <a:ext uri="{9D8B030D-6E8A-4147-A177-3AD203B41FA5}">
                      <a16:colId xmlns:a16="http://schemas.microsoft.com/office/drawing/2014/main" val="1303047544"/>
                    </a:ext>
                  </a:extLst>
                </a:gridCol>
                <a:gridCol w="719341">
                  <a:extLst>
                    <a:ext uri="{9D8B030D-6E8A-4147-A177-3AD203B41FA5}">
                      <a16:colId xmlns:a16="http://schemas.microsoft.com/office/drawing/2014/main" val="2378332555"/>
                    </a:ext>
                  </a:extLst>
                </a:gridCol>
                <a:gridCol w="782441">
                  <a:extLst>
                    <a:ext uri="{9D8B030D-6E8A-4147-A177-3AD203B41FA5}">
                      <a16:colId xmlns:a16="http://schemas.microsoft.com/office/drawing/2014/main" val="485777477"/>
                    </a:ext>
                  </a:extLst>
                </a:gridCol>
                <a:gridCol w="782441">
                  <a:extLst>
                    <a:ext uri="{9D8B030D-6E8A-4147-A177-3AD203B41FA5}">
                      <a16:colId xmlns:a16="http://schemas.microsoft.com/office/drawing/2014/main" val="342069059"/>
                    </a:ext>
                  </a:extLst>
                </a:gridCol>
                <a:gridCol w="1514403">
                  <a:extLst>
                    <a:ext uri="{9D8B030D-6E8A-4147-A177-3AD203B41FA5}">
                      <a16:colId xmlns:a16="http://schemas.microsoft.com/office/drawing/2014/main" val="788742266"/>
                    </a:ext>
                  </a:extLst>
                </a:gridCol>
                <a:gridCol w="1451302">
                  <a:extLst>
                    <a:ext uri="{9D8B030D-6E8A-4147-A177-3AD203B41FA5}">
                      <a16:colId xmlns:a16="http://schemas.microsoft.com/office/drawing/2014/main" val="796446804"/>
                    </a:ext>
                  </a:extLst>
                </a:gridCol>
                <a:gridCol w="1097941">
                  <a:extLst>
                    <a:ext uri="{9D8B030D-6E8A-4147-A177-3AD203B41FA5}">
                      <a16:colId xmlns:a16="http://schemas.microsoft.com/office/drawing/2014/main" val="1320568197"/>
                    </a:ext>
                  </a:extLst>
                </a:gridCol>
                <a:gridCol w="1287240">
                  <a:extLst>
                    <a:ext uri="{9D8B030D-6E8A-4147-A177-3AD203B41FA5}">
                      <a16:colId xmlns:a16="http://schemas.microsoft.com/office/drawing/2014/main" val="3149939190"/>
                    </a:ext>
                  </a:extLst>
                </a:gridCol>
              </a:tblGrid>
              <a:tr h="566867">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系所</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學制</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畢業總人數</a:t>
                      </a:r>
                      <a:r>
                        <a:rPr lang="en-US" sz="1800" b="0" kern="100" dirty="0">
                          <a:solidFill>
                            <a:schemeClr val="tx1"/>
                          </a:solidFill>
                          <a:effectLst/>
                          <a:latin typeface="微軟正黑體" panose="020B0604030504040204" pitchFamily="34" charset="-120"/>
                          <a:ea typeface="微軟正黑體" panose="020B0604030504040204" pitchFamily="34" charset="-120"/>
                        </a:rPr>
                        <a:t>(A)</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畢業生修讀學術</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倫理</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教育課程</a:t>
                      </a:r>
                      <a:r>
                        <a:rPr lang="zh-TW" sz="1800" b="0" kern="100" dirty="0">
                          <a:solidFill>
                            <a:schemeClr val="tx1"/>
                          </a:solidFill>
                          <a:effectLst/>
                          <a:latin typeface="微軟正黑體" panose="020B0604030504040204" pitchFamily="34" charset="-120"/>
                          <a:ea typeface="微軟正黑體" panose="020B0604030504040204" pitchFamily="34" charset="-120"/>
                        </a:rPr>
                        <a:t>人數及比率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學位論文</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學位論文考試委員人次</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206885035"/>
                  </a:ext>
                </a:extLst>
              </a:tr>
              <a:tr h="20747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課程必修</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畢業條件</a:t>
                      </a: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A1)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自主修讀</a:t>
                      </a:r>
                      <a:r>
                        <a:rPr lang="en-US" sz="1800" b="0" kern="100" dirty="0">
                          <a:solidFill>
                            <a:schemeClr val="tx1"/>
                          </a:solidFill>
                          <a:effectLst/>
                          <a:latin typeface="微軟正黑體" panose="020B0604030504040204" pitchFamily="34" charset="-120"/>
                          <a:ea typeface="微軟正黑體" panose="020B0604030504040204" pitchFamily="34" charset="-120"/>
                        </a:rPr>
                        <a:t>(A2)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修</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讀</a:t>
                      </a:r>
                      <a:endParaRPr lang="zh-TW" sz="1800" b="0" kern="100" dirty="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修習比率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B)</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r>
                        <a:rPr lang="en-US" sz="1800" b="0" kern="100" dirty="0">
                          <a:solidFill>
                            <a:schemeClr val="tx1"/>
                          </a:solidFill>
                          <a:effectLst/>
                          <a:latin typeface="微軟正黑體" panose="020B0604030504040204" pitchFamily="34" charset="-120"/>
                          <a:ea typeface="微軟正黑體" panose="020B0604030504040204" pitchFamily="34" charset="-120"/>
                        </a:rPr>
                        <a:t>(C1)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延後</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C2)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r>
                        <a:rPr lang="en-US" sz="1800" b="0" kern="100" dirty="0">
                          <a:solidFill>
                            <a:schemeClr val="tx1"/>
                          </a:solidFill>
                          <a:effectLst/>
                          <a:latin typeface="微軟正黑體" panose="020B0604030504040204" pitchFamily="34" charset="-120"/>
                          <a:ea typeface="微軟正黑體" panose="020B0604030504040204" pitchFamily="34" charset="-120"/>
                        </a:rPr>
                        <a:t>(C3)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延</a:t>
                      </a:r>
                      <a:r>
                        <a:rPr lang="zh-TW" sz="1800" b="1" kern="100" dirty="0" smtClean="0">
                          <a:solidFill>
                            <a:srgbClr val="FF0000"/>
                          </a:solidFill>
                          <a:effectLst/>
                          <a:latin typeface="微軟正黑體" panose="020B0604030504040204" pitchFamily="34" charset="-120"/>
                          <a:ea typeface="微軟正黑體" panose="020B0604030504040204" pitchFamily="34" charset="-120"/>
                        </a:rPr>
                        <a:t>後</a:t>
                      </a:r>
                      <a:r>
                        <a:rPr lang="zh-TW" altLang="en-US" sz="1800" b="1" kern="100" dirty="0" smtClean="0">
                          <a:solidFill>
                            <a:srgbClr val="FF0000"/>
                          </a:solidFill>
                          <a:effectLst/>
                          <a:latin typeface="微軟正黑體" panose="020B0604030504040204" pitchFamily="34" charset="-120"/>
                          <a:ea typeface="微軟正黑體" panose="020B0604030504040204" pitchFamily="34" charset="-120"/>
                        </a:rPr>
                        <a:t>及</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不</a:t>
                      </a:r>
                      <a:r>
                        <a:rPr lang="zh-TW" sz="1800" b="1" kern="100" dirty="0">
                          <a:solidFill>
                            <a:srgbClr val="FF0000"/>
                          </a:solidFill>
                          <a:effectLst/>
                          <a:latin typeface="微軟正黑體" panose="020B0604030504040204" pitchFamily="34" charset="-120"/>
                          <a:ea typeface="微軟正黑體" panose="020B0604030504040204" pitchFamily="34" charset="-120"/>
                        </a:rPr>
                        <a:t>公開比率</a:t>
                      </a:r>
                    </a:p>
                    <a:p>
                      <a:pPr algn="ctr">
                        <a:lnSpc>
                          <a:spcPct val="100000"/>
                        </a:lnSpc>
                        <a:spcAft>
                          <a:spcPts val="0"/>
                        </a:spcAft>
                      </a:pPr>
                      <a:r>
                        <a:rPr lang="en-US" sz="1800" b="1" kern="100" dirty="0">
                          <a:solidFill>
                            <a:srgbClr val="FF0000"/>
                          </a:solidFill>
                          <a:effectLst/>
                          <a:latin typeface="微軟正黑體" panose="020B0604030504040204" pitchFamily="34" charset="-120"/>
                          <a:ea typeface="微軟正黑體" panose="020B0604030504040204" pitchFamily="34" charset="-120"/>
                        </a:rPr>
                        <a:t>(</a:t>
                      </a:r>
                      <a:r>
                        <a:rPr lang="en-US" sz="1800" b="1" kern="100" dirty="0" smtClean="0">
                          <a:solidFill>
                            <a:srgbClr val="FF0000"/>
                          </a:solidFill>
                          <a:effectLst/>
                          <a:latin typeface="微軟正黑體" panose="020B0604030504040204" pitchFamily="34" charset="-120"/>
                          <a:ea typeface="微軟正黑體" panose="020B0604030504040204" pitchFamily="34" charset="-120"/>
                        </a:rPr>
                        <a:t>D)</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符合</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各學位</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a:t>
                      </a:r>
                      <a:r>
                        <a:rPr lang="zh-TW" sz="1800" b="0" kern="100" dirty="0">
                          <a:solidFill>
                            <a:schemeClr val="tx1"/>
                          </a:solidFill>
                          <a:effectLst/>
                          <a:latin typeface="微軟正黑體" panose="020B0604030504040204" pitchFamily="34" charset="-120"/>
                          <a:ea typeface="微軟正黑體" panose="020B0604030504040204" pitchFamily="34" charset="-120"/>
                        </a:rPr>
                        <a:t>委員職</a:t>
                      </a:r>
                      <a:r>
                        <a:rPr lang="zh-TW" sz="1800" b="0" kern="100" dirty="0" smtClean="0">
                          <a:solidFill>
                            <a:schemeClr val="tx1"/>
                          </a:solidFill>
                          <a:effectLst/>
                          <a:latin typeface="微軟正黑體" panose="020B0604030504040204" pitchFamily="34" charset="-120"/>
                          <a:ea typeface="微軟正黑體" panose="020B0604030504040204" pitchFamily="34" charset="-120"/>
                        </a:rPr>
                        <a:t>級</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之教師或院士</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E)</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有博士學位</a:t>
                      </a:r>
                      <a:r>
                        <a:rPr lang="zh-TW" sz="1800" b="0" kern="100" dirty="0" smtClean="0">
                          <a:solidFill>
                            <a:schemeClr val="tx1"/>
                          </a:solidFill>
                          <a:effectLst/>
                          <a:latin typeface="微軟正黑體" panose="020B0604030504040204" pitchFamily="34" charset="-120"/>
                          <a:ea typeface="微軟正黑體" panose="020B0604030504040204" pitchFamily="34" charset="-120"/>
                        </a:rPr>
                        <a:t>且學術</a:t>
                      </a:r>
                      <a:r>
                        <a:rPr lang="zh-TW" sz="1800" b="0" kern="100" dirty="0">
                          <a:solidFill>
                            <a:schemeClr val="tx1"/>
                          </a:solidFill>
                          <a:effectLst/>
                          <a:latin typeface="微軟正黑體" panose="020B0604030504040204" pitchFamily="34" charset="-120"/>
                          <a:ea typeface="微軟正黑體" panose="020B0604030504040204" pitchFamily="34" charset="-120"/>
                        </a:rPr>
                        <a:t>有</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成就</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F)</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屬稀少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特殊性</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G)</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遴聘稀少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特殊條件</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a:t>
                      </a:r>
                      <a:r>
                        <a:rPr lang="zh-TW" sz="1800" b="0" kern="100" dirty="0">
                          <a:solidFill>
                            <a:schemeClr val="tx1"/>
                          </a:solidFill>
                          <a:effectLst/>
                          <a:latin typeface="微軟正黑體" panose="020B0604030504040204" pitchFamily="34" charset="-120"/>
                          <a:ea typeface="微軟正黑體" panose="020B0604030504040204" pitchFamily="34" charset="-120"/>
                        </a:rPr>
                        <a:t>考試</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人</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次</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比率</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(H)</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1794402"/>
                  </a:ext>
                </a:extLst>
              </a:tr>
            </a:tbl>
          </a:graphicData>
        </a:graphic>
      </p:graphicFrame>
    </p:spTree>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14</a:t>
            </a:r>
            <a:endParaRPr lang="zh-TW" altLang="en-US" smtClean="0"/>
          </a:p>
        </p:txBody>
      </p:sp>
      <p:sp>
        <p:nvSpPr>
          <p:cNvPr id="112643"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2DE7BE36-F0BE-4203-92E4-8DEA5E30B8A1}" type="slidenum">
              <a:rPr lang="zh-TW" altLang="en-US" smtClean="0">
                <a:solidFill>
                  <a:srgbClr val="000000"/>
                </a:solidFill>
              </a:rPr>
              <a:pPr fontAlgn="base">
                <a:spcBef>
                  <a:spcPct val="0"/>
                </a:spcBef>
                <a:spcAft>
                  <a:spcPct val="0"/>
                </a:spcAft>
              </a:pPr>
              <a:t>56</a:t>
            </a:fld>
            <a:endParaRPr lang="zh-TW" altLang="en-US" smtClean="0">
              <a:solidFill>
                <a:srgbClr val="000000"/>
              </a:solidFill>
            </a:endParaRPr>
          </a:p>
        </p:txBody>
      </p:sp>
      <p:sp>
        <p:nvSpPr>
          <p:cNvPr id="112644"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4-1-6 </a:t>
            </a:r>
            <a:r>
              <a:rPr lang="zh-TW" altLang="zh-TW" sz="3600" b="1">
                <a:solidFill>
                  <a:srgbClr val="C5E0B4"/>
                </a:solidFill>
                <a:latin typeface="微軟正黑體" panose="020B0604030504040204" pitchFamily="34" charset="-120"/>
                <a:ea typeface="微軟正黑體" panose="020B0604030504040204" pitchFamily="34" charset="-120"/>
              </a:rPr>
              <a:t>畢業碩、博士學位論文資料統計表 </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746500"/>
            <a:ext cx="12176125" cy="3509963"/>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學位論文考試委員人次</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依</a:t>
            </a:r>
            <a:r>
              <a:rPr lang="zh-TW" altLang="zh-TW" sz="2400" b="1" dirty="0">
                <a:solidFill>
                  <a:srgbClr val="FF0000"/>
                </a:solidFill>
                <a:latin typeface="微軟正黑體" panose="020B0604030504040204" pitchFamily="34" charset="-120"/>
                <a:ea typeface="微軟正黑體" panose="020B0604030504040204" pitchFamily="34" charset="-120"/>
              </a:rPr>
              <a:t>「學位授予法」第</a:t>
            </a:r>
            <a:r>
              <a:rPr lang="en-US" altLang="zh-TW" sz="2400" b="1" dirty="0">
                <a:solidFill>
                  <a:srgbClr val="FF0000"/>
                </a:solidFill>
                <a:latin typeface="微軟正黑體" panose="020B0604030504040204" pitchFamily="34" charset="-120"/>
                <a:ea typeface="微軟正黑體" panose="020B0604030504040204" pitchFamily="34" charset="-120"/>
              </a:rPr>
              <a:t>8</a:t>
            </a:r>
            <a:r>
              <a:rPr lang="zh-TW" altLang="zh-TW" sz="2400" b="1" dirty="0">
                <a:solidFill>
                  <a:srgbClr val="FF0000"/>
                </a:solidFill>
                <a:latin typeface="微軟正黑體" panose="020B0604030504040204" pitchFamily="34" charset="-120"/>
                <a:ea typeface="微軟正黑體" panose="020B0604030504040204" pitchFamily="34" charset="-120"/>
              </a:rPr>
              <a:t>條及第</a:t>
            </a:r>
            <a:r>
              <a:rPr lang="en-US" altLang="zh-TW" sz="2400" b="1" dirty="0">
                <a:solidFill>
                  <a:srgbClr val="FF0000"/>
                </a:solidFill>
                <a:latin typeface="微軟正黑體" panose="020B0604030504040204" pitchFamily="34" charset="-120"/>
                <a:ea typeface="微軟正黑體" panose="020B0604030504040204" pitchFamily="34" charset="-120"/>
              </a:rPr>
              <a:t>10</a:t>
            </a:r>
            <a:r>
              <a:rPr lang="zh-TW" altLang="zh-TW" sz="2400" b="1" dirty="0">
                <a:solidFill>
                  <a:srgbClr val="FF0000"/>
                </a:solidFill>
                <a:latin typeface="微軟正黑體" panose="020B0604030504040204" pitchFamily="34" charset="-120"/>
                <a:ea typeface="微軟正黑體" panose="020B0604030504040204" pitchFamily="34" charset="-120"/>
              </a:rPr>
              <a:t>條</a:t>
            </a:r>
            <a:r>
              <a:rPr lang="zh-TW" altLang="zh-TW" sz="2400" dirty="0">
                <a:solidFill>
                  <a:prstClr val="black"/>
                </a:solidFill>
                <a:latin typeface="微軟正黑體" panose="020B0604030504040204" pitchFamily="34" charset="-120"/>
                <a:ea typeface="微軟正黑體" panose="020B0604030504040204" pitchFamily="34" charset="-120"/>
              </a:rPr>
              <a:t>規定，碩士學位或博士學位考試委員由校長遴聘，其考試委員資格，簡述如下：</a:t>
            </a:r>
          </a:p>
          <a:p>
            <a:pPr lvl="1">
              <a:defRPr/>
            </a:pPr>
            <a:r>
              <a:rPr lang="zh-TW" altLang="en-US" sz="2400" dirty="0">
                <a:solidFill>
                  <a:prstClr val="black"/>
                </a:solidFill>
                <a:latin typeface="微軟正黑體" panose="020B0604030504040204" pitchFamily="34" charset="-120"/>
                <a:ea typeface="微軟正黑體" panose="020B0604030504040204" pitchFamily="34" charset="-120"/>
              </a:rPr>
              <a:t>一、</a:t>
            </a:r>
            <a:r>
              <a:rPr lang="zh-TW" altLang="zh-TW" sz="2400" b="1" dirty="0">
                <a:solidFill>
                  <a:srgbClr val="FF0000"/>
                </a:solidFill>
                <a:latin typeface="微軟正黑體" panose="020B0604030504040204" pitchFamily="34" charset="-120"/>
                <a:ea typeface="微軟正黑體" panose="020B0604030504040204" pitchFamily="34" charset="-120"/>
              </a:rPr>
              <a:t>碩士學位考試委員</a:t>
            </a:r>
            <a:r>
              <a:rPr lang="zh-TW" altLang="zh-TW" sz="2400" dirty="0">
                <a:solidFill>
                  <a:prstClr val="black"/>
                </a:solidFill>
                <a:latin typeface="微軟正黑體" panose="020B0604030504040204" pitchFamily="34" charset="-120"/>
                <a:ea typeface="微軟正黑體" panose="020B0604030504040204" pitchFamily="34" charset="-120"/>
              </a:rPr>
              <a:t>，應對碩士學位學生之研究領域有專門研究，並應具備</a:t>
            </a:r>
            <a:r>
              <a:rPr lang="zh-TW" altLang="en-US" sz="2400" dirty="0">
                <a:solidFill>
                  <a:prstClr val="black"/>
                </a:solidFill>
                <a:latin typeface="微軟正黑體" panose="020B0604030504040204" pitchFamily="34" charset="-120"/>
                <a:ea typeface="微軟正黑體" panose="020B0604030504040204" pitchFamily="34" charset="-120"/>
              </a:rPr>
              <a:t>「</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現任或曾任教授、副教授、助理教授；</a:t>
            </a:r>
            <a:r>
              <a:rPr lang="en-US" altLang="zh-TW" sz="2400" b="1" dirty="0">
                <a:solidFill>
                  <a:srgbClr val="FF0000"/>
                </a:solidFill>
                <a:latin typeface="微軟正黑體" panose="020B0604030504040204" pitchFamily="34" charset="-120"/>
                <a:ea typeface="微軟正黑體" panose="020B0604030504040204" pitchFamily="34" charset="-120"/>
              </a:rPr>
              <a:t>2.</a:t>
            </a:r>
            <a:r>
              <a:rPr lang="zh-TW" altLang="zh-TW" sz="2400" b="1" dirty="0">
                <a:solidFill>
                  <a:srgbClr val="FF0000"/>
                </a:solidFill>
                <a:latin typeface="微軟正黑體" panose="020B0604030504040204" pitchFamily="34" charset="-120"/>
                <a:ea typeface="微軟正黑體" panose="020B0604030504040204" pitchFamily="34" charset="-120"/>
              </a:rPr>
              <a:t>中央研究院院士、現任或曾任中央研究院研究員、副研究員、助研究員；</a:t>
            </a:r>
            <a:r>
              <a:rPr lang="en-US" altLang="zh-TW" sz="2400" b="1" dirty="0">
                <a:solidFill>
                  <a:srgbClr val="FF0000"/>
                </a:solidFill>
                <a:latin typeface="微軟正黑體" panose="020B0604030504040204" pitchFamily="34" charset="-120"/>
                <a:ea typeface="微軟正黑體" panose="020B0604030504040204" pitchFamily="34" charset="-120"/>
              </a:rPr>
              <a:t>3.</a:t>
            </a:r>
            <a:r>
              <a:rPr lang="zh-TW" altLang="zh-TW" sz="2400" b="1" dirty="0">
                <a:solidFill>
                  <a:srgbClr val="FF0000"/>
                </a:solidFill>
                <a:latin typeface="微軟正黑體" panose="020B0604030504040204" pitchFamily="34" charset="-120"/>
                <a:ea typeface="微軟正黑體" panose="020B0604030504040204" pitchFamily="34" charset="-120"/>
              </a:rPr>
              <a:t>獲有博士學位，且在學術上著有成就；</a:t>
            </a:r>
            <a:r>
              <a:rPr lang="en-US" altLang="zh-TW" sz="2400" b="1" dirty="0">
                <a:solidFill>
                  <a:srgbClr val="FF0000"/>
                </a:solidFill>
                <a:latin typeface="微軟正黑體" panose="020B0604030504040204" pitchFamily="34" charset="-120"/>
                <a:ea typeface="微軟正黑體" panose="020B0604030504040204" pitchFamily="34" charset="-120"/>
              </a:rPr>
              <a:t>4.</a:t>
            </a:r>
            <a:r>
              <a:rPr lang="zh-TW" altLang="zh-TW" sz="2400" b="1" dirty="0">
                <a:solidFill>
                  <a:srgbClr val="FF0000"/>
                </a:solidFill>
                <a:latin typeface="微軟正黑體" panose="020B0604030504040204" pitchFamily="34" charset="-120"/>
                <a:ea typeface="微軟正黑體" panose="020B0604030504040204" pitchFamily="34" charset="-120"/>
              </a:rPr>
              <a:t>研究領域屬於稀少性、特殊性學科或屬專業實務，且在學術或專業上著有成就。</a:t>
            </a:r>
            <a:r>
              <a:rPr lang="zh-TW" altLang="zh-TW" sz="2400" dirty="0">
                <a:solidFill>
                  <a:prstClr val="black"/>
                </a:solidFill>
                <a:latin typeface="微軟正黑體" panose="020B0604030504040204" pitchFamily="34" charset="-120"/>
                <a:ea typeface="微軟正黑體" panose="020B0604030504040204" pitchFamily="34" charset="-120"/>
              </a:rPr>
              <a:t>」等資格者。</a:t>
            </a:r>
            <a:r>
              <a:rPr lang="en-US" altLang="zh-TW" sz="2400" dirty="0">
                <a:solidFill>
                  <a:prstClr val="black"/>
                </a:solidFill>
                <a:latin typeface="微軟正黑體" panose="020B0604030504040204" pitchFamily="34" charset="-120"/>
                <a:ea typeface="微軟正黑體" panose="020B0604030504040204" pitchFamily="34" charset="-120"/>
              </a:rPr>
              <a:t>           </a:t>
            </a:r>
            <a:r>
              <a:rPr lang="en-US" altLang="zh-TW" dirty="0">
                <a:solidFill>
                  <a:prstClr val="black"/>
                </a:solidFill>
                <a:latin typeface="微軟正黑體" panose="020B0604030504040204" pitchFamily="34" charset="-120"/>
                <a:ea typeface="微軟正黑體" panose="020B0604030504040204" pitchFamily="34" charset="-120"/>
              </a:rPr>
              <a:t>                                                                                                                                </a:t>
            </a:r>
          </a:p>
          <a:p>
            <a:pPr lvl="1">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latin typeface="微軟正黑體" panose="020B0604030504040204" pitchFamily="34" charset="-120"/>
                <a:ea typeface="微軟正黑體" panose="020B0604030504040204" pitchFamily="34" charset="-120"/>
              </a:rPr>
              <a:t>技職司</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92075" y="1041400"/>
          <a:ext cx="12023725" cy="2641600"/>
        </p:xfrm>
        <a:graphic>
          <a:graphicData uri="http://schemas.openxmlformats.org/drawingml/2006/table">
            <a:tbl>
              <a:tblPr firstRow="1" firstCol="1" bandRow="1">
                <a:tableStyleId>{5C22544A-7EE6-4342-B048-85BDC9FD1C3A}</a:tableStyleId>
              </a:tblPr>
              <a:tblGrid>
                <a:gridCol w="318252">
                  <a:extLst>
                    <a:ext uri="{9D8B030D-6E8A-4147-A177-3AD203B41FA5}">
                      <a16:colId xmlns:a16="http://schemas.microsoft.com/office/drawing/2014/main" val="3044976768"/>
                    </a:ext>
                  </a:extLst>
                </a:gridCol>
                <a:gridCol w="362238">
                  <a:extLst>
                    <a:ext uri="{9D8B030D-6E8A-4147-A177-3AD203B41FA5}">
                      <a16:colId xmlns:a16="http://schemas.microsoft.com/office/drawing/2014/main" val="2310573620"/>
                    </a:ext>
                  </a:extLst>
                </a:gridCol>
                <a:gridCol w="331189">
                  <a:extLst>
                    <a:ext uri="{9D8B030D-6E8A-4147-A177-3AD203B41FA5}">
                      <a16:colId xmlns:a16="http://schemas.microsoft.com/office/drawing/2014/main" val="1960937942"/>
                    </a:ext>
                  </a:extLst>
                </a:gridCol>
                <a:gridCol w="461711">
                  <a:extLst>
                    <a:ext uri="{9D8B030D-6E8A-4147-A177-3AD203B41FA5}">
                      <a16:colId xmlns:a16="http://schemas.microsoft.com/office/drawing/2014/main" val="4238908311"/>
                    </a:ext>
                  </a:extLst>
                </a:gridCol>
                <a:gridCol w="618382">
                  <a:extLst>
                    <a:ext uri="{9D8B030D-6E8A-4147-A177-3AD203B41FA5}">
                      <a16:colId xmlns:a16="http://schemas.microsoft.com/office/drawing/2014/main" val="888456449"/>
                    </a:ext>
                  </a:extLst>
                </a:gridCol>
                <a:gridCol w="605760">
                  <a:extLst>
                    <a:ext uri="{9D8B030D-6E8A-4147-A177-3AD203B41FA5}">
                      <a16:colId xmlns:a16="http://schemas.microsoft.com/office/drawing/2014/main" val="2096189500"/>
                    </a:ext>
                  </a:extLst>
                </a:gridCol>
                <a:gridCol w="580521">
                  <a:extLst>
                    <a:ext uri="{9D8B030D-6E8A-4147-A177-3AD203B41FA5}">
                      <a16:colId xmlns:a16="http://schemas.microsoft.com/office/drawing/2014/main" val="416117860"/>
                    </a:ext>
                  </a:extLst>
                </a:gridCol>
                <a:gridCol w="580521">
                  <a:extLst>
                    <a:ext uri="{9D8B030D-6E8A-4147-A177-3AD203B41FA5}">
                      <a16:colId xmlns:a16="http://schemas.microsoft.com/office/drawing/2014/main" val="1868940233"/>
                    </a:ext>
                  </a:extLst>
                </a:gridCol>
                <a:gridCol w="530041">
                  <a:extLst>
                    <a:ext uri="{9D8B030D-6E8A-4147-A177-3AD203B41FA5}">
                      <a16:colId xmlns:a16="http://schemas.microsoft.com/office/drawing/2014/main" val="1303047544"/>
                    </a:ext>
                  </a:extLst>
                </a:gridCol>
                <a:gridCol w="719341">
                  <a:extLst>
                    <a:ext uri="{9D8B030D-6E8A-4147-A177-3AD203B41FA5}">
                      <a16:colId xmlns:a16="http://schemas.microsoft.com/office/drawing/2014/main" val="2378332555"/>
                    </a:ext>
                  </a:extLst>
                </a:gridCol>
                <a:gridCol w="782441">
                  <a:extLst>
                    <a:ext uri="{9D8B030D-6E8A-4147-A177-3AD203B41FA5}">
                      <a16:colId xmlns:a16="http://schemas.microsoft.com/office/drawing/2014/main" val="485777477"/>
                    </a:ext>
                  </a:extLst>
                </a:gridCol>
                <a:gridCol w="782441">
                  <a:extLst>
                    <a:ext uri="{9D8B030D-6E8A-4147-A177-3AD203B41FA5}">
                      <a16:colId xmlns:a16="http://schemas.microsoft.com/office/drawing/2014/main" val="342069059"/>
                    </a:ext>
                  </a:extLst>
                </a:gridCol>
                <a:gridCol w="1514403">
                  <a:extLst>
                    <a:ext uri="{9D8B030D-6E8A-4147-A177-3AD203B41FA5}">
                      <a16:colId xmlns:a16="http://schemas.microsoft.com/office/drawing/2014/main" val="788742266"/>
                    </a:ext>
                  </a:extLst>
                </a:gridCol>
                <a:gridCol w="1451302">
                  <a:extLst>
                    <a:ext uri="{9D8B030D-6E8A-4147-A177-3AD203B41FA5}">
                      <a16:colId xmlns:a16="http://schemas.microsoft.com/office/drawing/2014/main" val="796446804"/>
                    </a:ext>
                  </a:extLst>
                </a:gridCol>
                <a:gridCol w="1097941">
                  <a:extLst>
                    <a:ext uri="{9D8B030D-6E8A-4147-A177-3AD203B41FA5}">
                      <a16:colId xmlns:a16="http://schemas.microsoft.com/office/drawing/2014/main" val="1320568197"/>
                    </a:ext>
                  </a:extLst>
                </a:gridCol>
                <a:gridCol w="1287240">
                  <a:extLst>
                    <a:ext uri="{9D8B030D-6E8A-4147-A177-3AD203B41FA5}">
                      <a16:colId xmlns:a16="http://schemas.microsoft.com/office/drawing/2014/main" val="3149939190"/>
                    </a:ext>
                  </a:extLst>
                </a:gridCol>
              </a:tblGrid>
              <a:tr h="566867">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系所</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學制</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畢業總人數</a:t>
                      </a:r>
                      <a:r>
                        <a:rPr lang="en-US" sz="1800" b="0" kern="100" dirty="0">
                          <a:solidFill>
                            <a:schemeClr val="tx1"/>
                          </a:solidFill>
                          <a:effectLst/>
                          <a:latin typeface="微軟正黑體" panose="020B0604030504040204" pitchFamily="34" charset="-120"/>
                          <a:ea typeface="微軟正黑體" panose="020B0604030504040204" pitchFamily="34" charset="-120"/>
                        </a:rPr>
                        <a:t>(A)</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畢業生修讀學術</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倫理</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教育課程</a:t>
                      </a:r>
                      <a:r>
                        <a:rPr lang="zh-TW" sz="1800" b="0" kern="100" dirty="0">
                          <a:solidFill>
                            <a:schemeClr val="tx1"/>
                          </a:solidFill>
                          <a:effectLst/>
                          <a:latin typeface="微軟正黑體" panose="020B0604030504040204" pitchFamily="34" charset="-120"/>
                          <a:ea typeface="微軟正黑體" panose="020B0604030504040204" pitchFamily="34" charset="-120"/>
                        </a:rPr>
                        <a:t>人數及比率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學位論文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學位論文考試委員人次</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206885035"/>
                  </a:ext>
                </a:extLst>
              </a:tr>
              <a:tr h="20747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課程必修</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畢業條件</a:t>
                      </a: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A1)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自主修讀</a:t>
                      </a:r>
                      <a:r>
                        <a:rPr lang="en-US" sz="1800" b="0" kern="100" dirty="0">
                          <a:solidFill>
                            <a:schemeClr val="tx1"/>
                          </a:solidFill>
                          <a:effectLst/>
                          <a:latin typeface="微軟正黑體" panose="020B0604030504040204" pitchFamily="34" charset="-120"/>
                          <a:ea typeface="微軟正黑體" panose="020B0604030504040204" pitchFamily="34" charset="-120"/>
                        </a:rPr>
                        <a:t>(A2)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修</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讀</a:t>
                      </a:r>
                      <a:endParaRPr lang="zh-TW" sz="1800" b="0" kern="100" dirty="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修習比率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B)</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r>
                        <a:rPr lang="en-US" sz="1800" b="0" kern="100" dirty="0">
                          <a:solidFill>
                            <a:schemeClr val="tx1"/>
                          </a:solidFill>
                          <a:effectLst/>
                          <a:latin typeface="微軟正黑體" panose="020B0604030504040204" pitchFamily="34" charset="-120"/>
                          <a:ea typeface="微軟正黑體" panose="020B0604030504040204" pitchFamily="34" charset="-120"/>
                        </a:rPr>
                        <a:t>(C1)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延後</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C2)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r>
                        <a:rPr lang="en-US" sz="1800" b="0" kern="100" dirty="0">
                          <a:solidFill>
                            <a:schemeClr val="tx1"/>
                          </a:solidFill>
                          <a:effectLst/>
                          <a:latin typeface="微軟正黑體" panose="020B0604030504040204" pitchFamily="34" charset="-120"/>
                          <a:ea typeface="微軟正黑體" panose="020B0604030504040204" pitchFamily="34" charset="-120"/>
                        </a:rPr>
                        <a:t>(C3)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延</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後</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及</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a:t>
                      </a:r>
                      <a:r>
                        <a:rPr lang="zh-TW" sz="1800" b="0" kern="100" dirty="0">
                          <a:solidFill>
                            <a:schemeClr val="tx1"/>
                          </a:solidFill>
                          <a:effectLst/>
                          <a:latin typeface="微軟正黑體" panose="020B0604030504040204" pitchFamily="34" charset="-120"/>
                          <a:ea typeface="微軟正黑體" panose="020B0604030504040204" pitchFamily="34" charset="-120"/>
                        </a:rPr>
                        <a:t>公開比率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D)</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符合</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各學位</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a:t>
                      </a:r>
                      <a:r>
                        <a:rPr lang="zh-TW" sz="1800" b="0" kern="100" dirty="0">
                          <a:solidFill>
                            <a:schemeClr val="tx1"/>
                          </a:solidFill>
                          <a:effectLst/>
                          <a:latin typeface="微軟正黑體" panose="020B0604030504040204" pitchFamily="34" charset="-120"/>
                          <a:ea typeface="微軟正黑體" panose="020B0604030504040204" pitchFamily="34" charset="-120"/>
                        </a:rPr>
                        <a:t>委員職</a:t>
                      </a:r>
                      <a:r>
                        <a:rPr lang="zh-TW" sz="1800" b="0" kern="100" dirty="0" smtClean="0">
                          <a:solidFill>
                            <a:schemeClr val="tx1"/>
                          </a:solidFill>
                          <a:effectLst/>
                          <a:latin typeface="微軟正黑體" panose="020B0604030504040204" pitchFamily="34" charset="-120"/>
                          <a:ea typeface="微軟正黑體" panose="020B0604030504040204" pitchFamily="34" charset="-120"/>
                        </a:rPr>
                        <a:t>級</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之教師或院士</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E)</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有博士學位</a:t>
                      </a:r>
                      <a:r>
                        <a:rPr lang="zh-TW" sz="1800" b="0" kern="100" dirty="0" smtClean="0">
                          <a:solidFill>
                            <a:schemeClr val="tx1"/>
                          </a:solidFill>
                          <a:effectLst/>
                          <a:latin typeface="微軟正黑體" panose="020B0604030504040204" pitchFamily="34" charset="-120"/>
                          <a:ea typeface="微軟正黑體" panose="020B0604030504040204" pitchFamily="34" charset="-120"/>
                        </a:rPr>
                        <a:t>且學術</a:t>
                      </a:r>
                      <a:r>
                        <a:rPr lang="zh-TW" sz="1800" b="0" kern="100" dirty="0">
                          <a:solidFill>
                            <a:schemeClr val="tx1"/>
                          </a:solidFill>
                          <a:effectLst/>
                          <a:latin typeface="微軟正黑體" panose="020B0604030504040204" pitchFamily="34" charset="-120"/>
                          <a:ea typeface="微軟正黑體" panose="020B0604030504040204" pitchFamily="34" charset="-120"/>
                        </a:rPr>
                        <a:t>有</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成就</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F)</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屬稀少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特殊性</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G)</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遴聘稀少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特殊條件</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a:t>
                      </a:r>
                      <a:r>
                        <a:rPr lang="zh-TW" sz="1800" b="0" kern="100" dirty="0">
                          <a:solidFill>
                            <a:schemeClr val="tx1"/>
                          </a:solidFill>
                          <a:effectLst/>
                          <a:latin typeface="微軟正黑體" panose="020B0604030504040204" pitchFamily="34" charset="-120"/>
                          <a:ea typeface="微軟正黑體" panose="020B0604030504040204" pitchFamily="34" charset="-120"/>
                        </a:rPr>
                        <a:t>考試</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人</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次</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比率</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(H)</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1794402"/>
                  </a:ext>
                </a:extLst>
              </a:tr>
            </a:tbl>
          </a:graphicData>
        </a:graphic>
      </p:graphicFrame>
    </p:spTree>
  </p:cSld>
  <p:clrMapOvr>
    <a:masterClrMapping/>
  </p:clrMapOvr>
  <p:transition spd="slow"/>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14</a:t>
            </a:r>
            <a:endParaRPr lang="zh-TW" altLang="en-US" smtClean="0"/>
          </a:p>
        </p:txBody>
      </p:sp>
      <p:sp>
        <p:nvSpPr>
          <p:cNvPr id="113667"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1C215D5C-743E-4F5B-9FF2-CB8ACD3F9E1E}" type="slidenum">
              <a:rPr lang="zh-TW" altLang="en-US" smtClean="0">
                <a:solidFill>
                  <a:srgbClr val="000000"/>
                </a:solidFill>
              </a:rPr>
              <a:pPr fontAlgn="base">
                <a:spcBef>
                  <a:spcPct val="0"/>
                </a:spcBef>
                <a:spcAft>
                  <a:spcPct val="0"/>
                </a:spcAft>
              </a:pPr>
              <a:t>57</a:t>
            </a:fld>
            <a:endParaRPr lang="zh-TW" altLang="en-US" smtClean="0">
              <a:solidFill>
                <a:srgbClr val="000000"/>
              </a:solidFill>
            </a:endParaRPr>
          </a:p>
        </p:txBody>
      </p:sp>
      <p:sp>
        <p:nvSpPr>
          <p:cNvPr id="113668"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4-1-6 </a:t>
            </a:r>
            <a:r>
              <a:rPr lang="zh-TW" altLang="zh-TW" sz="3600" b="1">
                <a:solidFill>
                  <a:srgbClr val="C5E0B4"/>
                </a:solidFill>
                <a:latin typeface="微軟正黑體" panose="020B0604030504040204" pitchFamily="34" charset="-120"/>
                <a:ea typeface="微軟正黑體" panose="020B0604030504040204" pitchFamily="34" charset="-120"/>
              </a:rPr>
              <a:t>畢業碩、博士學位論文資料統計表 </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113669" name="矩形 7"/>
          <p:cNvSpPr>
            <a:spLocks noChangeArrowheads="1"/>
          </p:cNvSpPr>
          <p:nvPr/>
        </p:nvSpPr>
        <p:spPr bwMode="auto">
          <a:xfrm>
            <a:off x="15875" y="3836988"/>
            <a:ext cx="12176125"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新細明體" panose="02020500000000000000" pitchFamily="18" charset="-120"/>
              </a:defRPr>
            </a:lvl1pPr>
            <a:lvl2pPr>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latinLnBrk="1" hangingPunct="1">
              <a:lnSpc>
                <a:spcPct val="150000"/>
              </a:lnSpc>
            </a:pPr>
            <a:r>
              <a:rPr lang="en-US" altLang="zh-TW" sz="2400" b="1">
                <a:solidFill>
                  <a:srgbClr val="000000"/>
                </a:solidFill>
                <a:latin typeface="微軟正黑體" panose="020B0604030504040204" pitchFamily="34" charset="-120"/>
                <a:ea typeface="微軟正黑體" panose="020B0604030504040204" pitchFamily="34" charset="-120"/>
              </a:rPr>
              <a:t>【</a:t>
            </a:r>
            <a:r>
              <a:rPr lang="zh-TW" altLang="en-US" sz="2400" b="1">
                <a:solidFill>
                  <a:srgbClr val="000000"/>
                </a:solidFill>
                <a:latin typeface="微軟正黑體" panose="020B0604030504040204" pitchFamily="34" charset="-120"/>
                <a:ea typeface="微軟正黑體" panose="020B0604030504040204" pitchFamily="34" charset="-120"/>
              </a:rPr>
              <a:t>新增欄位</a:t>
            </a:r>
            <a:r>
              <a:rPr lang="en-US" altLang="zh-TW" sz="2400" b="1">
                <a:solidFill>
                  <a:srgbClr val="000000"/>
                </a:solidFill>
                <a:latin typeface="微軟正黑體" panose="020B0604030504040204" pitchFamily="34" charset="-120"/>
                <a:ea typeface="微軟正黑體" panose="020B0604030504040204" pitchFamily="34" charset="-120"/>
              </a:rPr>
              <a:t>】</a:t>
            </a:r>
            <a:r>
              <a:rPr lang="zh-TW" altLang="en-US" sz="2400" b="1">
                <a:solidFill>
                  <a:srgbClr val="000000"/>
                </a:solidFill>
                <a:latin typeface="微軟正黑體" panose="020B0604030504040204" pitchFamily="34" charset="-120"/>
                <a:ea typeface="微軟正黑體" panose="020B0604030504040204" pitchFamily="34" charset="-120"/>
              </a:rPr>
              <a:t>：</a:t>
            </a:r>
            <a:r>
              <a:rPr lang="zh-TW" altLang="zh-TW" sz="2400" b="1">
                <a:solidFill>
                  <a:srgbClr val="FF0000"/>
                </a:solidFill>
                <a:latin typeface="微軟正黑體" panose="020B0604030504040204" pitchFamily="34" charset="-120"/>
                <a:ea typeface="微軟正黑體" panose="020B0604030504040204" pitchFamily="34" charset="-120"/>
              </a:rPr>
              <a:t>學位論文考試委員人次</a:t>
            </a:r>
            <a:endParaRPr lang="en-US" altLang="zh-TW" sz="2400" b="1">
              <a:solidFill>
                <a:srgbClr val="FF0000"/>
              </a:solidFill>
              <a:latin typeface="微軟正黑體" panose="020B0604030504040204" pitchFamily="34" charset="-120"/>
              <a:ea typeface="微軟正黑體" panose="020B0604030504040204" pitchFamily="34" charset="-120"/>
            </a:endParaRPr>
          </a:p>
          <a:p>
            <a:pPr lvl="1"/>
            <a:r>
              <a:rPr lang="zh-TW" altLang="en-US" sz="2400">
                <a:solidFill>
                  <a:srgbClr val="000000"/>
                </a:solidFill>
                <a:latin typeface="微軟正黑體" panose="020B0604030504040204" pitchFamily="34" charset="-120"/>
                <a:ea typeface="微軟正黑體" panose="020B0604030504040204" pitchFamily="34" charset="-120"/>
              </a:rPr>
              <a:t>二、</a:t>
            </a:r>
            <a:r>
              <a:rPr lang="zh-TW" altLang="zh-TW" sz="2400" b="1">
                <a:solidFill>
                  <a:srgbClr val="FF0000"/>
                </a:solidFill>
                <a:latin typeface="微軟正黑體" panose="020B0604030504040204" pitchFamily="34" charset="-120"/>
                <a:ea typeface="微軟正黑體" panose="020B0604030504040204" pitchFamily="34" charset="-120"/>
              </a:rPr>
              <a:t>博士學位考試委員</a:t>
            </a:r>
            <a:r>
              <a:rPr lang="zh-TW" altLang="zh-TW" sz="2400">
                <a:solidFill>
                  <a:srgbClr val="000000"/>
                </a:solidFill>
                <a:latin typeface="微軟正黑體" panose="020B0604030504040204" pitchFamily="34" charset="-120"/>
                <a:ea typeface="微軟正黑體" panose="020B0604030504040204" pitchFamily="34" charset="-120"/>
              </a:rPr>
              <a:t>，應對博士學位候選人之研究領域有專門研究，並具備「</a:t>
            </a:r>
            <a:r>
              <a:rPr lang="en-US" altLang="zh-TW" sz="2400" b="1">
                <a:solidFill>
                  <a:srgbClr val="FF0000"/>
                </a:solidFill>
                <a:latin typeface="微軟正黑體" panose="020B0604030504040204" pitchFamily="34" charset="-120"/>
                <a:ea typeface="微軟正黑體" panose="020B0604030504040204" pitchFamily="34" charset="-120"/>
              </a:rPr>
              <a:t>1.</a:t>
            </a:r>
            <a:r>
              <a:rPr lang="zh-TW" altLang="zh-TW" sz="2400" b="1">
                <a:solidFill>
                  <a:srgbClr val="FF0000"/>
                </a:solidFill>
                <a:latin typeface="微軟正黑體" panose="020B0604030504040204" pitchFamily="34" charset="-120"/>
                <a:ea typeface="微軟正黑體" panose="020B0604030504040204" pitchFamily="34" charset="-120"/>
              </a:rPr>
              <a:t>現任或曾任教授、副教授；</a:t>
            </a:r>
            <a:r>
              <a:rPr lang="en-US" altLang="zh-TW" sz="2400" b="1">
                <a:solidFill>
                  <a:srgbClr val="FF0000"/>
                </a:solidFill>
                <a:latin typeface="微軟正黑體" panose="020B0604030504040204" pitchFamily="34" charset="-120"/>
                <a:ea typeface="微軟正黑體" panose="020B0604030504040204" pitchFamily="34" charset="-120"/>
              </a:rPr>
              <a:t>2.</a:t>
            </a:r>
            <a:r>
              <a:rPr lang="zh-TW" altLang="zh-TW" sz="2400" b="1">
                <a:solidFill>
                  <a:srgbClr val="FF0000"/>
                </a:solidFill>
                <a:latin typeface="微軟正黑體" panose="020B0604030504040204" pitchFamily="34" charset="-120"/>
                <a:ea typeface="微軟正黑體" panose="020B0604030504040204" pitchFamily="34" charset="-120"/>
              </a:rPr>
              <a:t>中央研究院院士、現任或曾任中央研究院研究員、副研究員；</a:t>
            </a:r>
            <a:r>
              <a:rPr lang="en-US" altLang="zh-TW" sz="2400" b="1">
                <a:solidFill>
                  <a:srgbClr val="FF0000"/>
                </a:solidFill>
                <a:latin typeface="微軟正黑體" panose="020B0604030504040204" pitchFamily="34" charset="-120"/>
                <a:ea typeface="微軟正黑體" panose="020B0604030504040204" pitchFamily="34" charset="-120"/>
              </a:rPr>
              <a:t>3.</a:t>
            </a:r>
            <a:r>
              <a:rPr lang="zh-TW" altLang="zh-TW" sz="2400" b="1">
                <a:solidFill>
                  <a:srgbClr val="FF0000"/>
                </a:solidFill>
                <a:latin typeface="微軟正黑體" panose="020B0604030504040204" pitchFamily="34" charset="-120"/>
                <a:ea typeface="微軟正黑體" panose="020B0604030504040204" pitchFamily="34" charset="-120"/>
              </a:rPr>
              <a:t>獲有博士學位，且在學術上著有成就；</a:t>
            </a:r>
            <a:r>
              <a:rPr lang="en-US" altLang="zh-TW" sz="2400" b="1">
                <a:solidFill>
                  <a:srgbClr val="FF0000"/>
                </a:solidFill>
                <a:latin typeface="微軟正黑體" panose="020B0604030504040204" pitchFamily="34" charset="-120"/>
                <a:ea typeface="微軟正黑體" panose="020B0604030504040204" pitchFamily="34" charset="-120"/>
              </a:rPr>
              <a:t>4.</a:t>
            </a:r>
            <a:r>
              <a:rPr lang="zh-TW" altLang="zh-TW" sz="2400" b="1">
                <a:solidFill>
                  <a:srgbClr val="FF0000"/>
                </a:solidFill>
                <a:latin typeface="微軟正黑體" panose="020B0604030504040204" pitchFamily="34" charset="-120"/>
                <a:ea typeface="微軟正黑體" panose="020B0604030504040204" pitchFamily="34" charset="-120"/>
              </a:rPr>
              <a:t>研究領域屬於稀少性或特殊性學科，且在學術或專業上著有成就。</a:t>
            </a:r>
            <a:r>
              <a:rPr lang="zh-TW" altLang="zh-TW" sz="2400">
                <a:solidFill>
                  <a:srgbClr val="000000"/>
                </a:solidFill>
                <a:latin typeface="微軟正黑體" panose="020B0604030504040204" pitchFamily="34" charset="-120"/>
                <a:ea typeface="微軟正黑體" panose="020B0604030504040204" pitchFamily="34" charset="-120"/>
              </a:rPr>
              <a:t>」等資格者。</a:t>
            </a:r>
          </a:p>
          <a:p>
            <a:r>
              <a:rPr lang="en-US" altLang="zh-TW" sz="2400">
                <a:solidFill>
                  <a:srgbClr val="000000"/>
                </a:solidFill>
                <a:latin typeface="微軟正黑體" panose="020B0604030504040204" pitchFamily="34" charset="-120"/>
                <a:ea typeface="微軟正黑體" panose="020B0604030504040204" pitchFamily="34" charset="-120"/>
              </a:rPr>
              <a:t>   </a:t>
            </a:r>
          </a:p>
          <a:p>
            <a:r>
              <a:rPr lang="en-US" altLang="zh-TW" sz="2400">
                <a:solidFill>
                  <a:srgbClr val="000000"/>
                </a:solidFill>
                <a:latin typeface="微軟正黑體" panose="020B0604030504040204" pitchFamily="34" charset="-120"/>
                <a:ea typeface="微軟正黑體" panose="020B0604030504040204" pitchFamily="34" charset="-120"/>
              </a:rPr>
              <a:t>           </a:t>
            </a:r>
            <a:r>
              <a:rPr lang="en-US" altLang="zh-TW">
                <a:solidFill>
                  <a:srgbClr val="000000"/>
                </a:solidFill>
                <a:latin typeface="微軟正黑體" panose="020B0604030504040204" pitchFamily="34" charset="-120"/>
                <a:ea typeface="微軟正黑體" panose="020B0604030504040204" pitchFamily="34" charset="-120"/>
              </a:rPr>
              <a:t>                                                                                                            </a:t>
            </a:r>
            <a:r>
              <a:rPr lang="zh-TW" altLang="zh-TW">
                <a:solidFill>
                  <a:srgbClr val="000000"/>
                </a:solidFill>
                <a:latin typeface="微軟正黑體" panose="020B0604030504040204" pitchFamily="34" charset="-120"/>
                <a:ea typeface="微軟正黑體" panose="020B0604030504040204" pitchFamily="34" charset="-120"/>
              </a:rPr>
              <a:t>【</a:t>
            </a:r>
            <a:r>
              <a:rPr lang="en-US" altLang="zh-TW">
                <a:solidFill>
                  <a:srgbClr val="000000"/>
                </a:solidFill>
                <a:latin typeface="微軟正黑體" panose="020B0604030504040204" pitchFamily="34" charset="-120"/>
                <a:ea typeface="微軟正黑體" panose="020B0604030504040204" pitchFamily="34" charset="-120"/>
              </a:rPr>
              <a:t>109</a:t>
            </a:r>
            <a:r>
              <a:rPr lang="zh-TW" altLang="zh-TW">
                <a:solidFill>
                  <a:srgbClr val="000000"/>
                </a:solidFill>
                <a:latin typeface="微軟正黑體" panose="020B0604030504040204" pitchFamily="34" charset="-120"/>
                <a:ea typeface="微軟正黑體" panose="020B0604030504040204" pitchFamily="34" charset="-120"/>
              </a:rPr>
              <a:t>年</a:t>
            </a:r>
            <a:r>
              <a:rPr lang="en-US" altLang="zh-TW">
                <a:solidFill>
                  <a:srgbClr val="000000"/>
                </a:solidFill>
                <a:latin typeface="微軟正黑體" panose="020B0604030504040204" pitchFamily="34" charset="-120"/>
                <a:ea typeface="微軟正黑體" panose="020B0604030504040204" pitchFamily="34" charset="-120"/>
              </a:rPr>
              <a:t>10</a:t>
            </a:r>
            <a:r>
              <a:rPr lang="zh-TW" altLang="zh-TW">
                <a:solidFill>
                  <a:srgbClr val="000000"/>
                </a:solidFill>
                <a:latin typeface="微軟正黑體" panose="020B0604030504040204" pitchFamily="34" charset="-120"/>
                <a:ea typeface="微軟正黑體" panose="020B0604030504040204" pitchFamily="34" charset="-120"/>
              </a:rPr>
              <a:t>月因應「教育部</a:t>
            </a:r>
            <a:r>
              <a:rPr lang="zh-TW" altLang="en-US">
                <a:latin typeface="微軟正黑體" panose="020B0604030504040204" pitchFamily="34" charset="-120"/>
                <a:ea typeface="微軟正黑體" panose="020B0604030504040204" pitchFamily="34" charset="-120"/>
              </a:rPr>
              <a:t>技職司</a:t>
            </a:r>
            <a:r>
              <a:rPr lang="zh-TW" altLang="zh-TW">
                <a:solidFill>
                  <a:srgbClr val="000000"/>
                </a:solidFill>
                <a:latin typeface="微軟正黑體" panose="020B0604030504040204" pitchFamily="34" charset="-120"/>
                <a:ea typeface="微軟正黑體" panose="020B0604030504040204" pitchFamily="34" charset="-120"/>
              </a:rPr>
              <a:t>」</a:t>
            </a:r>
            <a:r>
              <a:rPr lang="zh-TW" altLang="en-US">
                <a:solidFill>
                  <a:srgbClr val="000000"/>
                </a:solidFill>
                <a:latin typeface="微軟正黑體" panose="020B0604030504040204" pitchFamily="34" charset="-120"/>
                <a:ea typeface="微軟正黑體" panose="020B0604030504040204" pitchFamily="34" charset="-120"/>
              </a:rPr>
              <a:t>新增表冊</a:t>
            </a:r>
            <a:r>
              <a:rPr lang="zh-TW" altLang="zh-TW">
                <a:solidFill>
                  <a:srgbClr val="000000"/>
                </a:solidFill>
                <a:latin typeface="微軟正黑體" panose="020B0604030504040204" pitchFamily="34" charset="-120"/>
                <a:ea typeface="微軟正黑體" panose="020B0604030504040204" pitchFamily="34" charset="-120"/>
              </a:rPr>
              <a:t>】</a:t>
            </a:r>
            <a:endParaRPr lang="en-US" altLang="zh-TW" b="1">
              <a:solidFill>
                <a:srgbClr val="FF0000"/>
              </a:solidFill>
              <a:latin typeface="微軟正黑體" panose="020B0604030504040204" pitchFamily="34" charset="-120"/>
              <a:ea typeface="微軟正黑體" panose="020B0604030504040204" pitchFamily="34" charset="-120"/>
            </a:endParaRPr>
          </a:p>
          <a:p>
            <a:r>
              <a:rPr lang="en-US" altLang="zh-TW" sz="2400" b="1">
                <a:solidFill>
                  <a:srgbClr val="FF0000"/>
                </a:solidFill>
                <a:latin typeface="微軟正黑體" panose="020B0604030504040204" pitchFamily="34" charset="-120"/>
                <a:ea typeface="微軟正黑體" panose="020B0604030504040204" pitchFamily="34" charset="-120"/>
              </a:rPr>
              <a:t>                                                                      </a:t>
            </a:r>
            <a:endParaRPr lang="zh-TW" altLang="zh-TW" sz="2000">
              <a:solidFill>
                <a:srgbClr val="000000"/>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92075" y="1041400"/>
          <a:ext cx="12023725" cy="2641600"/>
        </p:xfrm>
        <a:graphic>
          <a:graphicData uri="http://schemas.openxmlformats.org/drawingml/2006/table">
            <a:tbl>
              <a:tblPr firstRow="1" firstCol="1" bandRow="1">
                <a:tableStyleId>{5C22544A-7EE6-4342-B048-85BDC9FD1C3A}</a:tableStyleId>
              </a:tblPr>
              <a:tblGrid>
                <a:gridCol w="318252">
                  <a:extLst>
                    <a:ext uri="{9D8B030D-6E8A-4147-A177-3AD203B41FA5}">
                      <a16:colId xmlns:a16="http://schemas.microsoft.com/office/drawing/2014/main" val="3044976768"/>
                    </a:ext>
                  </a:extLst>
                </a:gridCol>
                <a:gridCol w="362238">
                  <a:extLst>
                    <a:ext uri="{9D8B030D-6E8A-4147-A177-3AD203B41FA5}">
                      <a16:colId xmlns:a16="http://schemas.microsoft.com/office/drawing/2014/main" val="2310573620"/>
                    </a:ext>
                  </a:extLst>
                </a:gridCol>
                <a:gridCol w="331189">
                  <a:extLst>
                    <a:ext uri="{9D8B030D-6E8A-4147-A177-3AD203B41FA5}">
                      <a16:colId xmlns:a16="http://schemas.microsoft.com/office/drawing/2014/main" val="1960937942"/>
                    </a:ext>
                  </a:extLst>
                </a:gridCol>
                <a:gridCol w="461711">
                  <a:extLst>
                    <a:ext uri="{9D8B030D-6E8A-4147-A177-3AD203B41FA5}">
                      <a16:colId xmlns:a16="http://schemas.microsoft.com/office/drawing/2014/main" val="4238908311"/>
                    </a:ext>
                  </a:extLst>
                </a:gridCol>
                <a:gridCol w="618382">
                  <a:extLst>
                    <a:ext uri="{9D8B030D-6E8A-4147-A177-3AD203B41FA5}">
                      <a16:colId xmlns:a16="http://schemas.microsoft.com/office/drawing/2014/main" val="888456449"/>
                    </a:ext>
                  </a:extLst>
                </a:gridCol>
                <a:gridCol w="605760">
                  <a:extLst>
                    <a:ext uri="{9D8B030D-6E8A-4147-A177-3AD203B41FA5}">
                      <a16:colId xmlns:a16="http://schemas.microsoft.com/office/drawing/2014/main" val="2096189500"/>
                    </a:ext>
                  </a:extLst>
                </a:gridCol>
                <a:gridCol w="580521">
                  <a:extLst>
                    <a:ext uri="{9D8B030D-6E8A-4147-A177-3AD203B41FA5}">
                      <a16:colId xmlns:a16="http://schemas.microsoft.com/office/drawing/2014/main" val="416117860"/>
                    </a:ext>
                  </a:extLst>
                </a:gridCol>
                <a:gridCol w="580521">
                  <a:extLst>
                    <a:ext uri="{9D8B030D-6E8A-4147-A177-3AD203B41FA5}">
                      <a16:colId xmlns:a16="http://schemas.microsoft.com/office/drawing/2014/main" val="1868940233"/>
                    </a:ext>
                  </a:extLst>
                </a:gridCol>
                <a:gridCol w="530041">
                  <a:extLst>
                    <a:ext uri="{9D8B030D-6E8A-4147-A177-3AD203B41FA5}">
                      <a16:colId xmlns:a16="http://schemas.microsoft.com/office/drawing/2014/main" val="1303047544"/>
                    </a:ext>
                  </a:extLst>
                </a:gridCol>
                <a:gridCol w="719341">
                  <a:extLst>
                    <a:ext uri="{9D8B030D-6E8A-4147-A177-3AD203B41FA5}">
                      <a16:colId xmlns:a16="http://schemas.microsoft.com/office/drawing/2014/main" val="2378332555"/>
                    </a:ext>
                  </a:extLst>
                </a:gridCol>
                <a:gridCol w="782441">
                  <a:extLst>
                    <a:ext uri="{9D8B030D-6E8A-4147-A177-3AD203B41FA5}">
                      <a16:colId xmlns:a16="http://schemas.microsoft.com/office/drawing/2014/main" val="485777477"/>
                    </a:ext>
                  </a:extLst>
                </a:gridCol>
                <a:gridCol w="782441">
                  <a:extLst>
                    <a:ext uri="{9D8B030D-6E8A-4147-A177-3AD203B41FA5}">
                      <a16:colId xmlns:a16="http://schemas.microsoft.com/office/drawing/2014/main" val="342069059"/>
                    </a:ext>
                  </a:extLst>
                </a:gridCol>
                <a:gridCol w="1514403">
                  <a:extLst>
                    <a:ext uri="{9D8B030D-6E8A-4147-A177-3AD203B41FA5}">
                      <a16:colId xmlns:a16="http://schemas.microsoft.com/office/drawing/2014/main" val="788742266"/>
                    </a:ext>
                  </a:extLst>
                </a:gridCol>
                <a:gridCol w="1451302">
                  <a:extLst>
                    <a:ext uri="{9D8B030D-6E8A-4147-A177-3AD203B41FA5}">
                      <a16:colId xmlns:a16="http://schemas.microsoft.com/office/drawing/2014/main" val="796446804"/>
                    </a:ext>
                  </a:extLst>
                </a:gridCol>
                <a:gridCol w="1097941">
                  <a:extLst>
                    <a:ext uri="{9D8B030D-6E8A-4147-A177-3AD203B41FA5}">
                      <a16:colId xmlns:a16="http://schemas.microsoft.com/office/drawing/2014/main" val="1320568197"/>
                    </a:ext>
                  </a:extLst>
                </a:gridCol>
                <a:gridCol w="1287240">
                  <a:extLst>
                    <a:ext uri="{9D8B030D-6E8A-4147-A177-3AD203B41FA5}">
                      <a16:colId xmlns:a16="http://schemas.microsoft.com/office/drawing/2014/main" val="3149939190"/>
                    </a:ext>
                  </a:extLst>
                </a:gridCol>
              </a:tblGrid>
              <a:tr h="566867">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系所</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學制</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畢業總人數</a:t>
                      </a:r>
                      <a:r>
                        <a:rPr lang="en-US" sz="1800" b="0" kern="100" dirty="0">
                          <a:solidFill>
                            <a:schemeClr val="tx1"/>
                          </a:solidFill>
                          <a:effectLst/>
                          <a:latin typeface="微軟正黑體" panose="020B0604030504040204" pitchFamily="34" charset="-120"/>
                          <a:ea typeface="微軟正黑體" panose="020B0604030504040204" pitchFamily="34" charset="-120"/>
                        </a:rPr>
                        <a:t>(A)</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畢業生修讀學術</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倫理</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教育課程</a:t>
                      </a:r>
                      <a:r>
                        <a:rPr lang="zh-TW" sz="1800" b="0" kern="100" dirty="0">
                          <a:solidFill>
                            <a:schemeClr val="tx1"/>
                          </a:solidFill>
                          <a:effectLst/>
                          <a:latin typeface="微軟正黑體" panose="020B0604030504040204" pitchFamily="34" charset="-120"/>
                          <a:ea typeface="微軟正黑體" panose="020B0604030504040204" pitchFamily="34" charset="-120"/>
                        </a:rPr>
                        <a:t>人數及比率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學位論文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學位論文考試委員人次</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206885035"/>
                  </a:ext>
                </a:extLst>
              </a:tr>
              <a:tr h="20747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課程必修</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畢業條件</a:t>
                      </a: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A1)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自主修讀</a:t>
                      </a:r>
                      <a:r>
                        <a:rPr lang="en-US" sz="1800" b="0" kern="100" dirty="0">
                          <a:solidFill>
                            <a:schemeClr val="tx1"/>
                          </a:solidFill>
                          <a:effectLst/>
                          <a:latin typeface="微軟正黑體" panose="020B0604030504040204" pitchFamily="34" charset="-120"/>
                          <a:ea typeface="微軟正黑體" panose="020B0604030504040204" pitchFamily="34" charset="-120"/>
                        </a:rPr>
                        <a:t>(A2)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修</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讀</a:t>
                      </a:r>
                      <a:endParaRPr lang="zh-TW" sz="1800" b="0" kern="100" dirty="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修習比率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B)</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r>
                        <a:rPr lang="en-US" sz="1800" b="0" kern="100" dirty="0">
                          <a:solidFill>
                            <a:schemeClr val="tx1"/>
                          </a:solidFill>
                          <a:effectLst/>
                          <a:latin typeface="微軟正黑體" panose="020B0604030504040204" pitchFamily="34" charset="-120"/>
                          <a:ea typeface="微軟正黑體" panose="020B0604030504040204" pitchFamily="34" charset="-120"/>
                        </a:rPr>
                        <a:t>(C1)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延後</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C2)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r>
                        <a:rPr lang="en-US" sz="1800" b="0" kern="100" dirty="0">
                          <a:solidFill>
                            <a:schemeClr val="tx1"/>
                          </a:solidFill>
                          <a:effectLst/>
                          <a:latin typeface="微軟正黑體" panose="020B0604030504040204" pitchFamily="34" charset="-120"/>
                          <a:ea typeface="微軟正黑體" panose="020B0604030504040204" pitchFamily="34" charset="-120"/>
                        </a:rPr>
                        <a:t>(C3)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延</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後</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及</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a:t>
                      </a:r>
                      <a:r>
                        <a:rPr lang="zh-TW" sz="1800" b="0" kern="100" dirty="0">
                          <a:solidFill>
                            <a:schemeClr val="tx1"/>
                          </a:solidFill>
                          <a:effectLst/>
                          <a:latin typeface="微軟正黑體" panose="020B0604030504040204" pitchFamily="34" charset="-120"/>
                          <a:ea typeface="微軟正黑體" panose="020B0604030504040204" pitchFamily="34" charset="-120"/>
                        </a:rPr>
                        <a:t>公開比率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D)</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符合</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各學位</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a:t>
                      </a:r>
                      <a:r>
                        <a:rPr lang="zh-TW" sz="1800" b="0" kern="100" dirty="0">
                          <a:solidFill>
                            <a:schemeClr val="tx1"/>
                          </a:solidFill>
                          <a:effectLst/>
                          <a:latin typeface="微軟正黑體" panose="020B0604030504040204" pitchFamily="34" charset="-120"/>
                          <a:ea typeface="微軟正黑體" panose="020B0604030504040204" pitchFamily="34" charset="-120"/>
                        </a:rPr>
                        <a:t>委員職</a:t>
                      </a:r>
                      <a:r>
                        <a:rPr lang="zh-TW" sz="1800" b="0" kern="100" dirty="0" smtClean="0">
                          <a:solidFill>
                            <a:schemeClr val="tx1"/>
                          </a:solidFill>
                          <a:effectLst/>
                          <a:latin typeface="微軟正黑體" panose="020B0604030504040204" pitchFamily="34" charset="-120"/>
                          <a:ea typeface="微軟正黑體" panose="020B0604030504040204" pitchFamily="34" charset="-120"/>
                        </a:rPr>
                        <a:t>級</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之教師或院士</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E)</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有博士學位</a:t>
                      </a:r>
                      <a:r>
                        <a:rPr lang="zh-TW" sz="1800" b="0" kern="100" dirty="0" smtClean="0">
                          <a:solidFill>
                            <a:schemeClr val="tx1"/>
                          </a:solidFill>
                          <a:effectLst/>
                          <a:latin typeface="微軟正黑體" panose="020B0604030504040204" pitchFamily="34" charset="-120"/>
                          <a:ea typeface="微軟正黑體" panose="020B0604030504040204" pitchFamily="34" charset="-120"/>
                        </a:rPr>
                        <a:t>且學術</a:t>
                      </a:r>
                      <a:r>
                        <a:rPr lang="zh-TW" sz="1800" b="0" kern="100" dirty="0">
                          <a:solidFill>
                            <a:schemeClr val="tx1"/>
                          </a:solidFill>
                          <a:effectLst/>
                          <a:latin typeface="微軟正黑體" panose="020B0604030504040204" pitchFamily="34" charset="-120"/>
                          <a:ea typeface="微軟正黑體" panose="020B0604030504040204" pitchFamily="34" charset="-120"/>
                        </a:rPr>
                        <a:t>有</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成就</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F)</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屬稀少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特殊性</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G)</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遴聘稀少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特殊條件</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a:t>
                      </a:r>
                      <a:r>
                        <a:rPr lang="zh-TW" sz="1800" b="0" kern="100" dirty="0">
                          <a:solidFill>
                            <a:schemeClr val="tx1"/>
                          </a:solidFill>
                          <a:effectLst/>
                          <a:latin typeface="微軟正黑體" panose="020B0604030504040204" pitchFamily="34" charset="-120"/>
                          <a:ea typeface="微軟正黑體" panose="020B0604030504040204" pitchFamily="34" charset="-120"/>
                        </a:rPr>
                        <a:t>考試</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人</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次</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比率</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(H)</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1794402"/>
                  </a:ext>
                </a:extLst>
              </a:tr>
            </a:tbl>
          </a:graphicData>
        </a:graphic>
      </p:graphicFrame>
    </p:spTree>
  </p:cSld>
  <p:clrMapOvr>
    <a:masterClrMapping/>
  </p:clrMapOvr>
  <p:transition spd="slow"/>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14</a:t>
            </a:r>
            <a:endParaRPr lang="zh-TW" altLang="en-US" smtClean="0"/>
          </a:p>
        </p:txBody>
      </p:sp>
      <p:sp>
        <p:nvSpPr>
          <p:cNvPr id="114691"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BF992ED5-C132-4080-8BE6-4CA3A3F12FE2}" type="slidenum">
              <a:rPr lang="zh-TW" altLang="en-US" smtClean="0">
                <a:solidFill>
                  <a:srgbClr val="000000"/>
                </a:solidFill>
              </a:rPr>
              <a:pPr fontAlgn="base">
                <a:spcBef>
                  <a:spcPct val="0"/>
                </a:spcBef>
                <a:spcAft>
                  <a:spcPct val="0"/>
                </a:spcAft>
              </a:pPr>
              <a:t>58</a:t>
            </a:fld>
            <a:endParaRPr lang="zh-TW" altLang="en-US" smtClean="0">
              <a:solidFill>
                <a:srgbClr val="000000"/>
              </a:solidFill>
            </a:endParaRPr>
          </a:p>
        </p:txBody>
      </p:sp>
      <p:sp>
        <p:nvSpPr>
          <p:cNvPr id="114692"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4-1-6 </a:t>
            </a:r>
            <a:r>
              <a:rPr lang="zh-TW" altLang="zh-TW" sz="3600" b="1">
                <a:solidFill>
                  <a:srgbClr val="C5E0B4"/>
                </a:solidFill>
                <a:latin typeface="微軟正黑體" panose="020B0604030504040204" pitchFamily="34" charset="-120"/>
                <a:ea typeface="微軟正黑體" panose="020B0604030504040204" pitchFamily="34" charset="-120"/>
              </a:rPr>
              <a:t>畢業碩、博士學位論文資料統計表 </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學位論文考試委員人次</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lvl="1">
              <a:defRPr/>
            </a:pPr>
            <a:r>
              <a:rPr lang="zh-TW" altLang="en-US" sz="2400" dirty="0">
                <a:solidFill>
                  <a:prstClr val="black"/>
                </a:solidFill>
                <a:latin typeface="微軟正黑體" panose="020B0604030504040204" pitchFamily="34" charset="-120"/>
                <a:ea typeface="微軟正黑體" panose="020B0604030504040204" pitchFamily="34" charset="-120"/>
              </a:rPr>
              <a:t>三、</a:t>
            </a:r>
            <a:r>
              <a:rPr lang="zh-TW" altLang="zh-TW" sz="2400" b="1" dirty="0">
                <a:solidFill>
                  <a:srgbClr val="FF0000"/>
                </a:solidFill>
                <a:latin typeface="微軟正黑體" panose="020B0604030504040204" pitchFamily="34" charset="-120"/>
                <a:ea typeface="微軟正黑體" panose="020B0604030504040204" pitchFamily="34" charset="-120"/>
              </a:rPr>
              <a:t>碩士學位、博士學位考試委員</a:t>
            </a:r>
            <a:r>
              <a:rPr lang="zh-TW" altLang="zh-TW" sz="2400" dirty="0">
                <a:solidFill>
                  <a:prstClr val="black"/>
                </a:solidFill>
                <a:latin typeface="微軟正黑體" panose="020B0604030504040204" pitchFamily="34" charset="-120"/>
                <a:ea typeface="微軟正黑體" panose="020B0604030504040204" pitchFamily="34" charset="-120"/>
              </a:rPr>
              <a:t>，若屬於「</a:t>
            </a:r>
            <a:r>
              <a:rPr lang="en-US" altLang="zh-TW" sz="2400" b="1" dirty="0">
                <a:solidFill>
                  <a:srgbClr val="FF0000"/>
                </a:solidFill>
                <a:latin typeface="微軟正黑體" panose="020B0604030504040204" pitchFamily="34" charset="-120"/>
                <a:ea typeface="微軟正黑體" panose="020B0604030504040204" pitchFamily="34" charset="-120"/>
              </a:rPr>
              <a:t>3.</a:t>
            </a:r>
            <a:r>
              <a:rPr lang="zh-TW" altLang="zh-TW" sz="2400" b="1" dirty="0">
                <a:solidFill>
                  <a:srgbClr val="FF0000"/>
                </a:solidFill>
                <a:latin typeface="微軟正黑體" panose="020B0604030504040204" pitchFamily="34" charset="-120"/>
                <a:ea typeface="微軟正黑體" panose="020B0604030504040204" pitchFamily="34" charset="-120"/>
              </a:rPr>
              <a:t>獲有博士學位，且在學術上著有成就；</a:t>
            </a:r>
            <a:r>
              <a:rPr lang="en-US" altLang="zh-TW" sz="2400" b="1" dirty="0">
                <a:solidFill>
                  <a:srgbClr val="FF0000"/>
                </a:solidFill>
                <a:latin typeface="微軟正黑體" panose="020B0604030504040204" pitchFamily="34" charset="-120"/>
                <a:ea typeface="微軟正黑體" panose="020B0604030504040204" pitchFamily="34" charset="-120"/>
              </a:rPr>
              <a:t>4.</a:t>
            </a:r>
            <a:r>
              <a:rPr lang="zh-TW" altLang="zh-TW" sz="2400" b="1" dirty="0">
                <a:solidFill>
                  <a:srgbClr val="FF0000"/>
                </a:solidFill>
                <a:latin typeface="微軟正黑體" panose="020B0604030504040204" pitchFamily="34" charset="-120"/>
                <a:ea typeface="微軟正黑體" panose="020B0604030504040204" pitchFamily="34" charset="-120"/>
              </a:rPr>
              <a:t>研究領域屬於稀少性或特殊性學科，且在學術或專業上著有成就。</a:t>
            </a:r>
            <a:r>
              <a:rPr lang="zh-TW" altLang="zh-TW" sz="2400"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者，其遴聘資格認定基準，由辦理學位授予之各系、所、院務會議或學位學程事務會議定之</a:t>
            </a:r>
            <a:r>
              <a:rPr lang="zh-TW" altLang="zh-TW" sz="2400" dirty="0">
                <a:solidFill>
                  <a:prstClr val="black"/>
                </a:solidFill>
                <a:latin typeface="微軟正黑體" panose="020B0604030504040204" pitchFamily="34" charset="-120"/>
                <a:ea typeface="微軟正黑體" panose="020B0604030504040204" pitchFamily="34" charset="-120"/>
              </a:rPr>
              <a:t>。</a:t>
            </a:r>
          </a:p>
          <a:p>
            <a:pPr marL="342900" indent="-342900">
              <a:buFont typeface="Wingdings" panose="05000000000000000000" pitchFamily="2" charset="2"/>
              <a:buChar char="u"/>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latin typeface="微軟正黑體" panose="020B0604030504040204" pitchFamily="34" charset="-120"/>
                <a:ea typeface="微軟正黑體" panose="020B0604030504040204" pitchFamily="34" charset="-120"/>
              </a:rPr>
              <a:t>技職司</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92075" y="1041400"/>
          <a:ext cx="12023725" cy="2641600"/>
        </p:xfrm>
        <a:graphic>
          <a:graphicData uri="http://schemas.openxmlformats.org/drawingml/2006/table">
            <a:tbl>
              <a:tblPr firstRow="1" firstCol="1" bandRow="1">
                <a:tableStyleId>{5C22544A-7EE6-4342-B048-85BDC9FD1C3A}</a:tableStyleId>
              </a:tblPr>
              <a:tblGrid>
                <a:gridCol w="318252">
                  <a:extLst>
                    <a:ext uri="{9D8B030D-6E8A-4147-A177-3AD203B41FA5}">
                      <a16:colId xmlns:a16="http://schemas.microsoft.com/office/drawing/2014/main" val="3044976768"/>
                    </a:ext>
                  </a:extLst>
                </a:gridCol>
                <a:gridCol w="362238">
                  <a:extLst>
                    <a:ext uri="{9D8B030D-6E8A-4147-A177-3AD203B41FA5}">
                      <a16:colId xmlns:a16="http://schemas.microsoft.com/office/drawing/2014/main" val="2310573620"/>
                    </a:ext>
                  </a:extLst>
                </a:gridCol>
                <a:gridCol w="331189">
                  <a:extLst>
                    <a:ext uri="{9D8B030D-6E8A-4147-A177-3AD203B41FA5}">
                      <a16:colId xmlns:a16="http://schemas.microsoft.com/office/drawing/2014/main" val="1960937942"/>
                    </a:ext>
                  </a:extLst>
                </a:gridCol>
                <a:gridCol w="461711">
                  <a:extLst>
                    <a:ext uri="{9D8B030D-6E8A-4147-A177-3AD203B41FA5}">
                      <a16:colId xmlns:a16="http://schemas.microsoft.com/office/drawing/2014/main" val="4238908311"/>
                    </a:ext>
                  </a:extLst>
                </a:gridCol>
                <a:gridCol w="618382">
                  <a:extLst>
                    <a:ext uri="{9D8B030D-6E8A-4147-A177-3AD203B41FA5}">
                      <a16:colId xmlns:a16="http://schemas.microsoft.com/office/drawing/2014/main" val="888456449"/>
                    </a:ext>
                  </a:extLst>
                </a:gridCol>
                <a:gridCol w="605760">
                  <a:extLst>
                    <a:ext uri="{9D8B030D-6E8A-4147-A177-3AD203B41FA5}">
                      <a16:colId xmlns:a16="http://schemas.microsoft.com/office/drawing/2014/main" val="2096189500"/>
                    </a:ext>
                  </a:extLst>
                </a:gridCol>
                <a:gridCol w="580521">
                  <a:extLst>
                    <a:ext uri="{9D8B030D-6E8A-4147-A177-3AD203B41FA5}">
                      <a16:colId xmlns:a16="http://schemas.microsoft.com/office/drawing/2014/main" val="416117860"/>
                    </a:ext>
                  </a:extLst>
                </a:gridCol>
                <a:gridCol w="580521">
                  <a:extLst>
                    <a:ext uri="{9D8B030D-6E8A-4147-A177-3AD203B41FA5}">
                      <a16:colId xmlns:a16="http://schemas.microsoft.com/office/drawing/2014/main" val="1868940233"/>
                    </a:ext>
                  </a:extLst>
                </a:gridCol>
                <a:gridCol w="530041">
                  <a:extLst>
                    <a:ext uri="{9D8B030D-6E8A-4147-A177-3AD203B41FA5}">
                      <a16:colId xmlns:a16="http://schemas.microsoft.com/office/drawing/2014/main" val="1303047544"/>
                    </a:ext>
                  </a:extLst>
                </a:gridCol>
                <a:gridCol w="719341">
                  <a:extLst>
                    <a:ext uri="{9D8B030D-6E8A-4147-A177-3AD203B41FA5}">
                      <a16:colId xmlns:a16="http://schemas.microsoft.com/office/drawing/2014/main" val="2378332555"/>
                    </a:ext>
                  </a:extLst>
                </a:gridCol>
                <a:gridCol w="782441">
                  <a:extLst>
                    <a:ext uri="{9D8B030D-6E8A-4147-A177-3AD203B41FA5}">
                      <a16:colId xmlns:a16="http://schemas.microsoft.com/office/drawing/2014/main" val="485777477"/>
                    </a:ext>
                  </a:extLst>
                </a:gridCol>
                <a:gridCol w="782441">
                  <a:extLst>
                    <a:ext uri="{9D8B030D-6E8A-4147-A177-3AD203B41FA5}">
                      <a16:colId xmlns:a16="http://schemas.microsoft.com/office/drawing/2014/main" val="342069059"/>
                    </a:ext>
                  </a:extLst>
                </a:gridCol>
                <a:gridCol w="1514403">
                  <a:extLst>
                    <a:ext uri="{9D8B030D-6E8A-4147-A177-3AD203B41FA5}">
                      <a16:colId xmlns:a16="http://schemas.microsoft.com/office/drawing/2014/main" val="788742266"/>
                    </a:ext>
                  </a:extLst>
                </a:gridCol>
                <a:gridCol w="1451302">
                  <a:extLst>
                    <a:ext uri="{9D8B030D-6E8A-4147-A177-3AD203B41FA5}">
                      <a16:colId xmlns:a16="http://schemas.microsoft.com/office/drawing/2014/main" val="796446804"/>
                    </a:ext>
                  </a:extLst>
                </a:gridCol>
                <a:gridCol w="1097941">
                  <a:extLst>
                    <a:ext uri="{9D8B030D-6E8A-4147-A177-3AD203B41FA5}">
                      <a16:colId xmlns:a16="http://schemas.microsoft.com/office/drawing/2014/main" val="1320568197"/>
                    </a:ext>
                  </a:extLst>
                </a:gridCol>
                <a:gridCol w="1287240">
                  <a:extLst>
                    <a:ext uri="{9D8B030D-6E8A-4147-A177-3AD203B41FA5}">
                      <a16:colId xmlns:a16="http://schemas.microsoft.com/office/drawing/2014/main" val="3149939190"/>
                    </a:ext>
                  </a:extLst>
                </a:gridCol>
              </a:tblGrid>
              <a:tr h="566867">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系所</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學制</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畢業總人數</a:t>
                      </a:r>
                      <a:r>
                        <a:rPr lang="en-US" sz="1800" b="0" kern="100" dirty="0">
                          <a:solidFill>
                            <a:schemeClr val="tx1"/>
                          </a:solidFill>
                          <a:effectLst/>
                          <a:latin typeface="微軟正黑體" panose="020B0604030504040204" pitchFamily="34" charset="-120"/>
                          <a:ea typeface="微軟正黑體" panose="020B0604030504040204" pitchFamily="34" charset="-120"/>
                        </a:rPr>
                        <a:t>(A)</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畢業生修讀學術</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倫理</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教育課程</a:t>
                      </a:r>
                      <a:r>
                        <a:rPr lang="zh-TW" sz="1800" b="0" kern="100" dirty="0">
                          <a:solidFill>
                            <a:schemeClr val="tx1"/>
                          </a:solidFill>
                          <a:effectLst/>
                          <a:latin typeface="微軟正黑體" panose="020B0604030504040204" pitchFamily="34" charset="-120"/>
                          <a:ea typeface="微軟正黑體" panose="020B0604030504040204" pitchFamily="34" charset="-120"/>
                        </a:rPr>
                        <a:t>人數及比率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學位論文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學位論文考試委員人次</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206885035"/>
                  </a:ext>
                </a:extLst>
              </a:tr>
              <a:tr h="20747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課程必修</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畢業條件</a:t>
                      </a: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A1)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自主修讀</a:t>
                      </a:r>
                      <a:r>
                        <a:rPr lang="en-US" sz="1800" b="0" kern="100" dirty="0">
                          <a:solidFill>
                            <a:schemeClr val="tx1"/>
                          </a:solidFill>
                          <a:effectLst/>
                          <a:latin typeface="微軟正黑體" panose="020B0604030504040204" pitchFamily="34" charset="-120"/>
                          <a:ea typeface="微軟正黑體" panose="020B0604030504040204" pitchFamily="34" charset="-120"/>
                        </a:rPr>
                        <a:t>(A2)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修</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讀</a:t>
                      </a:r>
                      <a:endParaRPr lang="zh-TW" sz="1800" b="0" kern="100" dirty="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修習比率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B)</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r>
                        <a:rPr lang="en-US" sz="1800" b="0" kern="100" dirty="0">
                          <a:solidFill>
                            <a:schemeClr val="tx1"/>
                          </a:solidFill>
                          <a:effectLst/>
                          <a:latin typeface="微軟正黑體" panose="020B0604030504040204" pitchFamily="34" charset="-120"/>
                          <a:ea typeface="微軟正黑體" panose="020B0604030504040204" pitchFamily="34" charset="-120"/>
                        </a:rPr>
                        <a:t>(C1)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延後</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C2)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r>
                        <a:rPr lang="en-US" sz="1800" b="0" kern="100" dirty="0">
                          <a:solidFill>
                            <a:schemeClr val="tx1"/>
                          </a:solidFill>
                          <a:effectLst/>
                          <a:latin typeface="微軟正黑體" panose="020B0604030504040204" pitchFamily="34" charset="-120"/>
                          <a:ea typeface="微軟正黑體" panose="020B0604030504040204" pitchFamily="34" charset="-120"/>
                        </a:rPr>
                        <a:t>(C3)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延</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後</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及</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a:t>
                      </a:r>
                      <a:r>
                        <a:rPr lang="zh-TW" sz="1800" b="0" kern="100" dirty="0">
                          <a:solidFill>
                            <a:schemeClr val="tx1"/>
                          </a:solidFill>
                          <a:effectLst/>
                          <a:latin typeface="微軟正黑體" panose="020B0604030504040204" pitchFamily="34" charset="-120"/>
                          <a:ea typeface="微軟正黑體" panose="020B0604030504040204" pitchFamily="34" charset="-120"/>
                        </a:rPr>
                        <a:t>公開比率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D)</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符合</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各學位</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a:t>
                      </a:r>
                      <a:r>
                        <a:rPr lang="zh-TW" sz="1800" b="0" kern="100" dirty="0">
                          <a:solidFill>
                            <a:schemeClr val="tx1"/>
                          </a:solidFill>
                          <a:effectLst/>
                          <a:latin typeface="微軟正黑體" panose="020B0604030504040204" pitchFamily="34" charset="-120"/>
                          <a:ea typeface="微軟正黑體" panose="020B0604030504040204" pitchFamily="34" charset="-120"/>
                        </a:rPr>
                        <a:t>委員職</a:t>
                      </a:r>
                      <a:r>
                        <a:rPr lang="zh-TW" sz="1800" b="0" kern="100" dirty="0" smtClean="0">
                          <a:solidFill>
                            <a:schemeClr val="tx1"/>
                          </a:solidFill>
                          <a:effectLst/>
                          <a:latin typeface="微軟正黑體" panose="020B0604030504040204" pitchFamily="34" charset="-120"/>
                          <a:ea typeface="微軟正黑體" panose="020B0604030504040204" pitchFamily="34" charset="-120"/>
                        </a:rPr>
                        <a:t>級</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之教師或院士</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E)</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有博士學位</a:t>
                      </a:r>
                      <a:r>
                        <a:rPr lang="zh-TW" sz="1800" b="0" kern="100" dirty="0" smtClean="0">
                          <a:solidFill>
                            <a:schemeClr val="tx1"/>
                          </a:solidFill>
                          <a:effectLst/>
                          <a:latin typeface="微軟正黑體" panose="020B0604030504040204" pitchFamily="34" charset="-120"/>
                          <a:ea typeface="微軟正黑體" panose="020B0604030504040204" pitchFamily="34" charset="-120"/>
                        </a:rPr>
                        <a:t>且學術</a:t>
                      </a:r>
                      <a:r>
                        <a:rPr lang="zh-TW" sz="1800" b="0" kern="100" dirty="0">
                          <a:solidFill>
                            <a:schemeClr val="tx1"/>
                          </a:solidFill>
                          <a:effectLst/>
                          <a:latin typeface="微軟正黑體" panose="020B0604030504040204" pitchFamily="34" charset="-120"/>
                          <a:ea typeface="微軟正黑體" panose="020B0604030504040204" pitchFamily="34" charset="-120"/>
                        </a:rPr>
                        <a:t>有</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成就</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F)</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屬稀少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特殊性</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G)</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遴聘稀少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特殊條件</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a:t>
                      </a:r>
                      <a:r>
                        <a:rPr lang="zh-TW" sz="1800" b="0" kern="100" dirty="0">
                          <a:solidFill>
                            <a:schemeClr val="tx1"/>
                          </a:solidFill>
                          <a:effectLst/>
                          <a:latin typeface="微軟正黑體" panose="020B0604030504040204" pitchFamily="34" charset="-120"/>
                          <a:ea typeface="微軟正黑體" panose="020B0604030504040204" pitchFamily="34" charset="-120"/>
                        </a:rPr>
                        <a:t>考試</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人</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次</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比率</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(H)</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1794402"/>
                  </a:ext>
                </a:extLst>
              </a:tr>
            </a:tbl>
          </a:graphicData>
        </a:graphic>
      </p:graphicFrame>
    </p:spTree>
  </p:cSld>
  <p:clrMapOvr>
    <a:masterClrMapping/>
  </p:clrMapOvr>
  <p:transition spd="slow"/>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14</a:t>
            </a:r>
            <a:endParaRPr lang="zh-TW" altLang="en-US" smtClean="0"/>
          </a:p>
        </p:txBody>
      </p:sp>
      <p:sp>
        <p:nvSpPr>
          <p:cNvPr id="115715"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06A2BBA0-1365-48A1-ADCE-BAB6DC74D8F3}" type="slidenum">
              <a:rPr lang="zh-TW" altLang="en-US" smtClean="0">
                <a:solidFill>
                  <a:srgbClr val="000000"/>
                </a:solidFill>
              </a:rPr>
              <a:pPr fontAlgn="base">
                <a:spcBef>
                  <a:spcPct val="0"/>
                </a:spcBef>
                <a:spcAft>
                  <a:spcPct val="0"/>
                </a:spcAft>
              </a:pPr>
              <a:t>59</a:t>
            </a:fld>
            <a:endParaRPr lang="zh-TW" altLang="en-US" smtClean="0">
              <a:solidFill>
                <a:srgbClr val="000000"/>
              </a:solidFill>
            </a:endParaRPr>
          </a:p>
        </p:txBody>
      </p:sp>
      <p:sp>
        <p:nvSpPr>
          <p:cNvPr id="115716"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4-1-6 </a:t>
            </a:r>
            <a:r>
              <a:rPr lang="zh-TW" altLang="zh-TW" sz="3600" b="1">
                <a:solidFill>
                  <a:srgbClr val="C5E0B4"/>
                </a:solidFill>
                <a:latin typeface="微軟正黑體" panose="020B0604030504040204" pitchFamily="34" charset="-120"/>
                <a:ea typeface="微軟正黑體" panose="020B0604030504040204" pitchFamily="34" charset="-120"/>
              </a:rPr>
              <a:t>畢業碩、博士學位論文資料統計表 </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學位論文考試委員人次</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請學校填報各研究所之「碩士班」、「碩士在職專班</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包括暑期碩士在職專班</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」、「博士班」學位考試委員組成情形</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碩士學位置考試委員</a:t>
            </a:r>
            <a:r>
              <a:rPr lang="en-US" altLang="zh-TW" sz="2400" b="1" dirty="0">
                <a:solidFill>
                  <a:srgbClr val="FF0000"/>
                </a:solidFill>
                <a:latin typeface="微軟正黑體" panose="020B0604030504040204" pitchFamily="34" charset="-120"/>
                <a:ea typeface="微軟正黑體" panose="020B0604030504040204" pitchFamily="34" charset="-120"/>
              </a:rPr>
              <a:t>3</a:t>
            </a:r>
            <a:r>
              <a:rPr lang="zh-TW" altLang="zh-TW" sz="2400" b="1" dirty="0">
                <a:solidFill>
                  <a:srgbClr val="FF0000"/>
                </a:solidFill>
                <a:latin typeface="微軟正黑體" panose="020B0604030504040204" pitchFamily="34" charset="-120"/>
                <a:ea typeface="微軟正黑體" panose="020B0604030504040204" pitchFamily="34" charset="-120"/>
              </a:rPr>
              <a:t>人至</a:t>
            </a:r>
            <a:r>
              <a:rPr lang="en-US" altLang="zh-TW" sz="2400" b="1" dirty="0">
                <a:solidFill>
                  <a:srgbClr val="FF0000"/>
                </a:solidFill>
                <a:latin typeface="微軟正黑體" panose="020B0604030504040204" pitchFamily="34" charset="-120"/>
                <a:ea typeface="微軟正黑體" panose="020B0604030504040204" pitchFamily="34" charset="-120"/>
              </a:rPr>
              <a:t>5</a:t>
            </a:r>
            <a:r>
              <a:rPr lang="zh-TW" altLang="zh-TW" sz="2400" b="1" dirty="0">
                <a:solidFill>
                  <a:srgbClr val="FF0000"/>
                </a:solidFill>
                <a:latin typeface="微軟正黑體" panose="020B0604030504040204" pitchFamily="34" charset="-120"/>
                <a:ea typeface="微軟正黑體" panose="020B0604030504040204" pitchFamily="34" charset="-120"/>
              </a:rPr>
              <a:t>人、博士學位</a:t>
            </a:r>
            <a:r>
              <a:rPr lang="en-US" altLang="zh-TW" sz="2400" b="1" dirty="0">
                <a:solidFill>
                  <a:srgbClr val="FF0000"/>
                </a:solidFill>
                <a:latin typeface="微軟正黑體" panose="020B0604030504040204" pitchFamily="34" charset="-120"/>
                <a:ea typeface="微軟正黑體" panose="020B0604030504040204" pitchFamily="34" charset="-120"/>
              </a:rPr>
              <a:t>5</a:t>
            </a:r>
            <a:r>
              <a:rPr lang="zh-TW" altLang="zh-TW" sz="2400" b="1" dirty="0">
                <a:solidFill>
                  <a:srgbClr val="FF0000"/>
                </a:solidFill>
                <a:latin typeface="微軟正黑體" panose="020B0604030504040204" pitchFamily="34" charset="-120"/>
                <a:ea typeface="微軟正黑體" panose="020B0604030504040204" pitchFamily="34" charset="-120"/>
              </a:rPr>
              <a:t>人至</a:t>
            </a:r>
            <a:r>
              <a:rPr lang="en-US" altLang="zh-TW" sz="2400" b="1" dirty="0">
                <a:solidFill>
                  <a:srgbClr val="FF0000"/>
                </a:solidFill>
                <a:latin typeface="微軟正黑體" panose="020B0604030504040204" pitchFamily="34" charset="-120"/>
                <a:ea typeface="微軟正黑體" panose="020B0604030504040204" pitchFamily="34" charset="-120"/>
              </a:rPr>
              <a:t>9</a:t>
            </a:r>
            <a:r>
              <a:rPr lang="zh-TW" altLang="zh-TW" sz="2400" b="1" dirty="0">
                <a:solidFill>
                  <a:srgbClr val="FF0000"/>
                </a:solidFill>
                <a:latin typeface="微軟正黑體" panose="020B0604030504040204" pitchFamily="34" charset="-120"/>
                <a:ea typeface="微軟正黑體" panose="020B0604030504040204" pitchFamily="34" charset="-120"/>
              </a:rPr>
              <a:t>人</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，並按</a:t>
            </a:r>
            <a:r>
              <a:rPr lang="zh-TW" altLang="zh-TW" sz="2400" b="1" dirty="0">
                <a:solidFill>
                  <a:srgbClr val="FF0000"/>
                </a:solidFill>
                <a:latin typeface="微軟正黑體" panose="020B0604030504040204" pitchFamily="34" charset="-120"/>
                <a:ea typeface="微軟正黑體" panose="020B0604030504040204" pitchFamily="34" charset="-120"/>
              </a:rPr>
              <a:t>「符合各學位考試委員職級之教師或院士</a:t>
            </a:r>
            <a:r>
              <a:rPr lang="en-US" altLang="zh-TW" sz="2400" b="1" dirty="0">
                <a:solidFill>
                  <a:srgbClr val="FF0000"/>
                </a:solidFill>
                <a:latin typeface="微軟正黑體" panose="020B0604030504040204" pitchFamily="34" charset="-120"/>
                <a:ea typeface="微軟正黑體" panose="020B0604030504040204" pitchFamily="34" charset="-120"/>
              </a:rPr>
              <a:t>(E)</a:t>
            </a:r>
            <a:r>
              <a:rPr lang="zh-TW" altLang="zh-TW" sz="2400" b="1" dirty="0">
                <a:solidFill>
                  <a:srgbClr val="FF0000"/>
                </a:solidFill>
                <a:latin typeface="微軟正黑體" panose="020B0604030504040204" pitchFamily="34" charset="-120"/>
                <a:ea typeface="微軟正黑體" panose="020B0604030504040204" pitchFamily="34" charset="-120"/>
              </a:rPr>
              <a:t>」、「有博士學位且學術有成就</a:t>
            </a:r>
            <a:r>
              <a:rPr lang="en-US" altLang="zh-TW" sz="2400" b="1" dirty="0">
                <a:solidFill>
                  <a:srgbClr val="FF0000"/>
                </a:solidFill>
                <a:latin typeface="微軟正黑體" panose="020B0604030504040204" pitchFamily="34" charset="-120"/>
                <a:ea typeface="微軟正黑體" panose="020B0604030504040204" pitchFamily="34" charset="-120"/>
              </a:rPr>
              <a:t>(F)</a:t>
            </a:r>
            <a:r>
              <a:rPr lang="zh-TW" altLang="zh-TW" sz="2400" b="1" dirty="0">
                <a:solidFill>
                  <a:srgbClr val="FF0000"/>
                </a:solidFill>
                <a:latin typeface="微軟正黑體" panose="020B0604030504040204" pitchFamily="34" charset="-120"/>
                <a:ea typeface="微軟正黑體" panose="020B0604030504040204" pitchFamily="34" charset="-120"/>
              </a:rPr>
              <a:t>」、「屬稀少或特殊性考試委員</a:t>
            </a:r>
            <a:r>
              <a:rPr lang="en-US" altLang="zh-TW" sz="2400" b="1" dirty="0">
                <a:solidFill>
                  <a:srgbClr val="FF0000"/>
                </a:solidFill>
                <a:latin typeface="微軟正黑體" panose="020B0604030504040204" pitchFamily="34" charset="-120"/>
                <a:ea typeface="微軟正黑體" panose="020B0604030504040204" pitchFamily="34" charset="-120"/>
              </a:rPr>
              <a:t>(G)</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填報</a:t>
            </a:r>
            <a:r>
              <a:rPr lang="zh-TW" altLang="en-US"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latin typeface="微軟正黑體" panose="020B0604030504040204" pitchFamily="34" charset="-120"/>
                <a:ea typeface="微軟正黑體" panose="020B0604030504040204" pitchFamily="34" charset="-120"/>
              </a:rPr>
              <a:t>技職司</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92075" y="1041400"/>
          <a:ext cx="12023725" cy="2641600"/>
        </p:xfrm>
        <a:graphic>
          <a:graphicData uri="http://schemas.openxmlformats.org/drawingml/2006/table">
            <a:tbl>
              <a:tblPr firstRow="1" firstCol="1" bandRow="1">
                <a:tableStyleId>{5C22544A-7EE6-4342-B048-85BDC9FD1C3A}</a:tableStyleId>
              </a:tblPr>
              <a:tblGrid>
                <a:gridCol w="318252">
                  <a:extLst>
                    <a:ext uri="{9D8B030D-6E8A-4147-A177-3AD203B41FA5}">
                      <a16:colId xmlns:a16="http://schemas.microsoft.com/office/drawing/2014/main" val="3044976768"/>
                    </a:ext>
                  </a:extLst>
                </a:gridCol>
                <a:gridCol w="362238">
                  <a:extLst>
                    <a:ext uri="{9D8B030D-6E8A-4147-A177-3AD203B41FA5}">
                      <a16:colId xmlns:a16="http://schemas.microsoft.com/office/drawing/2014/main" val="2310573620"/>
                    </a:ext>
                  </a:extLst>
                </a:gridCol>
                <a:gridCol w="331189">
                  <a:extLst>
                    <a:ext uri="{9D8B030D-6E8A-4147-A177-3AD203B41FA5}">
                      <a16:colId xmlns:a16="http://schemas.microsoft.com/office/drawing/2014/main" val="1960937942"/>
                    </a:ext>
                  </a:extLst>
                </a:gridCol>
                <a:gridCol w="461711">
                  <a:extLst>
                    <a:ext uri="{9D8B030D-6E8A-4147-A177-3AD203B41FA5}">
                      <a16:colId xmlns:a16="http://schemas.microsoft.com/office/drawing/2014/main" val="4238908311"/>
                    </a:ext>
                  </a:extLst>
                </a:gridCol>
                <a:gridCol w="618382">
                  <a:extLst>
                    <a:ext uri="{9D8B030D-6E8A-4147-A177-3AD203B41FA5}">
                      <a16:colId xmlns:a16="http://schemas.microsoft.com/office/drawing/2014/main" val="888456449"/>
                    </a:ext>
                  </a:extLst>
                </a:gridCol>
                <a:gridCol w="605760">
                  <a:extLst>
                    <a:ext uri="{9D8B030D-6E8A-4147-A177-3AD203B41FA5}">
                      <a16:colId xmlns:a16="http://schemas.microsoft.com/office/drawing/2014/main" val="2096189500"/>
                    </a:ext>
                  </a:extLst>
                </a:gridCol>
                <a:gridCol w="580521">
                  <a:extLst>
                    <a:ext uri="{9D8B030D-6E8A-4147-A177-3AD203B41FA5}">
                      <a16:colId xmlns:a16="http://schemas.microsoft.com/office/drawing/2014/main" val="416117860"/>
                    </a:ext>
                  </a:extLst>
                </a:gridCol>
                <a:gridCol w="580521">
                  <a:extLst>
                    <a:ext uri="{9D8B030D-6E8A-4147-A177-3AD203B41FA5}">
                      <a16:colId xmlns:a16="http://schemas.microsoft.com/office/drawing/2014/main" val="1868940233"/>
                    </a:ext>
                  </a:extLst>
                </a:gridCol>
                <a:gridCol w="530041">
                  <a:extLst>
                    <a:ext uri="{9D8B030D-6E8A-4147-A177-3AD203B41FA5}">
                      <a16:colId xmlns:a16="http://schemas.microsoft.com/office/drawing/2014/main" val="1303047544"/>
                    </a:ext>
                  </a:extLst>
                </a:gridCol>
                <a:gridCol w="719341">
                  <a:extLst>
                    <a:ext uri="{9D8B030D-6E8A-4147-A177-3AD203B41FA5}">
                      <a16:colId xmlns:a16="http://schemas.microsoft.com/office/drawing/2014/main" val="2378332555"/>
                    </a:ext>
                  </a:extLst>
                </a:gridCol>
                <a:gridCol w="782441">
                  <a:extLst>
                    <a:ext uri="{9D8B030D-6E8A-4147-A177-3AD203B41FA5}">
                      <a16:colId xmlns:a16="http://schemas.microsoft.com/office/drawing/2014/main" val="485777477"/>
                    </a:ext>
                  </a:extLst>
                </a:gridCol>
                <a:gridCol w="782441">
                  <a:extLst>
                    <a:ext uri="{9D8B030D-6E8A-4147-A177-3AD203B41FA5}">
                      <a16:colId xmlns:a16="http://schemas.microsoft.com/office/drawing/2014/main" val="342069059"/>
                    </a:ext>
                  </a:extLst>
                </a:gridCol>
                <a:gridCol w="1514403">
                  <a:extLst>
                    <a:ext uri="{9D8B030D-6E8A-4147-A177-3AD203B41FA5}">
                      <a16:colId xmlns:a16="http://schemas.microsoft.com/office/drawing/2014/main" val="788742266"/>
                    </a:ext>
                  </a:extLst>
                </a:gridCol>
                <a:gridCol w="1451302">
                  <a:extLst>
                    <a:ext uri="{9D8B030D-6E8A-4147-A177-3AD203B41FA5}">
                      <a16:colId xmlns:a16="http://schemas.microsoft.com/office/drawing/2014/main" val="796446804"/>
                    </a:ext>
                  </a:extLst>
                </a:gridCol>
                <a:gridCol w="1097941">
                  <a:extLst>
                    <a:ext uri="{9D8B030D-6E8A-4147-A177-3AD203B41FA5}">
                      <a16:colId xmlns:a16="http://schemas.microsoft.com/office/drawing/2014/main" val="1320568197"/>
                    </a:ext>
                  </a:extLst>
                </a:gridCol>
                <a:gridCol w="1287240">
                  <a:extLst>
                    <a:ext uri="{9D8B030D-6E8A-4147-A177-3AD203B41FA5}">
                      <a16:colId xmlns:a16="http://schemas.microsoft.com/office/drawing/2014/main" val="3149939190"/>
                    </a:ext>
                  </a:extLst>
                </a:gridCol>
              </a:tblGrid>
              <a:tr h="566867">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系所</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學制</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畢業總人數</a:t>
                      </a:r>
                      <a:r>
                        <a:rPr lang="en-US" sz="1800" b="0" kern="100" dirty="0">
                          <a:solidFill>
                            <a:schemeClr val="tx1"/>
                          </a:solidFill>
                          <a:effectLst/>
                          <a:latin typeface="微軟正黑體" panose="020B0604030504040204" pitchFamily="34" charset="-120"/>
                          <a:ea typeface="微軟正黑體" panose="020B0604030504040204" pitchFamily="34" charset="-120"/>
                        </a:rPr>
                        <a:t>(A)</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畢業生修讀學術</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倫理</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教育課程</a:t>
                      </a:r>
                      <a:r>
                        <a:rPr lang="zh-TW" sz="1800" b="0" kern="100" dirty="0">
                          <a:solidFill>
                            <a:schemeClr val="tx1"/>
                          </a:solidFill>
                          <a:effectLst/>
                          <a:latin typeface="微軟正黑體" panose="020B0604030504040204" pitchFamily="34" charset="-120"/>
                          <a:ea typeface="微軟正黑體" panose="020B0604030504040204" pitchFamily="34" charset="-120"/>
                        </a:rPr>
                        <a:t>人數及比率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學位論文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學位論文考試委員人次</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206885035"/>
                  </a:ext>
                </a:extLst>
              </a:tr>
              <a:tr h="20747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課程必修</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畢業條件</a:t>
                      </a: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A1)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自主修讀</a:t>
                      </a:r>
                      <a:r>
                        <a:rPr lang="en-US" sz="1800" b="0" kern="100" dirty="0">
                          <a:solidFill>
                            <a:schemeClr val="tx1"/>
                          </a:solidFill>
                          <a:effectLst/>
                          <a:latin typeface="微軟正黑體" panose="020B0604030504040204" pitchFamily="34" charset="-120"/>
                          <a:ea typeface="微軟正黑體" panose="020B0604030504040204" pitchFamily="34" charset="-120"/>
                        </a:rPr>
                        <a:t>(A2)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修</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讀</a:t>
                      </a:r>
                      <a:endParaRPr lang="zh-TW" sz="1800" b="0" kern="100" dirty="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修習比率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B)</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r>
                        <a:rPr lang="en-US" sz="1800" b="0" kern="100" dirty="0">
                          <a:solidFill>
                            <a:schemeClr val="tx1"/>
                          </a:solidFill>
                          <a:effectLst/>
                          <a:latin typeface="微軟正黑體" panose="020B0604030504040204" pitchFamily="34" charset="-120"/>
                          <a:ea typeface="微軟正黑體" panose="020B0604030504040204" pitchFamily="34" charset="-120"/>
                        </a:rPr>
                        <a:t>(C1)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延後</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C2)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r>
                        <a:rPr lang="en-US" sz="1800" b="0" kern="100" dirty="0">
                          <a:solidFill>
                            <a:schemeClr val="tx1"/>
                          </a:solidFill>
                          <a:effectLst/>
                          <a:latin typeface="微軟正黑體" panose="020B0604030504040204" pitchFamily="34" charset="-120"/>
                          <a:ea typeface="微軟正黑體" panose="020B0604030504040204" pitchFamily="34" charset="-120"/>
                        </a:rPr>
                        <a:t>(C3)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延</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後</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及</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a:t>
                      </a:r>
                      <a:r>
                        <a:rPr lang="zh-TW" sz="1800" b="0" kern="100" dirty="0">
                          <a:solidFill>
                            <a:schemeClr val="tx1"/>
                          </a:solidFill>
                          <a:effectLst/>
                          <a:latin typeface="微軟正黑體" panose="020B0604030504040204" pitchFamily="34" charset="-120"/>
                          <a:ea typeface="微軟正黑體" panose="020B0604030504040204" pitchFamily="34" charset="-120"/>
                        </a:rPr>
                        <a:t>公開比率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D)</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符合</a:t>
                      </a:r>
                      <a:r>
                        <a:rPr lang="zh-TW" sz="1800" b="1" kern="100" dirty="0" smtClean="0">
                          <a:solidFill>
                            <a:srgbClr val="FF0000"/>
                          </a:solidFill>
                          <a:effectLst/>
                          <a:latin typeface="微軟正黑體" panose="020B0604030504040204" pitchFamily="34" charset="-120"/>
                          <a:ea typeface="微軟正黑體" panose="020B0604030504040204" pitchFamily="34" charset="-120"/>
                        </a:rPr>
                        <a:t>各學位</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考試</a:t>
                      </a:r>
                      <a:r>
                        <a:rPr lang="zh-TW" sz="1800" b="1" kern="100" dirty="0">
                          <a:solidFill>
                            <a:srgbClr val="FF0000"/>
                          </a:solidFill>
                          <a:effectLst/>
                          <a:latin typeface="微軟正黑體" panose="020B0604030504040204" pitchFamily="34" charset="-120"/>
                          <a:ea typeface="微軟正黑體" panose="020B0604030504040204" pitchFamily="34" charset="-120"/>
                        </a:rPr>
                        <a:t>委員職</a:t>
                      </a:r>
                      <a:r>
                        <a:rPr lang="zh-TW" sz="1800" b="1" kern="100" dirty="0" smtClean="0">
                          <a:solidFill>
                            <a:srgbClr val="FF0000"/>
                          </a:solidFill>
                          <a:effectLst/>
                          <a:latin typeface="微軟正黑體" panose="020B0604030504040204" pitchFamily="34" charset="-120"/>
                          <a:ea typeface="微軟正黑體" panose="020B0604030504040204" pitchFamily="34" charset="-120"/>
                        </a:rPr>
                        <a:t>級</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之教師或院士</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1" kern="100" dirty="0" smtClean="0">
                          <a:solidFill>
                            <a:srgbClr val="FF0000"/>
                          </a:solidFill>
                          <a:effectLst/>
                          <a:latin typeface="微軟正黑體" panose="020B0604030504040204" pitchFamily="34" charset="-120"/>
                          <a:ea typeface="微軟正黑體" panose="020B0604030504040204" pitchFamily="34" charset="-120"/>
                        </a:rPr>
                        <a:t>(</a:t>
                      </a:r>
                      <a:r>
                        <a:rPr lang="en-US" sz="1800" b="1" kern="100" dirty="0">
                          <a:solidFill>
                            <a:srgbClr val="FF0000"/>
                          </a:solidFill>
                          <a:effectLst/>
                          <a:latin typeface="微軟正黑體" panose="020B0604030504040204" pitchFamily="34" charset="-120"/>
                          <a:ea typeface="微軟正黑體" panose="020B0604030504040204" pitchFamily="34" charset="-120"/>
                        </a:rPr>
                        <a:t>E)</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有博士學位</a:t>
                      </a:r>
                      <a:r>
                        <a:rPr lang="zh-TW" sz="1800" b="1" kern="100" dirty="0" smtClean="0">
                          <a:solidFill>
                            <a:srgbClr val="FF0000"/>
                          </a:solidFill>
                          <a:effectLst/>
                          <a:latin typeface="微軟正黑體" panose="020B0604030504040204" pitchFamily="34" charset="-120"/>
                          <a:ea typeface="微軟正黑體" panose="020B0604030504040204" pitchFamily="34" charset="-120"/>
                        </a:rPr>
                        <a:t>且學術</a:t>
                      </a:r>
                      <a:r>
                        <a:rPr lang="zh-TW" sz="1800" b="1" kern="100" dirty="0">
                          <a:solidFill>
                            <a:srgbClr val="FF0000"/>
                          </a:solidFill>
                          <a:effectLst/>
                          <a:latin typeface="微軟正黑體" panose="020B0604030504040204" pitchFamily="34" charset="-120"/>
                          <a:ea typeface="微軟正黑體" panose="020B0604030504040204" pitchFamily="34" charset="-120"/>
                        </a:rPr>
                        <a:t>有</a:t>
                      </a:r>
                      <a:r>
                        <a:rPr lang="zh-TW" sz="1800" b="1" kern="100" dirty="0" smtClean="0">
                          <a:solidFill>
                            <a:srgbClr val="FF0000"/>
                          </a:solidFill>
                          <a:effectLst/>
                          <a:latin typeface="微軟正黑體" panose="020B0604030504040204" pitchFamily="34" charset="-120"/>
                          <a:ea typeface="微軟正黑體" panose="020B0604030504040204" pitchFamily="34" charset="-120"/>
                        </a:rPr>
                        <a:t>成就</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1" kern="100" dirty="0" smtClean="0">
                          <a:solidFill>
                            <a:srgbClr val="FF0000"/>
                          </a:solidFill>
                          <a:effectLst/>
                          <a:latin typeface="微軟正黑體" panose="020B0604030504040204" pitchFamily="34" charset="-120"/>
                          <a:ea typeface="微軟正黑體" panose="020B0604030504040204" pitchFamily="34" charset="-120"/>
                        </a:rPr>
                        <a:t>(</a:t>
                      </a:r>
                      <a:r>
                        <a:rPr lang="en-US" sz="1800" b="1" kern="100" dirty="0">
                          <a:solidFill>
                            <a:srgbClr val="FF0000"/>
                          </a:solidFill>
                          <a:effectLst/>
                          <a:latin typeface="微軟正黑體" panose="020B0604030504040204" pitchFamily="34" charset="-120"/>
                          <a:ea typeface="微軟正黑體" panose="020B0604030504040204" pitchFamily="34" charset="-120"/>
                        </a:rPr>
                        <a:t>F)</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屬稀少</a:t>
                      </a:r>
                      <a:r>
                        <a:rPr lang="zh-TW" sz="1800" b="1" kern="100" dirty="0" smtClean="0">
                          <a:solidFill>
                            <a:srgbClr val="FF0000"/>
                          </a:solidFill>
                          <a:effectLst/>
                          <a:latin typeface="微軟正黑體" panose="020B0604030504040204" pitchFamily="34" charset="-120"/>
                          <a:ea typeface="微軟正黑體" panose="020B0604030504040204" pitchFamily="34" charset="-120"/>
                        </a:rPr>
                        <a:t>或</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特殊性</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考試委員</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1" kern="100" dirty="0" smtClean="0">
                          <a:solidFill>
                            <a:srgbClr val="FF0000"/>
                          </a:solidFill>
                          <a:effectLst/>
                          <a:latin typeface="微軟正黑體" panose="020B0604030504040204" pitchFamily="34" charset="-120"/>
                          <a:ea typeface="微軟正黑體" panose="020B0604030504040204" pitchFamily="34" charset="-120"/>
                        </a:rPr>
                        <a:t>(</a:t>
                      </a:r>
                      <a:r>
                        <a:rPr lang="en-US" sz="1800" b="1" kern="100" dirty="0">
                          <a:solidFill>
                            <a:srgbClr val="FF0000"/>
                          </a:solidFill>
                          <a:effectLst/>
                          <a:latin typeface="微軟正黑體" panose="020B0604030504040204" pitchFamily="34" charset="-120"/>
                          <a:ea typeface="微軟正黑體" panose="020B0604030504040204" pitchFamily="34" charset="-120"/>
                        </a:rPr>
                        <a:t>G)</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遴聘稀少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特殊條件</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a:t>
                      </a:r>
                      <a:r>
                        <a:rPr lang="zh-TW" sz="1800" b="0" kern="100" dirty="0">
                          <a:solidFill>
                            <a:schemeClr val="tx1"/>
                          </a:solidFill>
                          <a:effectLst/>
                          <a:latin typeface="微軟正黑體" panose="020B0604030504040204" pitchFamily="34" charset="-120"/>
                          <a:ea typeface="微軟正黑體" panose="020B0604030504040204" pitchFamily="34" charset="-120"/>
                        </a:rPr>
                        <a:t>考試</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人</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次</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比率</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(H)</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1794402"/>
                  </a:ext>
                </a:extLst>
              </a:tr>
            </a:tbl>
          </a:graphicData>
        </a:graphic>
      </p:graphicFrame>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02</a:t>
            </a:r>
            <a:endParaRPr lang="zh-TW" altLang="en-US" smtClean="0"/>
          </a:p>
        </p:txBody>
      </p:sp>
      <p:sp>
        <p:nvSpPr>
          <p:cNvPr id="58371"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FE97B877-11B5-49F4-B806-4DAC8C1B0173}" type="slidenum">
              <a:rPr lang="zh-TW" altLang="en-US" smtClean="0">
                <a:solidFill>
                  <a:srgbClr val="000000"/>
                </a:solidFill>
              </a:rPr>
              <a:pPr fontAlgn="base">
                <a:spcBef>
                  <a:spcPct val="0"/>
                </a:spcBef>
                <a:spcAft>
                  <a:spcPct val="0"/>
                </a:spcAft>
              </a:pPr>
              <a:t>6</a:t>
            </a:fld>
            <a:endParaRPr lang="zh-TW" altLang="en-US" smtClean="0">
              <a:solidFill>
                <a:srgbClr val="000000"/>
              </a:solidFill>
            </a:endParaRPr>
          </a:p>
        </p:txBody>
      </p:sp>
      <p:sp>
        <p:nvSpPr>
          <p:cNvPr id="58372"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4000" b="1">
                <a:solidFill>
                  <a:srgbClr val="C5E0B4"/>
                </a:solidFill>
                <a:latin typeface="微軟正黑體" panose="020B0604030504040204" pitchFamily="34" charset="-120"/>
                <a:ea typeface="微軟正黑體" panose="020B0604030504040204" pitchFamily="34" charset="-120"/>
              </a:rPr>
              <a:t>表</a:t>
            </a:r>
            <a:r>
              <a:rPr lang="en-US" altLang="zh-TW" sz="4000" b="1">
                <a:solidFill>
                  <a:srgbClr val="C5E0B4"/>
                </a:solidFill>
                <a:latin typeface="微軟正黑體" panose="020B0604030504040204" pitchFamily="34" charset="-120"/>
                <a:ea typeface="微軟正黑體" panose="020B0604030504040204" pitchFamily="34" charset="-120"/>
              </a:rPr>
              <a:t>1-14 </a:t>
            </a:r>
            <a:r>
              <a:rPr lang="zh-TW" altLang="en-US" sz="4000" b="1">
                <a:solidFill>
                  <a:srgbClr val="C5E0B4"/>
                </a:solidFill>
                <a:latin typeface="微軟正黑體" panose="020B0604030504040204" pitchFamily="34" charset="-120"/>
                <a:ea typeface="微軟正黑體" panose="020B0604030504040204" pitchFamily="34" charset="-120"/>
              </a:rPr>
              <a:t>職技資料</a:t>
            </a:r>
            <a:r>
              <a:rPr lang="zh-TW" altLang="zh-TW" sz="4000" b="1">
                <a:solidFill>
                  <a:srgbClr val="C5E0B4"/>
                </a:solidFill>
                <a:latin typeface="微軟正黑體" panose="020B0604030504040204" pitchFamily="34" charset="-120"/>
                <a:ea typeface="微軟正黑體" panose="020B0604030504040204" pitchFamily="34" charset="-120"/>
              </a:rPr>
              <a:t>表</a:t>
            </a:r>
            <a:endParaRPr lang="zh-TW" altLang="en-US" sz="40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3170237"/>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修改定義</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latin typeface="微軟正黑體" panose="020B0604030504040204" pitchFamily="34" charset="-120"/>
                <a:ea typeface="微軟正黑體" panose="020B0604030504040204" pitchFamily="34" charset="-120"/>
              </a:rPr>
              <a:t>若為</a:t>
            </a:r>
            <a:r>
              <a:rPr lang="zh-TW" altLang="zh-TW" sz="2400" b="1" dirty="0">
                <a:solidFill>
                  <a:srgbClr val="FF0000"/>
                </a:solidFill>
                <a:latin typeface="微軟正黑體" panose="020B0604030504040204" pitchFamily="34" charset="-120"/>
                <a:ea typeface="微軟正黑體" panose="020B0604030504040204" pitchFamily="34" charset="-120"/>
              </a:rPr>
              <a:t>以下三要點聘用之人力</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為實際處理學生事務者</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則可納入填報</a:t>
            </a:r>
            <a:r>
              <a:rPr lang="zh-TW" altLang="zh-TW" sz="2400" dirty="0">
                <a:latin typeface="微軟正黑體" panose="020B0604030504040204" pitchFamily="34" charset="-120"/>
                <a:ea typeface="微軟正黑體" panose="020B0604030504040204" pitchFamily="34" charset="-120"/>
              </a:rPr>
              <a:t>。</a:t>
            </a:r>
          </a:p>
          <a:p>
            <a:pPr>
              <a:defRPr/>
            </a:pPr>
            <a:r>
              <a:rPr lang="en-US" altLang="zh-TW" sz="2400" dirty="0">
                <a:latin typeface="微軟正黑體" panose="020B0604030504040204" pitchFamily="34" charset="-120"/>
                <a:ea typeface="微軟正黑體" panose="020B0604030504040204" pitchFamily="34" charset="-120"/>
              </a:rPr>
              <a:t>    </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「教育部補助大專校院招收及輔導身心障礙學生實施要點」</a:t>
            </a:r>
            <a:r>
              <a:rPr lang="zh-TW" altLang="en-US" sz="2400" dirty="0">
                <a:latin typeface="微軟正黑體" panose="020B0604030504040204" pitchFamily="34" charset="-120"/>
                <a:ea typeface="微軟正黑體" panose="020B0604030504040204" pitchFamily="34" charset="-120"/>
              </a:rPr>
              <a:t>，如：</a:t>
            </a:r>
            <a:r>
              <a:rPr lang="zh-TW" altLang="zh-TW" sz="2400" dirty="0">
                <a:latin typeface="微軟正黑體" panose="020B0604030504040204" pitchFamily="34" charset="-120"/>
                <a:ea typeface="微軟正黑體" panose="020B0604030504040204" pitchFamily="34" charset="-120"/>
              </a:rPr>
              <a:t>輔導人員</a:t>
            </a: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(2)</a:t>
            </a:r>
            <a:r>
              <a:rPr lang="zh-TW" altLang="zh-TW" sz="2400" b="1" dirty="0">
                <a:solidFill>
                  <a:srgbClr val="FF0000"/>
                </a:solidFill>
                <a:latin typeface="微軟正黑體" panose="020B0604030504040204" pitchFamily="34" charset="-120"/>
                <a:ea typeface="微軟正黑體" panose="020B0604030504040204" pitchFamily="34" charset="-120"/>
              </a:rPr>
              <a:t>「教育部補助私立大專校院學生事務與輔導創新工作專業人力要點</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，如：</a:t>
            </a:r>
            <a:r>
              <a:rPr lang="zh-TW" altLang="zh-TW" sz="2400" dirty="0">
                <a:latin typeface="微軟正黑體" panose="020B0604030504040204" pitchFamily="34" charset="-120"/>
                <a:ea typeface="微軟正黑體" panose="020B0604030504040204" pitchFamily="34" charset="-120"/>
              </a:rPr>
              <a:t>校安人員</a:t>
            </a:r>
            <a:r>
              <a:rPr lang="en-US" altLang="zh-TW" sz="2400" b="1" dirty="0">
                <a:solidFill>
                  <a:srgbClr val="FF0000"/>
                </a:solidFill>
                <a:latin typeface="微軟正黑體" panose="020B0604030504040204" pitchFamily="34" charset="-120"/>
                <a:ea typeface="微軟正黑體" panose="020B0604030504040204" pitchFamily="34" charset="-120"/>
              </a:rPr>
              <a:t>        </a:t>
            </a: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(3)</a:t>
            </a:r>
            <a:r>
              <a:rPr lang="zh-TW" altLang="zh-TW" sz="2400" b="1" dirty="0">
                <a:solidFill>
                  <a:srgbClr val="FF0000"/>
                </a:solidFill>
                <a:latin typeface="微軟正黑體" panose="020B0604030504040204" pitchFamily="34" charset="-120"/>
                <a:ea typeface="微軟正黑體" panose="020B0604030504040204" pitchFamily="34" charset="-120"/>
              </a:rPr>
              <a:t>「教育部補助大專校院設置專業輔導人員要點」</a:t>
            </a:r>
            <a:r>
              <a:rPr lang="zh-TW" altLang="en-US" sz="2400" dirty="0">
                <a:latin typeface="微軟正黑體" panose="020B0604030504040204" pitchFamily="34" charset="-120"/>
                <a:ea typeface="微軟正黑體" panose="020B0604030504040204" pitchFamily="34" charset="-120"/>
              </a:rPr>
              <a:t>，如：</a:t>
            </a:r>
            <a:r>
              <a:rPr lang="zh-TW" altLang="zh-TW" sz="2400" dirty="0">
                <a:latin typeface="微軟正黑體" panose="020B0604030504040204" pitchFamily="34" charset="-120"/>
                <a:ea typeface="微軟正黑體" panose="020B0604030504040204" pitchFamily="34" charset="-120"/>
              </a:rPr>
              <a:t>專任專業輔導人員</a:t>
            </a:r>
            <a:endParaRPr lang="en-US" altLang="zh-TW" sz="2400" dirty="0">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修改定義</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nvGraphicFramePr>
        <p:xfrm>
          <a:off x="155575" y="1008063"/>
          <a:ext cx="11884025" cy="2703512"/>
        </p:xfrm>
        <a:graphic>
          <a:graphicData uri="http://schemas.openxmlformats.org/drawingml/2006/table">
            <a:tbl>
              <a:tblPr/>
              <a:tblGrid>
                <a:gridCol w="392113">
                  <a:extLst>
                    <a:ext uri="{9D8B030D-6E8A-4147-A177-3AD203B41FA5}">
                      <a16:colId xmlns:a16="http://schemas.microsoft.com/office/drawing/2014/main" val="1274357954"/>
                    </a:ext>
                  </a:extLst>
                </a:gridCol>
                <a:gridCol w="368300">
                  <a:extLst>
                    <a:ext uri="{9D8B030D-6E8A-4147-A177-3AD203B41FA5}">
                      <a16:colId xmlns:a16="http://schemas.microsoft.com/office/drawing/2014/main" val="4068084310"/>
                    </a:ext>
                  </a:extLst>
                </a:gridCol>
                <a:gridCol w="433387">
                  <a:extLst>
                    <a:ext uri="{9D8B030D-6E8A-4147-A177-3AD203B41FA5}">
                      <a16:colId xmlns:a16="http://schemas.microsoft.com/office/drawing/2014/main" val="3208522534"/>
                    </a:ext>
                  </a:extLst>
                </a:gridCol>
                <a:gridCol w="436563">
                  <a:extLst>
                    <a:ext uri="{9D8B030D-6E8A-4147-A177-3AD203B41FA5}">
                      <a16:colId xmlns:a16="http://schemas.microsoft.com/office/drawing/2014/main" val="537801640"/>
                    </a:ext>
                  </a:extLst>
                </a:gridCol>
                <a:gridCol w="434975">
                  <a:extLst>
                    <a:ext uri="{9D8B030D-6E8A-4147-A177-3AD203B41FA5}">
                      <a16:colId xmlns:a16="http://schemas.microsoft.com/office/drawing/2014/main" val="1624794265"/>
                    </a:ext>
                  </a:extLst>
                </a:gridCol>
                <a:gridCol w="508000">
                  <a:extLst>
                    <a:ext uri="{9D8B030D-6E8A-4147-A177-3AD203B41FA5}">
                      <a16:colId xmlns:a16="http://schemas.microsoft.com/office/drawing/2014/main" val="518057621"/>
                    </a:ext>
                  </a:extLst>
                </a:gridCol>
                <a:gridCol w="479425">
                  <a:extLst>
                    <a:ext uri="{9D8B030D-6E8A-4147-A177-3AD203B41FA5}">
                      <a16:colId xmlns:a16="http://schemas.microsoft.com/office/drawing/2014/main" val="1389497437"/>
                    </a:ext>
                  </a:extLst>
                </a:gridCol>
                <a:gridCol w="550862">
                  <a:extLst>
                    <a:ext uri="{9D8B030D-6E8A-4147-A177-3AD203B41FA5}">
                      <a16:colId xmlns:a16="http://schemas.microsoft.com/office/drawing/2014/main" val="3898284255"/>
                    </a:ext>
                  </a:extLst>
                </a:gridCol>
                <a:gridCol w="623888">
                  <a:extLst>
                    <a:ext uri="{9D8B030D-6E8A-4147-A177-3AD203B41FA5}">
                      <a16:colId xmlns:a16="http://schemas.microsoft.com/office/drawing/2014/main" val="2180414931"/>
                    </a:ext>
                  </a:extLst>
                </a:gridCol>
                <a:gridCol w="682625">
                  <a:extLst>
                    <a:ext uri="{9D8B030D-6E8A-4147-A177-3AD203B41FA5}">
                      <a16:colId xmlns:a16="http://schemas.microsoft.com/office/drawing/2014/main" val="86473387"/>
                    </a:ext>
                  </a:extLst>
                </a:gridCol>
                <a:gridCol w="696912">
                  <a:extLst>
                    <a:ext uri="{9D8B030D-6E8A-4147-A177-3AD203B41FA5}">
                      <a16:colId xmlns:a16="http://schemas.microsoft.com/office/drawing/2014/main" val="2123438101"/>
                    </a:ext>
                  </a:extLst>
                </a:gridCol>
                <a:gridCol w="609600">
                  <a:extLst>
                    <a:ext uri="{9D8B030D-6E8A-4147-A177-3AD203B41FA5}">
                      <a16:colId xmlns:a16="http://schemas.microsoft.com/office/drawing/2014/main" val="3943309446"/>
                    </a:ext>
                  </a:extLst>
                </a:gridCol>
                <a:gridCol w="812800">
                  <a:extLst>
                    <a:ext uri="{9D8B030D-6E8A-4147-A177-3AD203B41FA5}">
                      <a16:colId xmlns:a16="http://schemas.microsoft.com/office/drawing/2014/main" val="1583150747"/>
                    </a:ext>
                  </a:extLst>
                </a:gridCol>
                <a:gridCol w="711200">
                  <a:extLst>
                    <a:ext uri="{9D8B030D-6E8A-4147-A177-3AD203B41FA5}">
                      <a16:colId xmlns:a16="http://schemas.microsoft.com/office/drawing/2014/main" val="16928756"/>
                    </a:ext>
                  </a:extLst>
                </a:gridCol>
                <a:gridCol w="528638">
                  <a:extLst>
                    <a:ext uri="{9D8B030D-6E8A-4147-A177-3AD203B41FA5}">
                      <a16:colId xmlns:a16="http://schemas.microsoft.com/office/drawing/2014/main" val="3140700756"/>
                    </a:ext>
                  </a:extLst>
                </a:gridCol>
                <a:gridCol w="473075">
                  <a:extLst>
                    <a:ext uri="{9D8B030D-6E8A-4147-A177-3AD203B41FA5}">
                      <a16:colId xmlns:a16="http://schemas.microsoft.com/office/drawing/2014/main" val="3187455304"/>
                    </a:ext>
                  </a:extLst>
                </a:gridCol>
                <a:gridCol w="622300">
                  <a:extLst>
                    <a:ext uri="{9D8B030D-6E8A-4147-A177-3AD203B41FA5}">
                      <a16:colId xmlns:a16="http://schemas.microsoft.com/office/drawing/2014/main" val="1072018489"/>
                    </a:ext>
                  </a:extLst>
                </a:gridCol>
                <a:gridCol w="593725">
                  <a:extLst>
                    <a:ext uri="{9D8B030D-6E8A-4147-A177-3AD203B41FA5}">
                      <a16:colId xmlns:a16="http://schemas.microsoft.com/office/drawing/2014/main" val="1914262460"/>
                    </a:ext>
                  </a:extLst>
                </a:gridCol>
                <a:gridCol w="596900">
                  <a:extLst>
                    <a:ext uri="{9D8B030D-6E8A-4147-A177-3AD203B41FA5}">
                      <a16:colId xmlns:a16="http://schemas.microsoft.com/office/drawing/2014/main" val="3230202609"/>
                    </a:ext>
                  </a:extLst>
                </a:gridCol>
                <a:gridCol w="587375">
                  <a:extLst>
                    <a:ext uri="{9D8B030D-6E8A-4147-A177-3AD203B41FA5}">
                      <a16:colId xmlns:a16="http://schemas.microsoft.com/office/drawing/2014/main" val="451249569"/>
                    </a:ext>
                  </a:extLst>
                </a:gridCol>
                <a:gridCol w="741362">
                  <a:extLst>
                    <a:ext uri="{9D8B030D-6E8A-4147-A177-3AD203B41FA5}">
                      <a16:colId xmlns:a16="http://schemas.microsoft.com/office/drawing/2014/main" val="1726434109"/>
                    </a:ext>
                  </a:extLst>
                </a:gridCol>
              </a:tblGrid>
              <a:tr h="2703512">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學年度</a:t>
                      </a:r>
                    </a:p>
                  </a:txBody>
                  <a:tcPr marL="68580" marR="68580" marT="0" marB="0" vert="eaVert"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學期</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任職部門</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識別號類型</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身分識別號</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國籍</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姓名</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性別</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出生年月日</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電子郵件</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編制內</a:t>
                      </a: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編制外</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是否為派遣人力</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非在校統籌支薪之</a:t>
                      </a:r>
                      <a:endPar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endParaRPr>
                    </a:p>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職員</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職員分類</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職稱</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學歷</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任現職日期</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聘期達一年以上</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任職狀態</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ts val="12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最早到校任職日</a:t>
                      </a:r>
                    </a:p>
                  </a:txBody>
                  <a:tcPr marL="68580" marR="6858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 </a:t>
                      </a:r>
                      <a:r>
                        <a:rPr kumimoji="0" lang="zh-TW" altLang="zh-TW" sz="2400" b="0"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印領清冊頁碼</a:t>
                      </a:r>
                    </a:p>
                  </a:txBody>
                  <a:tcPr marL="68580" marR="68580" marT="0" marB="0" vert="eaVert"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07135857"/>
                  </a:ext>
                </a:extLst>
              </a:tr>
            </a:tbl>
          </a:graphicData>
        </a:graphic>
      </p:graphicFrame>
    </p:spTree>
  </p:cSld>
  <p:clrMapOvr>
    <a:masterClrMapping/>
  </p:clrMapOvr>
  <p:transition spd="slow"/>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14</a:t>
            </a:r>
            <a:endParaRPr lang="zh-TW" altLang="en-US" smtClean="0"/>
          </a:p>
        </p:txBody>
      </p:sp>
      <p:sp>
        <p:nvSpPr>
          <p:cNvPr id="116739"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EEAF5A57-76B5-4027-97E3-83A16C84FA92}" type="slidenum">
              <a:rPr lang="zh-TW" altLang="en-US" smtClean="0">
                <a:solidFill>
                  <a:srgbClr val="000000"/>
                </a:solidFill>
              </a:rPr>
              <a:pPr fontAlgn="base">
                <a:spcBef>
                  <a:spcPct val="0"/>
                </a:spcBef>
                <a:spcAft>
                  <a:spcPct val="0"/>
                </a:spcAft>
              </a:pPr>
              <a:t>60</a:t>
            </a:fld>
            <a:endParaRPr lang="zh-TW" altLang="en-US" smtClean="0">
              <a:solidFill>
                <a:srgbClr val="000000"/>
              </a:solidFill>
            </a:endParaRPr>
          </a:p>
        </p:txBody>
      </p:sp>
      <p:sp>
        <p:nvSpPr>
          <p:cNvPr id="116740"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4-1-6 </a:t>
            </a:r>
            <a:r>
              <a:rPr lang="zh-TW" altLang="zh-TW" sz="3600" b="1">
                <a:solidFill>
                  <a:srgbClr val="C5E0B4"/>
                </a:solidFill>
                <a:latin typeface="微軟正黑體" panose="020B0604030504040204" pitchFamily="34" charset="-120"/>
                <a:ea typeface="微軟正黑體" panose="020B0604030504040204" pitchFamily="34" charset="-120"/>
              </a:rPr>
              <a:t>畢業碩、博士學位論文資料統計表 </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836988"/>
            <a:ext cx="12176125" cy="36004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學位論文考試委員人次</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符合各學位考試委員職級之教師或院士</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符合各學位考試委員職級之教師或院士</a:t>
            </a:r>
            <a:r>
              <a:rPr lang="en-US" altLang="zh-TW" sz="2400" b="1" dirty="0">
                <a:solidFill>
                  <a:srgbClr val="FF0000"/>
                </a:solidFill>
                <a:latin typeface="微軟正黑體" panose="020B0604030504040204" pitchFamily="34" charset="-120"/>
                <a:ea typeface="微軟正黑體" panose="020B0604030504040204" pitchFamily="34" charset="-120"/>
              </a:rPr>
              <a:t>(E)</a:t>
            </a:r>
            <a:r>
              <a:rPr lang="zh-TW" altLang="zh-TW" sz="2400" dirty="0">
                <a:solidFill>
                  <a:prstClr val="black"/>
                </a:solidFill>
                <a:latin typeface="微軟正黑體" panose="020B0604030504040204" pitchFamily="34" charset="-120"/>
                <a:ea typeface="微軟正黑體" panose="020B0604030504040204" pitchFamily="34" charset="-120"/>
              </a:rPr>
              <a:t>：</a:t>
            </a: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en-US" sz="2400" dirty="0">
                <a:solidFill>
                  <a:prstClr val="black"/>
                </a:solidFill>
                <a:latin typeface="微軟正黑體" panose="020B0604030504040204" pitchFamily="34" charset="-120"/>
                <a:ea typeface="微軟正黑體" panose="020B0604030504040204" pitchFamily="34" charset="-120"/>
              </a:rPr>
              <a:t>一、</a:t>
            </a:r>
            <a:r>
              <a:rPr lang="zh-TW" altLang="zh-TW" sz="2400" b="1" dirty="0">
                <a:solidFill>
                  <a:srgbClr val="FF0000"/>
                </a:solidFill>
                <a:latin typeface="微軟正黑體" panose="020B0604030504040204" pitchFamily="34" charset="-120"/>
                <a:ea typeface="微軟正黑體" panose="020B0604030504040204" pitchFamily="34" charset="-120"/>
              </a:rPr>
              <a:t>碩士學位考試委員</a:t>
            </a:r>
            <a:r>
              <a:rPr lang="zh-TW" altLang="zh-TW" sz="2400" dirty="0">
                <a:solidFill>
                  <a:prstClr val="black"/>
                </a:solidFill>
                <a:latin typeface="微軟正黑體" panose="020B0604030504040204" pitchFamily="34" charset="-120"/>
                <a:ea typeface="微軟正黑體" panose="020B0604030504040204" pitchFamily="34" charset="-120"/>
              </a:rPr>
              <a:t>：碩士學位之考試委員係由「現任或曾任教授、副教授、助理教</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sz="2400" dirty="0">
                <a:solidFill>
                  <a:prstClr val="black"/>
                </a:solidFill>
                <a:latin typeface="微軟正黑體" panose="020B0604030504040204" pitchFamily="34" charset="-120"/>
                <a:ea typeface="微軟正黑體" panose="020B0604030504040204" pitchFamily="34" charset="-120"/>
              </a:rPr>
              <a:t>授；或中央研究院院士、現任或曾任中央研究院研究員、副研究員、助研究員」組</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sz="2400" dirty="0">
                <a:solidFill>
                  <a:prstClr val="black"/>
                </a:solidFill>
                <a:latin typeface="微軟正黑體" panose="020B0604030504040204" pitchFamily="34" charset="-120"/>
                <a:ea typeface="微軟正黑體" panose="020B0604030504040204" pitchFamily="34" charset="-120"/>
              </a:rPr>
              <a:t>成。</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r>
              <a:rPr lang="zh-TW" altLang="en-US" sz="2400" dirty="0">
                <a:solidFill>
                  <a:prstClr val="black"/>
                </a:solidFill>
                <a:latin typeface="微軟正黑體" panose="020B0604030504040204" pitchFamily="34" charset="-120"/>
                <a:ea typeface="微軟正黑體" panose="020B0604030504040204" pitchFamily="34" charset="-120"/>
              </a:rPr>
              <a:t>    二、</a:t>
            </a:r>
            <a:r>
              <a:rPr lang="zh-TW" altLang="zh-TW" sz="2400" b="1" dirty="0">
                <a:solidFill>
                  <a:srgbClr val="FF0000"/>
                </a:solidFill>
                <a:latin typeface="微軟正黑體" panose="020B0604030504040204" pitchFamily="34" charset="-120"/>
                <a:ea typeface="微軟正黑體" panose="020B0604030504040204" pitchFamily="34" charset="-120"/>
              </a:rPr>
              <a:t>博士學位考試委員</a:t>
            </a:r>
            <a:r>
              <a:rPr lang="zh-TW" altLang="zh-TW" sz="2400" dirty="0">
                <a:solidFill>
                  <a:prstClr val="black"/>
                </a:solidFill>
                <a:latin typeface="微軟正黑體" panose="020B0604030504040204" pitchFamily="34" charset="-120"/>
                <a:ea typeface="微軟正黑體" panose="020B0604030504040204" pitchFamily="34" charset="-120"/>
              </a:rPr>
              <a:t>：博士學位候選人之學位考試委員係由「現任或曾任教授、副教</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sz="2400" dirty="0">
                <a:solidFill>
                  <a:prstClr val="black"/>
                </a:solidFill>
                <a:latin typeface="微軟正黑體" panose="020B0604030504040204" pitchFamily="34" charset="-120"/>
                <a:ea typeface="微軟正黑體" panose="020B0604030504040204" pitchFamily="34" charset="-120"/>
              </a:rPr>
              <a:t>授；中央研究院院士、現任或曾任中央研究院研究員、副研究員」組成。</a:t>
            </a:r>
          </a:p>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p>
        </p:txBody>
      </p:sp>
      <p:graphicFrame>
        <p:nvGraphicFramePr>
          <p:cNvPr id="2" name="表格 1"/>
          <p:cNvGraphicFramePr>
            <a:graphicFrameLocks noGrp="1"/>
          </p:cNvGraphicFramePr>
          <p:nvPr/>
        </p:nvGraphicFramePr>
        <p:xfrm>
          <a:off x="92075" y="1041400"/>
          <a:ext cx="12023725" cy="2641600"/>
        </p:xfrm>
        <a:graphic>
          <a:graphicData uri="http://schemas.openxmlformats.org/drawingml/2006/table">
            <a:tbl>
              <a:tblPr firstRow="1" firstCol="1" bandRow="1">
                <a:tableStyleId>{5C22544A-7EE6-4342-B048-85BDC9FD1C3A}</a:tableStyleId>
              </a:tblPr>
              <a:tblGrid>
                <a:gridCol w="318252">
                  <a:extLst>
                    <a:ext uri="{9D8B030D-6E8A-4147-A177-3AD203B41FA5}">
                      <a16:colId xmlns:a16="http://schemas.microsoft.com/office/drawing/2014/main" val="3044976768"/>
                    </a:ext>
                  </a:extLst>
                </a:gridCol>
                <a:gridCol w="362238">
                  <a:extLst>
                    <a:ext uri="{9D8B030D-6E8A-4147-A177-3AD203B41FA5}">
                      <a16:colId xmlns:a16="http://schemas.microsoft.com/office/drawing/2014/main" val="2310573620"/>
                    </a:ext>
                  </a:extLst>
                </a:gridCol>
                <a:gridCol w="331189">
                  <a:extLst>
                    <a:ext uri="{9D8B030D-6E8A-4147-A177-3AD203B41FA5}">
                      <a16:colId xmlns:a16="http://schemas.microsoft.com/office/drawing/2014/main" val="1960937942"/>
                    </a:ext>
                  </a:extLst>
                </a:gridCol>
                <a:gridCol w="461711">
                  <a:extLst>
                    <a:ext uri="{9D8B030D-6E8A-4147-A177-3AD203B41FA5}">
                      <a16:colId xmlns:a16="http://schemas.microsoft.com/office/drawing/2014/main" val="4238908311"/>
                    </a:ext>
                  </a:extLst>
                </a:gridCol>
                <a:gridCol w="618382">
                  <a:extLst>
                    <a:ext uri="{9D8B030D-6E8A-4147-A177-3AD203B41FA5}">
                      <a16:colId xmlns:a16="http://schemas.microsoft.com/office/drawing/2014/main" val="888456449"/>
                    </a:ext>
                  </a:extLst>
                </a:gridCol>
                <a:gridCol w="605760">
                  <a:extLst>
                    <a:ext uri="{9D8B030D-6E8A-4147-A177-3AD203B41FA5}">
                      <a16:colId xmlns:a16="http://schemas.microsoft.com/office/drawing/2014/main" val="2096189500"/>
                    </a:ext>
                  </a:extLst>
                </a:gridCol>
                <a:gridCol w="580521">
                  <a:extLst>
                    <a:ext uri="{9D8B030D-6E8A-4147-A177-3AD203B41FA5}">
                      <a16:colId xmlns:a16="http://schemas.microsoft.com/office/drawing/2014/main" val="416117860"/>
                    </a:ext>
                  </a:extLst>
                </a:gridCol>
                <a:gridCol w="580521">
                  <a:extLst>
                    <a:ext uri="{9D8B030D-6E8A-4147-A177-3AD203B41FA5}">
                      <a16:colId xmlns:a16="http://schemas.microsoft.com/office/drawing/2014/main" val="1868940233"/>
                    </a:ext>
                  </a:extLst>
                </a:gridCol>
                <a:gridCol w="530041">
                  <a:extLst>
                    <a:ext uri="{9D8B030D-6E8A-4147-A177-3AD203B41FA5}">
                      <a16:colId xmlns:a16="http://schemas.microsoft.com/office/drawing/2014/main" val="1303047544"/>
                    </a:ext>
                  </a:extLst>
                </a:gridCol>
                <a:gridCol w="719341">
                  <a:extLst>
                    <a:ext uri="{9D8B030D-6E8A-4147-A177-3AD203B41FA5}">
                      <a16:colId xmlns:a16="http://schemas.microsoft.com/office/drawing/2014/main" val="2378332555"/>
                    </a:ext>
                  </a:extLst>
                </a:gridCol>
                <a:gridCol w="782441">
                  <a:extLst>
                    <a:ext uri="{9D8B030D-6E8A-4147-A177-3AD203B41FA5}">
                      <a16:colId xmlns:a16="http://schemas.microsoft.com/office/drawing/2014/main" val="485777477"/>
                    </a:ext>
                  </a:extLst>
                </a:gridCol>
                <a:gridCol w="782441">
                  <a:extLst>
                    <a:ext uri="{9D8B030D-6E8A-4147-A177-3AD203B41FA5}">
                      <a16:colId xmlns:a16="http://schemas.microsoft.com/office/drawing/2014/main" val="342069059"/>
                    </a:ext>
                  </a:extLst>
                </a:gridCol>
                <a:gridCol w="1514403">
                  <a:extLst>
                    <a:ext uri="{9D8B030D-6E8A-4147-A177-3AD203B41FA5}">
                      <a16:colId xmlns:a16="http://schemas.microsoft.com/office/drawing/2014/main" val="788742266"/>
                    </a:ext>
                  </a:extLst>
                </a:gridCol>
                <a:gridCol w="1451302">
                  <a:extLst>
                    <a:ext uri="{9D8B030D-6E8A-4147-A177-3AD203B41FA5}">
                      <a16:colId xmlns:a16="http://schemas.microsoft.com/office/drawing/2014/main" val="796446804"/>
                    </a:ext>
                  </a:extLst>
                </a:gridCol>
                <a:gridCol w="1097941">
                  <a:extLst>
                    <a:ext uri="{9D8B030D-6E8A-4147-A177-3AD203B41FA5}">
                      <a16:colId xmlns:a16="http://schemas.microsoft.com/office/drawing/2014/main" val="1320568197"/>
                    </a:ext>
                  </a:extLst>
                </a:gridCol>
                <a:gridCol w="1287240">
                  <a:extLst>
                    <a:ext uri="{9D8B030D-6E8A-4147-A177-3AD203B41FA5}">
                      <a16:colId xmlns:a16="http://schemas.microsoft.com/office/drawing/2014/main" val="3149939190"/>
                    </a:ext>
                  </a:extLst>
                </a:gridCol>
              </a:tblGrid>
              <a:tr h="566867">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系所</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學制</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畢業總人數</a:t>
                      </a:r>
                      <a:r>
                        <a:rPr lang="en-US" sz="1800" b="0" kern="100" dirty="0">
                          <a:solidFill>
                            <a:schemeClr val="tx1"/>
                          </a:solidFill>
                          <a:effectLst/>
                          <a:latin typeface="微軟正黑體" panose="020B0604030504040204" pitchFamily="34" charset="-120"/>
                          <a:ea typeface="微軟正黑體" panose="020B0604030504040204" pitchFamily="34" charset="-120"/>
                        </a:rPr>
                        <a:t>(A)</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畢業生修讀學術</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倫理</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教育課程</a:t>
                      </a:r>
                      <a:r>
                        <a:rPr lang="zh-TW" sz="1800" b="0" kern="100" dirty="0">
                          <a:solidFill>
                            <a:schemeClr val="tx1"/>
                          </a:solidFill>
                          <a:effectLst/>
                          <a:latin typeface="微軟正黑體" panose="020B0604030504040204" pitchFamily="34" charset="-120"/>
                          <a:ea typeface="微軟正黑體" panose="020B0604030504040204" pitchFamily="34" charset="-120"/>
                        </a:rPr>
                        <a:t>人數及比率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學位論文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學位論文考試委員人次</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206885035"/>
                  </a:ext>
                </a:extLst>
              </a:tr>
              <a:tr h="20747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課程必修</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畢業條件</a:t>
                      </a: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A1)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自主修讀</a:t>
                      </a:r>
                      <a:r>
                        <a:rPr lang="en-US" sz="1800" b="0" kern="100" dirty="0">
                          <a:solidFill>
                            <a:schemeClr val="tx1"/>
                          </a:solidFill>
                          <a:effectLst/>
                          <a:latin typeface="微軟正黑體" panose="020B0604030504040204" pitchFamily="34" charset="-120"/>
                          <a:ea typeface="微軟正黑體" panose="020B0604030504040204" pitchFamily="34" charset="-120"/>
                        </a:rPr>
                        <a:t>(A2)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修</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讀</a:t>
                      </a:r>
                      <a:endParaRPr lang="zh-TW" sz="1800" b="0" kern="100" dirty="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修習比率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B)</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r>
                        <a:rPr lang="en-US" sz="1800" b="0" kern="100" dirty="0">
                          <a:solidFill>
                            <a:schemeClr val="tx1"/>
                          </a:solidFill>
                          <a:effectLst/>
                          <a:latin typeface="微軟正黑體" panose="020B0604030504040204" pitchFamily="34" charset="-120"/>
                          <a:ea typeface="微軟正黑體" panose="020B0604030504040204" pitchFamily="34" charset="-120"/>
                        </a:rPr>
                        <a:t>(C1)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延後</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C2)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r>
                        <a:rPr lang="en-US" sz="1800" b="0" kern="100" dirty="0">
                          <a:solidFill>
                            <a:schemeClr val="tx1"/>
                          </a:solidFill>
                          <a:effectLst/>
                          <a:latin typeface="微軟正黑體" panose="020B0604030504040204" pitchFamily="34" charset="-120"/>
                          <a:ea typeface="微軟正黑體" panose="020B0604030504040204" pitchFamily="34" charset="-120"/>
                        </a:rPr>
                        <a:t>(C3)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延</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後</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及</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a:t>
                      </a:r>
                      <a:r>
                        <a:rPr lang="zh-TW" sz="1800" b="0" kern="100" dirty="0">
                          <a:solidFill>
                            <a:schemeClr val="tx1"/>
                          </a:solidFill>
                          <a:effectLst/>
                          <a:latin typeface="微軟正黑體" panose="020B0604030504040204" pitchFamily="34" charset="-120"/>
                          <a:ea typeface="微軟正黑體" panose="020B0604030504040204" pitchFamily="34" charset="-120"/>
                        </a:rPr>
                        <a:t>公開比率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D)</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符合</a:t>
                      </a:r>
                      <a:r>
                        <a:rPr lang="zh-TW" sz="1800" b="1" kern="100" dirty="0" smtClean="0">
                          <a:solidFill>
                            <a:srgbClr val="FF0000"/>
                          </a:solidFill>
                          <a:effectLst/>
                          <a:latin typeface="微軟正黑體" panose="020B0604030504040204" pitchFamily="34" charset="-120"/>
                          <a:ea typeface="微軟正黑體" panose="020B0604030504040204" pitchFamily="34" charset="-120"/>
                        </a:rPr>
                        <a:t>各學位</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考試</a:t>
                      </a:r>
                      <a:r>
                        <a:rPr lang="zh-TW" sz="1800" b="1" kern="100" dirty="0">
                          <a:solidFill>
                            <a:srgbClr val="FF0000"/>
                          </a:solidFill>
                          <a:effectLst/>
                          <a:latin typeface="微軟正黑體" panose="020B0604030504040204" pitchFamily="34" charset="-120"/>
                          <a:ea typeface="微軟正黑體" panose="020B0604030504040204" pitchFamily="34" charset="-120"/>
                        </a:rPr>
                        <a:t>委員職</a:t>
                      </a:r>
                      <a:r>
                        <a:rPr lang="zh-TW" sz="1800" b="1" kern="100" dirty="0" smtClean="0">
                          <a:solidFill>
                            <a:srgbClr val="FF0000"/>
                          </a:solidFill>
                          <a:effectLst/>
                          <a:latin typeface="微軟正黑體" panose="020B0604030504040204" pitchFamily="34" charset="-120"/>
                          <a:ea typeface="微軟正黑體" panose="020B0604030504040204" pitchFamily="34" charset="-120"/>
                        </a:rPr>
                        <a:t>級</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之教師或院士</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1" kern="100" dirty="0" smtClean="0">
                          <a:solidFill>
                            <a:srgbClr val="FF0000"/>
                          </a:solidFill>
                          <a:effectLst/>
                          <a:latin typeface="微軟正黑體" panose="020B0604030504040204" pitchFamily="34" charset="-120"/>
                          <a:ea typeface="微軟正黑體" panose="020B0604030504040204" pitchFamily="34" charset="-120"/>
                        </a:rPr>
                        <a:t>(</a:t>
                      </a:r>
                      <a:r>
                        <a:rPr lang="en-US" sz="1800" b="1" kern="100" dirty="0">
                          <a:solidFill>
                            <a:srgbClr val="FF0000"/>
                          </a:solidFill>
                          <a:effectLst/>
                          <a:latin typeface="微軟正黑體" panose="020B0604030504040204" pitchFamily="34" charset="-120"/>
                          <a:ea typeface="微軟正黑體" panose="020B0604030504040204" pitchFamily="34" charset="-120"/>
                        </a:rPr>
                        <a:t>E)</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有博士學位</a:t>
                      </a:r>
                      <a:r>
                        <a:rPr lang="zh-TW" sz="1800" b="0" kern="100" dirty="0" smtClean="0">
                          <a:solidFill>
                            <a:schemeClr val="tx1"/>
                          </a:solidFill>
                          <a:effectLst/>
                          <a:latin typeface="微軟正黑體" panose="020B0604030504040204" pitchFamily="34" charset="-120"/>
                          <a:ea typeface="微軟正黑體" panose="020B0604030504040204" pitchFamily="34" charset="-120"/>
                        </a:rPr>
                        <a:t>且學術</a:t>
                      </a:r>
                      <a:r>
                        <a:rPr lang="zh-TW" sz="1800" b="0" kern="100" dirty="0">
                          <a:solidFill>
                            <a:schemeClr val="tx1"/>
                          </a:solidFill>
                          <a:effectLst/>
                          <a:latin typeface="微軟正黑體" panose="020B0604030504040204" pitchFamily="34" charset="-120"/>
                          <a:ea typeface="微軟正黑體" panose="020B0604030504040204" pitchFamily="34" charset="-120"/>
                        </a:rPr>
                        <a:t>有</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成就</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F)</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屬稀少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特殊性</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G)</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遴聘稀少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特殊條件</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a:t>
                      </a:r>
                      <a:r>
                        <a:rPr lang="zh-TW" sz="1800" b="0" kern="100" dirty="0">
                          <a:solidFill>
                            <a:schemeClr val="tx1"/>
                          </a:solidFill>
                          <a:effectLst/>
                          <a:latin typeface="微軟正黑體" panose="020B0604030504040204" pitchFamily="34" charset="-120"/>
                          <a:ea typeface="微軟正黑體" panose="020B0604030504040204" pitchFamily="34" charset="-120"/>
                        </a:rPr>
                        <a:t>考試</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人</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次</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比率</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(H)</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1794402"/>
                  </a:ext>
                </a:extLst>
              </a:tr>
            </a:tbl>
          </a:graphicData>
        </a:graphic>
      </p:graphicFrame>
    </p:spTree>
  </p:cSld>
  <p:clrMapOvr>
    <a:masterClrMapping/>
  </p:clrMapOvr>
  <p:transition spd="slow"/>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14</a:t>
            </a:r>
            <a:endParaRPr lang="zh-TW" altLang="en-US" smtClean="0"/>
          </a:p>
        </p:txBody>
      </p:sp>
      <p:sp>
        <p:nvSpPr>
          <p:cNvPr id="117763"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835F9E1E-D0E0-44A7-B556-10813C4C9D17}" type="slidenum">
              <a:rPr lang="zh-TW" altLang="en-US" smtClean="0">
                <a:solidFill>
                  <a:srgbClr val="000000"/>
                </a:solidFill>
              </a:rPr>
              <a:pPr fontAlgn="base">
                <a:spcBef>
                  <a:spcPct val="0"/>
                </a:spcBef>
                <a:spcAft>
                  <a:spcPct val="0"/>
                </a:spcAft>
              </a:pPr>
              <a:t>61</a:t>
            </a:fld>
            <a:endParaRPr lang="zh-TW" altLang="en-US" smtClean="0">
              <a:solidFill>
                <a:srgbClr val="000000"/>
              </a:solidFill>
            </a:endParaRPr>
          </a:p>
        </p:txBody>
      </p:sp>
      <p:sp>
        <p:nvSpPr>
          <p:cNvPr id="117764"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4-1-6 </a:t>
            </a:r>
            <a:r>
              <a:rPr lang="zh-TW" altLang="zh-TW" sz="3600" b="1">
                <a:solidFill>
                  <a:srgbClr val="C5E0B4"/>
                </a:solidFill>
                <a:latin typeface="微軟正黑體" panose="020B0604030504040204" pitchFamily="34" charset="-120"/>
                <a:ea typeface="微軟正黑體" panose="020B0604030504040204" pitchFamily="34" charset="-120"/>
              </a:rPr>
              <a:t>畢業碩、博士學位論文資料統計表 </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836988"/>
            <a:ext cx="12176125" cy="36004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學位論文考試委員人次</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有博士學院且學術有成就</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b="1" dirty="0">
                <a:solidFill>
                  <a:srgbClr val="FF0000"/>
                </a:solidFill>
                <a:latin typeface="微軟正黑體" panose="020B0604030504040204" pitchFamily="34" charset="-120"/>
                <a:ea typeface="微軟正黑體" panose="020B0604030504040204" pitchFamily="34" charset="-120"/>
              </a:rPr>
              <a:t>有博士學位且學術有成就</a:t>
            </a:r>
            <a:r>
              <a:rPr lang="en-US" altLang="zh-TW" sz="2400" b="1" dirty="0">
                <a:solidFill>
                  <a:srgbClr val="FF0000"/>
                </a:solidFill>
                <a:latin typeface="微軟正黑體" panose="020B0604030504040204" pitchFamily="34" charset="-120"/>
                <a:ea typeface="微軟正黑體" panose="020B0604030504040204" pitchFamily="34" charset="-120"/>
              </a:rPr>
              <a:t>(F)</a:t>
            </a:r>
            <a:r>
              <a:rPr lang="zh-TW" altLang="zh-TW" sz="2400" dirty="0">
                <a:solidFill>
                  <a:prstClr val="black"/>
                </a:solidFill>
                <a:latin typeface="微軟正黑體" panose="020B0604030504040204" pitchFamily="34" charset="-120"/>
                <a:ea typeface="微軟正黑體" panose="020B0604030504040204" pitchFamily="34" charset="-120"/>
              </a:rPr>
              <a:t>：係指碩士學位考試委員或博士學位考試委員之組成有遴聘「獲有博士學位，且在學術上著有成就」者，並經學校各系、所、院務會議或學位學程事務會議訂定其遴聘資格認定基準。</a:t>
            </a:r>
          </a:p>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技職司</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en-US" altLang="zh-TW" sz="2400" b="1"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p>
        </p:txBody>
      </p:sp>
      <p:graphicFrame>
        <p:nvGraphicFramePr>
          <p:cNvPr id="2" name="表格 1"/>
          <p:cNvGraphicFramePr>
            <a:graphicFrameLocks noGrp="1"/>
          </p:cNvGraphicFramePr>
          <p:nvPr/>
        </p:nvGraphicFramePr>
        <p:xfrm>
          <a:off x="92075" y="1041400"/>
          <a:ext cx="12023725" cy="2641600"/>
        </p:xfrm>
        <a:graphic>
          <a:graphicData uri="http://schemas.openxmlformats.org/drawingml/2006/table">
            <a:tbl>
              <a:tblPr firstRow="1" firstCol="1" bandRow="1">
                <a:tableStyleId>{5C22544A-7EE6-4342-B048-85BDC9FD1C3A}</a:tableStyleId>
              </a:tblPr>
              <a:tblGrid>
                <a:gridCol w="318252">
                  <a:extLst>
                    <a:ext uri="{9D8B030D-6E8A-4147-A177-3AD203B41FA5}">
                      <a16:colId xmlns:a16="http://schemas.microsoft.com/office/drawing/2014/main" val="3044976768"/>
                    </a:ext>
                  </a:extLst>
                </a:gridCol>
                <a:gridCol w="362238">
                  <a:extLst>
                    <a:ext uri="{9D8B030D-6E8A-4147-A177-3AD203B41FA5}">
                      <a16:colId xmlns:a16="http://schemas.microsoft.com/office/drawing/2014/main" val="2310573620"/>
                    </a:ext>
                  </a:extLst>
                </a:gridCol>
                <a:gridCol w="331189">
                  <a:extLst>
                    <a:ext uri="{9D8B030D-6E8A-4147-A177-3AD203B41FA5}">
                      <a16:colId xmlns:a16="http://schemas.microsoft.com/office/drawing/2014/main" val="1960937942"/>
                    </a:ext>
                  </a:extLst>
                </a:gridCol>
                <a:gridCol w="461711">
                  <a:extLst>
                    <a:ext uri="{9D8B030D-6E8A-4147-A177-3AD203B41FA5}">
                      <a16:colId xmlns:a16="http://schemas.microsoft.com/office/drawing/2014/main" val="4238908311"/>
                    </a:ext>
                  </a:extLst>
                </a:gridCol>
                <a:gridCol w="618382">
                  <a:extLst>
                    <a:ext uri="{9D8B030D-6E8A-4147-A177-3AD203B41FA5}">
                      <a16:colId xmlns:a16="http://schemas.microsoft.com/office/drawing/2014/main" val="888456449"/>
                    </a:ext>
                  </a:extLst>
                </a:gridCol>
                <a:gridCol w="605760">
                  <a:extLst>
                    <a:ext uri="{9D8B030D-6E8A-4147-A177-3AD203B41FA5}">
                      <a16:colId xmlns:a16="http://schemas.microsoft.com/office/drawing/2014/main" val="2096189500"/>
                    </a:ext>
                  </a:extLst>
                </a:gridCol>
                <a:gridCol w="580521">
                  <a:extLst>
                    <a:ext uri="{9D8B030D-6E8A-4147-A177-3AD203B41FA5}">
                      <a16:colId xmlns:a16="http://schemas.microsoft.com/office/drawing/2014/main" val="416117860"/>
                    </a:ext>
                  </a:extLst>
                </a:gridCol>
                <a:gridCol w="580521">
                  <a:extLst>
                    <a:ext uri="{9D8B030D-6E8A-4147-A177-3AD203B41FA5}">
                      <a16:colId xmlns:a16="http://schemas.microsoft.com/office/drawing/2014/main" val="1868940233"/>
                    </a:ext>
                  </a:extLst>
                </a:gridCol>
                <a:gridCol w="530041">
                  <a:extLst>
                    <a:ext uri="{9D8B030D-6E8A-4147-A177-3AD203B41FA5}">
                      <a16:colId xmlns:a16="http://schemas.microsoft.com/office/drawing/2014/main" val="1303047544"/>
                    </a:ext>
                  </a:extLst>
                </a:gridCol>
                <a:gridCol w="719341">
                  <a:extLst>
                    <a:ext uri="{9D8B030D-6E8A-4147-A177-3AD203B41FA5}">
                      <a16:colId xmlns:a16="http://schemas.microsoft.com/office/drawing/2014/main" val="2378332555"/>
                    </a:ext>
                  </a:extLst>
                </a:gridCol>
                <a:gridCol w="782441">
                  <a:extLst>
                    <a:ext uri="{9D8B030D-6E8A-4147-A177-3AD203B41FA5}">
                      <a16:colId xmlns:a16="http://schemas.microsoft.com/office/drawing/2014/main" val="485777477"/>
                    </a:ext>
                  </a:extLst>
                </a:gridCol>
                <a:gridCol w="782441">
                  <a:extLst>
                    <a:ext uri="{9D8B030D-6E8A-4147-A177-3AD203B41FA5}">
                      <a16:colId xmlns:a16="http://schemas.microsoft.com/office/drawing/2014/main" val="342069059"/>
                    </a:ext>
                  </a:extLst>
                </a:gridCol>
                <a:gridCol w="1514403">
                  <a:extLst>
                    <a:ext uri="{9D8B030D-6E8A-4147-A177-3AD203B41FA5}">
                      <a16:colId xmlns:a16="http://schemas.microsoft.com/office/drawing/2014/main" val="788742266"/>
                    </a:ext>
                  </a:extLst>
                </a:gridCol>
                <a:gridCol w="1451302">
                  <a:extLst>
                    <a:ext uri="{9D8B030D-6E8A-4147-A177-3AD203B41FA5}">
                      <a16:colId xmlns:a16="http://schemas.microsoft.com/office/drawing/2014/main" val="796446804"/>
                    </a:ext>
                  </a:extLst>
                </a:gridCol>
                <a:gridCol w="1097941">
                  <a:extLst>
                    <a:ext uri="{9D8B030D-6E8A-4147-A177-3AD203B41FA5}">
                      <a16:colId xmlns:a16="http://schemas.microsoft.com/office/drawing/2014/main" val="1320568197"/>
                    </a:ext>
                  </a:extLst>
                </a:gridCol>
                <a:gridCol w="1287240">
                  <a:extLst>
                    <a:ext uri="{9D8B030D-6E8A-4147-A177-3AD203B41FA5}">
                      <a16:colId xmlns:a16="http://schemas.microsoft.com/office/drawing/2014/main" val="3149939190"/>
                    </a:ext>
                  </a:extLst>
                </a:gridCol>
              </a:tblGrid>
              <a:tr h="566867">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系所</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學制</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畢業總人數</a:t>
                      </a:r>
                      <a:r>
                        <a:rPr lang="en-US" sz="1800" b="0" kern="100" dirty="0">
                          <a:solidFill>
                            <a:schemeClr val="tx1"/>
                          </a:solidFill>
                          <a:effectLst/>
                          <a:latin typeface="微軟正黑體" panose="020B0604030504040204" pitchFamily="34" charset="-120"/>
                          <a:ea typeface="微軟正黑體" panose="020B0604030504040204" pitchFamily="34" charset="-120"/>
                        </a:rPr>
                        <a:t>(A)</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畢業生修讀學術</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倫理</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教育課程</a:t>
                      </a:r>
                      <a:r>
                        <a:rPr lang="zh-TW" sz="1800" b="0" kern="100" dirty="0">
                          <a:solidFill>
                            <a:schemeClr val="tx1"/>
                          </a:solidFill>
                          <a:effectLst/>
                          <a:latin typeface="微軟正黑體" panose="020B0604030504040204" pitchFamily="34" charset="-120"/>
                          <a:ea typeface="微軟正黑體" panose="020B0604030504040204" pitchFamily="34" charset="-120"/>
                        </a:rPr>
                        <a:t>人數及比率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學位論文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學位論文考試委員人次</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206885035"/>
                  </a:ext>
                </a:extLst>
              </a:tr>
              <a:tr h="20747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課程必修</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畢業條件</a:t>
                      </a: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A1)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自主修讀</a:t>
                      </a:r>
                      <a:r>
                        <a:rPr lang="en-US" sz="1800" b="0" kern="100" dirty="0">
                          <a:solidFill>
                            <a:schemeClr val="tx1"/>
                          </a:solidFill>
                          <a:effectLst/>
                          <a:latin typeface="微軟正黑體" panose="020B0604030504040204" pitchFamily="34" charset="-120"/>
                          <a:ea typeface="微軟正黑體" panose="020B0604030504040204" pitchFamily="34" charset="-120"/>
                        </a:rPr>
                        <a:t>(A2)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修</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讀</a:t>
                      </a:r>
                      <a:endParaRPr lang="zh-TW" sz="1800" b="0" kern="100" dirty="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修習比率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B)</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r>
                        <a:rPr lang="en-US" sz="1800" b="0" kern="100" dirty="0">
                          <a:solidFill>
                            <a:schemeClr val="tx1"/>
                          </a:solidFill>
                          <a:effectLst/>
                          <a:latin typeface="微軟正黑體" panose="020B0604030504040204" pitchFamily="34" charset="-120"/>
                          <a:ea typeface="微軟正黑體" panose="020B0604030504040204" pitchFamily="34" charset="-120"/>
                        </a:rPr>
                        <a:t>(C1)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延後</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C2)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r>
                        <a:rPr lang="en-US" sz="1800" b="0" kern="100" dirty="0">
                          <a:solidFill>
                            <a:schemeClr val="tx1"/>
                          </a:solidFill>
                          <a:effectLst/>
                          <a:latin typeface="微軟正黑體" panose="020B0604030504040204" pitchFamily="34" charset="-120"/>
                          <a:ea typeface="微軟正黑體" panose="020B0604030504040204" pitchFamily="34" charset="-120"/>
                        </a:rPr>
                        <a:t>(C3)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延</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後</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及</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a:t>
                      </a:r>
                      <a:r>
                        <a:rPr lang="zh-TW" sz="1800" b="0" kern="100" dirty="0">
                          <a:solidFill>
                            <a:schemeClr val="tx1"/>
                          </a:solidFill>
                          <a:effectLst/>
                          <a:latin typeface="微軟正黑體" panose="020B0604030504040204" pitchFamily="34" charset="-120"/>
                          <a:ea typeface="微軟正黑體" panose="020B0604030504040204" pitchFamily="34" charset="-120"/>
                        </a:rPr>
                        <a:t>公開比率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D)</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符合</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各學位</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a:t>
                      </a:r>
                      <a:r>
                        <a:rPr lang="zh-TW" sz="1800" b="0" kern="100" dirty="0">
                          <a:solidFill>
                            <a:schemeClr val="tx1"/>
                          </a:solidFill>
                          <a:effectLst/>
                          <a:latin typeface="微軟正黑體" panose="020B0604030504040204" pitchFamily="34" charset="-120"/>
                          <a:ea typeface="微軟正黑體" panose="020B0604030504040204" pitchFamily="34" charset="-120"/>
                        </a:rPr>
                        <a:t>委員職</a:t>
                      </a:r>
                      <a:r>
                        <a:rPr lang="zh-TW" sz="1800" b="0" kern="100" dirty="0" smtClean="0">
                          <a:solidFill>
                            <a:schemeClr val="tx1"/>
                          </a:solidFill>
                          <a:effectLst/>
                          <a:latin typeface="微軟正黑體" panose="020B0604030504040204" pitchFamily="34" charset="-120"/>
                          <a:ea typeface="微軟正黑體" panose="020B0604030504040204" pitchFamily="34" charset="-120"/>
                        </a:rPr>
                        <a:t>級</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之教師或院士</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E)</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有博士學位</a:t>
                      </a:r>
                      <a:r>
                        <a:rPr lang="zh-TW" sz="1800" b="1" kern="100" dirty="0" smtClean="0">
                          <a:solidFill>
                            <a:srgbClr val="FF0000"/>
                          </a:solidFill>
                          <a:effectLst/>
                          <a:latin typeface="微軟正黑體" panose="020B0604030504040204" pitchFamily="34" charset="-120"/>
                          <a:ea typeface="微軟正黑體" panose="020B0604030504040204" pitchFamily="34" charset="-120"/>
                        </a:rPr>
                        <a:t>且學術</a:t>
                      </a:r>
                      <a:r>
                        <a:rPr lang="zh-TW" sz="1800" b="1" kern="100" dirty="0">
                          <a:solidFill>
                            <a:srgbClr val="FF0000"/>
                          </a:solidFill>
                          <a:effectLst/>
                          <a:latin typeface="微軟正黑體" panose="020B0604030504040204" pitchFamily="34" charset="-120"/>
                          <a:ea typeface="微軟正黑體" panose="020B0604030504040204" pitchFamily="34" charset="-120"/>
                        </a:rPr>
                        <a:t>有</a:t>
                      </a:r>
                      <a:r>
                        <a:rPr lang="zh-TW" sz="1800" b="1" kern="100" dirty="0" smtClean="0">
                          <a:solidFill>
                            <a:srgbClr val="FF0000"/>
                          </a:solidFill>
                          <a:effectLst/>
                          <a:latin typeface="微軟正黑體" panose="020B0604030504040204" pitchFamily="34" charset="-120"/>
                          <a:ea typeface="微軟正黑體" panose="020B0604030504040204" pitchFamily="34" charset="-120"/>
                        </a:rPr>
                        <a:t>成就</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1" kern="100" dirty="0" smtClean="0">
                          <a:solidFill>
                            <a:srgbClr val="FF0000"/>
                          </a:solidFill>
                          <a:effectLst/>
                          <a:latin typeface="微軟正黑體" panose="020B0604030504040204" pitchFamily="34" charset="-120"/>
                          <a:ea typeface="微軟正黑體" panose="020B0604030504040204" pitchFamily="34" charset="-120"/>
                        </a:rPr>
                        <a:t>(</a:t>
                      </a:r>
                      <a:r>
                        <a:rPr lang="en-US" sz="1800" b="1" kern="100" dirty="0">
                          <a:solidFill>
                            <a:srgbClr val="FF0000"/>
                          </a:solidFill>
                          <a:effectLst/>
                          <a:latin typeface="微軟正黑體" panose="020B0604030504040204" pitchFamily="34" charset="-120"/>
                          <a:ea typeface="微軟正黑體" panose="020B0604030504040204" pitchFamily="34" charset="-120"/>
                        </a:rPr>
                        <a:t>F)</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屬稀少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特殊性</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G)</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遴聘稀少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特殊條件</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a:t>
                      </a:r>
                      <a:r>
                        <a:rPr lang="zh-TW" sz="1800" b="0" kern="100" dirty="0">
                          <a:solidFill>
                            <a:schemeClr val="tx1"/>
                          </a:solidFill>
                          <a:effectLst/>
                          <a:latin typeface="微軟正黑體" panose="020B0604030504040204" pitchFamily="34" charset="-120"/>
                          <a:ea typeface="微軟正黑體" panose="020B0604030504040204" pitchFamily="34" charset="-120"/>
                        </a:rPr>
                        <a:t>考試</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人</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次</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比率</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(H)</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1794402"/>
                  </a:ext>
                </a:extLst>
              </a:tr>
            </a:tbl>
          </a:graphicData>
        </a:graphic>
      </p:graphicFrame>
    </p:spTree>
  </p:cSld>
  <p:clrMapOvr>
    <a:masterClrMapping/>
  </p:clrMapOvr>
  <p:transition spd="slow"/>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14</a:t>
            </a:r>
            <a:endParaRPr lang="zh-TW" altLang="en-US" smtClean="0"/>
          </a:p>
        </p:txBody>
      </p:sp>
      <p:sp>
        <p:nvSpPr>
          <p:cNvPr id="118787"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5575C7F5-ACDF-4D76-9000-F9018FA0782A}" type="slidenum">
              <a:rPr lang="zh-TW" altLang="en-US" smtClean="0">
                <a:solidFill>
                  <a:srgbClr val="000000"/>
                </a:solidFill>
              </a:rPr>
              <a:pPr fontAlgn="base">
                <a:spcBef>
                  <a:spcPct val="0"/>
                </a:spcBef>
                <a:spcAft>
                  <a:spcPct val="0"/>
                </a:spcAft>
              </a:pPr>
              <a:t>62</a:t>
            </a:fld>
            <a:endParaRPr lang="zh-TW" altLang="en-US" smtClean="0">
              <a:solidFill>
                <a:srgbClr val="000000"/>
              </a:solidFill>
            </a:endParaRPr>
          </a:p>
        </p:txBody>
      </p:sp>
      <p:sp>
        <p:nvSpPr>
          <p:cNvPr id="118788"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4-1-6 </a:t>
            </a:r>
            <a:r>
              <a:rPr lang="zh-TW" altLang="zh-TW" sz="3600" b="1">
                <a:solidFill>
                  <a:srgbClr val="C5E0B4"/>
                </a:solidFill>
                <a:latin typeface="微軟正黑體" panose="020B0604030504040204" pitchFamily="34" charset="-120"/>
                <a:ea typeface="微軟正黑體" panose="020B0604030504040204" pitchFamily="34" charset="-120"/>
              </a:rPr>
              <a:t>畢業碩、博士學位論文資料統計表 </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836988"/>
            <a:ext cx="12176125" cy="314007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學位論文考試委員人次</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屬稀少或特殊性考試委員</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b="1" dirty="0">
                <a:solidFill>
                  <a:srgbClr val="FF0000"/>
                </a:solidFill>
                <a:latin typeface="微軟正黑體" panose="020B0604030504040204" pitchFamily="34" charset="-120"/>
                <a:ea typeface="微軟正黑體" panose="020B0604030504040204" pitchFamily="34" charset="-120"/>
              </a:rPr>
              <a:t>屬稀少或特殊性考試委員</a:t>
            </a:r>
            <a:r>
              <a:rPr lang="en-US" altLang="zh-TW" sz="2400" b="1" dirty="0">
                <a:solidFill>
                  <a:srgbClr val="FF0000"/>
                </a:solidFill>
                <a:latin typeface="微軟正黑體" panose="020B0604030504040204" pitchFamily="34" charset="-120"/>
                <a:ea typeface="微軟正黑體" panose="020B0604030504040204" pitchFamily="34" charset="-120"/>
              </a:rPr>
              <a:t>(G)</a:t>
            </a:r>
            <a:r>
              <a:rPr lang="zh-TW" altLang="zh-TW" sz="2400" dirty="0">
                <a:solidFill>
                  <a:prstClr val="black"/>
                </a:solidFill>
                <a:latin typeface="微軟正黑體" panose="020B0604030504040204" pitchFamily="34" charset="-120"/>
                <a:ea typeface="微軟正黑體" panose="020B0604030504040204" pitchFamily="34" charset="-120"/>
              </a:rPr>
              <a:t>：係指碩士學位考試委員或博士學位考試委員之組成有遴聘「研究領域屬於稀少性或特殊性學科，且在學術或專業上著有成就」者，並經學校各系、所、院務會議或學位學程事務會議訂定其遴聘資格認定基準。</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技職司</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p>
        </p:txBody>
      </p:sp>
      <p:graphicFrame>
        <p:nvGraphicFramePr>
          <p:cNvPr id="2" name="表格 1"/>
          <p:cNvGraphicFramePr>
            <a:graphicFrameLocks noGrp="1"/>
          </p:cNvGraphicFramePr>
          <p:nvPr/>
        </p:nvGraphicFramePr>
        <p:xfrm>
          <a:off x="92075" y="1041400"/>
          <a:ext cx="12023725" cy="2641600"/>
        </p:xfrm>
        <a:graphic>
          <a:graphicData uri="http://schemas.openxmlformats.org/drawingml/2006/table">
            <a:tbl>
              <a:tblPr firstRow="1" firstCol="1" bandRow="1">
                <a:tableStyleId>{5C22544A-7EE6-4342-B048-85BDC9FD1C3A}</a:tableStyleId>
              </a:tblPr>
              <a:tblGrid>
                <a:gridCol w="318252">
                  <a:extLst>
                    <a:ext uri="{9D8B030D-6E8A-4147-A177-3AD203B41FA5}">
                      <a16:colId xmlns:a16="http://schemas.microsoft.com/office/drawing/2014/main" val="3044976768"/>
                    </a:ext>
                  </a:extLst>
                </a:gridCol>
                <a:gridCol w="362238">
                  <a:extLst>
                    <a:ext uri="{9D8B030D-6E8A-4147-A177-3AD203B41FA5}">
                      <a16:colId xmlns:a16="http://schemas.microsoft.com/office/drawing/2014/main" val="2310573620"/>
                    </a:ext>
                  </a:extLst>
                </a:gridCol>
                <a:gridCol w="331189">
                  <a:extLst>
                    <a:ext uri="{9D8B030D-6E8A-4147-A177-3AD203B41FA5}">
                      <a16:colId xmlns:a16="http://schemas.microsoft.com/office/drawing/2014/main" val="1960937942"/>
                    </a:ext>
                  </a:extLst>
                </a:gridCol>
                <a:gridCol w="461711">
                  <a:extLst>
                    <a:ext uri="{9D8B030D-6E8A-4147-A177-3AD203B41FA5}">
                      <a16:colId xmlns:a16="http://schemas.microsoft.com/office/drawing/2014/main" val="4238908311"/>
                    </a:ext>
                  </a:extLst>
                </a:gridCol>
                <a:gridCol w="618382">
                  <a:extLst>
                    <a:ext uri="{9D8B030D-6E8A-4147-A177-3AD203B41FA5}">
                      <a16:colId xmlns:a16="http://schemas.microsoft.com/office/drawing/2014/main" val="888456449"/>
                    </a:ext>
                  </a:extLst>
                </a:gridCol>
                <a:gridCol w="605760">
                  <a:extLst>
                    <a:ext uri="{9D8B030D-6E8A-4147-A177-3AD203B41FA5}">
                      <a16:colId xmlns:a16="http://schemas.microsoft.com/office/drawing/2014/main" val="2096189500"/>
                    </a:ext>
                  </a:extLst>
                </a:gridCol>
                <a:gridCol w="580521">
                  <a:extLst>
                    <a:ext uri="{9D8B030D-6E8A-4147-A177-3AD203B41FA5}">
                      <a16:colId xmlns:a16="http://schemas.microsoft.com/office/drawing/2014/main" val="416117860"/>
                    </a:ext>
                  </a:extLst>
                </a:gridCol>
                <a:gridCol w="580521">
                  <a:extLst>
                    <a:ext uri="{9D8B030D-6E8A-4147-A177-3AD203B41FA5}">
                      <a16:colId xmlns:a16="http://schemas.microsoft.com/office/drawing/2014/main" val="1868940233"/>
                    </a:ext>
                  </a:extLst>
                </a:gridCol>
                <a:gridCol w="530041">
                  <a:extLst>
                    <a:ext uri="{9D8B030D-6E8A-4147-A177-3AD203B41FA5}">
                      <a16:colId xmlns:a16="http://schemas.microsoft.com/office/drawing/2014/main" val="1303047544"/>
                    </a:ext>
                  </a:extLst>
                </a:gridCol>
                <a:gridCol w="719341">
                  <a:extLst>
                    <a:ext uri="{9D8B030D-6E8A-4147-A177-3AD203B41FA5}">
                      <a16:colId xmlns:a16="http://schemas.microsoft.com/office/drawing/2014/main" val="2378332555"/>
                    </a:ext>
                  </a:extLst>
                </a:gridCol>
                <a:gridCol w="782441">
                  <a:extLst>
                    <a:ext uri="{9D8B030D-6E8A-4147-A177-3AD203B41FA5}">
                      <a16:colId xmlns:a16="http://schemas.microsoft.com/office/drawing/2014/main" val="485777477"/>
                    </a:ext>
                  </a:extLst>
                </a:gridCol>
                <a:gridCol w="782441">
                  <a:extLst>
                    <a:ext uri="{9D8B030D-6E8A-4147-A177-3AD203B41FA5}">
                      <a16:colId xmlns:a16="http://schemas.microsoft.com/office/drawing/2014/main" val="342069059"/>
                    </a:ext>
                  </a:extLst>
                </a:gridCol>
                <a:gridCol w="1514403">
                  <a:extLst>
                    <a:ext uri="{9D8B030D-6E8A-4147-A177-3AD203B41FA5}">
                      <a16:colId xmlns:a16="http://schemas.microsoft.com/office/drawing/2014/main" val="788742266"/>
                    </a:ext>
                  </a:extLst>
                </a:gridCol>
                <a:gridCol w="1451302">
                  <a:extLst>
                    <a:ext uri="{9D8B030D-6E8A-4147-A177-3AD203B41FA5}">
                      <a16:colId xmlns:a16="http://schemas.microsoft.com/office/drawing/2014/main" val="796446804"/>
                    </a:ext>
                  </a:extLst>
                </a:gridCol>
                <a:gridCol w="1097941">
                  <a:extLst>
                    <a:ext uri="{9D8B030D-6E8A-4147-A177-3AD203B41FA5}">
                      <a16:colId xmlns:a16="http://schemas.microsoft.com/office/drawing/2014/main" val="1320568197"/>
                    </a:ext>
                  </a:extLst>
                </a:gridCol>
                <a:gridCol w="1287240">
                  <a:extLst>
                    <a:ext uri="{9D8B030D-6E8A-4147-A177-3AD203B41FA5}">
                      <a16:colId xmlns:a16="http://schemas.microsoft.com/office/drawing/2014/main" val="3149939190"/>
                    </a:ext>
                  </a:extLst>
                </a:gridCol>
              </a:tblGrid>
              <a:tr h="566867">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系所</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學制</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畢業總人數</a:t>
                      </a:r>
                      <a:r>
                        <a:rPr lang="en-US" sz="1800" b="0" kern="100" dirty="0">
                          <a:solidFill>
                            <a:schemeClr val="tx1"/>
                          </a:solidFill>
                          <a:effectLst/>
                          <a:latin typeface="微軟正黑體" panose="020B0604030504040204" pitchFamily="34" charset="-120"/>
                          <a:ea typeface="微軟正黑體" panose="020B0604030504040204" pitchFamily="34" charset="-120"/>
                        </a:rPr>
                        <a:t>(A)</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畢業生修讀學術</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倫理</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教育課程</a:t>
                      </a:r>
                      <a:r>
                        <a:rPr lang="zh-TW" sz="1800" b="0" kern="100" dirty="0">
                          <a:solidFill>
                            <a:schemeClr val="tx1"/>
                          </a:solidFill>
                          <a:effectLst/>
                          <a:latin typeface="微軟正黑體" panose="020B0604030504040204" pitchFamily="34" charset="-120"/>
                          <a:ea typeface="微軟正黑體" panose="020B0604030504040204" pitchFamily="34" charset="-120"/>
                        </a:rPr>
                        <a:t>人數及比率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學位論文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學位論文考試委員人次</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206885035"/>
                  </a:ext>
                </a:extLst>
              </a:tr>
              <a:tr h="20747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課程必修</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畢業條件</a:t>
                      </a: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A1)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自主修讀</a:t>
                      </a:r>
                      <a:r>
                        <a:rPr lang="en-US" sz="1800" b="0" kern="100" dirty="0">
                          <a:solidFill>
                            <a:schemeClr val="tx1"/>
                          </a:solidFill>
                          <a:effectLst/>
                          <a:latin typeface="微軟正黑體" panose="020B0604030504040204" pitchFamily="34" charset="-120"/>
                          <a:ea typeface="微軟正黑體" panose="020B0604030504040204" pitchFamily="34" charset="-120"/>
                        </a:rPr>
                        <a:t>(A2)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修</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讀</a:t>
                      </a:r>
                      <a:endParaRPr lang="zh-TW" sz="1800" b="0" kern="100" dirty="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修習比率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B)</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r>
                        <a:rPr lang="en-US" sz="1800" b="0" kern="100" dirty="0">
                          <a:solidFill>
                            <a:schemeClr val="tx1"/>
                          </a:solidFill>
                          <a:effectLst/>
                          <a:latin typeface="微軟正黑體" panose="020B0604030504040204" pitchFamily="34" charset="-120"/>
                          <a:ea typeface="微軟正黑體" panose="020B0604030504040204" pitchFamily="34" charset="-120"/>
                        </a:rPr>
                        <a:t>(C1)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延後</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C2)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r>
                        <a:rPr lang="en-US" sz="1800" b="0" kern="100" dirty="0">
                          <a:solidFill>
                            <a:schemeClr val="tx1"/>
                          </a:solidFill>
                          <a:effectLst/>
                          <a:latin typeface="微軟正黑體" panose="020B0604030504040204" pitchFamily="34" charset="-120"/>
                          <a:ea typeface="微軟正黑體" panose="020B0604030504040204" pitchFamily="34" charset="-120"/>
                        </a:rPr>
                        <a:t>(C3)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延</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後</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及</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a:t>
                      </a:r>
                      <a:r>
                        <a:rPr lang="zh-TW" sz="1800" b="0" kern="100" dirty="0">
                          <a:solidFill>
                            <a:schemeClr val="tx1"/>
                          </a:solidFill>
                          <a:effectLst/>
                          <a:latin typeface="微軟正黑體" panose="020B0604030504040204" pitchFamily="34" charset="-120"/>
                          <a:ea typeface="微軟正黑體" panose="020B0604030504040204" pitchFamily="34" charset="-120"/>
                        </a:rPr>
                        <a:t>公開比率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D)</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符合</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各學位</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a:t>
                      </a:r>
                      <a:r>
                        <a:rPr lang="zh-TW" sz="1800" b="0" kern="100" dirty="0">
                          <a:solidFill>
                            <a:schemeClr val="tx1"/>
                          </a:solidFill>
                          <a:effectLst/>
                          <a:latin typeface="微軟正黑體" panose="020B0604030504040204" pitchFamily="34" charset="-120"/>
                          <a:ea typeface="微軟正黑體" panose="020B0604030504040204" pitchFamily="34" charset="-120"/>
                        </a:rPr>
                        <a:t>委員職</a:t>
                      </a:r>
                      <a:r>
                        <a:rPr lang="zh-TW" sz="1800" b="0" kern="100" dirty="0" smtClean="0">
                          <a:solidFill>
                            <a:schemeClr val="tx1"/>
                          </a:solidFill>
                          <a:effectLst/>
                          <a:latin typeface="微軟正黑體" panose="020B0604030504040204" pitchFamily="34" charset="-120"/>
                          <a:ea typeface="微軟正黑體" panose="020B0604030504040204" pitchFamily="34" charset="-120"/>
                        </a:rPr>
                        <a:t>級</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之教師或院士</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E)</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有博士學位</a:t>
                      </a:r>
                      <a:r>
                        <a:rPr lang="zh-TW" sz="1800" b="0" kern="100" dirty="0" smtClean="0">
                          <a:solidFill>
                            <a:schemeClr val="tx1"/>
                          </a:solidFill>
                          <a:effectLst/>
                          <a:latin typeface="微軟正黑體" panose="020B0604030504040204" pitchFamily="34" charset="-120"/>
                          <a:ea typeface="微軟正黑體" panose="020B0604030504040204" pitchFamily="34" charset="-120"/>
                        </a:rPr>
                        <a:t>且學術</a:t>
                      </a:r>
                      <a:r>
                        <a:rPr lang="zh-TW" sz="1800" b="0" kern="100" dirty="0">
                          <a:solidFill>
                            <a:schemeClr val="tx1"/>
                          </a:solidFill>
                          <a:effectLst/>
                          <a:latin typeface="微軟正黑體" panose="020B0604030504040204" pitchFamily="34" charset="-120"/>
                          <a:ea typeface="微軟正黑體" panose="020B0604030504040204" pitchFamily="34" charset="-120"/>
                        </a:rPr>
                        <a:t>有</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成就</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F)</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屬稀少</a:t>
                      </a:r>
                      <a:r>
                        <a:rPr lang="zh-TW" sz="1800" b="1" kern="100" dirty="0" smtClean="0">
                          <a:solidFill>
                            <a:srgbClr val="FF0000"/>
                          </a:solidFill>
                          <a:effectLst/>
                          <a:latin typeface="微軟正黑體" panose="020B0604030504040204" pitchFamily="34" charset="-120"/>
                          <a:ea typeface="微軟正黑體" panose="020B0604030504040204" pitchFamily="34" charset="-120"/>
                        </a:rPr>
                        <a:t>或</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特殊性</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考試委員</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1" kern="100" dirty="0" smtClean="0">
                          <a:solidFill>
                            <a:srgbClr val="FF0000"/>
                          </a:solidFill>
                          <a:effectLst/>
                          <a:latin typeface="微軟正黑體" panose="020B0604030504040204" pitchFamily="34" charset="-120"/>
                          <a:ea typeface="微軟正黑體" panose="020B0604030504040204" pitchFamily="34" charset="-120"/>
                        </a:rPr>
                        <a:t>(</a:t>
                      </a:r>
                      <a:r>
                        <a:rPr lang="en-US" sz="1800" b="1" kern="100" dirty="0">
                          <a:solidFill>
                            <a:srgbClr val="FF0000"/>
                          </a:solidFill>
                          <a:effectLst/>
                          <a:latin typeface="微軟正黑體" panose="020B0604030504040204" pitchFamily="34" charset="-120"/>
                          <a:ea typeface="微軟正黑體" panose="020B0604030504040204" pitchFamily="34" charset="-120"/>
                        </a:rPr>
                        <a:t>G)</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遴聘稀少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特殊條件</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a:t>
                      </a:r>
                      <a:r>
                        <a:rPr lang="zh-TW" sz="1800" b="0" kern="100" dirty="0">
                          <a:solidFill>
                            <a:schemeClr val="tx1"/>
                          </a:solidFill>
                          <a:effectLst/>
                          <a:latin typeface="微軟正黑體" panose="020B0604030504040204" pitchFamily="34" charset="-120"/>
                          <a:ea typeface="微軟正黑體" panose="020B0604030504040204" pitchFamily="34" charset="-120"/>
                        </a:rPr>
                        <a:t>考試</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人</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次</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比率</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(H)</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1794402"/>
                  </a:ext>
                </a:extLst>
              </a:tr>
            </a:tbl>
          </a:graphicData>
        </a:graphic>
      </p:graphicFrame>
    </p:spTree>
  </p:cSld>
  <p:clrMapOvr>
    <a:masterClrMapping/>
  </p:clrMapOvr>
  <p:transition spd="slow"/>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14</a:t>
            </a:r>
            <a:endParaRPr lang="zh-TW" altLang="en-US" smtClean="0"/>
          </a:p>
        </p:txBody>
      </p:sp>
      <p:sp>
        <p:nvSpPr>
          <p:cNvPr id="119811"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B71F8272-2A45-4A88-B683-BF73A22F4918}" type="slidenum">
              <a:rPr lang="zh-TW" altLang="en-US" smtClean="0">
                <a:solidFill>
                  <a:srgbClr val="000000"/>
                </a:solidFill>
              </a:rPr>
              <a:pPr fontAlgn="base">
                <a:spcBef>
                  <a:spcPct val="0"/>
                </a:spcBef>
                <a:spcAft>
                  <a:spcPct val="0"/>
                </a:spcAft>
              </a:pPr>
              <a:t>63</a:t>
            </a:fld>
            <a:endParaRPr lang="zh-TW" altLang="en-US" smtClean="0">
              <a:solidFill>
                <a:srgbClr val="000000"/>
              </a:solidFill>
            </a:endParaRPr>
          </a:p>
        </p:txBody>
      </p:sp>
      <p:sp>
        <p:nvSpPr>
          <p:cNvPr id="119812"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4-1-6 </a:t>
            </a:r>
            <a:r>
              <a:rPr lang="zh-TW" altLang="zh-TW" sz="3600" b="1">
                <a:solidFill>
                  <a:srgbClr val="C5E0B4"/>
                </a:solidFill>
                <a:latin typeface="微軟正黑體" panose="020B0604030504040204" pitchFamily="34" charset="-120"/>
                <a:ea typeface="微軟正黑體" panose="020B0604030504040204" pitchFamily="34" charset="-120"/>
              </a:rPr>
              <a:t>畢業碩、博士學位論文資料統計表 </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遴聘稀少或特殊條件之考試委員人</a:t>
            </a:r>
            <a:r>
              <a:rPr lang="zh-TW" altLang="en-US" sz="2400" b="1" dirty="0">
                <a:solidFill>
                  <a:srgbClr val="FF0000"/>
                </a:solidFill>
                <a:latin typeface="微軟正黑體" panose="020B0604030504040204" pitchFamily="34" charset="-120"/>
                <a:ea typeface="微軟正黑體" panose="020B0604030504040204" pitchFamily="34" charset="-120"/>
              </a:rPr>
              <a:t>次</a:t>
            </a:r>
            <a:r>
              <a:rPr lang="zh-TW" altLang="zh-TW" sz="2400" b="1" dirty="0">
                <a:solidFill>
                  <a:srgbClr val="FF0000"/>
                </a:solidFill>
                <a:latin typeface="微軟正黑體" panose="020B0604030504040204" pitchFamily="34" charset="-120"/>
                <a:ea typeface="微軟正黑體" panose="020B0604030504040204" pitchFamily="34" charset="-120"/>
              </a:rPr>
              <a:t>比率</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本欄學校免填，由系統自動計算以</a:t>
            </a:r>
            <a:r>
              <a:rPr lang="zh-TW" altLang="zh-TW" sz="2400" b="1" dirty="0">
                <a:solidFill>
                  <a:srgbClr val="FF0000"/>
                </a:solidFill>
                <a:latin typeface="微軟正黑體" panose="020B0604030504040204" pitchFamily="34" charset="-120"/>
                <a:ea typeface="微軟正黑體" panose="020B0604030504040204" pitchFamily="34" charset="-120"/>
              </a:rPr>
              <a:t>稀少或特殊條件遴聘之考試委員人數占考試委員人數比率</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該數據將取至小數點第</a:t>
            </a:r>
            <a:r>
              <a:rPr lang="en-US" altLang="zh-TW" sz="2400" b="1" dirty="0">
                <a:solidFill>
                  <a:srgbClr val="FF0000"/>
                </a:solidFill>
                <a:latin typeface="微軟正黑體" panose="020B0604030504040204" pitchFamily="34" charset="-120"/>
                <a:ea typeface="微軟正黑體" panose="020B0604030504040204" pitchFamily="34" charset="-120"/>
              </a:rPr>
              <a:t>2</a:t>
            </a:r>
            <a:r>
              <a:rPr lang="zh-TW" altLang="zh-TW" sz="2400" b="1" dirty="0">
                <a:solidFill>
                  <a:srgbClr val="FF0000"/>
                </a:solidFill>
                <a:latin typeface="微軟正黑體" panose="020B0604030504040204" pitchFamily="34" charset="-120"/>
                <a:ea typeface="微軟正黑體" panose="020B0604030504040204" pitchFamily="34" charset="-120"/>
              </a:rPr>
              <a:t>位</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公式：</a:t>
            </a:r>
            <a:r>
              <a:rPr lang="en-US" altLang="zh-TW" sz="2400" dirty="0">
                <a:solidFill>
                  <a:prstClr val="black"/>
                </a:solidFill>
                <a:latin typeface="微軟正黑體" panose="020B0604030504040204" pitchFamily="34" charset="-120"/>
                <a:ea typeface="微軟正黑體" panose="020B0604030504040204" pitchFamily="34" charset="-120"/>
              </a:rPr>
              <a:t> (H)=[G/(E+F+G)]*100%</a:t>
            </a:r>
          </a:p>
          <a:p>
            <a:pPr marL="342900" indent="-342900">
              <a:buFont typeface="Wingdings" panose="05000000000000000000" pitchFamily="2" charset="2"/>
              <a:buChar char="u"/>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latin typeface="微軟正黑體" panose="020B0604030504040204" pitchFamily="34" charset="-120"/>
                <a:ea typeface="微軟正黑體" panose="020B0604030504040204" pitchFamily="34" charset="-120"/>
              </a:rPr>
              <a:t>技職司</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92075" y="1041400"/>
          <a:ext cx="12023725" cy="2641600"/>
        </p:xfrm>
        <a:graphic>
          <a:graphicData uri="http://schemas.openxmlformats.org/drawingml/2006/table">
            <a:tbl>
              <a:tblPr firstRow="1" firstCol="1" bandRow="1">
                <a:tableStyleId>{5C22544A-7EE6-4342-B048-85BDC9FD1C3A}</a:tableStyleId>
              </a:tblPr>
              <a:tblGrid>
                <a:gridCol w="318252">
                  <a:extLst>
                    <a:ext uri="{9D8B030D-6E8A-4147-A177-3AD203B41FA5}">
                      <a16:colId xmlns:a16="http://schemas.microsoft.com/office/drawing/2014/main" val="3044976768"/>
                    </a:ext>
                  </a:extLst>
                </a:gridCol>
                <a:gridCol w="362238">
                  <a:extLst>
                    <a:ext uri="{9D8B030D-6E8A-4147-A177-3AD203B41FA5}">
                      <a16:colId xmlns:a16="http://schemas.microsoft.com/office/drawing/2014/main" val="2310573620"/>
                    </a:ext>
                  </a:extLst>
                </a:gridCol>
                <a:gridCol w="331189">
                  <a:extLst>
                    <a:ext uri="{9D8B030D-6E8A-4147-A177-3AD203B41FA5}">
                      <a16:colId xmlns:a16="http://schemas.microsoft.com/office/drawing/2014/main" val="1960937942"/>
                    </a:ext>
                  </a:extLst>
                </a:gridCol>
                <a:gridCol w="461711">
                  <a:extLst>
                    <a:ext uri="{9D8B030D-6E8A-4147-A177-3AD203B41FA5}">
                      <a16:colId xmlns:a16="http://schemas.microsoft.com/office/drawing/2014/main" val="4238908311"/>
                    </a:ext>
                  </a:extLst>
                </a:gridCol>
                <a:gridCol w="618382">
                  <a:extLst>
                    <a:ext uri="{9D8B030D-6E8A-4147-A177-3AD203B41FA5}">
                      <a16:colId xmlns:a16="http://schemas.microsoft.com/office/drawing/2014/main" val="888456449"/>
                    </a:ext>
                  </a:extLst>
                </a:gridCol>
                <a:gridCol w="605760">
                  <a:extLst>
                    <a:ext uri="{9D8B030D-6E8A-4147-A177-3AD203B41FA5}">
                      <a16:colId xmlns:a16="http://schemas.microsoft.com/office/drawing/2014/main" val="2096189500"/>
                    </a:ext>
                  </a:extLst>
                </a:gridCol>
                <a:gridCol w="580521">
                  <a:extLst>
                    <a:ext uri="{9D8B030D-6E8A-4147-A177-3AD203B41FA5}">
                      <a16:colId xmlns:a16="http://schemas.microsoft.com/office/drawing/2014/main" val="416117860"/>
                    </a:ext>
                  </a:extLst>
                </a:gridCol>
                <a:gridCol w="580521">
                  <a:extLst>
                    <a:ext uri="{9D8B030D-6E8A-4147-A177-3AD203B41FA5}">
                      <a16:colId xmlns:a16="http://schemas.microsoft.com/office/drawing/2014/main" val="1868940233"/>
                    </a:ext>
                  </a:extLst>
                </a:gridCol>
                <a:gridCol w="530041">
                  <a:extLst>
                    <a:ext uri="{9D8B030D-6E8A-4147-A177-3AD203B41FA5}">
                      <a16:colId xmlns:a16="http://schemas.microsoft.com/office/drawing/2014/main" val="1303047544"/>
                    </a:ext>
                  </a:extLst>
                </a:gridCol>
                <a:gridCol w="719341">
                  <a:extLst>
                    <a:ext uri="{9D8B030D-6E8A-4147-A177-3AD203B41FA5}">
                      <a16:colId xmlns:a16="http://schemas.microsoft.com/office/drawing/2014/main" val="2378332555"/>
                    </a:ext>
                  </a:extLst>
                </a:gridCol>
                <a:gridCol w="782441">
                  <a:extLst>
                    <a:ext uri="{9D8B030D-6E8A-4147-A177-3AD203B41FA5}">
                      <a16:colId xmlns:a16="http://schemas.microsoft.com/office/drawing/2014/main" val="485777477"/>
                    </a:ext>
                  </a:extLst>
                </a:gridCol>
                <a:gridCol w="782441">
                  <a:extLst>
                    <a:ext uri="{9D8B030D-6E8A-4147-A177-3AD203B41FA5}">
                      <a16:colId xmlns:a16="http://schemas.microsoft.com/office/drawing/2014/main" val="342069059"/>
                    </a:ext>
                  </a:extLst>
                </a:gridCol>
                <a:gridCol w="1514403">
                  <a:extLst>
                    <a:ext uri="{9D8B030D-6E8A-4147-A177-3AD203B41FA5}">
                      <a16:colId xmlns:a16="http://schemas.microsoft.com/office/drawing/2014/main" val="788742266"/>
                    </a:ext>
                  </a:extLst>
                </a:gridCol>
                <a:gridCol w="1451302">
                  <a:extLst>
                    <a:ext uri="{9D8B030D-6E8A-4147-A177-3AD203B41FA5}">
                      <a16:colId xmlns:a16="http://schemas.microsoft.com/office/drawing/2014/main" val="796446804"/>
                    </a:ext>
                  </a:extLst>
                </a:gridCol>
                <a:gridCol w="1097941">
                  <a:extLst>
                    <a:ext uri="{9D8B030D-6E8A-4147-A177-3AD203B41FA5}">
                      <a16:colId xmlns:a16="http://schemas.microsoft.com/office/drawing/2014/main" val="1320568197"/>
                    </a:ext>
                  </a:extLst>
                </a:gridCol>
                <a:gridCol w="1287240">
                  <a:extLst>
                    <a:ext uri="{9D8B030D-6E8A-4147-A177-3AD203B41FA5}">
                      <a16:colId xmlns:a16="http://schemas.microsoft.com/office/drawing/2014/main" val="3149939190"/>
                    </a:ext>
                  </a:extLst>
                </a:gridCol>
              </a:tblGrid>
              <a:tr h="566867">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a:solidFill>
                            <a:schemeClr val="tx1"/>
                          </a:solidFill>
                          <a:effectLst/>
                          <a:latin typeface="微軟正黑體" panose="020B0604030504040204" pitchFamily="34" charset="-120"/>
                          <a:ea typeface="微軟正黑體" panose="020B0604030504040204" pitchFamily="34" charset="-120"/>
                        </a:rPr>
                        <a:t>系所</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學制</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畢業總人數</a:t>
                      </a:r>
                      <a:r>
                        <a:rPr lang="en-US" sz="1800" b="0" kern="100" dirty="0">
                          <a:solidFill>
                            <a:schemeClr val="tx1"/>
                          </a:solidFill>
                          <a:effectLst/>
                          <a:latin typeface="微軟正黑體" panose="020B0604030504040204" pitchFamily="34" charset="-120"/>
                          <a:ea typeface="微軟正黑體" panose="020B0604030504040204" pitchFamily="34" charset="-120"/>
                        </a:rPr>
                        <a:t>(A)</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畢業生修讀學術</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倫理</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教育課程</a:t>
                      </a:r>
                      <a:r>
                        <a:rPr lang="zh-TW" sz="1800" b="0" kern="100" dirty="0">
                          <a:solidFill>
                            <a:schemeClr val="tx1"/>
                          </a:solidFill>
                          <a:effectLst/>
                          <a:latin typeface="微軟正黑體" panose="020B0604030504040204" pitchFamily="34" charset="-120"/>
                          <a:ea typeface="微軟正黑體" panose="020B0604030504040204" pitchFamily="34" charset="-120"/>
                        </a:rPr>
                        <a:t>人數及比率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學位論文</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ct val="100000"/>
                        </a:lnSpc>
                        <a:spcAft>
                          <a:spcPts val="0"/>
                        </a:spcAft>
                      </a:pPr>
                      <a:r>
                        <a:rPr lang="zh-TW" sz="1800" b="1" kern="100">
                          <a:solidFill>
                            <a:srgbClr val="FF0000"/>
                          </a:solidFill>
                          <a:effectLst/>
                          <a:latin typeface="微軟正黑體" panose="020B0604030504040204" pitchFamily="34" charset="-120"/>
                          <a:ea typeface="微軟正黑體" panose="020B0604030504040204" pitchFamily="34" charset="-120"/>
                        </a:rPr>
                        <a:t>學位論文考試委員人次</a:t>
                      </a:r>
                      <a:endParaRPr lang="zh-TW" sz="1800" b="1" kern="10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206885035"/>
                  </a:ext>
                </a:extLst>
              </a:tr>
              <a:tr h="20747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課程必修</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畢業條件</a:t>
                      </a: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A1)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自主修讀</a:t>
                      </a:r>
                      <a:r>
                        <a:rPr lang="en-US" sz="1800" b="0" kern="100" dirty="0">
                          <a:solidFill>
                            <a:schemeClr val="tx1"/>
                          </a:solidFill>
                          <a:effectLst/>
                          <a:latin typeface="微軟正黑體" panose="020B0604030504040204" pitchFamily="34" charset="-120"/>
                          <a:ea typeface="微軟正黑體" panose="020B0604030504040204" pitchFamily="34" charset="-120"/>
                        </a:rPr>
                        <a:t>(A2)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修</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讀</a:t>
                      </a:r>
                      <a:endParaRPr lang="zh-TW" sz="1800" b="0" kern="100" dirty="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修習比率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B)</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r>
                        <a:rPr lang="en-US" sz="1800" b="0" kern="100" dirty="0">
                          <a:solidFill>
                            <a:schemeClr val="tx1"/>
                          </a:solidFill>
                          <a:effectLst/>
                          <a:latin typeface="微軟正黑體" panose="020B0604030504040204" pitchFamily="34" charset="-120"/>
                          <a:ea typeface="微軟正黑體" panose="020B0604030504040204" pitchFamily="34" charset="-120"/>
                        </a:rPr>
                        <a:t>(C1)</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延後</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C2)</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不公開</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件數</a:t>
                      </a:r>
                      <a:r>
                        <a:rPr lang="en-US" sz="1800" b="0" kern="100" dirty="0">
                          <a:solidFill>
                            <a:schemeClr val="tx1"/>
                          </a:solidFill>
                          <a:effectLst/>
                          <a:latin typeface="微軟正黑體" panose="020B0604030504040204" pitchFamily="34" charset="-120"/>
                          <a:ea typeface="微軟正黑體" panose="020B0604030504040204" pitchFamily="34" charset="-120"/>
                        </a:rPr>
                        <a:t>(C3)</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延</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後</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及</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不</a:t>
                      </a:r>
                      <a:r>
                        <a:rPr lang="zh-TW" sz="1800" b="0" kern="100" dirty="0">
                          <a:solidFill>
                            <a:schemeClr val="tx1"/>
                          </a:solidFill>
                          <a:effectLst/>
                          <a:latin typeface="微軟正黑體" panose="020B0604030504040204" pitchFamily="34" charset="-120"/>
                          <a:ea typeface="微軟正黑體" panose="020B0604030504040204" pitchFamily="34" charset="-120"/>
                        </a:rPr>
                        <a:t>公開比率</a:t>
                      </a:r>
                    </a:p>
                    <a:p>
                      <a:pPr algn="ctr">
                        <a:lnSpc>
                          <a:spcPct val="100000"/>
                        </a:lnSpc>
                        <a:spcAft>
                          <a:spcPts val="0"/>
                        </a:spcAft>
                      </a:pP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en-US" sz="1800" b="0" kern="100" dirty="0" smtClean="0">
                          <a:solidFill>
                            <a:schemeClr val="tx1"/>
                          </a:solidFill>
                          <a:effectLst/>
                          <a:latin typeface="微軟正黑體" panose="020B0604030504040204" pitchFamily="34" charset="-120"/>
                          <a:ea typeface="微軟正黑體" panose="020B0604030504040204" pitchFamily="34" charset="-120"/>
                        </a:rPr>
                        <a:t>D)</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符合</a:t>
                      </a:r>
                      <a:r>
                        <a:rPr lang="zh-TW" sz="1800" b="0" kern="100" dirty="0" smtClean="0">
                          <a:solidFill>
                            <a:schemeClr val="tx1"/>
                          </a:solidFill>
                          <a:effectLst/>
                          <a:latin typeface="微軟正黑體" panose="020B0604030504040204" pitchFamily="34" charset="-120"/>
                          <a:ea typeface="微軟正黑體" panose="020B0604030504040204" pitchFamily="34" charset="-120"/>
                        </a:rPr>
                        <a:t>各學位</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a:t>
                      </a:r>
                      <a:r>
                        <a:rPr lang="zh-TW" sz="1800" b="0" kern="100" dirty="0">
                          <a:solidFill>
                            <a:schemeClr val="tx1"/>
                          </a:solidFill>
                          <a:effectLst/>
                          <a:latin typeface="微軟正黑體" panose="020B0604030504040204" pitchFamily="34" charset="-120"/>
                          <a:ea typeface="微軟正黑體" panose="020B0604030504040204" pitchFamily="34" charset="-120"/>
                        </a:rPr>
                        <a:t>委員職</a:t>
                      </a:r>
                      <a:r>
                        <a:rPr lang="zh-TW" sz="1800" b="0" kern="100" dirty="0" smtClean="0">
                          <a:solidFill>
                            <a:schemeClr val="tx1"/>
                          </a:solidFill>
                          <a:effectLst/>
                          <a:latin typeface="微軟正黑體" panose="020B0604030504040204" pitchFamily="34" charset="-120"/>
                          <a:ea typeface="微軟正黑體" panose="020B0604030504040204" pitchFamily="34" charset="-120"/>
                        </a:rPr>
                        <a:t>級</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之教師或院士</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E)</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有博士學位</a:t>
                      </a:r>
                      <a:r>
                        <a:rPr lang="zh-TW" sz="1800" b="0" kern="100" dirty="0" smtClean="0">
                          <a:solidFill>
                            <a:schemeClr val="tx1"/>
                          </a:solidFill>
                          <a:effectLst/>
                          <a:latin typeface="微軟正黑體" panose="020B0604030504040204" pitchFamily="34" charset="-120"/>
                          <a:ea typeface="微軟正黑體" panose="020B0604030504040204" pitchFamily="34" charset="-120"/>
                        </a:rPr>
                        <a:t>且學術</a:t>
                      </a:r>
                      <a:r>
                        <a:rPr lang="zh-TW" sz="1800" b="0" kern="100" dirty="0">
                          <a:solidFill>
                            <a:schemeClr val="tx1"/>
                          </a:solidFill>
                          <a:effectLst/>
                          <a:latin typeface="微軟正黑體" panose="020B0604030504040204" pitchFamily="34" charset="-120"/>
                          <a:ea typeface="微軟正黑體" panose="020B0604030504040204" pitchFamily="34" charset="-120"/>
                        </a:rPr>
                        <a:t>有</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成就</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F)</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0" kern="100" dirty="0">
                          <a:solidFill>
                            <a:schemeClr val="tx1"/>
                          </a:solidFill>
                          <a:effectLst/>
                          <a:latin typeface="微軟正黑體" panose="020B0604030504040204" pitchFamily="34" charset="-120"/>
                          <a:ea typeface="微軟正黑體" panose="020B0604030504040204" pitchFamily="34" charset="-120"/>
                        </a:rPr>
                        <a:t>屬稀少</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或</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特殊性</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考試委員</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0" kern="100" dirty="0" smtClean="0">
                          <a:solidFill>
                            <a:schemeClr val="tx1"/>
                          </a:solidFill>
                          <a:effectLst/>
                          <a:latin typeface="微軟正黑體" panose="020B0604030504040204" pitchFamily="34" charset="-120"/>
                          <a:ea typeface="微軟正黑體" panose="020B0604030504040204" pitchFamily="34" charset="-120"/>
                        </a:rPr>
                        <a:t>(</a:t>
                      </a:r>
                      <a:r>
                        <a:rPr lang="en-US" sz="1800" b="0" kern="100" dirty="0">
                          <a:solidFill>
                            <a:schemeClr val="tx1"/>
                          </a:solidFill>
                          <a:effectLst/>
                          <a:latin typeface="微軟正黑體" panose="020B0604030504040204" pitchFamily="34" charset="-120"/>
                          <a:ea typeface="微軟正黑體" panose="020B0604030504040204" pitchFamily="34" charset="-120"/>
                        </a:rPr>
                        <a:t>G)</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zh-TW" sz="1800" b="1" kern="100" dirty="0">
                          <a:solidFill>
                            <a:srgbClr val="FF0000"/>
                          </a:solidFill>
                          <a:effectLst/>
                          <a:latin typeface="微軟正黑體" panose="020B0604030504040204" pitchFamily="34" charset="-120"/>
                          <a:ea typeface="微軟正黑體" panose="020B0604030504040204" pitchFamily="34" charset="-120"/>
                        </a:rPr>
                        <a:t>遴聘稀少</a:t>
                      </a:r>
                      <a:r>
                        <a:rPr lang="zh-TW" sz="1800" b="1" kern="100" dirty="0" smtClean="0">
                          <a:solidFill>
                            <a:srgbClr val="FF0000"/>
                          </a:solidFill>
                          <a:effectLst/>
                          <a:latin typeface="微軟正黑體" panose="020B0604030504040204" pitchFamily="34" charset="-120"/>
                          <a:ea typeface="微軟正黑體" panose="020B0604030504040204" pitchFamily="34" charset="-120"/>
                        </a:rPr>
                        <a:t>或</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特殊條件</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之</a:t>
                      </a:r>
                      <a:r>
                        <a:rPr lang="zh-TW" sz="1800" b="1" kern="100" dirty="0">
                          <a:solidFill>
                            <a:srgbClr val="FF0000"/>
                          </a:solidFill>
                          <a:effectLst/>
                          <a:latin typeface="微軟正黑體" panose="020B0604030504040204" pitchFamily="34" charset="-120"/>
                          <a:ea typeface="微軟正黑體" panose="020B0604030504040204" pitchFamily="34" charset="-120"/>
                        </a:rPr>
                        <a:t>考試</a:t>
                      </a:r>
                      <a:r>
                        <a:rPr lang="zh-TW" sz="1800" b="1" kern="100" dirty="0" smtClean="0">
                          <a:solidFill>
                            <a:srgbClr val="FF0000"/>
                          </a:solidFill>
                          <a:effectLst/>
                          <a:latin typeface="微軟正黑體" panose="020B0604030504040204" pitchFamily="34" charset="-120"/>
                          <a:ea typeface="微軟正黑體" panose="020B0604030504040204" pitchFamily="34" charset="-120"/>
                        </a:rPr>
                        <a:t>委員</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人</a:t>
                      </a:r>
                      <a:r>
                        <a:rPr lang="zh-TW" altLang="en-US" sz="1800" b="1" kern="100" dirty="0" smtClean="0">
                          <a:solidFill>
                            <a:srgbClr val="FF0000"/>
                          </a:solidFill>
                          <a:effectLst/>
                          <a:latin typeface="微軟正黑體" panose="020B0604030504040204" pitchFamily="34" charset="-120"/>
                          <a:ea typeface="微軟正黑體" panose="020B0604030504040204" pitchFamily="34" charset="-120"/>
                        </a:rPr>
                        <a:t>次</a:t>
                      </a:r>
                      <a:r>
                        <a:rPr lang="zh-TW" sz="1800" b="1" kern="100" dirty="0" smtClean="0">
                          <a:solidFill>
                            <a:srgbClr val="FF0000"/>
                          </a:solidFill>
                          <a:effectLst/>
                          <a:latin typeface="微軟正黑體" panose="020B0604030504040204" pitchFamily="34" charset="-120"/>
                          <a:ea typeface="微軟正黑體" panose="020B0604030504040204" pitchFamily="34" charset="-120"/>
                        </a:rPr>
                        <a:t>比率</a:t>
                      </a:r>
                      <a:endParaRPr lang="en-US" altLang="zh-TW" sz="18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1800" b="1" kern="100" dirty="0" smtClean="0">
                          <a:solidFill>
                            <a:srgbClr val="FF0000"/>
                          </a:solidFill>
                          <a:effectLst/>
                          <a:latin typeface="微軟正黑體" panose="020B0604030504040204" pitchFamily="34" charset="-120"/>
                          <a:ea typeface="微軟正黑體" panose="020B0604030504040204" pitchFamily="34" charset="-120"/>
                        </a:rPr>
                        <a:t>(H)</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9162" marR="39162"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11794402"/>
                  </a:ext>
                </a:extLst>
              </a:tr>
            </a:tbl>
          </a:graphicData>
        </a:graphic>
      </p:graphicFrame>
    </p:spTree>
  </p:cSld>
  <p:clrMapOvr>
    <a:masterClrMapping/>
  </p:clrMapOvr>
  <p:transition spd="slow"/>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1023938"/>
            <a:ext cx="12176125" cy="3416300"/>
          </a:xfrm>
          <a:prstGeom prst="rect">
            <a:avLst/>
          </a:prstGeom>
          <a:solidFill>
            <a:schemeClr val="bg1">
              <a:lumMod val="95000"/>
            </a:schemeClr>
          </a:solidFill>
        </p:spPr>
        <p:txBody>
          <a:bodyPr>
            <a:spAutoFit/>
          </a:bodyPr>
          <a:lstStyle/>
          <a:p>
            <a:pPr>
              <a:defRPr/>
            </a:pPr>
            <a:r>
              <a:rPr lang="zh-TW" altLang="zh-TW" sz="2400" b="1" dirty="0">
                <a:solidFill>
                  <a:srgbClr val="FF0000"/>
                </a:solidFill>
                <a:latin typeface="微軟正黑體" panose="020B0604030504040204" pitchFamily="34" charset="-120"/>
                <a:ea typeface="微軟正黑體" panose="020B0604030504040204" pitchFamily="34" charset="-120"/>
              </a:rPr>
              <a:t>範例：</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dirty="0">
                <a:solidFill>
                  <a:prstClr val="black"/>
                </a:solidFill>
                <a:latin typeface="微軟正黑體" panose="020B0604030504040204" pitchFamily="34" charset="-120"/>
                <a:ea typeface="微軟正黑體" panose="020B0604030504040204" pitchFamily="34" charset="-120"/>
              </a:rPr>
              <a:t>A</a:t>
            </a:r>
            <a:r>
              <a:rPr lang="zh-TW" altLang="zh-TW" sz="2400" dirty="0">
                <a:solidFill>
                  <a:prstClr val="black"/>
                </a:solidFill>
                <a:latin typeface="微軟正黑體" panose="020B0604030504040204" pitchFamily="34" charset="-120"/>
                <a:ea typeface="微軟正黑體" panose="020B0604030504040204" pitchFamily="34" charset="-120"/>
              </a:rPr>
              <a:t>校資訊管理系</a:t>
            </a:r>
            <a:r>
              <a:rPr lang="en-US" altLang="zh-TW" sz="2400" b="1" dirty="0">
                <a:solidFill>
                  <a:srgbClr val="FF0000"/>
                </a:solidFill>
                <a:latin typeface="微軟正黑體" panose="020B0604030504040204" pitchFamily="34" charset="-120"/>
                <a:ea typeface="微軟正黑體" panose="020B0604030504040204" pitchFamily="34" charset="-120"/>
              </a:rPr>
              <a:t>108</a:t>
            </a:r>
            <a:r>
              <a:rPr lang="zh-TW" altLang="zh-TW" sz="2400" b="1" dirty="0">
                <a:solidFill>
                  <a:srgbClr val="FF0000"/>
                </a:solidFill>
                <a:latin typeface="微軟正黑體" panose="020B0604030504040204" pitchFamily="34" charset="-120"/>
                <a:ea typeface="微軟正黑體" panose="020B0604030504040204" pitchFamily="34" charset="-120"/>
              </a:rPr>
              <a:t>學年度博士畢業生共</a:t>
            </a:r>
            <a:r>
              <a:rPr lang="en-US" altLang="zh-TW" sz="2400" b="1" dirty="0">
                <a:solidFill>
                  <a:srgbClr val="FF0000"/>
                </a:solidFill>
                <a:latin typeface="微軟正黑體" panose="020B0604030504040204" pitchFamily="34" charset="-120"/>
                <a:ea typeface="微軟正黑體" panose="020B0604030504040204" pitchFamily="34" charset="-120"/>
              </a:rPr>
              <a:t>3</a:t>
            </a:r>
            <a:r>
              <a:rPr lang="zh-TW" altLang="zh-TW" sz="2400" b="1" dirty="0">
                <a:solidFill>
                  <a:srgbClr val="FF0000"/>
                </a:solidFill>
                <a:latin typeface="微軟正黑體" panose="020B0604030504040204" pitchFamily="34" charset="-120"/>
                <a:ea typeface="微軟正黑體" panose="020B0604030504040204" pitchFamily="34" charset="-120"/>
              </a:rPr>
              <a:t>位</a:t>
            </a:r>
            <a:r>
              <a:rPr lang="zh-TW" altLang="zh-TW" sz="2400" dirty="0">
                <a:solidFill>
                  <a:prstClr val="black"/>
                </a:solidFill>
                <a:latin typeface="微軟正黑體" panose="020B0604030504040204" pitchFamily="34" charset="-120"/>
                <a:ea typeface="微軟正黑體" panose="020B0604030504040204" pitchFamily="34" charset="-120"/>
              </a:rPr>
              <a:t>，其中博士學位論文考試委員組成如下表所示，其中</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en-US" altLang="zh-TW" sz="2400" b="1" dirty="0">
                <a:solidFill>
                  <a:srgbClr val="FF0000"/>
                </a:solidFill>
                <a:latin typeface="微軟正黑體" panose="020B0604030504040204" pitchFamily="34" charset="-120"/>
                <a:ea typeface="微軟正黑體" panose="020B0604030504040204" pitchFamily="34" charset="-120"/>
              </a:rPr>
              <a:t>b</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en-US" altLang="zh-TW" sz="2400" b="1" dirty="0">
                <a:solidFill>
                  <a:srgbClr val="FF0000"/>
                </a:solidFill>
                <a:latin typeface="微軟正黑體" panose="020B0604030504040204" pitchFamily="34" charset="-120"/>
                <a:ea typeface="微軟正黑體" panose="020B0604030504040204" pitchFamily="34" charset="-120"/>
              </a:rPr>
              <a:t>e</a:t>
            </a:r>
            <a:r>
              <a:rPr lang="zh-TW" altLang="zh-TW" sz="2400" b="1" dirty="0">
                <a:solidFill>
                  <a:srgbClr val="FF0000"/>
                </a:solidFill>
                <a:latin typeface="微軟正黑體" panose="020B0604030504040204" pitchFamily="34" charset="-120"/>
                <a:ea typeface="微軟正黑體" panose="020B0604030504040204" pitchFamily="34" charset="-120"/>
              </a:rPr>
              <a:t>」考試委員皆屬「甲、乙、丙」等生之考試委員，故</a:t>
            </a:r>
            <a:r>
              <a:rPr lang="en-US" altLang="zh-TW" sz="2400" b="1" dirty="0">
                <a:solidFill>
                  <a:srgbClr val="FF0000"/>
                </a:solidFill>
                <a:latin typeface="微軟正黑體" panose="020B0604030504040204" pitchFamily="34" charset="-120"/>
                <a:ea typeface="微軟正黑體" panose="020B0604030504040204" pitchFamily="34" charset="-120"/>
              </a:rPr>
              <a:t>AA</a:t>
            </a:r>
            <a:r>
              <a:rPr lang="zh-TW" altLang="zh-TW" sz="2400" b="1" dirty="0">
                <a:solidFill>
                  <a:srgbClr val="FF0000"/>
                </a:solidFill>
                <a:latin typeface="微軟正黑體" panose="020B0604030504040204" pitchFamily="34" charset="-120"/>
                <a:ea typeface="微軟正黑體" panose="020B0604030504040204" pitchFamily="34" charset="-120"/>
              </a:rPr>
              <a:t>校應將「</a:t>
            </a:r>
            <a:r>
              <a:rPr lang="en-US" altLang="zh-TW" sz="2400" b="1" dirty="0">
                <a:solidFill>
                  <a:srgbClr val="FF0000"/>
                </a:solidFill>
                <a:latin typeface="微軟正黑體" panose="020B0604030504040204" pitchFamily="34" charset="-120"/>
                <a:ea typeface="微軟正黑體" panose="020B0604030504040204" pitchFamily="34" charset="-120"/>
              </a:rPr>
              <a:t>b</a:t>
            </a:r>
            <a:r>
              <a:rPr lang="zh-TW" altLang="zh-TW" sz="2400" b="1" dirty="0">
                <a:solidFill>
                  <a:srgbClr val="FF0000"/>
                </a:solidFill>
                <a:latin typeface="微軟正黑體" panose="020B0604030504040204" pitchFamily="34" charset="-120"/>
                <a:ea typeface="微軟正黑體" panose="020B0604030504040204" pitchFamily="34" charset="-120"/>
              </a:rPr>
              <a:t>」委員及「</a:t>
            </a:r>
            <a:r>
              <a:rPr lang="en-US" altLang="zh-TW" sz="2400" b="1" dirty="0">
                <a:solidFill>
                  <a:srgbClr val="FF0000"/>
                </a:solidFill>
                <a:latin typeface="微軟正黑體" panose="020B0604030504040204" pitchFamily="34" charset="-120"/>
                <a:ea typeface="微軟正黑體" panose="020B0604030504040204" pitchFamily="34" charset="-120"/>
              </a:rPr>
              <a:t>e</a:t>
            </a:r>
            <a:r>
              <a:rPr lang="zh-TW" altLang="zh-TW" sz="2400" b="1" dirty="0">
                <a:solidFill>
                  <a:srgbClr val="FF0000"/>
                </a:solidFill>
                <a:latin typeface="微軟正黑體" panose="020B0604030504040204" pitchFamily="34" charset="-120"/>
                <a:ea typeface="微軟正黑體" panose="020B0604030504040204" pitchFamily="34" charset="-120"/>
              </a:rPr>
              <a:t>」委員分別各以</a:t>
            </a:r>
            <a:r>
              <a:rPr lang="en-US" altLang="zh-TW" sz="2400" b="1" dirty="0">
                <a:solidFill>
                  <a:srgbClr val="FF0000"/>
                </a:solidFill>
                <a:latin typeface="微軟正黑體" panose="020B0604030504040204" pitchFamily="34" charset="-120"/>
                <a:ea typeface="微軟正黑體" panose="020B0604030504040204" pitchFamily="34" charset="-120"/>
              </a:rPr>
              <a:t>3</a:t>
            </a:r>
            <a:r>
              <a:rPr lang="zh-TW" altLang="zh-TW" sz="2400" b="1" dirty="0">
                <a:solidFill>
                  <a:srgbClr val="FF0000"/>
                </a:solidFill>
                <a:latin typeface="微軟正黑體" panose="020B0604030504040204" pitchFamily="34" charset="-120"/>
                <a:ea typeface="微軟正黑體" panose="020B0604030504040204" pitchFamily="34" charset="-120"/>
              </a:rPr>
              <a:t>人次計算，合計為</a:t>
            </a:r>
            <a:r>
              <a:rPr lang="en-US" altLang="zh-TW" sz="2400" b="1" dirty="0">
                <a:solidFill>
                  <a:srgbClr val="FF0000"/>
                </a:solidFill>
                <a:latin typeface="微軟正黑體" panose="020B0604030504040204" pitchFamily="34" charset="-120"/>
                <a:ea typeface="微軟正黑體" panose="020B0604030504040204" pitchFamily="34" charset="-120"/>
              </a:rPr>
              <a:t>6</a:t>
            </a:r>
            <a:r>
              <a:rPr lang="zh-TW" altLang="zh-TW" sz="2400" b="1" dirty="0">
                <a:solidFill>
                  <a:srgbClr val="FF0000"/>
                </a:solidFill>
                <a:latin typeface="微軟正黑體" panose="020B0604030504040204" pitchFamily="34" charset="-120"/>
                <a:ea typeface="微軟正黑體" panose="020B0604030504040204" pitchFamily="34" charset="-120"/>
              </a:rPr>
              <a:t>人次</a:t>
            </a:r>
            <a:r>
              <a:rPr lang="zh-TW" altLang="zh-TW" sz="2400" dirty="0">
                <a:solidFill>
                  <a:prstClr val="black"/>
                </a:solidFill>
                <a:latin typeface="微軟正黑體" panose="020B0604030504040204" pitchFamily="34" charset="-120"/>
                <a:ea typeface="微軟正黑體" panose="020B0604030504040204" pitchFamily="34" charset="-120"/>
              </a:rPr>
              <a:t>。</a:t>
            </a:r>
          </a:p>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p:txBody>
      </p:sp>
      <p:sp>
        <p:nvSpPr>
          <p:cNvPr id="120835"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14</a:t>
            </a:r>
            <a:endParaRPr lang="zh-TW" altLang="en-US" smtClean="0"/>
          </a:p>
        </p:txBody>
      </p:sp>
      <p:sp>
        <p:nvSpPr>
          <p:cNvPr id="120836"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4-1-6 </a:t>
            </a:r>
            <a:r>
              <a:rPr lang="zh-TW" altLang="zh-TW" sz="3600" b="1">
                <a:solidFill>
                  <a:srgbClr val="C5E0B4"/>
                </a:solidFill>
                <a:latin typeface="微軟正黑體" panose="020B0604030504040204" pitchFamily="34" charset="-120"/>
                <a:ea typeface="微軟正黑體" panose="020B0604030504040204" pitchFamily="34" charset="-120"/>
              </a:rPr>
              <a:t>畢業碩、博士學位論文資料統計表 </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nvGraphicFramePr>
        <p:xfrm>
          <a:off x="145686" y="2588460"/>
          <a:ext cx="11893912" cy="4141930"/>
        </p:xfrm>
        <a:graphic>
          <a:graphicData uri="http://schemas.openxmlformats.org/drawingml/2006/table">
            <a:tbl>
              <a:tblPr firstRow="1" firstCol="1" bandRow="1">
                <a:tableStyleId>{10A1B5D5-9B99-4C35-A422-299274C87663}</a:tableStyleId>
              </a:tblPr>
              <a:tblGrid>
                <a:gridCol w="663783">
                  <a:extLst>
                    <a:ext uri="{9D8B030D-6E8A-4147-A177-3AD203B41FA5}">
                      <a16:colId xmlns:a16="http://schemas.microsoft.com/office/drawing/2014/main" val="3814125274"/>
                    </a:ext>
                  </a:extLst>
                </a:gridCol>
                <a:gridCol w="1349115">
                  <a:extLst>
                    <a:ext uri="{9D8B030D-6E8A-4147-A177-3AD203B41FA5}">
                      <a16:colId xmlns:a16="http://schemas.microsoft.com/office/drawing/2014/main" val="183563127"/>
                    </a:ext>
                  </a:extLst>
                </a:gridCol>
                <a:gridCol w="839449">
                  <a:extLst>
                    <a:ext uri="{9D8B030D-6E8A-4147-A177-3AD203B41FA5}">
                      <a16:colId xmlns:a16="http://schemas.microsoft.com/office/drawing/2014/main" val="225291314"/>
                    </a:ext>
                  </a:extLst>
                </a:gridCol>
                <a:gridCol w="1768839">
                  <a:extLst>
                    <a:ext uri="{9D8B030D-6E8A-4147-A177-3AD203B41FA5}">
                      <a16:colId xmlns:a16="http://schemas.microsoft.com/office/drawing/2014/main" val="690699338"/>
                    </a:ext>
                  </a:extLst>
                </a:gridCol>
                <a:gridCol w="1679270">
                  <a:extLst>
                    <a:ext uri="{9D8B030D-6E8A-4147-A177-3AD203B41FA5}">
                      <a16:colId xmlns:a16="http://schemas.microsoft.com/office/drawing/2014/main" val="3080039328"/>
                    </a:ext>
                  </a:extLst>
                </a:gridCol>
                <a:gridCol w="1633556">
                  <a:extLst>
                    <a:ext uri="{9D8B030D-6E8A-4147-A177-3AD203B41FA5}">
                      <a16:colId xmlns:a16="http://schemas.microsoft.com/office/drawing/2014/main" val="1532876090"/>
                    </a:ext>
                  </a:extLst>
                </a:gridCol>
                <a:gridCol w="1663909">
                  <a:extLst>
                    <a:ext uri="{9D8B030D-6E8A-4147-A177-3AD203B41FA5}">
                      <a16:colId xmlns:a16="http://schemas.microsoft.com/office/drawing/2014/main" val="3240014214"/>
                    </a:ext>
                  </a:extLst>
                </a:gridCol>
                <a:gridCol w="2295991">
                  <a:extLst>
                    <a:ext uri="{9D8B030D-6E8A-4147-A177-3AD203B41FA5}">
                      <a16:colId xmlns:a16="http://schemas.microsoft.com/office/drawing/2014/main" val="480891181"/>
                    </a:ext>
                  </a:extLst>
                </a:gridCol>
              </a:tblGrid>
              <a:tr h="552753">
                <a:tc rowSpan="2">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學</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年</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度</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rowSpan="2">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1800" b="0" kern="100" dirty="0">
                          <a:solidFill>
                            <a:schemeClr val="tx1"/>
                          </a:solidFill>
                          <a:effectLst/>
                          <a:latin typeface="微軟正黑體" panose="020B0604030504040204" pitchFamily="34" charset="-120"/>
                          <a:ea typeface="微軟正黑體" panose="020B0604030504040204" pitchFamily="34" charset="-120"/>
                        </a:rPr>
                        <a:t>單位</a:t>
                      </a:r>
                    </a:p>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1800" b="0" kern="100" dirty="0">
                          <a:solidFill>
                            <a:schemeClr val="tx1"/>
                          </a:solidFill>
                          <a:effectLst/>
                          <a:latin typeface="微軟正黑體" panose="020B0604030504040204" pitchFamily="34" charset="-120"/>
                          <a:ea typeface="微軟正黑體" panose="020B0604030504040204" pitchFamily="34" charset="-120"/>
                        </a:rPr>
                        <a:t>名稱</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rowSpan="2">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學制</a:t>
                      </a:r>
                      <a:endParaRPr lang="en-US" altLang="zh-TW" sz="18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1800" b="0" kern="100" dirty="0" smtClean="0">
                          <a:solidFill>
                            <a:schemeClr val="tx1"/>
                          </a:solidFill>
                          <a:effectLst/>
                          <a:latin typeface="微軟正黑體" panose="020B0604030504040204" pitchFamily="34" charset="-120"/>
                          <a:ea typeface="微軟正黑體" panose="020B0604030504040204" pitchFamily="34" charset="-120"/>
                        </a:rPr>
                        <a:t>班別</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rowSpan="2">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1800" b="0" kern="100" dirty="0">
                          <a:solidFill>
                            <a:schemeClr val="tx1"/>
                          </a:solidFill>
                          <a:effectLst/>
                          <a:latin typeface="微軟正黑體" panose="020B0604030504040204" pitchFamily="34" charset="-120"/>
                          <a:ea typeface="微軟正黑體" panose="020B0604030504040204" pitchFamily="34" charset="-120"/>
                        </a:rPr>
                        <a:t>畢業總人數</a:t>
                      </a:r>
                      <a:r>
                        <a:rPr lang="en-US" sz="1800" b="0" kern="100" dirty="0">
                          <a:solidFill>
                            <a:schemeClr val="tx1"/>
                          </a:solidFill>
                          <a:effectLst/>
                          <a:latin typeface="微軟正黑體" panose="020B0604030504040204" pitchFamily="34" charset="-120"/>
                          <a:ea typeface="微軟正黑體" panose="020B0604030504040204" pitchFamily="34" charset="-120"/>
                        </a:rPr>
                        <a:t>(A)</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gridSpan="4">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1800" b="0" kern="100" dirty="0">
                          <a:solidFill>
                            <a:schemeClr val="tx1"/>
                          </a:solidFill>
                          <a:effectLst/>
                          <a:latin typeface="微軟正黑體" panose="020B0604030504040204" pitchFamily="34" charset="-120"/>
                          <a:ea typeface="微軟正黑體" panose="020B0604030504040204" pitchFamily="34" charset="-120"/>
                        </a:rPr>
                        <a:t>學位論文考試委員人次</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783062534"/>
                  </a:ext>
                </a:extLst>
              </a:tr>
              <a:tr h="134033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1800" b="0" kern="100">
                          <a:solidFill>
                            <a:schemeClr val="tx1"/>
                          </a:solidFill>
                          <a:effectLst/>
                          <a:latin typeface="微軟正黑體" panose="020B0604030504040204" pitchFamily="34" charset="-120"/>
                          <a:ea typeface="微軟正黑體" panose="020B0604030504040204" pitchFamily="34" charset="-120"/>
                        </a:rPr>
                        <a:t>符合各學位考試委員職級之教師或院士</a:t>
                      </a:r>
                      <a:r>
                        <a:rPr lang="en-US" sz="1800" b="0" kern="100">
                          <a:solidFill>
                            <a:schemeClr val="tx1"/>
                          </a:solidFill>
                          <a:effectLst/>
                          <a:latin typeface="微軟正黑體" panose="020B0604030504040204" pitchFamily="34" charset="-120"/>
                          <a:ea typeface="微軟正黑體" panose="020B0604030504040204" pitchFamily="34" charset="-120"/>
                        </a:rPr>
                        <a:t>(E)</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1800" b="0" kern="100" dirty="0">
                          <a:solidFill>
                            <a:schemeClr val="tx1"/>
                          </a:solidFill>
                          <a:effectLst/>
                          <a:latin typeface="微軟正黑體" panose="020B0604030504040204" pitchFamily="34" charset="-120"/>
                          <a:ea typeface="微軟正黑體" panose="020B0604030504040204" pitchFamily="34" charset="-120"/>
                        </a:rPr>
                        <a:t>有博士學位且學術有成就</a:t>
                      </a:r>
                      <a:r>
                        <a:rPr lang="en-US" sz="1800" b="0" kern="100" dirty="0">
                          <a:solidFill>
                            <a:schemeClr val="tx1"/>
                          </a:solidFill>
                          <a:effectLst/>
                          <a:latin typeface="微軟正黑體" panose="020B0604030504040204" pitchFamily="34" charset="-120"/>
                          <a:ea typeface="微軟正黑體" panose="020B0604030504040204" pitchFamily="34" charset="-120"/>
                        </a:rPr>
                        <a:t>(F)</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1800" b="0" kern="100" dirty="0">
                          <a:solidFill>
                            <a:schemeClr val="tx1"/>
                          </a:solidFill>
                          <a:effectLst/>
                          <a:latin typeface="微軟正黑體" panose="020B0604030504040204" pitchFamily="34" charset="-120"/>
                          <a:ea typeface="微軟正黑體" panose="020B0604030504040204" pitchFamily="34" charset="-120"/>
                        </a:rPr>
                        <a:t>屬稀少或</a:t>
                      </a:r>
                      <a:r>
                        <a:rPr lang="zh-TW" sz="1800" b="0" kern="100" dirty="0" smtClean="0">
                          <a:solidFill>
                            <a:schemeClr val="tx1"/>
                          </a:solidFill>
                          <a:effectLst/>
                          <a:latin typeface="微軟正黑體" panose="020B0604030504040204" pitchFamily="34" charset="-120"/>
                          <a:ea typeface="微軟正黑體" panose="020B0604030504040204" pitchFamily="34" charset="-120"/>
                        </a:rPr>
                        <a:t>特殊性考試</a:t>
                      </a:r>
                      <a:r>
                        <a:rPr lang="zh-TW" sz="1800" b="0" kern="100" dirty="0">
                          <a:solidFill>
                            <a:schemeClr val="tx1"/>
                          </a:solidFill>
                          <a:effectLst/>
                          <a:latin typeface="微軟正黑體" panose="020B0604030504040204" pitchFamily="34" charset="-120"/>
                          <a:ea typeface="微軟正黑體" panose="020B0604030504040204" pitchFamily="34" charset="-120"/>
                        </a:rPr>
                        <a:t>委員</a:t>
                      </a:r>
                      <a:r>
                        <a:rPr lang="en-US" sz="1800" b="0" kern="100" dirty="0">
                          <a:solidFill>
                            <a:schemeClr val="tx1"/>
                          </a:solidFill>
                          <a:effectLst/>
                          <a:latin typeface="微軟正黑體" panose="020B0604030504040204" pitchFamily="34" charset="-120"/>
                          <a:ea typeface="微軟正黑體" panose="020B0604030504040204" pitchFamily="34" charset="-120"/>
                        </a:rPr>
                        <a:t>(G)</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1800" b="0" kern="100" dirty="0">
                          <a:solidFill>
                            <a:schemeClr val="tx1"/>
                          </a:solidFill>
                          <a:effectLst/>
                          <a:latin typeface="微軟正黑體" panose="020B0604030504040204" pitchFamily="34" charset="-120"/>
                          <a:ea typeface="微軟正黑體" panose="020B0604030504040204" pitchFamily="34" charset="-120"/>
                        </a:rPr>
                        <a:t>遴聘稀少或特殊條件之考試委員</a:t>
                      </a:r>
                      <a:r>
                        <a:rPr lang="zh-TW" sz="1800" b="0" kern="100" dirty="0" smtClean="0">
                          <a:solidFill>
                            <a:schemeClr val="tx1"/>
                          </a:solidFill>
                          <a:effectLst/>
                          <a:latin typeface="微軟正黑體" panose="020B0604030504040204" pitchFamily="34" charset="-120"/>
                          <a:ea typeface="微軟正黑體" panose="020B0604030504040204" pitchFamily="34" charset="-120"/>
                        </a:rPr>
                        <a:t>人</a:t>
                      </a:r>
                      <a:r>
                        <a:rPr lang="zh-TW" altLang="en-US" sz="1800" b="0" kern="100" dirty="0" smtClean="0">
                          <a:solidFill>
                            <a:schemeClr val="tx1"/>
                          </a:solidFill>
                          <a:effectLst/>
                          <a:latin typeface="微軟正黑體" panose="020B0604030504040204" pitchFamily="34" charset="-120"/>
                          <a:ea typeface="微軟正黑體" panose="020B0604030504040204" pitchFamily="34" charset="-120"/>
                        </a:rPr>
                        <a:t>次</a:t>
                      </a:r>
                      <a:r>
                        <a:rPr lang="zh-TW" sz="1800" b="0" kern="100" dirty="0" smtClean="0">
                          <a:solidFill>
                            <a:schemeClr val="tx1"/>
                          </a:solidFill>
                          <a:effectLst/>
                          <a:latin typeface="微軟正黑體" panose="020B0604030504040204" pitchFamily="34" charset="-120"/>
                          <a:ea typeface="微軟正黑體" panose="020B0604030504040204" pitchFamily="34" charset="-120"/>
                        </a:rPr>
                        <a:t>比率</a:t>
                      </a:r>
                      <a:r>
                        <a:rPr lang="en-US" sz="1800" b="0" kern="100" dirty="0">
                          <a:solidFill>
                            <a:schemeClr val="tx1"/>
                          </a:solidFill>
                          <a:effectLst/>
                          <a:latin typeface="微軟正黑體" panose="020B0604030504040204" pitchFamily="34" charset="-120"/>
                          <a:ea typeface="微軟正黑體" panose="020B0604030504040204" pitchFamily="34" charset="-120"/>
                        </a:rPr>
                        <a:t>(H)=[G/(E+F+G)]*100%</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55011168"/>
                  </a:ext>
                </a:extLst>
              </a:tr>
              <a:tr h="432529">
                <a:tc>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b="0" kern="100" dirty="0">
                          <a:solidFill>
                            <a:schemeClr val="tx1"/>
                          </a:solidFill>
                          <a:effectLst/>
                          <a:latin typeface="微軟正黑體" panose="020B0604030504040204" pitchFamily="34" charset="-120"/>
                          <a:ea typeface="微軟正黑體" panose="020B0604030504040204" pitchFamily="34" charset="-120"/>
                        </a:rPr>
                        <a:t>108</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1800" b="1" kern="100" dirty="0">
                          <a:solidFill>
                            <a:schemeClr val="tx1"/>
                          </a:solidFill>
                          <a:effectLst/>
                          <a:latin typeface="微軟正黑體" panose="020B0604030504040204" pitchFamily="34" charset="-120"/>
                          <a:ea typeface="微軟正黑體" panose="020B0604030504040204" pitchFamily="34" charset="-120"/>
                        </a:rPr>
                        <a:t>資訊管理系</a:t>
                      </a:r>
                      <a:endParaRPr lang="zh-TW" sz="18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1800" b="1" kern="100" dirty="0">
                          <a:solidFill>
                            <a:schemeClr val="tx1"/>
                          </a:solidFill>
                          <a:effectLst/>
                          <a:latin typeface="微軟正黑體" panose="020B0604030504040204" pitchFamily="34" charset="-120"/>
                          <a:ea typeface="微軟正黑體" panose="020B0604030504040204" pitchFamily="34" charset="-120"/>
                        </a:rPr>
                        <a:t>博士班</a:t>
                      </a:r>
                      <a:endParaRPr lang="zh-TW" sz="18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b="1" kern="100" dirty="0" smtClean="0">
                          <a:solidFill>
                            <a:schemeClr val="tx1"/>
                          </a:solidFill>
                          <a:effectLst/>
                          <a:latin typeface="微軟正黑體" panose="020B0604030504040204" pitchFamily="34" charset="-120"/>
                          <a:ea typeface="微軟正黑體" panose="020B0604030504040204" pitchFamily="34" charset="-120"/>
                        </a:rPr>
                        <a:t>3</a:t>
                      </a:r>
                      <a:endParaRPr lang="zh-TW" sz="18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b="1" kern="100" dirty="0">
                          <a:solidFill>
                            <a:schemeClr val="tx1"/>
                          </a:solidFill>
                          <a:effectLst/>
                          <a:latin typeface="微軟正黑體" panose="020B0604030504040204" pitchFamily="34" charset="-120"/>
                          <a:ea typeface="微軟正黑體" panose="020B0604030504040204" pitchFamily="34" charset="-120"/>
                        </a:rPr>
                        <a:t>16</a:t>
                      </a:r>
                      <a:endParaRPr lang="zh-TW" sz="18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b="1" kern="100" dirty="0">
                          <a:solidFill>
                            <a:schemeClr val="tx1"/>
                          </a:solidFill>
                          <a:effectLst/>
                          <a:latin typeface="微軟正黑體" panose="020B0604030504040204" pitchFamily="34" charset="-120"/>
                          <a:ea typeface="微軟正黑體" panose="020B0604030504040204" pitchFamily="34" charset="-120"/>
                        </a:rPr>
                        <a:t>2</a:t>
                      </a:r>
                      <a:endParaRPr lang="zh-TW" sz="18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b="1" kern="100" dirty="0" smtClean="0">
                          <a:solidFill>
                            <a:schemeClr val="tx1"/>
                          </a:solidFill>
                          <a:effectLst/>
                          <a:latin typeface="微軟正黑體" panose="020B0604030504040204" pitchFamily="34" charset="-120"/>
                          <a:ea typeface="微軟正黑體" panose="020B0604030504040204" pitchFamily="34" charset="-120"/>
                        </a:rPr>
                        <a:t>3</a:t>
                      </a:r>
                      <a:endParaRPr lang="zh-TW" altLang="zh-TW" sz="1200" dirty="0" smtClean="0">
                        <a:effectLst/>
                        <a:latin typeface="新細明體" panose="02020500000000000000" pitchFamily="18" charset="-120"/>
                        <a:ea typeface="+mn-ea"/>
                        <a:cs typeface="新細明體" panose="02020500000000000000" pitchFamily="18" charset="-12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b="1" kern="100" dirty="0">
                          <a:solidFill>
                            <a:schemeClr val="tx1"/>
                          </a:solidFill>
                          <a:effectLst/>
                          <a:latin typeface="微軟正黑體" panose="020B0604030504040204" pitchFamily="34" charset="-120"/>
                          <a:ea typeface="微軟正黑體" panose="020B0604030504040204" pitchFamily="34" charset="-120"/>
                        </a:rPr>
                        <a:t>14.29%</a:t>
                      </a:r>
                      <a:endParaRPr lang="zh-TW" sz="18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1605630"/>
                  </a:ext>
                </a:extLst>
              </a:tr>
              <a:tr h="440328">
                <a:tc rowSpan="3" gridSpan="3">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1800" b="1" kern="100" dirty="0" smtClean="0">
                          <a:solidFill>
                            <a:srgbClr val="FF0000"/>
                          </a:solidFill>
                          <a:effectLst/>
                          <a:latin typeface="微軟正黑體" panose="020B0604030504040204" pitchFamily="34" charset="-120"/>
                          <a:ea typeface="微軟正黑體" panose="020B0604030504040204" pitchFamily="34" charset="-120"/>
                        </a:rPr>
                        <a:t>資料統計說明</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rowSpan="3" hMerge="1">
                  <a:txBody>
                    <a:bodyPr/>
                    <a:lstStyle/>
                    <a:p>
                      <a:endParaRPr lang="zh-TW" altLang="en-US"/>
                    </a:p>
                  </a:txBody>
                  <a:tcPr/>
                </a:tc>
                <a:tc rowSpan="3" hMerge="1">
                  <a:txBody>
                    <a:bodyPr/>
                    <a:lstStyle/>
                    <a:p>
                      <a:endParaRPr lang="zh-TW" altLang="en-US"/>
                    </a:p>
                  </a:txBody>
                  <a:tcPr/>
                </a:tc>
                <a:tc>
                  <a:txBody>
                    <a:bodyPr/>
                    <a:lstStyle/>
                    <a:p>
                      <a:pP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1600" b="0" kern="100" dirty="0">
                          <a:solidFill>
                            <a:schemeClr val="tx1"/>
                          </a:solidFill>
                          <a:effectLst/>
                          <a:latin typeface="微軟正黑體" panose="020B0604030504040204" pitchFamily="34" charset="-120"/>
                          <a:ea typeface="微軟正黑體" panose="020B0604030504040204" pitchFamily="34" charset="-120"/>
                        </a:rPr>
                        <a:t>甲</a:t>
                      </a:r>
                      <a:r>
                        <a:rPr lang="en-US" sz="1600" b="0" kern="100" dirty="0">
                          <a:solidFill>
                            <a:schemeClr val="tx1"/>
                          </a:solidFill>
                          <a:effectLst/>
                          <a:latin typeface="微軟正黑體" panose="020B0604030504040204" pitchFamily="34" charset="-120"/>
                          <a:ea typeface="微軟正黑體" panose="020B0604030504040204" pitchFamily="34" charset="-120"/>
                        </a:rPr>
                        <a:t>/5</a:t>
                      </a:r>
                      <a:r>
                        <a:rPr lang="zh-TW" sz="1600" b="0" kern="100" dirty="0">
                          <a:solidFill>
                            <a:schemeClr val="tx1"/>
                          </a:solidFill>
                          <a:effectLst/>
                          <a:latin typeface="微軟正黑體" panose="020B0604030504040204" pitchFamily="34" charset="-120"/>
                          <a:ea typeface="微軟正黑體" panose="020B0604030504040204" pitchFamily="34" charset="-120"/>
                        </a:rPr>
                        <a:t>位委員</a:t>
                      </a:r>
                    </a:p>
                    <a:p>
                      <a:pP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b="0" kern="100" dirty="0">
                          <a:solidFill>
                            <a:schemeClr val="tx1"/>
                          </a:solidFill>
                          <a:effectLst/>
                          <a:latin typeface="微軟正黑體" panose="020B0604030504040204" pitchFamily="34" charset="-120"/>
                          <a:ea typeface="微軟正黑體" panose="020B0604030504040204" pitchFamily="34" charset="-120"/>
                        </a:rPr>
                        <a:t>(</a:t>
                      </a:r>
                      <a:r>
                        <a:rPr lang="zh-TW" sz="1600" b="0" kern="100" dirty="0">
                          <a:solidFill>
                            <a:schemeClr val="tx1"/>
                          </a:solidFill>
                          <a:effectLst/>
                          <a:latin typeface="微軟正黑體" panose="020B0604030504040204" pitchFamily="34" charset="-120"/>
                          <a:ea typeface="微軟正黑體" panose="020B0604030504040204" pitchFamily="34" charset="-120"/>
                        </a:rPr>
                        <a:t>委員</a:t>
                      </a:r>
                      <a:r>
                        <a:rPr lang="en-US" sz="1600" b="0" kern="100" dirty="0" err="1">
                          <a:solidFill>
                            <a:schemeClr val="tx1"/>
                          </a:solidFill>
                          <a:effectLst/>
                          <a:latin typeface="微軟正黑體" panose="020B0604030504040204" pitchFamily="34" charset="-120"/>
                          <a:ea typeface="微軟正黑體" panose="020B0604030504040204" pitchFamily="34" charset="-120"/>
                        </a:rPr>
                        <a:t>a</a:t>
                      </a:r>
                      <a:r>
                        <a:rPr lang="en-US" sz="1600" b="0" kern="100" dirty="0" err="1">
                          <a:solidFill>
                            <a:schemeClr val="tx1"/>
                          </a:solidFill>
                          <a:effectLst/>
                          <a:highlight>
                            <a:srgbClr val="00FFFF"/>
                          </a:highlight>
                          <a:latin typeface="微軟正黑體" panose="020B0604030504040204" pitchFamily="34" charset="-120"/>
                          <a:ea typeface="微軟正黑體" panose="020B0604030504040204" pitchFamily="34" charset="-120"/>
                        </a:rPr>
                        <a:t>b</a:t>
                      </a:r>
                      <a:r>
                        <a:rPr lang="en-US" sz="1600" b="0" kern="100" dirty="0" err="1">
                          <a:solidFill>
                            <a:schemeClr val="tx1"/>
                          </a:solidFill>
                          <a:effectLst/>
                          <a:latin typeface="微軟正黑體" panose="020B0604030504040204" pitchFamily="34" charset="-120"/>
                          <a:ea typeface="微軟正黑體" panose="020B0604030504040204" pitchFamily="34" charset="-120"/>
                        </a:rPr>
                        <a:t>cd</a:t>
                      </a:r>
                      <a:r>
                        <a:rPr lang="en-US" sz="1600" b="0" kern="100" dirty="0" err="1">
                          <a:solidFill>
                            <a:schemeClr val="tx1"/>
                          </a:solidFill>
                          <a:effectLst/>
                          <a:highlight>
                            <a:srgbClr val="00FFFF"/>
                          </a:highlight>
                          <a:latin typeface="微軟正黑體" panose="020B0604030504040204" pitchFamily="34" charset="-120"/>
                          <a:ea typeface="微軟正黑體" panose="020B0604030504040204" pitchFamily="34" charset="-120"/>
                        </a:rPr>
                        <a:t>e</a:t>
                      </a:r>
                      <a:r>
                        <a:rPr lang="en-US" sz="1600" b="0" kern="100" dirty="0">
                          <a:solidFill>
                            <a:schemeClr val="tx1"/>
                          </a:solidFill>
                          <a:effectLst/>
                          <a:latin typeface="微軟正黑體" panose="020B0604030504040204" pitchFamily="34" charset="-120"/>
                          <a:ea typeface="微軟正黑體" panose="020B0604030504040204" pitchFamily="34" charset="-120"/>
                        </a:rPr>
                        <a:t>)</a:t>
                      </a:r>
                      <a:endParaRPr lang="zh-TW" sz="16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b="0" kern="100">
                          <a:solidFill>
                            <a:schemeClr val="tx1"/>
                          </a:solidFill>
                          <a:effectLst/>
                          <a:latin typeface="微軟正黑體" panose="020B0604030504040204" pitchFamily="34" charset="-120"/>
                          <a:ea typeface="微軟正黑體" panose="020B0604030504040204" pitchFamily="34" charset="-120"/>
                        </a:rPr>
                        <a:t>5</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b="0" kern="100" dirty="0">
                          <a:solidFill>
                            <a:schemeClr val="tx1"/>
                          </a:solidFill>
                          <a:effectLst/>
                          <a:latin typeface="微軟正黑體" panose="020B0604030504040204" pitchFamily="34" charset="-120"/>
                          <a:ea typeface="微軟正黑體" panose="020B0604030504040204" pitchFamily="34" charset="-120"/>
                        </a:rPr>
                        <a:t>0</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b="0" kern="100">
                          <a:solidFill>
                            <a:schemeClr val="tx1"/>
                          </a:solidFill>
                          <a:effectLst/>
                          <a:latin typeface="微軟正黑體" panose="020B0604030504040204" pitchFamily="34" charset="-120"/>
                          <a:ea typeface="微軟正黑體" panose="020B0604030504040204" pitchFamily="34" charset="-120"/>
                        </a:rPr>
                        <a:t>0</a:t>
                      </a:r>
                      <a:endParaRPr lang="zh-TW" sz="18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b="0" kern="100" dirty="0">
                          <a:solidFill>
                            <a:schemeClr val="tx1"/>
                          </a:solidFill>
                          <a:effectLst/>
                          <a:latin typeface="微軟正黑體" panose="020B0604030504040204" pitchFamily="34" charset="-120"/>
                          <a:ea typeface="微軟正黑體" panose="020B0604030504040204" pitchFamily="34" charset="-120"/>
                        </a:rPr>
                        <a:t>=(3/21)*100%</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9651835"/>
                  </a:ext>
                </a:extLst>
              </a:tr>
              <a:tr h="666304">
                <a:tc gridSpan="3" vMerge="1">
                  <a:txBody>
                    <a:bodyPr/>
                    <a:lstStyle/>
                    <a:p>
                      <a:endParaRPr lang="zh-TW" altLang="en-US"/>
                    </a:p>
                  </a:txBody>
                  <a:tcPr/>
                </a:tc>
                <a:tc hMerge="1" vMerge="1">
                  <a:txBody>
                    <a:bodyPr/>
                    <a:lstStyle/>
                    <a:p>
                      <a:endParaRPr lang="zh-TW" altLang="en-US"/>
                    </a:p>
                  </a:txBody>
                  <a:tcPr/>
                </a:tc>
                <a:tc hMerge="1" vMerge="1">
                  <a:txBody>
                    <a:bodyPr/>
                    <a:lstStyle/>
                    <a:p>
                      <a:endParaRPr lang="zh-TW" altLang="en-US"/>
                    </a:p>
                  </a:txBody>
                  <a:tcPr/>
                </a:tc>
                <a:tc>
                  <a:txBody>
                    <a:bodyPr/>
                    <a:lstStyle/>
                    <a:p>
                      <a:pP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1600" b="0" kern="100" dirty="0" smtClean="0">
                          <a:solidFill>
                            <a:schemeClr val="tx1"/>
                          </a:solidFill>
                          <a:effectLst/>
                          <a:latin typeface="微軟正黑體" panose="020B0604030504040204" pitchFamily="34" charset="-120"/>
                          <a:ea typeface="微軟正黑體" panose="020B0604030504040204" pitchFamily="34" charset="-120"/>
                        </a:rPr>
                        <a:t>乙</a:t>
                      </a:r>
                      <a:r>
                        <a:rPr lang="en-US" sz="1600" b="0" kern="100" dirty="0" smtClean="0">
                          <a:solidFill>
                            <a:schemeClr val="tx1"/>
                          </a:solidFill>
                          <a:effectLst/>
                          <a:latin typeface="微軟正黑體" panose="020B0604030504040204" pitchFamily="34" charset="-120"/>
                          <a:ea typeface="微軟正黑體" panose="020B0604030504040204" pitchFamily="34" charset="-120"/>
                        </a:rPr>
                        <a:t>/7</a:t>
                      </a:r>
                      <a:r>
                        <a:rPr lang="zh-TW" sz="1600" b="0" kern="100" dirty="0" smtClean="0">
                          <a:solidFill>
                            <a:schemeClr val="tx1"/>
                          </a:solidFill>
                          <a:effectLst/>
                          <a:latin typeface="微軟正黑體" panose="020B0604030504040204" pitchFamily="34" charset="-120"/>
                          <a:ea typeface="微軟正黑體" panose="020B0604030504040204" pitchFamily="34" charset="-120"/>
                        </a:rPr>
                        <a:t>位委員</a:t>
                      </a:r>
                    </a:p>
                    <a:p>
                      <a:pP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b="0" kern="100" dirty="0" smtClean="0">
                          <a:solidFill>
                            <a:schemeClr val="tx1"/>
                          </a:solidFill>
                          <a:effectLst/>
                          <a:latin typeface="微軟正黑體" panose="020B0604030504040204" pitchFamily="34" charset="-120"/>
                          <a:ea typeface="微軟正黑體" panose="020B0604030504040204" pitchFamily="34" charset="-120"/>
                        </a:rPr>
                        <a:t>(</a:t>
                      </a:r>
                      <a:r>
                        <a:rPr lang="zh-TW" sz="1600" b="0" kern="100" dirty="0">
                          <a:solidFill>
                            <a:schemeClr val="tx1"/>
                          </a:solidFill>
                          <a:effectLst/>
                          <a:latin typeface="微軟正黑體" panose="020B0604030504040204" pitchFamily="34" charset="-120"/>
                          <a:ea typeface="微軟正黑體" panose="020B0604030504040204" pitchFamily="34" charset="-120"/>
                        </a:rPr>
                        <a:t>委員</a:t>
                      </a:r>
                      <a:r>
                        <a:rPr lang="en-US" sz="1600" b="0" kern="100" dirty="0" err="1">
                          <a:solidFill>
                            <a:schemeClr val="tx1"/>
                          </a:solidFill>
                          <a:effectLst/>
                          <a:latin typeface="微軟正黑體" panose="020B0604030504040204" pitchFamily="34" charset="-120"/>
                          <a:ea typeface="微軟正黑體" panose="020B0604030504040204" pitchFamily="34" charset="-120"/>
                        </a:rPr>
                        <a:t>a</a:t>
                      </a:r>
                      <a:r>
                        <a:rPr lang="en-US" sz="1600" b="0" kern="100" dirty="0" err="1">
                          <a:solidFill>
                            <a:schemeClr val="tx1"/>
                          </a:solidFill>
                          <a:effectLst/>
                          <a:highlight>
                            <a:srgbClr val="00FFFF"/>
                          </a:highlight>
                          <a:latin typeface="微軟正黑體" panose="020B0604030504040204" pitchFamily="34" charset="-120"/>
                          <a:ea typeface="微軟正黑體" panose="020B0604030504040204" pitchFamily="34" charset="-120"/>
                        </a:rPr>
                        <a:t>b</a:t>
                      </a:r>
                      <a:r>
                        <a:rPr lang="en-US" sz="1600" b="0" kern="100" dirty="0" err="1">
                          <a:solidFill>
                            <a:schemeClr val="tx1"/>
                          </a:solidFill>
                          <a:effectLst/>
                          <a:latin typeface="微軟正黑體" panose="020B0604030504040204" pitchFamily="34" charset="-120"/>
                          <a:ea typeface="微軟正黑體" panose="020B0604030504040204" pitchFamily="34" charset="-120"/>
                        </a:rPr>
                        <a:t>c</a:t>
                      </a:r>
                      <a:r>
                        <a:rPr lang="en-US" sz="1800" kern="1200" dirty="0" err="1">
                          <a:solidFill>
                            <a:schemeClr val="dk1"/>
                          </a:solidFill>
                          <a:effectLst/>
                          <a:highlight>
                            <a:srgbClr val="FF00FF"/>
                          </a:highlight>
                          <a:latin typeface="微軟正黑體" panose="020B0604030504040204" pitchFamily="34" charset="-120"/>
                          <a:ea typeface="+mn-ea"/>
                          <a:cs typeface="Arial" panose="020B0604020202020204" pitchFamily="34" charset="0"/>
                        </a:rPr>
                        <a:t>D</a:t>
                      </a:r>
                      <a:r>
                        <a:rPr lang="en-US" sz="1600" b="0" kern="100" dirty="0" err="1">
                          <a:solidFill>
                            <a:schemeClr val="tx1"/>
                          </a:solidFill>
                          <a:effectLst/>
                          <a:highlight>
                            <a:srgbClr val="00FFFF"/>
                          </a:highlight>
                          <a:latin typeface="微軟正黑體" panose="020B0604030504040204" pitchFamily="34" charset="-120"/>
                          <a:ea typeface="微軟正黑體" panose="020B0604030504040204" pitchFamily="34" charset="-120"/>
                        </a:rPr>
                        <a:t>e</a:t>
                      </a:r>
                      <a:r>
                        <a:rPr lang="en-US" sz="1600" b="0" kern="100" dirty="0" err="1">
                          <a:solidFill>
                            <a:schemeClr val="tx1"/>
                          </a:solidFill>
                          <a:effectLst/>
                          <a:highlight>
                            <a:srgbClr val="FFFF00"/>
                          </a:highlight>
                          <a:latin typeface="微軟正黑體" panose="020B0604030504040204" pitchFamily="34" charset="-120"/>
                          <a:ea typeface="微軟正黑體" panose="020B0604030504040204" pitchFamily="34" charset="-120"/>
                        </a:rPr>
                        <a:t>F</a:t>
                      </a:r>
                      <a:r>
                        <a:rPr lang="en-US" sz="1600" b="0" kern="100" dirty="0" err="1">
                          <a:solidFill>
                            <a:schemeClr val="tx1"/>
                          </a:solidFill>
                          <a:effectLst/>
                          <a:latin typeface="微軟正黑體" panose="020B0604030504040204" pitchFamily="34" charset="-120"/>
                          <a:ea typeface="微軟正黑體" panose="020B0604030504040204" pitchFamily="34" charset="-120"/>
                        </a:rPr>
                        <a:t>g</a:t>
                      </a:r>
                      <a:r>
                        <a:rPr lang="en-US" sz="1600" b="0" kern="100" dirty="0">
                          <a:solidFill>
                            <a:schemeClr val="tx1"/>
                          </a:solidFill>
                          <a:effectLst/>
                          <a:latin typeface="微軟正黑體" panose="020B0604030504040204" pitchFamily="34" charset="-120"/>
                          <a:ea typeface="微軟正黑體" panose="020B0604030504040204" pitchFamily="34" charset="-120"/>
                        </a:rPr>
                        <a:t>)</a:t>
                      </a:r>
                      <a:endParaRPr lang="zh-TW" sz="16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b="0" kern="100" dirty="0">
                          <a:solidFill>
                            <a:schemeClr val="tx1"/>
                          </a:solidFill>
                          <a:effectLst/>
                          <a:latin typeface="微軟正黑體" panose="020B0604030504040204" pitchFamily="34" charset="-120"/>
                          <a:ea typeface="微軟正黑體" panose="020B0604030504040204" pitchFamily="34" charset="-120"/>
                        </a:rPr>
                        <a:t>5</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b="0" kern="100" dirty="0">
                          <a:solidFill>
                            <a:schemeClr val="tx1"/>
                          </a:solidFill>
                          <a:effectLst/>
                          <a:latin typeface="微軟正黑體" panose="020B0604030504040204" pitchFamily="34" charset="-120"/>
                          <a:ea typeface="微軟正黑體" panose="020B0604030504040204" pitchFamily="34" charset="-120"/>
                        </a:rPr>
                        <a:t>1</a:t>
                      </a:r>
                      <a:r>
                        <a:rPr lang="en-US" sz="1800" b="0" kern="100" dirty="0">
                          <a:solidFill>
                            <a:schemeClr val="tx1"/>
                          </a:solidFill>
                          <a:effectLst/>
                          <a:highlight>
                            <a:srgbClr val="FFFF00"/>
                          </a:highlight>
                          <a:latin typeface="微軟正黑體" panose="020B0604030504040204" pitchFamily="34" charset="-120"/>
                          <a:ea typeface="微軟正黑體" panose="020B0604030504040204" pitchFamily="34" charset="-120"/>
                        </a:rPr>
                        <a:t>(F)</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b="0" kern="100" dirty="0">
                          <a:solidFill>
                            <a:schemeClr val="tx1"/>
                          </a:solidFill>
                          <a:effectLst/>
                          <a:latin typeface="微軟正黑體" panose="020B0604030504040204" pitchFamily="34" charset="-120"/>
                          <a:ea typeface="微軟正黑體" panose="020B0604030504040204" pitchFamily="34" charset="-120"/>
                          <a:cs typeface="+mn-cs"/>
                        </a:rPr>
                        <a:t>1</a:t>
                      </a:r>
                      <a:r>
                        <a:rPr lang="en-US" sz="1800" kern="1200" dirty="0">
                          <a:solidFill>
                            <a:schemeClr val="dk1"/>
                          </a:solidFill>
                          <a:effectLst/>
                          <a:highlight>
                            <a:srgbClr val="FF00FF"/>
                          </a:highlight>
                          <a:latin typeface="微軟正黑體" panose="020B0604030504040204" pitchFamily="34" charset="-120"/>
                          <a:ea typeface="+mn-ea"/>
                          <a:cs typeface="Arial" panose="020B0604020202020204" pitchFamily="34" charset="0"/>
                        </a:rPr>
                        <a:t>(D)</a:t>
                      </a:r>
                      <a:endParaRPr lang="zh-TW" sz="1800" kern="1200" dirty="0">
                        <a:solidFill>
                          <a:schemeClr val="dk1"/>
                        </a:solidFill>
                        <a:effectLst/>
                        <a:highlight>
                          <a:srgbClr val="FF00FF"/>
                        </a:highlight>
                        <a:latin typeface="微軟正黑體" panose="020B0604030504040204" pitchFamily="34" charset="-120"/>
                        <a:ea typeface="+mn-ea"/>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2868895016"/>
                  </a:ext>
                </a:extLst>
              </a:tr>
              <a:tr h="662330">
                <a:tc gridSpan="3" vMerge="1">
                  <a:txBody>
                    <a:bodyPr/>
                    <a:lstStyle/>
                    <a:p>
                      <a:endParaRPr lang="zh-TW" altLang="en-US"/>
                    </a:p>
                  </a:txBody>
                  <a:tcPr/>
                </a:tc>
                <a:tc hMerge="1" vMerge="1">
                  <a:txBody>
                    <a:bodyPr/>
                    <a:lstStyle/>
                    <a:p>
                      <a:endParaRPr lang="zh-TW" altLang="en-US"/>
                    </a:p>
                  </a:txBody>
                  <a:tcPr/>
                </a:tc>
                <a:tc hMerge="1" vMerge="1">
                  <a:txBody>
                    <a:bodyPr/>
                    <a:lstStyle/>
                    <a:p>
                      <a:endParaRPr lang="zh-TW" altLang="en-US"/>
                    </a:p>
                  </a:txBody>
                  <a:tcPr/>
                </a:tc>
                <a:tc>
                  <a:txBody>
                    <a:bodyPr/>
                    <a:lstStyle/>
                    <a:p>
                      <a:pP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1600" b="0" kern="100" dirty="0">
                          <a:solidFill>
                            <a:schemeClr val="tx1"/>
                          </a:solidFill>
                          <a:effectLst/>
                          <a:latin typeface="微軟正黑體" panose="020B0604030504040204" pitchFamily="34" charset="-120"/>
                          <a:ea typeface="微軟正黑體" panose="020B0604030504040204" pitchFamily="34" charset="-120"/>
                        </a:rPr>
                        <a:t>丙</a:t>
                      </a:r>
                      <a:r>
                        <a:rPr lang="en-US" sz="1600" b="0" kern="100" dirty="0">
                          <a:solidFill>
                            <a:schemeClr val="tx1"/>
                          </a:solidFill>
                          <a:effectLst/>
                          <a:latin typeface="微軟正黑體" panose="020B0604030504040204" pitchFamily="34" charset="-120"/>
                          <a:ea typeface="微軟正黑體" panose="020B0604030504040204" pitchFamily="34" charset="-120"/>
                        </a:rPr>
                        <a:t>/9</a:t>
                      </a:r>
                      <a:r>
                        <a:rPr lang="zh-TW" sz="1600" b="0" kern="100" dirty="0">
                          <a:solidFill>
                            <a:schemeClr val="tx1"/>
                          </a:solidFill>
                          <a:effectLst/>
                          <a:latin typeface="微軟正黑體" panose="020B0604030504040204" pitchFamily="34" charset="-120"/>
                          <a:ea typeface="微軟正黑體" panose="020B0604030504040204" pitchFamily="34" charset="-120"/>
                        </a:rPr>
                        <a:t>位委員</a:t>
                      </a:r>
                    </a:p>
                    <a:p>
                      <a:pP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b="0" kern="100" dirty="0">
                          <a:solidFill>
                            <a:schemeClr val="tx1"/>
                          </a:solidFill>
                          <a:effectLst/>
                          <a:latin typeface="微軟正黑體" panose="020B0604030504040204" pitchFamily="34" charset="-120"/>
                          <a:ea typeface="微軟正黑體" panose="020B0604030504040204" pitchFamily="34" charset="-120"/>
                        </a:rPr>
                        <a:t>(</a:t>
                      </a:r>
                      <a:r>
                        <a:rPr lang="zh-TW" sz="1600" b="0" kern="100" dirty="0">
                          <a:solidFill>
                            <a:schemeClr val="tx1"/>
                          </a:solidFill>
                          <a:effectLst/>
                          <a:latin typeface="微軟正黑體" panose="020B0604030504040204" pitchFamily="34" charset="-120"/>
                          <a:ea typeface="微軟正黑體" panose="020B0604030504040204" pitchFamily="34" charset="-120"/>
                        </a:rPr>
                        <a:t>委員</a:t>
                      </a:r>
                      <a:r>
                        <a:rPr lang="en-US" sz="1800" kern="1200" dirty="0" err="1">
                          <a:solidFill>
                            <a:schemeClr val="dk1"/>
                          </a:solidFill>
                          <a:effectLst/>
                          <a:highlight>
                            <a:srgbClr val="FF00FF"/>
                          </a:highlight>
                          <a:latin typeface="微軟正黑體" panose="020B0604030504040204" pitchFamily="34" charset="-120"/>
                          <a:ea typeface="+mn-ea"/>
                          <a:cs typeface="Arial" panose="020B0604020202020204" pitchFamily="34" charset="0"/>
                        </a:rPr>
                        <a:t>A</a:t>
                      </a:r>
                      <a:r>
                        <a:rPr lang="en-US" sz="1600" b="0" kern="100" dirty="0" err="1">
                          <a:solidFill>
                            <a:schemeClr val="tx1"/>
                          </a:solidFill>
                          <a:effectLst/>
                          <a:highlight>
                            <a:srgbClr val="00FFFF"/>
                          </a:highlight>
                          <a:latin typeface="微軟正黑體" panose="020B0604030504040204" pitchFamily="34" charset="-120"/>
                          <a:ea typeface="微軟正黑體" panose="020B0604030504040204" pitchFamily="34" charset="-120"/>
                        </a:rPr>
                        <a:t>b</a:t>
                      </a:r>
                      <a:r>
                        <a:rPr lang="en-US" sz="1800" kern="1200" dirty="0" err="1">
                          <a:solidFill>
                            <a:schemeClr val="dk1"/>
                          </a:solidFill>
                          <a:effectLst/>
                          <a:highlight>
                            <a:srgbClr val="FF00FF"/>
                          </a:highlight>
                          <a:latin typeface="微軟正黑體" panose="020B0604030504040204" pitchFamily="34" charset="-120"/>
                          <a:ea typeface="+mn-ea"/>
                          <a:cs typeface="Arial" panose="020B0604020202020204" pitchFamily="34" charset="0"/>
                        </a:rPr>
                        <a:t>C</a:t>
                      </a:r>
                      <a:r>
                        <a:rPr lang="en-US" sz="1600" b="0" kern="100" dirty="0" err="1">
                          <a:solidFill>
                            <a:schemeClr val="tx1"/>
                          </a:solidFill>
                          <a:effectLst/>
                          <a:latin typeface="微軟正黑體" panose="020B0604030504040204" pitchFamily="34" charset="-120"/>
                          <a:ea typeface="微軟正黑體" panose="020B0604030504040204" pitchFamily="34" charset="-120"/>
                        </a:rPr>
                        <a:t>d</a:t>
                      </a:r>
                      <a:r>
                        <a:rPr lang="en-US" sz="1600" b="0" kern="100" dirty="0" err="1">
                          <a:solidFill>
                            <a:schemeClr val="tx1"/>
                          </a:solidFill>
                          <a:effectLst/>
                          <a:highlight>
                            <a:srgbClr val="00FFFF"/>
                          </a:highlight>
                          <a:latin typeface="微軟正黑體" panose="020B0604030504040204" pitchFamily="34" charset="-120"/>
                          <a:ea typeface="微軟正黑體" panose="020B0604030504040204" pitchFamily="34" charset="-120"/>
                        </a:rPr>
                        <a:t>e</a:t>
                      </a:r>
                      <a:r>
                        <a:rPr lang="en-US" sz="1600" b="0" kern="100" dirty="0" err="1">
                          <a:solidFill>
                            <a:schemeClr val="tx1"/>
                          </a:solidFill>
                          <a:effectLst/>
                          <a:highlight>
                            <a:srgbClr val="FFFF00"/>
                          </a:highlight>
                          <a:latin typeface="微軟正黑體" panose="020B0604030504040204" pitchFamily="34" charset="-120"/>
                          <a:ea typeface="微軟正黑體" panose="020B0604030504040204" pitchFamily="34" charset="-120"/>
                        </a:rPr>
                        <a:t>F</a:t>
                      </a:r>
                      <a:r>
                        <a:rPr lang="en-US" sz="1600" b="0" kern="100" dirty="0" err="1">
                          <a:solidFill>
                            <a:schemeClr val="tx1"/>
                          </a:solidFill>
                          <a:effectLst/>
                          <a:latin typeface="微軟正黑體" panose="020B0604030504040204" pitchFamily="34" charset="-120"/>
                          <a:ea typeface="微軟正黑體" panose="020B0604030504040204" pitchFamily="34" charset="-120"/>
                        </a:rPr>
                        <a:t>ghi</a:t>
                      </a:r>
                      <a:r>
                        <a:rPr lang="en-US" sz="1600" b="0" kern="100" dirty="0">
                          <a:solidFill>
                            <a:schemeClr val="tx1"/>
                          </a:solidFill>
                          <a:effectLst/>
                          <a:latin typeface="微軟正黑體" panose="020B0604030504040204" pitchFamily="34" charset="-120"/>
                          <a:ea typeface="微軟正黑體" panose="020B0604030504040204" pitchFamily="34" charset="-120"/>
                        </a:rPr>
                        <a:t>)</a:t>
                      </a:r>
                      <a:endParaRPr lang="zh-TW" sz="16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b="0" kern="100" dirty="0">
                          <a:solidFill>
                            <a:schemeClr val="tx1"/>
                          </a:solidFill>
                          <a:effectLst/>
                          <a:latin typeface="微軟正黑體" panose="020B0604030504040204" pitchFamily="34" charset="-120"/>
                          <a:ea typeface="微軟正黑體" panose="020B0604030504040204" pitchFamily="34" charset="-120"/>
                        </a:rPr>
                        <a:t>6</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b="0" kern="100" dirty="0">
                          <a:solidFill>
                            <a:schemeClr val="tx1"/>
                          </a:solidFill>
                          <a:effectLst/>
                          <a:latin typeface="微軟正黑體" panose="020B0604030504040204" pitchFamily="34" charset="-120"/>
                          <a:ea typeface="微軟正黑體" panose="020B0604030504040204" pitchFamily="34" charset="-120"/>
                        </a:rPr>
                        <a:t>1</a:t>
                      </a:r>
                      <a:r>
                        <a:rPr lang="en-US" sz="1800" b="0" kern="100" dirty="0">
                          <a:solidFill>
                            <a:schemeClr val="tx1"/>
                          </a:solidFill>
                          <a:effectLst/>
                          <a:highlight>
                            <a:srgbClr val="FFFF00"/>
                          </a:highlight>
                          <a:latin typeface="微軟正黑體" panose="020B0604030504040204" pitchFamily="34" charset="-120"/>
                          <a:ea typeface="微軟正黑體" panose="020B0604030504040204" pitchFamily="34" charset="-120"/>
                        </a:rPr>
                        <a:t>(F)</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tabLst>
                          <a:tab pos="203835"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b="0" kern="100" dirty="0">
                          <a:solidFill>
                            <a:schemeClr val="tx1"/>
                          </a:solidFill>
                          <a:effectLst/>
                          <a:latin typeface="微軟正黑體" panose="020B0604030504040204" pitchFamily="34" charset="-120"/>
                          <a:ea typeface="微軟正黑體" panose="020B0604030504040204" pitchFamily="34" charset="-120"/>
                          <a:cs typeface="+mn-cs"/>
                        </a:rPr>
                        <a:t>2</a:t>
                      </a:r>
                      <a:r>
                        <a:rPr lang="en-US" sz="1800" kern="1200" dirty="0">
                          <a:solidFill>
                            <a:schemeClr val="dk1"/>
                          </a:solidFill>
                          <a:effectLst/>
                          <a:highlight>
                            <a:srgbClr val="FF00FF"/>
                          </a:highlight>
                          <a:latin typeface="微軟正黑體" panose="020B0604030504040204" pitchFamily="34" charset="-120"/>
                          <a:ea typeface="+mn-ea"/>
                          <a:cs typeface="Arial" panose="020B0604020202020204" pitchFamily="34" charset="0"/>
                        </a:rPr>
                        <a:t>(A</a:t>
                      </a:r>
                      <a:r>
                        <a:rPr lang="zh-TW" sz="1800" kern="1200" dirty="0">
                          <a:solidFill>
                            <a:schemeClr val="dk1"/>
                          </a:solidFill>
                          <a:effectLst/>
                          <a:highlight>
                            <a:srgbClr val="FF00FF"/>
                          </a:highlight>
                          <a:latin typeface="微軟正黑體" panose="020B0604030504040204" pitchFamily="34" charset="-120"/>
                          <a:ea typeface="+mn-ea"/>
                          <a:cs typeface="Arial" panose="020B0604020202020204" pitchFamily="34" charset="0"/>
                        </a:rPr>
                        <a:t>、</a:t>
                      </a:r>
                      <a:r>
                        <a:rPr lang="en-US" sz="1800" kern="1200" dirty="0">
                          <a:solidFill>
                            <a:schemeClr val="dk1"/>
                          </a:solidFill>
                          <a:effectLst/>
                          <a:highlight>
                            <a:srgbClr val="FF00FF"/>
                          </a:highlight>
                          <a:latin typeface="微軟正黑體" panose="020B0604030504040204" pitchFamily="34" charset="-120"/>
                          <a:ea typeface="+mn-ea"/>
                          <a:cs typeface="Arial" panose="020B0604020202020204" pitchFamily="34" charset="0"/>
                        </a:rPr>
                        <a:t>C)</a:t>
                      </a:r>
                      <a:endParaRPr lang="zh-TW" sz="1800" kern="1200" dirty="0">
                        <a:solidFill>
                          <a:schemeClr val="dk1"/>
                        </a:solidFill>
                        <a:effectLst/>
                        <a:highlight>
                          <a:srgbClr val="FF00FF"/>
                        </a:highlight>
                        <a:latin typeface="微軟正黑體" panose="020B0604030504040204" pitchFamily="34" charset="-120"/>
                        <a:ea typeface="+mn-ea"/>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2425349506"/>
                  </a:ext>
                </a:extLst>
              </a:tr>
            </a:tbl>
          </a:graphicData>
        </a:graphic>
      </p:graphicFrame>
      <p:sp>
        <p:nvSpPr>
          <p:cNvPr id="120838" name="投影片編號版面配置區 3"/>
          <p:cNvSpPr>
            <a:spLocks noGrp="1"/>
          </p:cNvSpPr>
          <p:nvPr>
            <p:ph type="sldNum" sz="quarter" idx="10"/>
          </p:nvPr>
        </p:nvSpPr>
        <p:spPr bwMode="auto">
          <a:xfrm>
            <a:off x="9296400" y="6318250"/>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34208EAF-EDB3-468C-AFAA-C8EFAE8C70A2}" type="slidenum">
              <a:rPr lang="zh-TW" altLang="en-US" smtClean="0">
                <a:solidFill>
                  <a:srgbClr val="000000"/>
                </a:solidFill>
              </a:rPr>
              <a:pPr fontAlgn="base">
                <a:spcBef>
                  <a:spcPct val="0"/>
                </a:spcBef>
                <a:spcAft>
                  <a:spcPct val="0"/>
                </a:spcAft>
              </a:pPr>
              <a:t>64</a:t>
            </a:fld>
            <a:endParaRPr lang="zh-TW" altLang="en-US" smtClean="0">
              <a:solidFill>
                <a:srgbClr val="000000"/>
              </a:solidFill>
            </a:endParaRPr>
          </a:p>
        </p:txBody>
      </p:sp>
    </p:spTree>
  </p:cSld>
  <p:clrMapOvr>
    <a:masterClrMapping/>
  </p:clrMapOvr>
  <p:transition spd="slow"/>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15</a:t>
            </a:r>
            <a:endParaRPr lang="zh-TW" altLang="en-US" smtClean="0"/>
          </a:p>
        </p:txBody>
      </p:sp>
      <p:sp>
        <p:nvSpPr>
          <p:cNvPr id="121859"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55115750-ACC0-4EE6-8B49-6AF96E79EC8A}" type="slidenum">
              <a:rPr lang="zh-TW" altLang="en-US" smtClean="0">
                <a:solidFill>
                  <a:srgbClr val="000000"/>
                </a:solidFill>
              </a:rPr>
              <a:pPr fontAlgn="base">
                <a:spcBef>
                  <a:spcPct val="0"/>
                </a:spcBef>
                <a:spcAft>
                  <a:spcPct val="0"/>
                </a:spcAft>
              </a:pPr>
              <a:t>65</a:t>
            </a:fld>
            <a:endParaRPr lang="zh-TW" altLang="en-US" smtClean="0">
              <a:solidFill>
                <a:srgbClr val="000000"/>
              </a:solidFill>
            </a:endParaRPr>
          </a:p>
        </p:txBody>
      </p:sp>
      <p:sp>
        <p:nvSpPr>
          <p:cNvPr id="2" name="矩形 1"/>
          <p:cNvSpPr/>
          <p:nvPr/>
        </p:nvSpPr>
        <p:spPr>
          <a:xfrm>
            <a:off x="15875" y="3836988"/>
            <a:ext cx="12176125" cy="332422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修改定義</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 身分類別</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自</a:t>
            </a:r>
            <a:r>
              <a:rPr lang="en-US" altLang="zh-TW" sz="2400" dirty="0">
                <a:solidFill>
                  <a:prstClr val="black"/>
                </a:solidFill>
                <a:latin typeface="微軟正黑體" panose="020B0604030504040204" pitchFamily="34" charset="-120"/>
                <a:ea typeface="微軟正黑體" panose="020B0604030504040204" pitchFamily="34" charset="-120"/>
              </a:rPr>
              <a:t>109</a:t>
            </a:r>
            <a:r>
              <a:rPr lang="zh-TW" altLang="zh-TW"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10</a:t>
            </a:r>
            <a:r>
              <a:rPr lang="zh-TW" altLang="zh-TW" sz="2400" dirty="0">
                <a:solidFill>
                  <a:prstClr val="black"/>
                </a:solidFill>
                <a:latin typeface="微軟正黑體" panose="020B0604030504040204" pitchFamily="34" charset="-120"/>
                <a:ea typeface="微軟正黑體" panose="020B0604030504040204" pitchFamily="34" charset="-120"/>
              </a:rPr>
              <a:t>月起</a:t>
            </a:r>
            <a:r>
              <a:rPr lang="zh-TW" altLang="zh-TW" sz="2400" b="1" dirty="0">
                <a:solidFill>
                  <a:srgbClr val="FF0000"/>
                </a:solidFill>
                <a:latin typeface="微軟正黑體" panose="020B0604030504040204" pitchFamily="34" charset="-120"/>
                <a:ea typeface="微軟正黑體" panose="020B0604030504040204" pitchFamily="34" charset="-120"/>
              </a:rPr>
              <a:t>「陸生」資訊統一由「大學校院招收大陸地區學生聯合招生委員會系統」提供，學校免填由系統匯入</a:t>
            </a:r>
            <a:r>
              <a:rPr lang="zh-TW" altLang="zh-TW"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自</a:t>
            </a:r>
            <a:r>
              <a:rPr lang="en-US" altLang="zh-TW" sz="2400" b="1" dirty="0">
                <a:solidFill>
                  <a:srgbClr val="FF0000"/>
                </a:solidFill>
                <a:latin typeface="微軟正黑體" panose="020B0604030504040204" pitchFamily="34" charset="-120"/>
                <a:ea typeface="微軟正黑體" panose="020B0604030504040204" pitchFamily="34" charset="-120"/>
              </a:rPr>
              <a:t>109</a:t>
            </a:r>
            <a:r>
              <a:rPr lang="zh-TW" altLang="zh-TW" sz="2400" b="1" dirty="0">
                <a:solidFill>
                  <a:srgbClr val="FF0000"/>
                </a:solidFill>
                <a:latin typeface="微軟正黑體" panose="020B0604030504040204" pitchFamily="34" charset="-120"/>
                <a:ea typeface="微軟正黑體" panose="020B0604030504040204" pitchFamily="34" charset="-120"/>
              </a:rPr>
              <a:t>年</a:t>
            </a:r>
            <a:r>
              <a:rPr lang="en-US" altLang="zh-TW" sz="2400" b="1" dirty="0">
                <a:solidFill>
                  <a:srgbClr val="FF0000"/>
                </a:solidFill>
                <a:latin typeface="微軟正黑體" panose="020B0604030504040204" pitchFamily="34" charset="-120"/>
                <a:ea typeface="微軟正黑體" panose="020B0604030504040204" pitchFamily="34" charset="-120"/>
              </a:rPr>
              <a:t>10</a:t>
            </a:r>
            <a:r>
              <a:rPr lang="zh-TW" altLang="zh-TW" sz="2400" b="1" dirty="0">
                <a:solidFill>
                  <a:srgbClr val="FF0000"/>
                </a:solidFill>
                <a:latin typeface="微軟正黑體" panose="020B0604030504040204" pitchFamily="34" charset="-120"/>
                <a:ea typeface="微軟正黑體" panose="020B0604030504040204" pitchFamily="34" charset="-120"/>
              </a:rPr>
              <a:t>月起境外專班，免填「身分類別」欄位。</a:t>
            </a:r>
          </a:p>
          <a:p>
            <a:pPr marL="342900" indent="-342900">
              <a:buFont typeface="Wingdings" panose="05000000000000000000" pitchFamily="2" charset="2"/>
              <a:buChar char="u"/>
              <a:defRPr/>
            </a:pPr>
            <a:endParaRPr lang="zh-TW" altLang="zh-TW" sz="2400" dirty="0">
              <a:solidFill>
                <a:prstClr val="black"/>
              </a:solidFill>
              <a:latin typeface="微軟正黑體" panose="020B0604030504040204" pitchFamily="34" charset="-120"/>
              <a:ea typeface="微軟正黑體" panose="020B0604030504040204" pitchFamily="34" charset="-120"/>
            </a:endParaRP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教育部統計處</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修正</a:t>
            </a:r>
            <a:r>
              <a:rPr lang="zh-TW" altLang="zh-TW" dirty="0">
                <a:latin typeface="微軟正黑體" panose="020B0604030504040204" pitchFamily="34" charset="-120"/>
                <a:ea typeface="微軟正黑體" panose="020B0604030504040204" pitchFamily="34" charset="-120"/>
              </a:rPr>
              <a:t>定義】</a:t>
            </a:r>
          </a:p>
          <a:p>
            <a:pPr algn="ctr">
              <a:defRPr/>
            </a:pP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sp>
        <p:nvSpPr>
          <p:cNvPr id="121861" name="標題 1"/>
          <p:cNvSpPr txBox="1">
            <a:spLocks/>
          </p:cNvSpPr>
          <p:nvPr/>
        </p:nvSpPr>
        <p:spPr bwMode="auto">
          <a:xfrm>
            <a:off x="1854200" y="242888"/>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3200" b="1">
                <a:solidFill>
                  <a:srgbClr val="C5E0B4"/>
                </a:solidFill>
                <a:latin typeface="微軟正黑體" panose="020B0604030504040204" pitchFamily="34" charset="-120"/>
                <a:ea typeface="微軟正黑體" panose="020B0604030504040204" pitchFamily="34" charset="-120"/>
              </a:rPr>
              <a:t>表</a:t>
            </a:r>
            <a:r>
              <a:rPr lang="en-US" altLang="zh-TW" sz="3200" b="1">
                <a:solidFill>
                  <a:srgbClr val="C5E0B4"/>
                </a:solidFill>
                <a:latin typeface="微軟正黑體" panose="020B0604030504040204" pitchFamily="34" charset="-120"/>
                <a:ea typeface="微軟正黑體" panose="020B0604030504040204" pitchFamily="34" charset="-120"/>
              </a:rPr>
              <a:t>4-2-3 </a:t>
            </a:r>
            <a:r>
              <a:rPr lang="zh-TW" altLang="zh-TW" sz="3200" b="1">
                <a:solidFill>
                  <a:srgbClr val="C5E0B4"/>
                </a:solidFill>
                <a:latin typeface="微軟正黑體" panose="020B0604030504040204" pitchFamily="34" charset="-120"/>
                <a:ea typeface="微軟正黑體" panose="020B0604030504040204" pitchFamily="34" charset="-120"/>
              </a:rPr>
              <a:t>外國學生、僑生、港澳生、陸生資料統計表</a:t>
            </a:r>
            <a:endParaRPr lang="zh-TW" altLang="en-US" sz="3200" b="1">
              <a:solidFill>
                <a:srgbClr val="C5E0B4"/>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nvGraphicFramePr>
        <p:xfrm>
          <a:off x="106363" y="990600"/>
          <a:ext cx="11971337" cy="2752725"/>
        </p:xfrm>
        <a:graphic>
          <a:graphicData uri="http://schemas.openxmlformats.org/drawingml/2006/table">
            <a:tbl>
              <a:tblPr firstRow="1" firstCol="1" bandRow="1">
                <a:tableStyleId>{5C22544A-7EE6-4342-B048-85BDC9FD1C3A}</a:tableStyleId>
              </a:tblPr>
              <a:tblGrid>
                <a:gridCol w="721809">
                  <a:extLst>
                    <a:ext uri="{9D8B030D-6E8A-4147-A177-3AD203B41FA5}">
                      <a16:colId xmlns:a16="http://schemas.microsoft.com/office/drawing/2014/main" val="1779678756"/>
                    </a:ext>
                  </a:extLst>
                </a:gridCol>
                <a:gridCol w="704882">
                  <a:extLst>
                    <a:ext uri="{9D8B030D-6E8A-4147-A177-3AD203B41FA5}">
                      <a16:colId xmlns:a16="http://schemas.microsoft.com/office/drawing/2014/main" val="1630261589"/>
                    </a:ext>
                  </a:extLst>
                </a:gridCol>
                <a:gridCol w="656378">
                  <a:extLst>
                    <a:ext uri="{9D8B030D-6E8A-4147-A177-3AD203B41FA5}">
                      <a16:colId xmlns:a16="http://schemas.microsoft.com/office/drawing/2014/main" val="1768001828"/>
                    </a:ext>
                  </a:extLst>
                </a:gridCol>
                <a:gridCol w="496198">
                  <a:extLst>
                    <a:ext uri="{9D8B030D-6E8A-4147-A177-3AD203B41FA5}">
                      <a16:colId xmlns:a16="http://schemas.microsoft.com/office/drawing/2014/main" val="570155801"/>
                    </a:ext>
                  </a:extLst>
                </a:gridCol>
                <a:gridCol w="528636">
                  <a:extLst>
                    <a:ext uri="{9D8B030D-6E8A-4147-A177-3AD203B41FA5}">
                      <a16:colId xmlns:a16="http://schemas.microsoft.com/office/drawing/2014/main" val="2427658573"/>
                    </a:ext>
                  </a:extLst>
                </a:gridCol>
                <a:gridCol w="1433602">
                  <a:extLst>
                    <a:ext uri="{9D8B030D-6E8A-4147-A177-3AD203B41FA5}">
                      <a16:colId xmlns:a16="http://schemas.microsoft.com/office/drawing/2014/main" val="2740478457"/>
                    </a:ext>
                  </a:extLst>
                </a:gridCol>
                <a:gridCol w="1866984">
                  <a:extLst>
                    <a:ext uri="{9D8B030D-6E8A-4147-A177-3AD203B41FA5}">
                      <a16:colId xmlns:a16="http://schemas.microsoft.com/office/drawing/2014/main" val="1510065195"/>
                    </a:ext>
                  </a:extLst>
                </a:gridCol>
                <a:gridCol w="1438339">
                  <a:extLst>
                    <a:ext uri="{9D8B030D-6E8A-4147-A177-3AD203B41FA5}">
                      <a16:colId xmlns:a16="http://schemas.microsoft.com/office/drawing/2014/main" val="1783348271"/>
                    </a:ext>
                  </a:extLst>
                </a:gridCol>
                <a:gridCol w="1362136">
                  <a:extLst>
                    <a:ext uri="{9D8B030D-6E8A-4147-A177-3AD203B41FA5}">
                      <a16:colId xmlns:a16="http://schemas.microsoft.com/office/drawing/2014/main" val="374638448"/>
                    </a:ext>
                  </a:extLst>
                </a:gridCol>
                <a:gridCol w="1447865">
                  <a:extLst>
                    <a:ext uri="{9D8B030D-6E8A-4147-A177-3AD203B41FA5}">
                      <a16:colId xmlns:a16="http://schemas.microsoft.com/office/drawing/2014/main" val="1379805770"/>
                    </a:ext>
                  </a:extLst>
                </a:gridCol>
                <a:gridCol w="1314508">
                  <a:extLst>
                    <a:ext uri="{9D8B030D-6E8A-4147-A177-3AD203B41FA5}">
                      <a16:colId xmlns:a16="http://schemas.microsoft.com/office/drawing/2014/main" val="3465407648"/>
                    </a:ext>
                  </a:extLst>
                </a:gridCol>
              </a:tblGrid>
              <a:tr h="688181">
                <a:tc rowSpan="3">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學年度</a:t>
                      </a:r>
                      <a:r>
                        <a:rPr lang="en-US" sz="2400" b="0" kern="0">
                          <a:solidFill>
                            <a:schemeClr val="tx1"/>
                          </a:solidFill>
                          <a:effectLst/>
                          <a:latin typeface="微軟正黑體" panose="020B0604030504040204" pitchFamily="34" charset="-120"/>
                          <a:ea typeface="微軟正黑體" panose="020B0604030504040204" pitchFamily="34" charset="-120"/>
                        </a:rPr>
                        <a:t>/</a:t>
                      </a:r>
                      <a:r>
                        <a:rPr lang="zh-TW" sz="2400" b="0" kern="0">
                          <a:solidFill>
                            <a:schemeClr val="tx1"/>
                          </a:solidFill>
                          <a:effectLst/>
                          <a:latin typeface="微軟正黑體" panose="020B0604030504040204" pitchFamily="34" charset="-120"/>
                          <a:ea typeface="微軟正黑體" panose="020B0604030504040204" pitchFamily="34" charset="-120"/>
                        </a:rPr>
                        <a:t>學期</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學院</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系所</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學制</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第幾年</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身分類別</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3">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僑居地</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國別</a:t>
                      </a:r>
                      <a:r>
                        <a:rPr lang="en-US" sz="2400" b="0" kern="0" dirty="0" smtClean="0">
                          <a:solidFill>
                            <a:schemeClr val="tx1"/>
                          </a:solidFill>
                          <a:effectLst/>
                          <a:latin typeface="微軟正黑體" panose="020B0604030504040204" pitchFamily="34" charset="-120"/>
                          <a:ea typeface="微軟正黑體" panose="020B0604030504040204" pitchFamily="34" charset="-120"/>
                        </a:rPr>
                        <a:t>/</a:t>
                      </a:r>
                    </a:p>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地區</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省市</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4">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入學方式</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4149737842"/>
                  </a:ext>
                </a:extLst>
              </a:tr>
              <a:tr h="137636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依就學辦法入學</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依一般身分入學</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342460154"/>
                  </a:ext>
                </a:extLst>
              </a:tr>
              <a:tr h="68818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男</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女</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男</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女</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82361059"/>
                  </a:ext>
                </a:extLst>
              </a:tr>
            </a:tbl>
          </a:graphicData>
        </a:graphic>
      </p:graphicFrame>
    </p:spTree>
  </p:cSld>
  <p:clrMapOvr>
    <a:masterClrMapping/>
  </p:clrMapOvr>
  <p:transition spd="slow"/>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15</a:t>
            </a:r>
            <a:endParaRPr lang="zh-TW" altLang="en-US" smtClean="0"/>
          </a:p>
        </p:txBody>
      </p:sp>
      <p:sp>
        <p:nvSpPr>
          <p:cNvPr id="123907"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4C583C36-E235-4D1B-8C1F-50E4E2D7F5D2}" type="slidenum">
              <a:rPr lang="zh-TW" altLang="en-US" smtClean="0">
                <a:solidFill>
                  <a:srgbClr val="000000"/>
                </a:solidFill>
              </a:rPr>
              <a:pPr fontAlgn="base">
                <a:spcBef>
                  <a:spcPct val="0"/>
                </a:spcBef>
                <a:spcAft>
                  <a:spcPct val="0"/>
                </a:spcAft>
              </a:pPr>
              <a:t>66</a:t>
            </a:fld>
            <a:endParaRPr lang="zh-TW" altLang="en-US" smtClean="0">
              <a:solidFill>
                <a:srgbClr val="000000"/>
              </a:solidFill>
            </a:endParaRPr>
          </a:p>
        </p:txBody>
      </p:sp>
      <p:sp>
        <p:nvSpPr>
          <p:cNvPr id="123908" name="標題 1"/>
          <p:cNvSpPr txBox="1">
            <a:spLocks/>
          </p:cNvSpPr>
          <p:nvPr/>
        </p:nvSpPr>
        <p:spPr bwMode="auto">
          <a:xfrm>
            <a:off x="1854200" y="242888"/>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3200" b="1">
                <a:solidFill>
                  <a:srgbClr val="C5E0B4"/>
                </a:solidFill>
                <a:latin typeface="微軟正黑體" panose="020B0604030504040204" pitchFamily="34" charset="-120"/>
                <a:ea typeface="微軟正黑體" panose="020B0604030504040204" pitchFamily="34" charset="-120"/>
              </a:rPr>
              <a:t>表</a:t>
            </a:r>
            <a:r>
              <a:rPr lang="en-US" altLang="zh-TW" sz="3200" b="1">
                <a:solidFill>
                  <a:srgbClr val="C5E0B4"/>
                </a:solidFill>
                <a:latin typeface="微軟正黑體" panose="020B0604030504040204" pitchFamily="34" charset="-120"/>
                <a:ea typeface="微軟正黑體" panose="020B0604030504040204" pitchFamily="34" charset="-120"/>
              </a:rPr>
              <a:t>4-2-3 </a:t>
            </a:r>
            <a:r>
              <a:rPr lang="zh-TW" altLang="zh-TW" sz="3200" b="1">
                <a:solidFill>
                  <a:srgbClr val="C5E0B4"/>
                </a:solidFill>
                <a:latin typeface="微軟正黑體" panose="020B0604030504040204" pitchFamily="34" charset="-120"/>
                <a:ea typeface="微軟正黑體" panose="020B0604030504040204" pitchFamily="34" charset="-120"/>
              </a:rPr>
              <a:t>外國學生、僑生、港澳生、陸生資料統計表</a:t>
            </a:r>
            <a:endParaRPr lang="zh-TW" altLang="en-US" sz="3200" b="1">
              <a:solidFill>
                <a:srgbClr val="C5E0B4"/>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nvGraphicFramePr>
        <p:xfrm>
          <a:off x="106363" y="990600"/>
          <a:ext cx="11971337" cy="2752725"/>
        </p:xfrm>
        <a:graphic>
          <a:graphicData uri="http://schemas.openxmlformats.org/drawingml/2006/table">
            <a:tbl>
              <a:tblPr firstRow="1" firstCol="1" bandRow="1">
                <a:tableStyleId>{5C22544A-7EE6-4342-B048-85BDC9FD1C3A}</a:tableStyleId>
              </a:tblPr>
              <a:tblGrid>
                <a:gridCol w="721809">
                  <a:extLst>
                    <a:ext uri="{9D8B030D-6E8A-4147-A177-3AD203B41FA5}">
                      <a16:colId xmlns:a16="http://schemas.microsoft.com/office/drawing/2014/main" val="1779678756"/>
                    </a:ext>
                  </a:extLst>
                </a:gridCol>
                <a:gridCol w="704882">
                  <a:extLst>
                    <a:ext uri="{9D8B030D-6E8A-4147-A177-3AD203B41FA5}">
                      <a16:colId xmlns:a16="http://schemas.microsoft.com/office/drawing/2014/main" val="1630261589"/>
                    </a:ext>
                  </a:extLst>
                </a:gridCol>
                <a:gridCol w="656378">
                  <a:extLst>
                    <a:ext uri="{9D8B030D-6E8A-4147-A177-3AD203B41FA5}">
                      <a16:colId xmlns:a16="http://schemas.microsoft.com/office/drawing/2014/main" val="1768001828"/>
                    </a:ext>
                  </a:extLst>
                </a:gridCol>
                <a:gridCol w="496198">
                  <a:extLst>
                    <a:ext uri="{9D8B030D-6E8A-4147-A177-3AD203B41FA5}">
                      <a16:colId xmlns:a16="http://schemas.microsoft.com/office/drawing/2014/main" val="570155801"/>
                    </a:ext>
                  </a:extLst>
                </a:gridCol>
                <a:gridCol w="528636">
                  <a:extLst>
                    <a:ext uri="{9D8B030D-6E8A-4147-A177-3AD203B41FA5}">
                      <a16:colId xmlns:a16="http://schemas.microsoft.com/office/drawing/2014/main" val="2427658573"/>
                    </a:ext>
                  </a:extLst>
                </a:gridCol>
                <a:gridCol w="1433602">
                  <a:extLst>
                    <a:ext uri="{9D8B030D-6E8A-4147-A177-3AD203B41FA5}">
                      <a16:colId xmlns:a16="http://schemas.microsoft.com/office/drawing/2014/main" val="2740478457"/>
                    </a:ext>
                  </a:extLst>
                </a:gridCol>
                <a:gridCol w="1866984">
                  <a:extLst>
                    <a:ext uri="{9D8B030D-6E8A-4147-A177-3AD203B41FA5}">
                      <a16:colId xmlns:a16="http://schemas.microsoft.com/office/drawing/2014/main" val="1510065195"/>
                    </a:ext>
                  </a:extLst>
                </a:gridCol>
                <a:gridCol w="1438339">
                  <a:extLst>
                    <a:ext uri="{9D8B030D-6E8A-4147-A177-3AD203B41FA5}">
                      <a16:colId xmlns:a16="http://schemas.microsoft.com/office/drawing/2014/main" val="1783348271"/>
                    </a:ext>
                  </a:extLst>
                </a:gridCol>
                <a:gridCol w="1362136">
                  <a:extLst>
                    <a:ext uri="{9D8B030D-6E8A-4147-A177-3AD203B41FA5}">
                      <a16:colId xmlns:a16="http://schemas.microsoft.com/office/drawing/2014/main" val="374638448"/>
                    </a:ext>
                  </a:extLst>
                </a:gridCol>
                <a:gridCol w="1447865">
                  <a:extLst>
                    <a:ext uri="{9D8B030D-6E8A-4147-A177-3AD203B41FA5}">
                      <a16:colId xmlns:a16="http://schemas.microsoft.com/office/drawing/2014/main" val="1379805770"/>
                    </a:ext>
                  </a:extLst>
                </a:gridCol>
                <a:gridCol w="1314508">
                  <a:extLst>
                    <a:ext uri="{9D8B030D-6E8A-4147-A177-3AD203B41FA5}">
                      <a16:colId xmlns:a16="http://schemas.microsoft.com/office/drawing/2014/main" val="3465407648"/>
                    </a:ext>
                  </a:extLst>
                </a:gridCol>
              </a:tblGrid>
              <a:tr h="688181">
                <a:tc rowSpan="3">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學年度</a:t>
                      </a:r>
                      <a:r>
                        <a:rPr lang="en-US" sz="2400" b="0" kern="0">
                          <a:solidFill>
                            <a:schemeClr val="tx1"/>
                          </a:solidFill>
                          <a:effectLst/>
                          <a:latin typeface="微軟正黑體" panose="020B0604030504040204" pitchFamily="34" charset="-120"/>
                          <a:ea typeface="微軟正黑體" panose="020B0604030504040204" pitchFamily="34" charset="-120"/>
                        </a:rPr>
                        <a:t>/</a:t>
                      </a:r>
                      <a:r>
                        <a:rPr lang="zh-TW" sz="2400" b="0" kern="0">
                          <a:solidFill>
                            <a:schemeClr val="tx1"/>
                          </a:solidFill>
                          <a:effectLst/>
                          <a:latin typeface="微軟正黑體" panose="020B0604030504040204" pitchFamily="34" charset="-120"/>
                          <a:ea typeface="微軟正黑體" panose="020B0604030504040204" pitchFamily="34" charset="-120"/>
                        </a:rPr>
                        <a:t>學期</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學院</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系所</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學制</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第幾年</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身分類別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僑居地</a:t>
                      </a:r>
                      <a:r>
                        <a:rPr lang="en-US" sz="2400" b="1" kern="0" dirty="0">
                          <a:solidFill>
                            <a:srgbClr val="FF0000"/>
                          </a:solidFill>
                          <a:effectLst/>
                          <a:latin typeface="微軟正黑體" panose="020B0604030504040204" pitchFamily="34" charset="-120"/>
                          <a:ea typeface="微軟正黑體" panose="020B0604030504040204" pitchFamily="34" charset="-120"/>
                        </a:rPr>
                        <a:t>/</a:t>
                      </a:r>
                      <a:r>
                        <a:rPr lang="zh-TW" sz="2400" b="1" kern="0" dirty="0">
                          <a:solidFill>
                            <a:srgbClr val="FF0000"/>
                          </a:solidFill>
                          <a:effectLst/>
                          <a:latin typeface="微軟正黑體" panose="020B0604030504040204" pitchFamily="34" charset="-120"/>
                          <a:ea typeface="微軟正黑體" panose="020B0604030504040204" pitchFamily="34" charset="-120"/>
                        </a:rPr>
                        <a:t>國別</a:t>
                      </a:r>
                      <a:r>
                        <a:rPr lang="en-US" sz="2400" b="1" kern="0" dirty="0" smtClean="0">
                          <a:solidFill>
                            <a:srgbClr val="FF0000"/>
                          </a:solidFill>
                          <a:effectLst/>
                          <a:latin typeface="微軟正黑體" panose="020B0604030504040204" pitchFamily="34" charset="-120"/>
                          <a:ea typeface="微軟正黑體" panose="020B0604030504040204" pitchFamily="34" charset="-120"/>
                        </a:rPr>
                        <a:t>/</a:t>
                      </a:r>
                    </a:p>
                    <a:p>
                      <a:pPr algn="ctr">
                        <a:spcAft>
                          <a:spcPts val="0"/>
                        </a:spcAft>
                      </a:pPr>
                      <a:r>
                        <a:rPr lang="zh-TW" sz="2400" b="1" kern="0" dirty="0" smtClean="0">
                          <a:solidFill>
                            <a:srgbClr val="FF0000"/>
                          </a:solidFill>
                          <a:effectLst/>
                          <a:latin typeface="微軟正黑體" panose="020B0604030504040204" pitchFamily="34" charset="-120"/>
                          <a:ea typeface="微軟正黑體" panose="020B0604030504040204" pitchFamily="34" charset="-120"/>
                        </a:rPr>
                        <a:t>地區</a:t>
                      </a:r>
                      <a:r>
                        <a:rPr lang="en-US" sz="2400" b="1" kern="0" dirty="0">
                          <a:solidFill>
                            <a:srgbClr val="FF0000"/>
                          </a:solidFill>
                          <a:effectLst/>
                          <a:latin typeface="微軟正黑體" panose="020B0604030504040204" pitchFamily="34" charset="-120"/>
                          <a:ea typeface="微軟正黑體" panose="020B0604030504040204" pitchFamily="34" charset="-120"/>
                        </a:rPr>
                        <a:t>/</a:t>
                      </a:r>
                      <a:r>
                        <a:rPr lang="zh-TW" sz="2400" b="1" kern="0" dirty="0">
                          <a:solidFill>
                            <a:srgbClr val="FF0000"/>
                          </a:solidFill>
                          <a:effectLst/>
                          <a:latin typeface="微軟正黑體" panose="020B0604030504040204" pitchFamily="34" charset="-120"/>
                          <a:ea typeface="微軟正黑體" panose="020B0604030504040204" pitchFamily="34" charset="-120"/>
                        </a:rPr>
                        <a:t>省市</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gridSpan="4">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入學方式</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4149737842"/>
                  </a:ext>
                </a:extLst>
              </a:tr>
              <a:tr h="137636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依就學辦法入學</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依一般身分入學</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342460154"/>
                  </a:ext>
                </a:extLst>
              </a:tr>
              <a:tr h="68818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男</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女</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男</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女</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82361059"/>
                  </a:ext>
                </a:extLst>
              </a:tr>
            </a:tbl>
          </a:graphicData>
        </a:graphic>
      </p:graphicFrame>
      <p:sp>
        <p:nvSpPr>
          <p:cNvPr id="7" name="矩形 6"/>
          <p:cNvSpPr/>
          <p:nvPr/>
        </p:nvSpPr>
        <p:spPr>
          <a:xfrm>
            <a:off x="15875" y="3836988"/>
            <a:ext cx="12176125" cy="3323987"/>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修改定義</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 僑居地</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國別</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地區</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省市</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請依據學生僑居地</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國別</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地區</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省市選擇填入：</a:t>
            </a: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sz="2400" dirty="0">
                <a:solidFill>
                  <a:prstClr val="black"/>
                </a:solidFill>
                <a:latin typeface="微軟正黑體" panose="020B0604030504040204" pitchFamily="34" charset="-120"/>
                <a:ea typeface="微軟正黑體" panose="020B0604030504040204" pitchFamily="34" charset="-120"/>
              </a:rPr>
              <a:t>（一）</a:t>
            </a:r>
            <a:r>
              <a:rPr lang="zh-TW" altLang="en-US" sz="2400" b="1" strike="sngStrike" dirty="0">
                <a:solidFill>
                  <a:srgbClr val="FF0000"/>
                </a:solidFill>
                <a:latin typeface="微軟正黑體" panose="020B0604030504040204" pitchFamily="34" charset="-120"/>
                <a:ea typeface="微軟正黑體" panose="020B0604030504040204" pitchFamily="34" charset="-120"/>
              </a:rPr>
              <a:t>僑生</a:t>
            </a:r>
            <a:r>
              <a:rPr lang="en-US" altLang="zh-TW" sz="2400" b="1" strike="sngStrike"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外國學生：國家</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地區</a:t>
            </a:r>
            <a:r>
              <a:rPr lang="zh-TW" altLang="zh-TW" sz="2400" dirty="0">
                <a:solidFill>
                  <a:prstClr val="black"/>
                </a:solidFill>
                <a:latin typeface="微軟正黑體" panose="020B0604030504040204" pitchFamily="34" charset="-120"/>
                <a:ea typeface="微軟正黑體" panose="020B0604030504040204" pitchFamily="34" charset="-120"/>
              </a:rPr>
              <a:t>選擇不含大陸、香港、澳門。</a:t>
            </a: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sz="2400" dirty="0">
                <a:solidFill>
                  <a:prstClr val="black"/>
                </a:solidFill>
                <a:latin typeface="微軟正黑體" panose="020B0604030504040204" pitchFamily="34" charset="-120"/>
                <a:ea typeface="微軟正黑體" panose="020B0604030504040204" pitchFamily="34" charset="-120"/>
              </a:rPr>
              <a:t>（二）</a:t>
            </a:r>
            <a:r>
              <a:rPr lang="zh-TW" altLang="zh-TW" sz="2400" b="1" dirty="0">
                <a:solidFill>
                  <a:srgbClr val="FF0000"/>
                </a:solidFill>
                <a:latin typeface="微軟正黑體" panose="020B0604030504040204" pitchFamily="34" charset="-120"/>
                <a:ea typeface="微軟正黑體" panose="020B0604030504040204" pitchFamily="34" charset="-120"/>
              </a:rPr>
              <a:t>僑生：國家選擇不含大陸。</a:t>
            </a: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sz="2400" dirty="0">
                <a:solidFill>
                  <a:prstClr val="black"/>
                </a:solidFill>
                <a:latin typeface="微軟正黑體" panose="020B0604030504040204" pitchFamily="34" charset="-120"/>
                <a:ea typeface="微軟正黑體" panose="020B0604030504040204" pitchFamily="34" charset="-120"/>
              </a:rPr>
              <a:t>（三）港澳生：</a:t>
            </a:r>
            <a:r>
              <a:rPr lang="zh-TW" altLang="en-US" sz="2400" dirty="0">
                <a:solidFill>
                  <a:prstClr val="black"/>
                </a:solidFill>
                <a:latin typeface="微軟正黑體" panose="020B0604030504040204" pitchFamily="34" charset="-120"/>
                <a:ea typeface="微軟正黑體" panose="020B0604030504040204" pitchFamily="34" charset="-120"/>
              </a:rPr>
              <a:t>地區</a:t>
            </a:r>
            <a:r>
              <a:rPr lang="zh-TW" altLang="zh-TW" sz="2400" dirty="0">
                <a:solidFill>
                  <a:prstClr val="black"/>
                </a:solidFill>
                <a:latin typeface="微軟正黑體" panose="020B0604030504040204" pitchFamily="34" charset="-120"/>
                <a:ea typeface="微軟正黑體" panose="020B0604030504040204" pitchFamily="34" charset="-120"/>
              </a:rPr>
              <a:t>選擇香港</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澳門</a:t>
            </a:r>
            <a:r>
              <a:rPr lang="zh-TW" altLang="zh-TW" dirty="0"/>
              <a:t>。</a:t>
            </a: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教育部統計處</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修正</a:t>
            </a:r>
            <a:r>
              <a:rPr lang="zh-TW" altLang="zh-TW" dirty="0">
                <a:latin typeface="微軟正黑體" panose="020B0604030504040204" pitchFamily="34" charset="-120"/>
                <a:ea typeface="微軟正黑體" panose="020B0604030504040204" pitchFamily="34" charset="-120"/>
              </a:rPr>
              <a:t>定義】</a:t>
            </a:r>
          </a:p>
          <a:p>
            <a:pPr algn="ctr">
              <a:defRPr/>
            </a:pP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cxnSp>
        <p:nvCxnSpPr>
          <p:cNvPr id="8" name="直線接點 7"/>
          <p:cNvCxnSpPr>
            <a:cxnSpLocks/>
          </p:cNvCxnSpPr>
          <p:nvPr/>
        </p:nvCxnSpPr>
        <p:spPr>
          <a:xfrm>
            <a:off x="1233488" y="5014913"/>
            <a:ext cx="620712" cy="22225"/>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Tree>
  </p:cSld>
  <p:clrMapOvr>
    <a:masterClrMapping/>
  </p:clrMapOvr>
  <p:transition spd="slow"/>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16</a:t>
            </a:r>
            <a:endParaRPr lang="zh-TW" altLang="en-US" smtClean="0"/>
          </a:p>
        </p:txBody>
      </p:sp>
      <p:sp>
        <p:nvSpPr>
          <p:cNvPr id="125955"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128D8F8F-BFC4-496C-BD60-8C0402E8F60D}" type="slidenum">
              <a:rPr lang="zh-TW" altLang="en-US" smtClean="0">
                <a:solidFill>
                  <a:srgbClr val="000000"/>
                </a:solidFill>
              </a:rPr>
              <a:pPr fontAlgn="base">
                <a:spcBef>
                  <a:spcPct val="0"/>
                </a:spcBef>
                <a:spcAft>
                  <a:spcPct val="0"/>
                </a:spcAft>
              </a:pPr>
              <a:t>67</a:t>
            </a:fld>
            <a:endParaRPr lang="zh-TW" altLang="en-US" smtClean="0">
              <a:solidFill>
                <a:srgbClr val="000000"/>
              </a:solidFill>
            </a:endParaRPr>
          </a:p>
        </p:txBody>
      </p:sp>
      <p:sp>
        <p:nvSpPr>
          <p:cNvPr id="125956" name="標題 1"/>
          <p:cNvSpPr txBox="1">
            <a:spLocks/>
          </p:cNvSpPr>
          <p:nvPr/>
        </p:nvSpPr>
        <p:spPr bwMode="auto">
          <a:xfrm>
            <a:off x="1854200" y="242888"/>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3200" b="1">
                <a:solidFill>
                  <a:srgbClr val="C5E0B4"/>
                </a:solidFill>
                <a:latin typeface="微軟正黑體" panose="020B0604030504040204" pitchFamily="34" charset="-120"/>
                <a:ea typeface="微軟正黑體" panose="020B0604030504040204" pitchFamily="34" charset="-120"/>
              </a:rPr>
              <a:t>表</a:t>
            </a:r>
            <a:r>
              <a:rPr lang="en-US" altLang="zh-TW" sz="3200" b="1">
                <a:solidFill>
                  <a:srgbClr val="C5E0B4"/>
                </a:solidFill>
                <a:latin typeface="微軟正黑體" panose="020B0604030504040204" pitchFamily="34" charset="-120"/>
                <a:ea typeface="微軟正黑體" panose="020B0604030504040204" pitchFamily="34" charset="-120"/>
              </a:rPr>
              <a:t>4-2-11 </a:t>
            </a:r>
            <a:r>
              <a:rPr lang="zh-TW" altLang="zh-TW" sz="3200" b="1">
                <a:solidFill>
                  <a:srgbClr val="C5E0B4"/>
                </a:solidFill>
                <a:latin typeface="微軟正黑體" panose="020B0604030504040204" pitchFamily="34" charset="-120"/>
                <a:ea typeface="微軟正黑體" panose="020B0604030504040204" pitchFamily="34" charset="-120"/>
              </a:rPr>
              <a:t>學生修讀科技相關課程情形資料表</a:t>
            </a:r>
            <a:endParaRPr lang="zh-TW" altLang="en-US" sz="3200" b="1">
              <a:solidFill>
                <a:srgbClr val="C5E0B4"/>
              </a:solidFill>
              <a:latin typeface="微軟正黑體" panose="020B0604030504040204" pitchFamily="34" charset="-120"/>
              <a:ea typeface="微軟正黑體" panose="020B0604030504040204" pitchFamily="34" charset="-120"/>
            </a:endParaRPr>
          </a:p>
        </p:txBody>
      </p:sp>
      <p:sp>
        <p:nvSpPr>
          <p:cNvPr id="7" name="矩形 6"/>
          <p:cNvSpPr/>
          <p:nvPr/>
        </p:nvSpPr>
        <p:spPr>
          <a:xfrm>
            <a:off x="15875" y="3836988"/>
            <a:ext cx="12176125" cy="332422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修改表名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 學生修讀科技相關課程情形資料表</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原表名學生修讀程式設計課程情形資料表，自</a:t>
            </a:r>
            <a:r>
              <a:rPr lang="en-US" altLang="zh-TW" sz="2400" dirty="0">
                <a:solidFill>
                  <a:prstClr val="black"/>
                </a:solidFill>
                <a:latin typeface="微軟正黑體" panose="020B0604030504040204" pitchFamily="34" charset="-120"/>
                <a:ea typeface="微軟正黑體" panose="020B0604030504040204" pitchFamily="34" charset="-120"/>
              </a:rPr>
              <a:t>109</a:t>
            </a:r>
            <a:r>
              <a:rPr lang="zh-TW" altLang="en-US"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10</a:t>
            </a:r>
            <a:r>
              <a:rPr lang="zh-TW" altLang="en-US" sz="2400" dirty="0">
                <a:solidFill>
                  <a:prstClr val="black"/>
                </a:solidFill>
                <a:latin typeface="微軟正黑體" panose="020B0604030504040204" pitchFamily="34" charset="-120"/>
                <a:ea typeface="微軟正黑體" panose="020B0604030504040204" pitchFamily="34" charset="-120"/>
              </a:rPr>
              <a:t>月起更改為</a:t>
            </a:r>
            <a:r>
              <a:rPr lang="zh-TW" altLang="en-US" sz="2400" b="1" dirty="0">
                <a:solidFill>
                  <a:srgbClr val="FF0000"/>
                </a:solidFill>
                <a:latin typeface="微軟正黑體" panose="020B0604030504040204" pitchFamily="34" charset="-120"/>
                <a:ea typeface="微軟正黑體" panose="020B0604030504040204" pitchFamily="34" charset="-120"/>
              </a:rPr>
              <a:t>「學生修讀科技相關課程資料表」</a:t>
            </a:r>
            <a:r>
              <a:rPr lang="zh-TW" altLang="en-US"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教育部技職司</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修正</a:t>
            </a:r>
            <a:r>
              <a:rPr lang="zh-TW" altLang="zh-TW" dirty="0">
                <a:latin typeface="微軟正黑體" panose="020B0604030504040204" pitchFamily="34" charset="-120"/>
                <a:ea typeface="微軟正黑體" panose="020B0604030504040204" pitchFamily="34" charset="-120"/>
              </a:rPr>
              <a:t>定義】</a:t>
            </a:r>
          </a:p>
          <a:p>
            <a:pPr algn="ctr">
              <a:defRPr/>
            </a:pP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153988" y="990600"/>
          <a:ext cx="11923712" cy="2771775"/>
        </p:xfrm>
        <a:graphic>
          <a:graphicData uri="http://schemas.openxmlformats.org/drawingml/2006/table">
            <a:tbl>
              <a:tblPr firstRow="1" firstCol="1" bandRow="1">
                <a:tableStyleId>{5C22544A-7EE6-4342-B048-85BDC9FD1C3A}</a:tableStyleId>
              </a:tblPr>
              <a:tblGrid>
                <a:gridCol w="721719">
                  <a:extLst>
                    <a:ext uri="{9D8B030D-6E8A-4147-A177-3AD203B41FA5}">
                      <a16:colId xmlns:a16="http://schemas.microsoft.com/office/drawing/2014/main" val="2841171281"/>
                    </a:ext>
                  </a:extLst>
                </a:gridCol>
                <a:gridCol w="781091">
                  <a:extLst>
                    <a:ext uri="{9D8B030D-6E8A-4147-A177-3AD203B41FA5}">
                      <a16:colId xmlns:a16="http://schemas.microsoft.com/office/drawing/2014/main" val="2676988533"/>
                    </a:ext>
                  </a:extLst>
                </a:gridCol>
                <a:gridCol w="819193">
                  <a:extLst>
                    <a:ext uri="{9D8B030D-6E8A-4147-A177-3AD203B41FA5}">
                      <a16:colId xmlns:a16="http://schemas.microsoft.com/office/drawing/2014/main" val="2027905112"/>
                    </a:ext>
                  </a:extLst>
                </a:gridCol>
                <a:gridCol w="847770">
                  <a:extLst>
                    <a:ext uri="{9D8B030D-6E8A-4147-A177-3AD203B41FA5}">
                      <a16:colId xmlns:a16="http://schemas.microsoft.com/office/drawing/2014/main" val="613518732"/>
                    </a:ext>
                  </a:extLst>
                </a:gridCol>
                <a:gridCol w="2667141">
                  <a:extLst>
                    <a:ext uri="{9D8B030D-6E8A-4147-A177-3AD203B41FA5}">
                      <a16:colId xmlns:a16="http://schemas.microsoft.com/office/drawing/2014/main" val="2814576002"/>
                    </a:ext>
                  </a:extLst>
                </a:gridCol>
                <a:gridCol w="2895753">
                  <a:extLst>
                    <a:ext uri="{9D8B030D-6E8A-4147-A177-3AD203B41FA5}">
                      <a16:colId xmlns:a16="http://schemas.microsoft.com/office/drawing/2014/main" val="4208452235"/>
                    </a:ext>
                  </a:extLst>
                </a:gridCol>
                <a:gridCol w="3191044">
                  <a:extLst>
                    <a:ext uri="{9D8B030D-6E8A-4147-A177-3AD203B41FA5}">
                      <a16:colId xmlns:a16="http://schemas.microsoft.com/office/drawing/2014/main" val="2498058312"/>
                    </a:ext>
                  </a:extLst>
                </a:gridCol>
              </a:tblGrid>
              <a:tr h="1385888">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學年度</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學期</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學院</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系所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正式學籍</a:t>
                      </a:r>
                      <a:r>
                        <a:rPr lang="zh-TW" sz="2400" b="0" kern="100" dirty="0" smtClean="0">
                          <a:solidFill>
                            <a:schemeClr val="tx1"/>
                          </a:solidFill>
                          <a:effectLst/>
                          <a:latin typeface="微軟正黑體" panose="020B0604030504040204" pitchFamily="34" charset="-120"/>
                          <a:ea typeface="微軟正黑體" panose="020B0604030504040204" pitchFamily="34" charset="-120"/>
                        </a:rPr>
                        <a:t>之</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在學</a:t>
                      </a:r>
                      <a:r>
                        <a:rPr lang="zh-TW" sz="2400" b="0" kern="100" dirty="0">
                          <a:solidFill>
                            <a:schemeClr val="tx1"/>
                          </a:solidFill>
                          <a:effectLst/>
                          <a:latin typeface="微軟正黑體" panose="020B0604030504040204" pitchFamily="34" charset="-120"/>
                          <a:ea typeface="微軟正黑體" panose="020B0604030504040204" pitchFamily="34" charset="-120"/>
                        </a:rPr>
                        <a:t>學生總人數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曾修讀程式設計</a:t>
                      </a:r>
                      <a:r>
                        <a:rPr lang="zh-TW" sz="2400" b="0" kern="100" dirty="0" smtClean="0">
                          <a:solidFill>
                            <a:schemeClr val="tx1"/>
                          </a:solidFill>
                          <a:effectLst/>
                          <a:latin typeface="微軟正黑體" panose="020B0604030504040204" pitchFamily="34" charset="-120"/>
                          <a:ea typeface="微軟正黑體" panose="020B0604030504040204" pitchFamily="34" charset="-120"/>
                        </a:rPr>
                        <a:t>課程</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學生</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曾修讀數位科技微學程學生人數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069633"/>
                  </a:ext>
                </a:extLst>
              </a:tr>
              <a:tr h="138588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系統自動帶入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846120943"/>
                  </a:ext>
                </a:extLst>
              </a:tr>
            </a:tbl>
          </a:graphicData>
        </a:graphic>
      </p:graphicFrame>
    </p:spTree>
  </p:cSld>
  <p:clrMapOvr>
    <a:masterClrMapping/>
  </p:clrMapOvr>
  <p:transition spd="slow"/>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16</a:t>
            </a:r>
            <a:endParaRPr lang="zh-TW" altLang="en-US" smtClean="0"/>
          </a:p>
        </p:txBody>
      </p:sp>
      <p:sp>
        <p:nvSpPr>
          <p:cNvPr id="128003"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A60CD811-D108-4BDF-888D-780DFB97FCDC}" type="slidenum">
              <a:rPr lang="zh-TW" altLang="en-US" smtClean="0">
                <a:solidFill>
                  <a:srgbClr val="000000"/>
                </a:solidFill>
              </a:rPr>
              <a:pPr fontAlgn="base">
                <a:spcBef>
                  <a:spcPct val="0"/>
                </a:spcBef>
                <a:spcAft>
                  <a:spcPct val="0"/>
                </a:spcAft>
              </a:pPr>
              <a:t>68</a:t>
            </a:fld>
            <a:endParaRPr lang="zh-TW" altLang="en-US" smtClean="0">
              <a:solidFill>
                <a:srgbClr val="000000"/>
              </a:solidFill>
            </a:endParaRPr>
          </a:p>
        </p:txBody>
      </p:sp>
      <p:sp>
        <p:nvSpPr>
          <p:cNvPr id="128004" name="標題 1"/>
          <p:cNvSpPr txBox="1">
            <a:spLocks/>
          </p:cNvSpPr>
          <p:nvPr/>
        </p:nvSpPr>
        <p:spPr bwMode="auto">
          <a:xfrm>
            <a:off x="1854200" y="242888"/>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3200" b="1">
                <a:solidFill>
                  <a:srgbClr val="C5E0B4"/>
                </a:solidFill>
                <a:latin typeface="微軟正黑體" panose="020B0604030504040204" pitchFamily="34" charset="-120"/>
                <a:ea typeface="微軟正黑體" panose="020B0604030504040204" pitchFamily="34" charset="-120"/>
              </a:rPr>
              <a:t>表</a:t>
            </a:r>
            <a:r>
              <a:rPr lang="en-US" altLang="zh-TW" sz="3200" b="1">
                <a:solidFill>
                  <a:srgbClr val="C5E0B4"/>
                </a:solidFill>
                <a:latin typeface="微軟正黑體" panose="020B0604030504040204" pitchFamily="34" charset="-120"/>
                <a:ea typeface="微軟正黑體" panose="020B0604030504040204" pitchFamily="34" charset="-120"/>
              </a:rPr>
              <a:t>4-2-11 </a:t>
            </a:r>
            <a:r>
              <a:rPr lang="zh-TW" altLang="zh-TW" sz="3200" b="1">
                <a:solidFill>
                  <a:srgbClr val="C5E0B4"/>
                </a:solidFill>
                <a:latin typeface="微軟正黑體" panose="020B0604030504040204" pitchFamily="34" charset="-120"/>
                <a:ea typeface="微軟正黑體" panose="020B0604030504040204" pitchFamily="34" charset="-120"/>
              </a:rPr>
              <a:t>學生修讀科技相關課程情形資料表</a:t>
            </a:r>
            <a:endParaRPr lang="zh-TW" altLang="en-US" sz="3200" b="1">
              <a:solidFill>
                <a:srgbClr val="C5E0B4"/>
              </a:solidFill>
              <a:latin typeface="微軟正黑體" panose="020B0604030504040204" pitchFamily="34" charset="-120"/>
              <a:ea typeface="微軟正黑體" panose="020B0604030504040204" pitchFamily="34" charset="-120"/>
            </a:endParaRPr>
          </a:p>
        </p:txBody>
      </p:sp>
      <p:sp>
        <p:nvSpPr>
          <p:cNvPr id="7" name="矩形 6"/>
          <p:cNvSpPr/>
          <p:nvPr/>
        </p:nvSpPr>
        <p:spPr>
          <a:xfrm>
            <a:off x="15875" y="3836988"/>
            <a:ext cx="12176125" cy="3694112"/>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 曾修讀數位科技微學程學生人數 </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數位科技微學程</a:t>
            </a:r>
            <a:r>
              <a:rPr lang="zh-TW" altLang="zh-TW" sz="2400" dirty="0">
                <a:solidFill>
                  <a:prstClr val="black"/>
                </a:solidFill>
                <a:latin typeface="微軟正黑體" panose="020B0604030504040204" pitchFamily="34" charset="-120"/>
                <a:ea typeface="微軟正黑體" panose="020B0604030504040204" pitchFamily="34" charset="-120"/>
              </a:rPr>
              <a:t>：係指為擴增</a:t>
            </a:r>
            <a:r>
              <a:rPr lang="zh-TW" altLang="zh-TW" sz="2400" b="1" dirty="0">
                <a:solidFill>
                  <a:srgbClr val="FF0000"/>
                </a:solidFill>
                <a:latin typeface="微軟正黑體" panose="020B0604030504040204" pitchFamily="34" charset="-120"/>
                <a:ea typeface="微軟正黑體" panose="020B0604030504040204" pitchFamily="34" charset="-120"/>
              </a:rPr>
              <a:t>培育具備資通訊數位能力的跨領域人才</a:t>
            </a:r>
            <a:r>
              <a:rPr lang="zh-TW" altLang="zh-TW" sz="2400" dirty="0">
                <a:solidFill>
                  <a:prstClr val="black"/>
                </a:solidFill>
                <a:latin typeface="微軟正黑體" panose="020B0604030504040204" pitchFamily="34" charset="-120"/>
                <a:ea typeface="微軟正黑體" panose="020B0604030504040204" pitchFamily="34" charset="-120"/>
              </a:rPr>
              <a:t>，滿足未來數年我國產業數位轉型人力需求，教育部鼓勵大專校院</a:t>
            </a:r>
            <a:r>
              <a:rPr lang="zh-TW" altLang="zh-TW" sz="2400" b="1" dirty="0">
                <a:solidFill>
                  <a:srgbClr val="FF0000"/>
                </a:solidFill>
                <a:latin typeface="微軟正黑體" panose="020B0604030504040204" pitchFamily="34" charset="-120"/>
                <a:ea typeface="微軟正黑體" panose="020B0604030504040204" pitchFamily="34" charset="-120"/>
              </a:rPr>
              <a:t>針對非資通訊系所學生開設數位科技相關微學程</a:t>
            </a:r>
            <a:r>
              <a:rPr lang="zh-TW" altLang="zh-TW" sz="2400" dirty="0">
                <a:solidFill>
                  <a:prstClr val="black"/>
                </a:solidFill>
                <a:latin typeface="微軟正黑體" panose="020B0604030504040204" pitchFamily="34" charset="-120"/>
                <a:ea typeface="微軟正黑體" panose="020B0604030504040204" pitchFamily="34" charset="-120"/>
              </a:rPr>
              <a:t>。微學程設立的目標，在於透過創新敏捷的人才培育模式，鼓勵非資通訊系所學生修習系列課程並參與配套活動，使其具備以數位科技解決領域專業問題的核心能力，並能與資訊及不同專長領域的人溝通合作，應用數位科技來解決產業實際問題。</a:t>
            </a:r>
          </a:p>
          <a:p>
            <a:pPr algn="ct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教育部技職司</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新增欄位</a:t>
            </a:r>
            <a:r>
              <a:rPr lang="zh-TW" altLang="zh-TW" dirty="0">
                <a:latin typeface="微軟正黑體" panose="020B0604030504040204" pitchFamily="34" charset="-120"/>
                <a:ea typeface="微軟正黑體" panose="020B0604030504040204" pitchFamily="34" charset="-120"/>
              </a:rPr>
              <a:t>】</a:t>
            </a:r>
          </a:p>
          <a:p>
            <a:pPr algn="ctr">
              <a:defRPr/>
            </a:pP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153988" y="990600"/>
          <a:ext cx="11923712" cy="2771775"/>
        </p:xfrm>
        <a:graphic>
          <a:graphicData uri="http://schemas.openxmlformats.org/drawingml/2006/table">
            <a:tbl>
              <a:tblPr firstRow="1" firstCol="1" bandRow="1">
                <a:tableStyleId>{5C22544A-7EE6-4342-B048-85BDC9FD1C3A}</a:tableStyleId>
              </a:tblPr>
              <a:tblGrid>
                <a:gridCol w="721719">
                  <a:extLst>
                    <a:ext uri="{9D8B030D-6E8A-4147-A177-3AD203B41FA5}">
                      <a16:colId xmlns:a16="http://schemas.microsoft.com/office/drawing/2014/main" val="2841171281"/>
                    </a:ext>
                  </a:extLst>
                </a:gridCol>
                <a:gridCol w="781091">
                  <a:extLst>
                    <a:ext uri="{9D8B030D-6E8A-4147-A177-3AD203B41FA5}">
                      <a16:colId xmlns:a16="http://schemas.microsoft.com/office/drawing/2014/main" val="2676988533"/>
                    </a:ext>
                  </a:extLst>
                </a:gridCol>
                <a:gridCol w="819193">
                  <a:extLst>
                    <a:ext uri="{9D8B030D-6E8A-4147-A177-3AD203B41FA5}">
                      <a16:colId xmlns:a16="http://schemas.microsoft.com/office/drawing/2014/main" val="2027905112"/>
                    </a:ext>
                  </a:extLst>
                </a:gridCol>
                <a:gridCol w="847770">
                  <a:extLst>
                    <a:ext uri="{9D8B030D-6E8A-4147-A177-3AD203B41FA5}">
                      <a16:colId xmlns:a16="http://schemas.microsoft.com/office/drawing/2014/main" val="613518732"/>
                    </a:ext>
                  </a:extLst>
                </a:gridCol>
                <a:gridCol w="2667141">
                  <a:extLst>
                    <a:ext uri="{9D8B030D-6E8A-4147-A177-3AD203B41FA5}">
                      <a16:colId xmlns:a16="http://schemas.microsoft.com/office/drawing/2014/main" val="2814576002"/>
                    </a:ext>
                  </a:extLst>
                </a:gridCol>
                <a:gridCol w="2895753">
                  <a:extLst>
                    <a:ext uri="{9D8B030D-6E8A-4147-A177-3AD203B41FA5}">
                      <a16:colId xmlns:a16="http://schemas.microsoft.com/office/drawing/2014/main" val="4208452235"/>
                    </a:ext>
                  </a:extLst>
                </a:gridCol>
                <a:gridCol w="3191044">
                  <a:extLst>
                    <a:ext uri="{9D8B030D-6E8A-4147-A177-3AD203B41FA5}">
                      <a16:colId xmlns:a16="http://schemas.microsoft.com/office/drawing/2014/main" val="2498058312"/>
                    </a:ext>
                  </a:extLst>
                </a:gridCol>
              </a:tblGrid>
              <a:tr h="1385888">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學年度</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學期</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學院</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系所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正式學籍</a:t>
                      </a:r>
                      <a:r>
                        <a:rPr lang="zh-TW" sz="2400" b="0" kern="100" dirty="0" smtClean="0">
                          <a:solidFill>
                            <a:schemeClr val="tx1"/>
                          </a:solidFill>
                          <a:effectLst/>
                          <a:latin typeface="微軟正黑體" panose="020B0604030504040204" pitchFamily="34" charset="-120"/>
                          <a:ea typeface="微軟正黑體" panose="020B0604030504040204" pitchFamily="34" charset="-120"/>
                        </a:rPr>
                        <a:t>之</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在學</a:t>
                      </a:r>
                      <a:r>
                        <a:rPr lang="zh-TW" sz="2400" b="0" kern="100" dirty="0">
                          <a:solidFill>
                            <a:schemeClr val="tx1"/>
                          </a:solidFill>
                          <a:effectLst/>
                          <a:latin typeface="微軟正黑體" panose="020B0604030504040204" pitchFamily="34" charset="-120"/>
                          <a:ea typeface="微軟正黑體" panose="020B0604030504040204" pitchFamily="34" charset="-120"/>
                        </a:rPr>
                        <a:t>學生總人數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曾修讀程式設計</a:t>
                      </a:r>
                      <a:r>
                        <a:rPr lang="zh-TW" sz="2400" b="0" kern="100" dirty="0" smtClean="0">
                          <a:solidFill>
                            <a:schemeClr val="tx1"/>
                          </a:solidFill>
                          <a:effectLst/>
                          <a:latin typeface="微軟正黑體" panose="020B0604030504040204" pitchFamily="34" charset="-120"/>
                          <a:ea typeface="微軟正黑體" panose="020B0604030504040204" pitchFamily="34" charset="-120"/>
                        </a:rPr>
                        <a:t>課程</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學生</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曾修讀數位科技微學程學生人數</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774069633"/>
                  </a:ext>
                </a:extLst>
              </a:tr>
              <a:tr h="138588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系統自動帶入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846120943"/>
                  </a:ext>
                </a:extLst>
              </a:tr>
            </a:tbl>
          </a:graphicData>
        </a:graphic>
      </p:graphicFrame>
    </p:spTree>
  </p:cSld>
  <p:clrMapOvr>
    <a:masterClrMapping/>
  </p:clrMapOvr>
  <p:transition spd="slow"/>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16</a:t>
            </a:r>
            <a:endParaRPr lang="zh-TW" altLang="en-US" smtClean="0"/>
          </a:p>
        </p:txBody>
      </p:sp>
      <p:sp>
        <p:nvSpPr>
          <p:cNvPr id="130051"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2B34D124-9EE0-4C14-9F2A-EEC4F46892F5}" type="slidenum">
              <a:rPr lang="zh-TW" altLang="en-US" smtClean="0">
                <a:solidFill>
                  <a:srgbClr val="000000"/>
                </a:solidFill>
              </a:rPr>
              <a:pPr fontAlgn="base">
                <a:spcBef>
                  <a:spcPct val="0"/>
                </a:spcBef>
                <a:spcAft>
                  <a:spcPct val="0"/>
                </a:spcAft>
              </a:pPr>
              <a:t>69</a:t>
            </a:fld>
            <a:endParaRPr lang="zh-TW" altLang="en-US" smtClean="0">
              <a:solidFill>
                <a:srgbClr val="000000"/>
              </a:solidFill>
            </a:endParaRPr>
          </a:p>
        </p:txBody>
      </p:sp>
      <p:sp>
        <p:nvSpPr>
          <p:cNvPr id="130052" name="標題 1"/>
          <p:cNvSpPr txBox="1">
            <a:spLocks/>
          </p:cNvSpPr>
          <p:nvPr/>
        </p:nvSpPr>
        <p:spPr bwMode="auto">
          <a:xfrm>
            <a:off x="1854200" y="242888"/>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3200" b="1">
                <a:solidFill>
                  <a:srgbClr val="C5E0B4"/>
                </a:solidFill>
                <a:latin typeface="微軟正黑體" panose="020B0604030504040204" pitchFamily="34" charset="-120"/>
                <a:ea typeface="微軟正黑體" panose="020B0604030504040204" pitchFamily="34" charset="-120"/>
              </a:rPr>
              <a:t>表</a:t>
            </a:r>
            <a:r>
              <a:rPr lang="en-US" altLang="zh-TW" sz="3200" b="1">
                <a:solidFill>
                  <a:srgbClr val="C5E0B4"/>
                </a:solidFill>
                <a:latin typeface="微軟正黑體" panose="020B0604030504040204" pitchFamily="34" charset="-120"/>
                <a:ea typeface="微軟正黑體" panose="020B0604030504040204" pitchFamily="34" charset="-120"/>
              </a:rPr>
              <a:t>4-2-11 </a:t>
            </a:r>
            <a:r>
              <a:rPr lang="zh-TW" altLang="zh-TW" sz="3200" b="1">
                <a:solidFill>
                  <a:srgbClr val="C5E0B4"/>
                </a:solidFill>
                <a:latin typeface="微軟正黑體" panose="020B0604030504040204" pitchFamily="34" charset="-120"/>
                <a:ea typeface="微軟正黑體" panose="020B0604030504040204" pitchFamily="34" charset="-120"/>
              </a:rPr>
              <a:t>學生修讀科技相關課程情形資料表</a:t>
            </a:r>
            <a:endParaRPr lang="zh-TW" altLang="en-US" sz="3200" b="1">
              <a:solidFill>
                <a:srgbClr val="C5E0B4"/>
              </a:solidFill>
              <a:latin typeface="微軟正黑體" panose="020B0604030504040204" pitchFamily="34" charset="-120"/>
              <a:ea typeface="微軟正黑體" panose="020B0604030504040204" pitchFamily="34" charset="-120"/>
            </a:endParaRPr>
          </a:p>
        </p:txBody>
      </p:sp>
      <p:sp>
        <p:nvSpPr>
          <p:cNvPr id="7" name="矩形 6"/>
          <p:cNvSpPr/>
          <p:nvPr/>
        </p:nvSpPr>
        <p:spPr>
          <a:xfrm>
            <a:off x="15875" y="3836988"/>
            <a:ext cx="12176125" cy="350837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 曾修讀數位科技微學程學生人數 </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可採學院內跨系所整合、跨院系所聯合、或訂為全校通識等方式開設，並依照各校學程或微學程，</a:t>
            </a:r>
            <a:r>
              <a:rPr lang="zh-TW" altLang="zh-TW" sz="2400" b="1" dirty="0">
                <a:solidFill>
                  <a:srgbClr val="FF0000"/>
                </a:solidFill>
                <a:latin typeface="微軟正黑體" panose="020B0604030504040204" pitchFamily="34" charset="-120"/>
                <a:ea typeface="微軟正黑體" panose="020B0604030504040204" pitchFamily="34" charset="-120"/>
              </a:rPr>
              <a:t>微學程應修課程總學分數以</a:t>
            </a:r>
            <a:r>
              <a:rPr lang="en-US" altLang="zh-TW" sz="2400" b="1" dirty="0">
                <a:solidFill>
                  <a:srgbClr val="FF0000"/>
                </a:solidFill>
                <a:latin typeface="微軟正黑體" panose="020B0604030504040204" pitchFamily="34" charset="-120"/>
                <a:ea typeface="微軟正黑體" panose="020B0604030504040204" pitchFamily="34" charset="-120"/>
              </a:rPr>
              <a:t>8-12</a:t>
            </a:r>
            <a:r>
              <a:rPr lang="zh-TW" altLang="zh-TW" sz="2400" b="1" dirty="0">
                <a:solidFill>
                  <a:srgbClr val="FF0000"/>
                </a:solidFill>
                <a:latin typeface="微軟正黑體" panose="020B0604030504040204" pitchFamily="34" charset="-120"/>
                <a:ea typeface="微軟正黑體" panose="020B0604030504040204" pitchFamily="34" charset="-120"/>
              </a:rPr>
              <a:t>學分為原則</a:t>
            </a:r>
            <a:r>
              <a:rPr lang="zh-TW" altLang="zh-TW" sz="2400" dirty="0">
                <a:solidFill>
                  <a:prstClr val="black"/>
                </a:solidFill>
                <a:latin typeface="微軟正黑體" panose="020B0604030504040204" pitchFamily="34" charset="-120"/>
                <a:ea typeface="微軟正黑體" panose="020B0604030504040204" pitchFamily="34" charset="-120"/>
              </a:rPr>
              <a:t>，並宜</a:t>
            </a:r>
            <a:r>
              <a:rPr lang="zh-TW" altLang="zh-TW" sz="2400" b="1" dirty="0">
                <a:solidFill>
                  <a:srgbClr val="FF0000"/>
                </a:solidFill>
                <a:latin typeface="微軟正黑體" panose="020B0604030504040204" pitchFamily="34" charset="-120"/>
                <a:ea typeface="微軟正黑體" panose="020B0604030504040204" pitchFamily="34" charset="-120"/>
              </a:rPr>
              <a:t>包括基礎、核心、進階或應用等三個不同的階段</a:t>
            </a:r>
            <a:r>
              <a:rPr lang="zh-TW" altLang="zh-TW" sz="2400" dirty="0">
                <a:solidFill>
                  <a:prstClr val="black"/>
                </a:solidFill>
                <a:latin typeface="微軟正黑體" panose="020B0604030504040204" pitchFamily="34" charset="-120"/>
                <a:ea typeface="微軟正黑體" panose="020B0604030504040204" pitchFamily="34" charset="-120"/>
              </a:rPr>
              <a:t>，規劃具實務與前瞻性之系列課程，課程內容宜由領域知識教師與數位科技專長老師共同規劃，並考量產業對數位科技應用的需求、非資訊領域學生屬性、課程之間的連貫性等因素。</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教育部技職司</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新增欄位</a:t>
            </a:r>
            <a:r>
              <a:rPr lang="zh-TW" altLang="zh-TW" dirty="0">
                <a:latin typeface="微軟正黑體" panose="020B0604030504040204" pitchFamily="34" charset="-120"/>
                <a:ea typeface="微軟正黑體" panose="020B0604030504040204" pitchFamily="34" charset="-120"/>
              </a:rPr>
              <a:t>】</a:t>
            </a:r>
          </a:p>
          <a:p>
            <a:pPr algn="ctr">
              <a:defRPr/>
            </a:pP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153988" y="990600"/>
          <a:ext cx="11923712" cy="2771775"/>
        </p:xfrm>
        <a:graphic>
          <a:graphicData uri="http://schemas.openxmlformats.org/drawingml/2006/table">
            <a:tbl>
              <a:tblPr firstRow="1" firstCol="1" bandRow="1">
                <a:tableStyleId>{5C22544A-7EE6-4342-B048-85BDC9FD1C3A}</a:tableStyleId>
              </a:tblPr>
              <a:tblGrid>
                <a:gridCol w="721719">
                  <a:extLst>
                    <a:ext uri="{9D8B030D-6E8A-4147-A177-3AD203B41FA5}">
                      <a16:colId xmlns:a16="http://schemas.microsoft.com/office/drawing/2014/main" val="2841171281"/>
                    </a:ext>
                  </a:extLst>
                </a:gridCol>
                <a:gridCol w="781091">
                  <a:extLst>
                    <a:ext uri="{9D8B030D-6E8A-4147-A177-3AD203B41FA5}">
                      <a16:colId xmlns:a16="http://schemas.microsoft.com/office/drawing/2014/main" val="2676988533"/>
                    </a:ext>
                  </a:extLst>
                </a:gridCol>
                <a:gridCol w="819193">
                  <a:extLst>
                    <a:ext uri="{9D8B030D-6E8A-4147-A177-3AD203B41FA5}">
                      <a16:colId xmlns:a16="http://schemas.microsoft.com/office/drawing/2014/main" val="2027905112"/>
                    </a:ext>
                  </a:extLst>
                </a:gridCol>
                <a:gridCol w="847770">
                  <a:extLst>
                    <a:ext uri="{9D8B030D-6E8A-4147-A177-3AD203B41FA5}">
                      <a16:colId xmlns:a16="http://schemas.microsoft.com/office/drawing/2014/main" val="613518732"/>
                    </a:ext>
                  </a:extLst>
                </a:gridCol>
                <a:gridCol w="2667141">
                  <a:extLst>
                    <a:ext uri="{9D8B030D-6E8A-4147-A177-3AD203B41FA5}">
                      <a16:colId xmlns:a16="http://schemas.microsoft.com/office/drawing/2014/main" val="2814576002"/>
                    </a:ext>
                  </a:extLst>
                </a:gridCol>
                <a:gridCol w="2895753">
                  <a:extLst>
                    <a:ext uri="{9D8B030D-6E8A-4147-A177-3AD203B41FA5}">
                      <a16:colId xmlns:a16="http://schemas.microsoft.com/office/drawing/2014/main" val="4208452235"/>
                    </a:ext>
                  </a:extLst>
                </a:gridCol>
                <a:gridCol w="3191044">
                  <a:extLst>
                    <a:ext uri="{9D8B030D-6E8A-4147-A177-3AD203B41FA5}">
                      <a16:colId xmlns:a16="http://schemas.microsoft.com/office/drawing/2014/main" val="2498058312"/>
                    </a:ext>
                  </a:extLst>
                </a:gridCol>
              </a:tblGrid>
              <a:tr h="1385888">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學年度</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學期</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學院</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系所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正式學籍</a:t>
                      </a:r>
                      <a:r>
                        <a:rPr lang="zh-TW" sz="2400" b="0" kern="100" dirty="0" smtClean="0">
                          <a:solidFill>
                            <a:schemeClr val="tx1"/>
                          </a:solidFill>
                          <a:effectLst/>
                          <a:latin typeface="微軟正黑體" panose="020B0604030504040204" pitchFamily="34" charset="-120"/>
                          <a:ea typeface="微軟正黑體" panose="020B0604030504040204" pitchFamily="34" charset="-120"/>
                        </a:rPr>
                        <a:t>之</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在學</a:t>
                      </a:r>
                      <a:r>
                        <a:rPr lang="zh-TW" sz="2400" b="0" kern="100" dirty="0">
                          <a:solidFill>
                            <a:schemeClr val="tx1"/>
                          </a:solidFill>
                          <a:effectLst/>
                          <a:latin typeface="微軟正黑體" panose="020B0604030504040204" pitchFamily="34" charset="-120"/>
                          <a:ea typeface="微軟正黑體" panose="020B0604030504040204" pitchFamily="34" charset="-120"/>
                        </a:rPr>
                        <a:t>學生總人數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曾修讀程式設計</a:t>
                      </a:r>
                      <a:r>
                        <a:rPr lang="zh-TW" sz="2400" b="0" kern="100" dirty="0" smtClean="0">
                          <a:solidFill>
                            <a:schemeClr val="tx1"/>
                          </a:solidFill>
                          <a:effectLst/>
                          <a:latin typeface="微軟正黑體" panose="020B0604030504040204" pitchFamily="34" charset="-120"/>
                          <a:ea typeface="微軟正黑體" panose="020B0604030504040204" pitchFamily="34" charset="-120"/>
                        </a:rPr>
                        <a:t>課程</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學生</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曾修讀數位科技微學程學生人數</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774069633"/>
                  </a:ext>
                </a:extLst>
              </a:tr>
              <a:tr h="138588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系統自動帶入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846120943"/>
                  </a:ext>
                </a:extLst>
              </a:tr>
            </a:tbl>
          </a:graphicData>
        </a:graphic>
      </p:graphicFrame>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03</a:t>
            </a:r>
            <a:endParaRPr lang="zh-TW" altLang="en-US" smtClean="0"/>
          </a:p>
        </p:txBody>
      </p:sp>
      <p:sp>
        <p:nvSpPr>
          <p:cNvPr id="60419"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38E4906F-0ED8-4212-B938-0F7F2C9B13B9}" type="slidenum">
              <a:rPr lang="zh-TW" altLang="en-US" smtClean="0">
                <a:solidFill>
                  <a:srgbClr val="000000"/>
                </a:solidFill>
              </a:rPr>
              <a:pPr fontAlgn="base">
                <a:spcBef>
                  <a:spcPct val="0"/>
                </a:spcBef>
                <a:spcAft>
                  <a:spcPct val="0"/>
                </a:spcAft>
              </a:pPr>
              <a:t>7</a:t>
            </a:fld>
            <a:endParaRPr lang="zh-TW" altLang="en-US" smtClean="0">
              <a:solidFill>
                <a:srgbClr val="000000"/>
              </a:solidFill>
            </a:endParaRPr>
          </a:p>
        </p:txBody>
      </p:sp>
      <p:sp>
        <p:nvSpPr>
          <p:cNvPr id="60420"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4000" b="1">
                <a:solidFill>
                  <a:srgbClr val="C5E0B4"/>
                </a:solidFill>
                <a:latin typeface="微軟正黑體" panose="020B0604030504040204" pitchFamily="34" charset="-120"/>
                <a:ea typeface="微軟正黑體" panose="020B0604030504040204" pitchFamily="34" charset="-120"/>
              </a:rPr>
              <a:t>新表 表</a:t>
            </a:r>
            <a:r>
              <a:rPr lang="en-US" altLang="zh-TW" sz="4000" b="1">
                <a:solidFill>
                  <a:srgbClr val="C5E0B4"/>
                </a:solidFill>
                <a:latin typeface="微軟正黑體" panose="020B0604030504040204" pitchFamily="34" charset="-120"/>
                <a:ea typeface="微軟正黑體" panose="020B0604030504040204" pitchFamily="34" charset="-120"/>
              </a:rPr>
              <a:t>1-23 </a:t>
            </a:r>
            <a:r>
              <a:rPr lang="zh-TW" altLang="en-US" sz="4000" b="1">
                <a:solidFill>
                  <a:srgbClr val="C5E0B4"/>
                </a:solidFill>
                <a:latin typeface="微軟正黑體" panose="020B0604030504040204" pitchFamily="34" charset="-120"/>
                <a:ea typeface="微軟正黑體" panose="020B0604030504040204" pitchFamily="34" charset="-120"/>
              </a:rPr>
              <a:t>專任教師積欠薪資情形調查</a:t>
            </a:r>
            <a:r>
              <a:rPr lang="zh-TW" altLang="zh-TW" sz="4000" b="1">
                <a:solidFill>
                  <a:srgbClr val="C5E0B4"/>
                </a:solidFill>
                <a:latin typeface="微軟正黑體" panose="020B0604030504040204" pitchFamily="34" charset="-120"/>
                <a:ea typeface="微軟正黑體" panose="020B0604030504040204" pitchFamily="34" charset="-120"/>
              </a:rPr>
              <a:t>表</a:t>
            </a:r>
            <a:endParaRPr lang="zh-TW" altLang="en-US" sz="40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2862262"/>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學年度、系所、教師</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b="1" dirty="0">
                <a:solidFill>
                  <a:srgbClr val="FF0000"/>
                </a:solidFill>
                <a:latin typeface="微軟正黑體" panose="020B0604030504040204" pitchFamily="34" charset="-120"/>
                <a:ea typeface="微軟正黑體" panose="020B0604030504040204" pitchFamily="34" charset="-120"/>
              </a:rPr>
              <a:t>「學年度」</a:t>
            </a:r>
            <a:r>
              <a:rPr lang="zh-TW" altLang="en-US" sz="2400" dirty="0">
                <a:solidFill>
                  <a:prstClr val="black"/>
                </a:solidFill>
                <a:latin typeface="微軟正黑體" panose="020B0604030504040204" pitchFamily="34" charset="-120"/>
                <a:ea typeface="微軟正黑體" panose="020B0604030504040204" pitchFamily="34" charset="-120"/>
              </a:rPr>
              <a:t>：請</a:t>
            </a:r>
            <a:r>
              <a:rPr lang="zh-TW" altLang="en-US" sz="2400" b="1" dirty="0">
                <a:solidFill>
                  <a:srgbClr val="FF0000"/>
                </a:solidFill>
                <a:latin typeface="微軟正黑體" panose="020B0604030504040204" pitchFamily="34" charset="-120"/>
                <a:ea typeface="微軟正黑體" panose="020B0604030504040204" pitchFamily="34" charset="-120"/>
              </a:rPr>
              <a:t>私校</a:t>
            </a:r>
            <a:r>
              <a:rPr lang="zh-TW" altLang="en-US" sz="2400" dirty="0">
                <a:solidFill>
                  <a:prstClr val="black"/>
                </a:solidFill>
                <a:latin typeface="微軟正黑體" panose="020B0604030504040204" pitchFamily="34" charset="-120"/>
                <a:ea typeface="微軟正黑體" panose="020B0604030504040204" pitchFamily="34" charset="-120"/>
              </a:rPr>
              <a:t>十月填寫</a:t>
            </a:r>
            <a:r>
              <a:rPr lang="zh-TW" altLang="en-US" sz="2400" b="1" dirty="0">
                <a:solidFill>
                  <a:srgbClr val="FF0000"/>
                </a:solidFill>
                <a:latin typeface="微軟正黑體" panose="020B0604030504040204" pitchFamily="34" charset="-120"/>
                <a:ea typeface="微軟正黑體" panose="020B0604030504040204" pitchFamily="34" charset="-120"/>
              </a:rPr>
              <a:t>前一學年度之資料</a:t>
            </a:r>
            <a:r>
              <a:rPr lang="zh-TW" altLang="en-US" sz="2400" dirty="0">
                <a:solidFill>
                  <a:prstClr val="black"/>
                </a:solidFill>
                <a:latin typeface="微軟正黑體" panose="020B0604030504040204" pitchFamily="34" charset="-120"/>
                <a:ea typeface="微軟正黑體" panose="020B0604030504040204" pitchFamily="34" charset="-120"/>
              </a:rPr>
              <a:t>，即</a:t>
            </a:r>
            <a:r>
              <a:rPr lang="en-US" altLang="zh-TW" sz="2400" dirty="0">
                <a:solidFill>
                  <a:prstClr val="black"/>
                </a:solidFill>
                <a:latin typeface="微軟正黑體" panose="020B0604030504040204" pitchFamily="34" charset="-120"/>
                <a:ea typeface="微軟正黑體" panose="020B0604030504040204" pitchFamily="34" charset="-120"/>
              </a:rPr>
              <a:t>109</a:t>
            </a:r>
            <a:r>
              <a:rPr lang="zh-TW" altLang="en-US"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10</a:t>
            </a:r>
            <a:r>
              <a:rPr lang="zh-TW" altLang="en-US" sz="2400" dirty="0">
                <a:solidFill>
                  <a:prstClr val="black"/>
                </a:solidFill>
                <a:latin typeface="微軟正黑體" panose="020B0604030504040204" pitchFamily="34" charset="-120"/>
                <a:ea typeface="微軟正黑體" panose="020B0604030504040204" pitchFamily="34" charset="-120"/>
              </a:rPr>
              <a:t>月填報</a:t>
            </a:r>
            <a:r>
              <a:rPr lang="en-US" altLang="zh-TW" sz="2400" dirty="0">
                <a:solidFill>
                  <a:prstClr val="black"/>
                </a:solidFill>
                <a:latin typeface="微軟正黑體" panose="020B0604030504040204" pitchFamily="34" charset="-120"/>
                <a:ea typeface="微軟正黑體" panose="020B0604030504040204" pitchFamily="34" charset="-120"/>
              </a:rPr>
              <a:t>108</a:t>
            </a:r>
            <a:r>
              <a:rPr lang="zh-TW" altLang="en-US" sz="2400" dirty="0">
                <a:solidFill>
                  <a:prstClr val="black"/>
                </a:solidFill>
                <a:latin typeface="微軟正黑體" panose="020B0604030504040204" pitchFamily="34" charset="-120"/>
                <a:ea typeface="微軟正黑體" panose="020B0604030504040204" pitchFamily="34" charset="-120"/>
              </a:rPr>
              <a:t>學年度。</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b="1" dirty="0">
                <a:solidFill>
                  <a:srgbClr val="FF0000"/>
                </a:solidFill>
                <a:latin typeface="微軟正黑體" panose="020B0604030504040204" pitchFamily="34" charset="-120"/>
                <a:ea typeface="微軟正黑體" panose="020B0604030504040204" pitchFamily="34" charset="-120"/>
              </a:rPr>
              <a:t>「系所」</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請由下拉式選單選取教師所屬之主聘系所，該選單之資料來源為學校管理者所設定之科系所資料。</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b="1" dirty="0">
                <a:solidFill>
                  <a:srgbClr val="FF0000"/>
                </a:solidFill>
                <a:latin typeface="微軟正黑體" panose="020B0604030504040204" pitchFamily="34" charset="-120"/>
                <a:ea typeface="微軟正黑體" panose="020B0604030504040204" pitchFamily="34" charset="-120"/>
              </a:rPr>
              <a:t>「教師」</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請由下拉式選單選取</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專任教師姓名</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，該選單之資料來源為前一學年度之「表</a:t>
            </a:r>
            <a:r>
              <a:rPr lang="en-US" altLang="zh-TW" sz="2400" dirty="0">
                <a:solidFill>
                  <a:prstClr val="black"/>
                </a:solidFill>
                <a:latin typeface="微軟正黑體" panose="020B0604030504040204" pitchFamily="34" charset="-120"/>
                <a:ea typeface="微軟正黑體" panose="020B0604030504040204" pitchFamily="34" charset="-120"/>
              </a:rPr>
              <a:t>1-1</a:t>
            </a:r>
            <a:r>
              <a:rPr lang="zh-TW" altLang="zh-TW" sz="2400" dirty="0">
                <a:solidFill>
                  <a:prstClr val="black"/>
                </a:solidFill>
                <a:latin typeface="微軟正黑體" panose="020B0604030504040204" pitchFamily="34" charset="-120"/>
                <a:ea typeface="微軟正黑體" panose="020B0604030504040204" pitchFamily="34" charset="-120"/>
              </a:rPr>
              <a:t>教師基本資料表」。</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本表收集</a:t>
            </a:r>
            <a:r>
              <a:rPr lang="zh-TW" altLang="en-US" sz="2400" dirty="0">
                <a:solidFill>
                  <a:prstClr val="black"/>
                </a:solidFill>
                <a:latin typeface="微軟正黑體" panose="020B0604030504040204" pitchFamily="34" charset="-120"/>
                <a:ea typeface="微軟正黑體" panose="020B0604030504040204" pitchFamily="34" charset="-120"/>
              </a:rPr>
              <a:t>前一學年度</a:t>
            </a:r>
            <a:r>
              <a:rPr lang="zh-TW" altLang="zh-TW" sz="2400" dirty="0">
                <a:solidFill>
                  <a:prstClr val="black"/>
                </a:solidFill>
                <a:latin typeface="微軟正黑體" panose="020B0604030504040204" pitchFamily="34" charset="-120"/>
                <a:ea typeface="微軟正黑體" panose="020B0604030504040204" pitchFamily="34" charset="-120"/>
              </a:rPr>
              <a:t>表</a:t>
            </a:r>
            <a:r>
              <a:rPr lang="en-US" altLang="zh-TW" sz="2400" dirty="0">
                <a:solidFill>
                  <a:prstClr val="black"/>
                </a:solidFill>
                <a:latin typeface="微軟正黑體" panose="020B0604030504040204" pitchFamily="34" charset="-120"/>
                <a:ea typeface="微軟正黑體" panose="020B0604030504040204" pitchFamily="34" charset="-120"/>
              </a:rPr>
              <a:t>1-1</a:t>
            </a:r>
            <a:r>
              <a:rPr lang="zh-TW" altLang="zh-TW" sz="2400" b="1" dirty="0">
                <a:solidFill>
                  <a:srgbClr val="FF0000"/>
                </a:solidFill>
                <a:latin typeface="微軟正黑體" panose="020B0604030504040204" pitchFamily="34" charset="-120"/>
                <a:ea typeface="微軟正黑體" panose="020B0604030504040204" pitchFamily="34" charset="-120"/>
              </a:rPr>
              <a:t>教師分類為「專任教師」之積欠薪資情形資料</a:t>
            </a:r>
            <a:r>
              <a:rPr lang="zh-TW" altLang="zh-TW" sz="2400" dirty="0">
                <a:solidFill>
                  <a:prstClr val="black"/>
                </a:solidFill>
                <a:latin typeface="微軟正黑體" panose="020B0604030504040204" pitchFamily="34" charset="-120"/>
                <a:ea typeface="微軟正黑體" panose="020B0604030504040204" pitchFamily="34" charset="-120"/>
              </a:rPr>
              <a:t>。</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nvGraphicFramePr>
        <p:xfrm>
          <a:off x="117475" y="984250"/>
          <a:ext cx="11960225" cy="2711450"/>
        </p:xfrm>
        <a:graphic>
          <a:graphicData uri="http://schemas.openxmlformats.org/drawingml/2006/table">
            <a:tbl>
              <a:tblPr firstRow="1" firstCol="1" bandRow="1">
                <a:tableStyleId>{5C22544A-7EE6-4342-B048-85BDC9FD1C3A}</a:tableStyleId>
              </a:tblPr>
              <a:tblGrid>
                <a:gridCol w="1053462">
                  <a:extLst>
                    <a:ext uri="{9D8B030D-6E8A-4147-A177-3AD203B41FA5}">
                      <a16:colId xmlns:a16="http://schemas.microsoft.com/office/drawing/2014/main" val="1376779440"/>
                    </a:ext>
                  </a:extLst>
                </a:gridCol>
                <a:gridCol w="895402">
                  <a:extLst>
                    <a:ext uri="{9D8B030D-6E8A-4147-A177-3AD203B41FA5}">
                      <a16:colId xmlns:a16="http://schemas.microsoft.com/office/drawing/2014/main" val="72580502"/>
                    </a:ext>
                  </a:extLst>
                </a:gridCol>
                <a:gridCol w="704891">
                  <a:extLst>
                    <a:ext uri="{9D8B030D-6E8A-4147-A177-3AD203B41FA5}">
                      <a16:colId xmlns:a16="http://schemas.microsoft.com/office/drawing/2014/main" val="1139796086"/>
                    </a:ext>
                  </a:extLst>
                </a:gridCol>
                <a:gridCol w="2562375">
                  <a:extLst>
                    <a:ext uri="{9D8B030D-6E8A-4147-A177-3AD203B41FA5}">
                      <a16:colId xmlns:a16="http://schemas.microsoft.com/office/drawing/2014/main" val="1570964826"/>
                    </a:ext>
                  </a:extLst>
                </a:gridCol>
                <a:gridCol w="1390731">
                  <a:extLst>
                    <a:ext uri="{9D8B030D-6E8A-4147-A177-3AD203B41FA5}">
                      <a16:colId xmlns:a16="http://schemas.microsoft.com/office/drawing/2014/main" val="1533569617"/>
                    </a:ext>
                  </a:extLst>
                </a:gridCol>
                <a:gridCol w="1390731">
                  <a:extLst>
                    <a:ext uri="{9D8B030D-6E8A-4147-A177-3AD203B41FA5}">
                      <a16:colId xmlns:a16="http://schemas.microsoft.com/office/drawing/2014/main" val="4117102429"/>
                    </a:ext>
                  </a:extLst>
                </a:gridCol>
                <a:gridCol w="1343104">
                  <a:extLst>
                    <a:ext uri="{9D8B030D-6E8A-4147-A177-3AD203B41FA5}">
                      <a16:colId xmlns:a16="http://schemas.microsoft.com/office/drawing/2014/main" val="972262191"/>
                    </a:ext>
                  </a:extLst>
                </a:gridCol>
                <a:gridCol w="1247848">
                  <a:extLst>
                    <a:ext uri="{9D8B030D-6E8A-4147-A177-3AD203B41FA5}">
                      <a16:colId xmlns:a16="http://schemas.microsoft.com/office/drawing/2014/main" val="4286813936"/>
                    </a:ext>
                  </a:extLst>
                </a:gridCol>
                <a:gridCol w="1371680">
                  <a:extLst>
                    <a:ext uri="{9D8B030D-6E8A-4147-A177-3AD203B41FA5}">
                      <a16:colId xmlns:a16="http://schemas.microsoft.com/office/drawing/2014/main" val="4235789574"/>
                    </a:ext>
                  </a:extLst>
                </a:gridCol>
              </a:tblGrid>
              <a:tr h="1626870">
                <a:tc rowSpan="3">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學年度</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3">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系所</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3">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教師</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是否有積欠</a:t>
                      </a:r>
                    </a:p>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專任教師薪資情形</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開始積欠薪資時間</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最後積欠薪資時間</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rowSpan="3">
                  <a:txBody>
                    <a:bodyPr/>
                    <a:lstStyle/>
                    <a:p>
                      <a:pPr algn="ctr">
                        <a:spcAft>
                          <a:spcPts val="0"/>
                        </a:spcAf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rPr>
                        <a:t>積欠</a:t>
                      </a:r>
                      <a:r>
                        <a:rPr lang="zh-TW" sz="2400" b="0" kern="100" dirty="0" smtClean="0">
                          <a:solidFill>
                            <a:schemeClr val="tx1"/>
                          </a:solidFill>
                          <a:effectLst/>
                          <a:latin typeface="微軟正黑體" panose="020B0604030504040204" pitchFamily="34" charset="-120"/>
                          <a:ea typeface="微軟正黑體" panose="020B0604030504040204" pitchFamily="34" charset="-120"/>
                        </a:rPr>
                        <a:t>理由</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1499624"/>
                  </a:ext>
                </a:extLst>
              </a:tr>
              <a:tr h="54229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2">
                  <a:txBody>
                    <a:bodyPr/>
                    <a:lstStyle/>
                    <a:p>
                      <a:pPr algn="ctr">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是</a:t>
                      </a:r>
                    </a:p>
                    <a:p>
                      <a:pPr algn="ctr">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年</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月</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年</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月</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extLst>
                  <a:ext uri="{0D108BD9-81ED-4DB2-BD59-A6C34878D82A}">
                    <a16:rowId xmlns:a16="http://schemas.microsoft.com/office/drawing/2014/main" val="1302444901"/>
                  </a:ext>
                </a:extLst>
              </a:tr>
              <a:tr h="54229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endParaRPr lang="zh-TW" altLang="en-US"/>
                    </a:p>
                  </a:txBody>
                  <a:tcPr/>
                </a:tc>
                <a:extLst>
                  <a:ext uri="{0D108BD9-81ED-4DB2-BD59-A6C34878D82A}">
                    <a16:rowId xmlns:a16="http://schemas.microsoft.com/office/drawing/2014/main" val="3636861463"/>
                  </a:ext>
                </a:extLst>
              </a:tr>
            </a:tbl>
          </a:graphicData>
        </a:graphic>
      </p:graphicFrame>
    </p:spTree>
  </p:cSld>
  <p:clrMapOvr>
    <a:masterClrMapping/>
  </p:clrMapOvr>
  <p:transition spd="slow"/>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16</a:t>
            </a:r>
            <a:endParaRPr lang="zh-TW" altLang="en-US" smtClean="0"/>
          </a:p>
        </p:txBody>
      </p:sp>
      <p:sp>
        <p:nvSpPr>
          <p:cNvPr id="132099"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FC92841A-6C70-4D4F-A52C-17E66DCCCBAC}" type="slidenum">
              <a:rPr lang="zh-TW" altLang="en-US" smtClean="0">
                <a:solidFill>
                  <a:srgbClr val="000000"/>
                </a:solidFill>
              </a:rPr>
              <a:pPr fontAlgn="base">
                <a:spcBef>
                  <a:spcPct val="0"/>
                </a:spcBef>
                <a:spcAft>
                  <a:spcPct val="0"/>
                </a:spcAft>
              </a:pPr>
              <a:t>70</a:t>
            </a:fld>
            <a:endParaRPr lang="zh-TW" altLang="en-US" smtClean="0">
              <a:solidFill>
                <a:srgbClr val="000000"/>
              </a:solidFill>
            </a:endParaRPr>
          </a:p>
        </p:txBody>
      </p:sp>
      <p:sp>
        <p:nvSpPr>
          <p:cNvPr id="132100" name="標題 1"/>
          <p:cNvSpPr txBox="1">
            <a:spLocks/>
          </p:cNvSpPr>
          <p:nvPr/>
        </p:nvSpPr>
        <p:spPr bwMode="auto">
          <a:xfrm>
            <a:off x="1854200" y="242888"/>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3200" b="1">
                <a:solidFill>
                  <a:srgbClr val="C5E0B4"/>
                </a:solidFill>
                <a:latin typeface="微軟正黑體" panose="020B0604030504040204" pitchFamily="34" charset="-120"/>
                <a:ea typeface="微軟正黑體" panose="020B0604030504040204" pitchFamily="34" charset="-120"/>
              </a:rPr>
              <a:t>表</a:t>
            </a:r>
            <a:r>
              <a:rPr lang="en-US" altLang="zh-TW" sz="3200" b="1">
                <a:solidFill>
                  <a:srgbClr val="C5E0B4"/>
                </a:solidFill>
                <a:latin typeface="微軟正黑體" panose="020B0604030504040204" pitchFamily="34" charset="-120"/>
                <a:ea typeface="微軟正黑體" panose="020B0604030504040204" pitchFamily="34" charset="-120"/>
              </a:rPr>
              <a:t>4-2-11 </a:t>
            </a:r>
            <a:r>
              <a:rPr lang="zh-TW" altLang="zh-TW" sz="3200" b="1">
                <a:solidFill>
                  <a:srgbClr val="C5E0B4"/>
                </a:solidFill>
                <a:latin typeface="微軟正黑體" panose="020B0604030504040204" pitchFamily="34" charset="-120"/>
                <a:ea typeface="微軟正黑體" panose="020B0604030504040204" pitchFamily="34" charset="-120"/>
              </a:rPr>
              <a:t>學生修讀科技相關課程情形資料表</a:t>
            </a:r>
            <a:endParaRPr lang="zh-TW" altLang="en-US" sz="3200" b="1">
              <a:solidFill>
                <a:srgbClr val="C5E0B4"/>
              </a:solidFill>
              <a:latin typeface="微軟正黑體" panose="020B0604030504040204" pitchFamily="34" charset="-120"/>
              <a:ea typeface="微軟正黑體" panose="020B0604030504040204" pitchFamily="34" charset="-120"/>
            </a:endParaRPr>
          </a:p>
        </p:txBody>
      </p:sp>
      <p:sp>
        <p:nvSpPr>
          <p:cNvPr id="7" name="矩形 6"/>
          <p:cNvSpPr/>
          <p:nvPr/>
        </p:nvSpPr>
        <p:spPr>
          <a:xfrm>
            <a:off x="15875" y="3836988"/>
            <a:ext cx="12176125" cy="2954337"/>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 曾修讀數位科技微學程學生人數 </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曾修讀數位科技微學程之在學學生人數：係指學生在</a:t>
            </a:r>
            <a:r>
              <a:rPr lang="zh-TW" altLang="zh-TW" sz="2400" b="1" dirty="0">
                <a:solidFill>
                  <a:srgbClr val="FF0000"/>
                </a:solidFill>
                <a:latin typeface="微軟正黑體" panose="020B0604030504040204" pitchFamily="34" charset="-120"/>
                <a:ea typeface="微軟正黑體" panose="020B0604030504040204" pitchFamily="34" charset="-120"/>
              </a:rPr>
              <a:t>任一學期期間曾修讀數位科技微學程</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包含資料調查基準日正在修讀者</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，而該課程學分無論學生是否取得學分數，皆需填報其為【曾修讀</a:t>
            </a:r>
            <a:r>
              <a:rPr lang="zh-TW" altLang="en-US" sz="2400" dirty="0">
                <a:solidFill>
                  <a:prstClr val="black"/>
                </a:solidFill>
                <a:latin typeface="微軟正黑體" panose="020B0604030504040204" pitchFamily="34" charset="-120"/>
                <a:ea typeface="微軟正黑體" panose="020B0604030504040204" pitchFamily="34" charset="-120"/>
              </a:rPr>
              <a:t>數位科技微學程</a:t>
            </a:r>
            <a:r>
              <a:rPr lang="zh-TW" altLang="zh-TW" sz="2400" dirty="0">
                <a:solidFill>
                  <a:prstClr val="black"/>
                </a:solidFill>
                <a:latin typeface="微軟正黑體" panose="020B0604030504040204" pitchFamily="34" charset="-120"/>
                <a:ea typeface="微軟正黑體" panose="020B0604030504040204" pitchFamily="34" charset="-120"/>
              </a:rPr>
              <a:t>之在學學生人數</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以「人數」進行統計</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教育部技職司</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新增欄位</a:t>
            </a:r>
            <a:r>
              <a:rPr lang="zh-TW" altLang="zh-TW" dirty="0">
                <a:latin typeface="微軟正黑體" panose="020B0604030504040204" pitchFamily="34" charset="-120"/>
                <a:ea typeface="微軟正黑體" panose="020B0604030504040204" pitchFamily="34" charset="-120"/>
              </a:rPr>
              <a:t>】</a:t>
            </a:r>
          </a:p>
          <a:p>
            <a:pPr algn="ctr">
              <a:defRPr/>
            </a:pP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153988" y="990600"/>
          <a:ext cx="11923712" cy="2771775"/>
        </p:xfrm>
        <a:graphic>
          <a:graphicData uri="http://schemas.openxmlformats.org/drawingml/2006/table">
            <a:tbl>
              <a:tblPr firstRow="1" firstCol="1" bandRow="1">
                <a:tableStyleId>{5C22544A-7EE6-4342-B048-85BDC9FD1C3A}</a:tableStyleId>
              </a:tblPr>
              <a:tblGrid>
                <a:gridCol w="721719">
                  <a:extLst>
                    <a:ext uri="{9D8B030D-6E8A-4147-A177-3AD203B41FA5}">
                      <a16:colId xmlns:a16="http://schemas.microsoft.com/office/drawing/2014/main" val="2841171281"/>
                    </a:ext>
                  </a:extLst>
                </a:gridCol>
                <a:gridCol w="781091">
                  <a:extLst>
                    <a:ext uri="{9D8B030D-6E8A-4147-A177-3AD203B41FA5}">
                      <a16:colId xmlns:a16="http://schemas.microsoft.com/office/drawing/2014/main" val="2676988533"/>
                    </a:ext>
                  </a:extLst>
                </a:gridCol>
                <a:gridCol w="819193">
                  <a:extLst>
                    <a:ext uri="{9D8B030D-6E8A-4147-A177-3AD203B41FA5}">
                      <a16:colId xmlns:a16="http://schemas.microsoft.com/office/drawing/2014/main" val="2027905112"/>
                    </a:ext>
                  </a:extLst>
                </a:gridCol>
                <a:gridCol w="847770">
                  <a:extLst>
                    <a:ext uri="{9D8B030D-6E8A-4147-A177-3AD203B41FA5}">
                      <a16:colId xmlns:a16="http://schemas.microsoft.com/office/drawing/2014/main" val="613518732"/>
                    </a:ext>
                  </a:extLst>
                </a:gridCol>
                <a:gridCol w="2667141">
                  <a:extLst>
                    <a:ext uri="{9D8B030D-6E8A-4147-A177-3AD203B41FA5}">
                      <a16:colId xmlns:a16="http://schemas.microsoft.com/office/drawing/2014/main" val="2814576002"/>
                    </a:ext>
                  </a:extLst>
                </a:gridCol>
                <a:gridCol w="2895753">
                  <a:extLst>
                    <a:ext uri="{9D8B030D-6E8A-4147-A177-3AD203B41FA5}">
                      <a16:colId xmlns:a16="http://schemas.microsoft.com/office/drawing/2014/main" val="4208452235"/>
                    </a:ext>
                  </a:extLst>
                </a:gridCol>
                <a:gridCol w="3191044">
                  <a:extLst>
                    <a:ext uri="{9D8B030D-6E8A-4147-A177-3AD203B41FA5}">
                      <a16:colId xmlns:a16="http://schemas.microsoft.com/office/drawing/2014/main" val="2498058312"/>
                    </a:ext>
                  </a:extLst>
                </a:gridCol>
              </a:tblGrid>
              <a:tr h="1385888">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學年度</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學期</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學院</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系所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正式學籍</a:t>
                      </a:r>
                      <a:r>
                        <a:rPr lang="zh-TW" sz="2400" b="0" kern="100" dirty="0" smtClean="0">
                          <a:solidFill>
                            <a:schemeClr val="tx1"/>
                          </a:solidFill>
                          <a:effectLst/>
                          <a:latin typeface="微軟正黑體" panose="020B0604030504040204" pitchFamily="34" charset="-120"/>
                          <a:ea typeface="微軟正黑體" panose="020B0604030504040204" pitchFamily="34" charset="-120"/>
                        </a:rPr>
                        <a:t>之</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在學</a:t>
                      </a:r>
                      <a:r>
                        <a:rPr lang="zh-TW" sz="2400" b="0" kern="100" dirty="0">
                          <a:solidFill>
                            <a:schemeClr val="tx1"/>
                          </a:solidFill>
                          <a:effectLst/>
                          <a:latin typeface="微軟正黑體" panose="020B0604030504040204" pitchFamily="34" charset="-120"/>
                          <a:ea typeface="微軟正黑體" panose="020B0604030504040204" pitchFamily="34" charset="-120"/>
                        </a:rPr>
                        <a:t>學生總人數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曾修讀程式設計</a:t>
                      </a:r>
                      <a:r>
                        <a:rPr lang="zh-TW" sz="2400" b="0" kern="100" dirty="0" smtClean="0">
                          <a:solidFill>
                            <a:schemeClr val="tx1"/>
                          </a:solidFill>
                          <a:effectLst/>
                          <a:latin typeface="微軟正黑體" panose="020B0604030504040204" pitchFamily="34" charset="-120"/>
                          <a:ea typeface="微軟正黑體" panose="020B0604030504040204" pitchFamily="34" charset="-120"/>
                        </a:rPr>
                        <a:t>課程</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學生</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曾修讀數位科技微學程學生人數</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774069633"/>
                  </a:ext>
                </a:extLst>
              </a:tr>
              <a:tr h="138588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系統自動帶入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846120943"/>
                  </a:ext>
                </a:extLst>
              </a:tr>
            </a:tbl>
          </a:graphicData>
        </a:graphic>
      </p:graphicFrame>
    </p:spTree>
  </p:cSld>
  <p:clrMapOvr>
    <a:masterClrMapping/>
  </p:clrMapOvr>
  <p:transition spd="slow"/>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16</a:t>
            </a:r>
            <a:endParaRPr lang="zh-TW" altLang="en-US" smtClean="0"/>
          </a:p>
        </p:txBody>
      </p:sp>
      <p:sp>
        <p:nvSpPr>
          <p:cNvPr id="134147"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9109646A-EE3C-4880-9B61-8A690AB99865}" type="slidenum">
              <a:rPr lang="zh-TW" altLang="en-US" smtClean="0">
                <a:solidFill>
                  <a:srgbClr val="000000"/>
                </a:solidFill>
              </a:rPr>
              <a:pPr fontAlgn="base">
                <a:spcBef>
                  <a:spcPct val="0"/>
                </a:spcBef>
                <a:spcAft>
                  <a:spcPct val="0"/>
                </a:spcAft>
              </a:pPr>
              <a:t>71</a:t>
            </a:fld>
            <a:endParaRPr lang="zh-TW" altLang="en-US" smtClean="0">
              <a:solidFill>
                <a:srgbClr val="000000"/>
              </a:solidFill>
            </a:endParaRPr>
          </a:p>
        </p:txBody>
      </p:sp>
      <p:sp>
        <p:nvSpPr>
          <p:cNvPr id="134148" name="標題 1"/>
          <p:cNvSpPr txBox="1">
            <a:spLocks/>
          </p:cNvSpPr>
          <p:nvPr/>
        </p:nvSpPr>
        <p:spPr bwMode="auto">
          <a:xfrm>
            <a:off x="1854200" y="242888"/>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3200" b="1">
                <a:solidFill>
                  <a:srgbClr val="C5E0B4"/>
                </a:solidFill>
                <a:latin typeface="微軟正黑體" panose="020B0604030504040204" pitchFamily="34" charset="-120"/>
                <a:ea typeface="微軟正黑體" panose="020B0604030504040204" pitchFamily="34" charset="-120"/>
              </a:rPr>
              <a:t>表</a:t>
            </a:r>
            <a:r>
              <a:rPr lang="en-US" altLang="zh-TW" sz="3200" b="1">
                <a:solidFill>
                  <a:srgbClr val="C5E0B4"/>
                </a:solidFill>
                <a:latin typeface="微軟正黑體" panose="020B0604030504040204" pitchFamily="34" charset="-120"/>
                <a:ea typeface="微軟正黑體" panose="020B0604030504040204" pitchFamily="34" charset="-120"/>
              </a:rPr>
              <a:t>4-2-11 </a:t>
            </a:r>
            <a:r>
              <a:rPr lang="zh-TW" altLang="zh-TW" sz="3200" b="1">
                <a:solidFill>
                  <a:srgbClr val="C5E0B4"/>
                </a:solidFill>
                <a:latin typeface="微軟正黑體" panose="020B0604030504040204" pitchFamily="34" charset="-120"/>
                <a:ea typeface="微軟正黑體" panose="020B0604030504040204" pitchFamily="34" charset="-120"/>
              </a:rPr>
              <a:t>學生修讀科技相關課程情形資料表</a:t>
            </a:r>
            <a:endParaRPr lang="zh-TW" altLang="en-US" sz="3200" b="1">
              <a:solidFill>
                <a:srgbClr val="C5E0B4"/>
              </a:solidFill>
              <a:latin typeface="微軟正黑體" panose="020B0604030504040204" pitchFamily="34" charset="-120"/>
              <a:ea typeface="微軟正黑體" panose="020B0604030504040204" pitchFamily="34" charset="-120"/>
            </a:endParaRPr>
          </a:p>
        </p:txBody>
      </p:sp>
      <p:sp>
        <p:nvSpPr>
          <p:cNvPr id="7" name="矩形 6"/>
          <p:cNvSpPr/>
          <p:nvPr/>
        </p:nvSpPr>
        <p:spPr>
          <a:xfrm>
            <a:off x="15875" y="3836988"/>
            <a:ext cx="12176125" cy="36004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 曾修讀數位科技微學程學生人數 </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若同一學生，</a:t>
            </a:r>
            <a:r>
              <a:rPr lang="zh-TW" altLang="zh-TW" sz="2400" b="1" dirty="0">
                <a:solidFill>
                  <a:srgbClr val="FF0000"/>
                </a:solidFill>
                <a:latin typeface="微軟正黑體" panose="020B0604030504040204" pitchFamily="34" charset="-120"/>
                <a:ea typeface="微軟正黑體" panose="020B0604030504040204" pitchFamily="34" charset="-120"/>
              </a:rPr>
              <a:t>在學期間修讀不只</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門或</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次程式設計課程讀</a:t>
            </a:r>
            <a:r>
              <a:rPr lang="zh-TW" altLang="en-US" sz="2400" b="1" dirty="0">
                <a:solidFill>
                  <a:srgbClr val="FF0000"/>
                </a:solidFill>
                <a:latin typeface="微軟正黑體" panose="020B0604030504040204" pitchFamily="34" charset="-120"/>
                <a:ea typeface="微軟正黑體" panose="020B0604030504040204" pitchFamily="34" charset="-120"/>
              </a:rPr>
              <a:t>數位科技微學程</a:t>
            </a:r>
            <a:r>
              <a:rPr lang="zh-TW" altLang="zh-TW" sz="2400" b="1" dirty="0">
                <a:solidFill>
                  <a:srgbClr val="FF0000"/>
                </a:solidFill>
                <a:latin typeface="微軟正黑體" panose="020B0604030504040204" pitchFamily="34" charset="-120"/>
                <a:ea typeface="微軟正黑體" panose="020B0604030504040204" pitchFamily="34" charset="-120"/>
              </a:rPr>
              <a:t>，仍請以</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人計算</a:t>
            </a:r>
            <a:r>
              <a:rPr lang="zh-TW" altLang="en-US"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曾經修課，無論學生是否取得學分數</a:t>
            </a:r>
            <a:r>
              <a:rPr lang="zh-TW" altLang="zh-TW" sz="2400" b="1" dirty="0">
                <a:solidFill>
                  <a:srgbClr val="FF0000"/>
                </a:solidFill>
                <a:latin typeface="微軟正黑體" panose="020B0604030504040204" pitchFamily="34" charset="-120"/>
                <a:ea typeface="微軟正黑體" panose="020B0604030504040204" pitchFamily="34" charset="-120"/>
              </a:rPr>
              <a:t>，仍請視其為【曾修讀</a:t>
            </a:r>
            <a:r>
              <a:rPr lang="zh-TW" altLang="en-US" sz="2400" b="1" dirty="0">
                <a:solidFill>
                  <a:srgbClr val="FF0000"/>
                </a:solidFill>
                <a:latin typeface="微軟正黑體" panose="020B0604030504040204" pitchFamily="34" charset="-120"/>
                <a:ea typeface="微軟正黑體" panose="020B0604030504040204" pitchFamily="34" charset="-120"/>
              </a:rPr>
              <a:t>數位科技微學程</a:t>
            </a:r>
            <a:r>
              <a:rPr lang="zh-TW" altLang="zh-TW" sz="2400" b="1" dirty="0">
                <a:solidFill>
                  <a:srgbClr val="FF0000"/>
                </a:solidFill>
                <a:latin typeface="微軟正黑體" panose="020B0604030504040204" pitchFamily="34" charset="-120"/>
                <a:ea typeface="微軟正黑體" panose="020B0604030504040204" pitchFamily="34" charset="-120"/>
              </a:rPr>
              <a:t>之在學學生人數】。</a:t>
            </a: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教育部技職司</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新增欄位</a:t>
            </a:r>
            <a:r>
              <a:rPr lang="zh-TW" altLang="zh-TW" dirty="0">
                <a:latin typeface="微軟正黑體" panose="020B0604030504040204" pitchFamily="34" charset="-120"/>
                <a:ea typeface="微軟正黑體" panose="020B0604030504040204" pitchFamily="34" charset="-120"/>
              </a:rPr>
              <a:t>】</a:t>
            </a:r>
          </a:p>
          <a:p>
            <a:pPr algn="ctr">
              <a:defRPr/>
            </a:pP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153988" y="990600"/>
          <a:ext cx="11923712" cy="2771775"/>
        </p:xfrm>
        <a:graphic>
          <a:graphicData uri="http://schemas.openxmlformats.org/drawingml/2006/table">
            <a:tbl>
              <a:tblPr firstRow="1" firstCol="1" bandRow="1">
                <a:tableStyleId>{5C22544A-7EE6-4342-B048-85BDC9FD1C3A}</a:tableStyleId>
              </a:tblPr>
              <a:tblGrid>
                <a:gridCol w="721719">
                  <a:extLst>
                    <a:ext uri="{9D8B030D-6E8A-4147-A177-3AD203B41FA5}">
                      <a16:colId xmlns:a16="http://schemas.microsoft.com/office/drawing/2014/main" val="2841171281"/>
                    </a:ext>
                  </a:extLst>
                </a:gridCol>
                <a:gridCol w="781091">
                  <a:extLst>
                    <a:ext uri="{9D8B030D-6E8A-4147-A177-3AD203B41FA5}">
                      <a16:colId xmlns:a16="http://schemas.microsoft.com/office/drawing/2014/main" val="2676988533"/>
                    </a:ext>
                  </a:extLst>
                </a:gridCol>
                <a:gridCol w="819193">
                  <a:extLst>
                    <a:ext uri="{9D8B030D-6E8A-4147-A177-3AD203B41FA5}">
                      <a16:colId xmlns:a16="http://schemas.microsoft.com/office/drawing/2014/main" val="2027905112"/>
                    </a:ext>
                  </a:extLst>
                </a:gridCol>
                <a:gridCol w="847770">
                  <a:extLst>
                    <a:ext uri="{9D8B030D-6E8A-4147-A177-3AD203B41FA5}">
                      <a16:colId xmlns:a16="http://schemas.microsoft.com/office/drawing/2014/main" val="613518732"/>
                    </a:ext>
                  </a:extLst>
                </a:gridCol>
                <a:gridCol w="2667141">
                  <a:extLst>
                    <a:ext uri="{9D8B030D-6E8A-4147-A177-3AD203B41FA5}">
                      <a16:colId xmlns:a16="http://schemas.microsoft.com/office/drawing/2014/main" val="2814576002"/>
                    </a:ext>
                  </a:extLst>
                </a:gridCol>
                <a:gridCol w="2895753">
                  <a:extLst>
                    <a:ext uri="{9D8B030D-6E8A-4147-A177-3AD203B41FA5}">
                      <a16:colId xmlns:a16="http://schemas.microsoft.com/office/drawing/2014/main" val="4208452235"/>
                    </a:ext>
                  </a:extLst>
                </a:gridCol>
                <a:gridCol w="3191044">
                  <a:extLst>
                    <a:ext uri="{9D8B030D-6E8A-4147-A177-3AD203B41FA5}">
                      <a16:colId xmlns:a16="http://schemas.microsoft.com/office/drawing/2014/main" val="2498058312"/>
                    </a:ext>
                  </a:extLst>
                </a:gridCol>
              </a:tblGrid>
              <a:tr h="1385888">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學年度</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學期</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學院</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系所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正式學籍</a:t>
                      </a:r>
                      <a:r>
                        <a:rPr lang="zh-TW" sz="2400" b="0" kern="100" dirty="0" smtClean="0">
                          <a:solidFill>
                            <a:schemeClr val="tx1"/>
                          </a:solidFill>
                          <a:effectLst/>
                          <a:latin typeface="微軟正黑體" panose="020B0604030504040204" pitchFamily="34" charset="-120"/>
                          <a:ea typeface="微軟正黑體" panose="020B0604030504040204" pitchFamily="34" charset="-120"/>
                        </a:rPr>
                        <a:t>之</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在學</a:t>
                      </a:r>
                      <a:r>
                        <a:rPr lang="zh-TW" sz="2400" b="0" kern="100" dirty="0">
                          <a:solidFill>
                            <a:schemeClr val="tx1"/>
                          </a:solidFill>
                          <a:effectLst/>
                          <a:latin typeface="微軟正黑體" panose="020B0604030504040204" pitchFamily="34" charset="-120"/>
                          <a:ea typeface="微軟正黑體" panose="020B0604030504040204" pitchFamily="34" charset="-120"/>
                        </a:rPr>
                        <a:t>學生總人數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曾修讀程式設計</a:t>
                      </a:r>
                      <a:r>
                        <a:rPr lang="zh-TW" sz="2400" b="0" kern="100" dirty="0" smtClean="0">
                          <a:solidFill>
                            <a:schemeClr val="tx1"/>
                          </a:solidFill>
                          <a:effectLst/>
                          <a:latin typeface="微軟正黑體" panose="020B0604030504040204" pitchFamily="34" charset="-120"/>
                          <a:ea typeface="微軟正黑體" panose="020B0604030504040204" pitchFamily="34" charset="-120"/>
                        </a:rPr>
                        <a:t>課程</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學生</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曾修讀數位科技微學程學生人數</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774069633"/>
                  </a:ext>
                </a:extLst>
              </a:tr>
              <a:tr h="138588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系統自動帶入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846120943"/>
                  </a:ext>
                </a:extLst>
              </a:tr>
            </a:tbl>
          </a:graphicData>
        </a:graphic>
      </p:graphicFrame>
    </p:spTree>
  </p:cSld>
  <p:clrMapOvr>
    <a:masterClrMapping/>
  </p:clrMapOvr>
  <p:transition spd="slow"/>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17</a:t>
            </a:r>
            <a:endParaRPr lang="zh-TW" altLang="en-US" smtClean="0"/>
          </a:p>
        </p:txBody>
      </p:sp>
      <p:sp>
        <p:nvSpPr>
          <p:cNvPr id="136195"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35703A28-9CE4-44EB-B68E-86DF81350EE2}" type="slidenum">
              <a:rPr lang="zh-TW" altLang="en-US" smtClean="0">
                <a:solidFill>
                  <a:srgbClr val="000000"/>
                </a:solidFill>
              </a:rPr>
              <a:pPr fontAlgn="base">
                <a:spcBef>
                  <a:spcPct val="0"/>
                </a:spcBef>
                <a:spcAft>
                  <a:spcPct val="0"/>
                </a:spcAft>
              </a:pPr>
              <a:t>72</a:t>
            </a:fld>
            <a:endParaRPr lang="zh-TW" altLang="en-US" smtClean="0">
              <a:solidFill>
                <a:srgbClr val="000000"/>
              </a:solidFill>
            </a:endParaRPr>
          </a:p>
        </p:txBody>
      </p:sp>
      <p:sp>
        <p:nvSpPr>
          <p:cNvPr id="136196"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報</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4-2-12 </a:t>
            </a:r>
            <a:r>
              <a:rPr lang="zh-TW" altLang="zh-TW" sz="3600" b="1">
                <a:solidFill>
                  <a:srgbClr val="C5E0B4"/>
                </a:solidFill>
                <a:latin typeface="微軟正黑體" panose="020B0604030504040204" pitchFamily="34" charset="-120"/>
                <a:ea typeface="微軟正黑體" panose="020B0604030504040204" pitchFamily="34" charset="-120"/>
              </a:rPr>
              <a:t>境外專班學生資料統計表</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2954337"/>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學年度</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學期、學院、學制資料、第幾年</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本報表系統自動產生，請學校於填表期間內完成填報及確認。</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資料來源為</a:t>
            </a:r>
            <a:r>
              <a:rPr lang="zh-TW" altLang="zh-TW" sz="2400" b="1" dirty="0">
                <a:solidFill>
                  <a:srgbClr val="FF0000"/>
                </a:solidFill>
                <a:latin typeface="微軟正黑體" panose="020B0604030504040204" pitchFamily="34" charset="-120"/>
                <a:ea typeface="微軟正黑體" panose="020B0604030504040204" pitchFamily="34" charset="-120"/>
              </a:rPr>
              <a:t>「表</a:t>
            </a:r>
            <a:r>
              <a:rPr lang="en-US" altLang="zh-TW" sz="2400" b="1" dirty="0">
                <a:solidFill>
                  <a:srgbClr val="FF0000"/>
                </a:solidFill>
                <a:latin typeface="微軟正黑體" panose="020B0604030504040204" pitchFamily="34" charset="-120"/>
                <a:ea typeface="微軟正黑體" panose="020B0604030504040204" pitchFamily="34" charset="-120"/>
              </a:rPr>
              <a:t>4-2</a:t>
            </a:r>
            <a:r>
              <a:rPr lang="zh-TW" altLang="en-US" sz="2400" b="1" dirty="0">
                <a:solidFill>
                  <a:srgbClr val="FF0000"/>
                </a:solidFill>
                <a:latin typeface="微軟正黑體" panose="020B0604030504040204" pitchFamily="34" charset="-120"/>
                <a:ea typeface="微軟正黑體" panose="020B0604030504040204" pitchFamily="34" charset="-120"/>
              </a:rPr>
              <a:t>各年級實際在學學生人數</a:t>
            </a:r>
            <a:r>
              <a:rPr lang="zh-TW" altLang="zh-TW" sz="2400" b="1" dirty="0">
                <a:solidFill>
                  <a:srgbClr val="FF0000"/>
                </a:solidFill>
                <a:latin typeface="微軟正黑體" panose="020B0604030504040204" pitchFamily="34" charset="-120"/>
                <a:ea typeface="微軟正黑體" panose="020B0604030504040204" pitchFamily="34" charset="-120"/>
              </a:rPr>
              <a:t>」 </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「表</a:t>
            </a:r>
            <a:r>
              <a:rPr lang="en-US" altLang="zh-TW" sz="2400" b="1" dirty="0">
                <a:solidFill>
                  <a:srgbClr val="FF0000"/>
                </a:solidFill>
                <a:latin typeface="微軟正黑體" panose="020B0604030504040204" pitchFamily="34" charset="-120"/>
                <a:ea typeface="微軟正黑體" panose="020B0604030504040204" pitchFamily="34" charset="-120"/>
              </a:rPr>
              <a:t>4-2-3</a:t>
            </a:r>
            <a:r>
              <a:rPr lang="zh-TW" altLang="zh-TW" sz="2400" b="1" dirty="0">
                <a:solidFill>
                  <a:srgbClr val="FF0000"/>
                </a:solidFill>
                <a:latin typeface="微軟正黑體" panose="020B0604030504040204" pitchFamily="34" charset="-120"/>
                <a:ea typeface="微軟正黑體" panose="020B0604030504040204" pitchFamily="34" charset="-120"/>
              </a:rPr>
              <a:t>外國學生、僑生、港澳生、陸生資料統計表」</a:t>
            </a:r>
            <a:r>
              <a:rPr lang="zh-TW" altLang="en-US" sz="2400" dirty="0">
                <a:solidFill>
                  <a:prstClr val="black"/>
                </a:solidFill>
                <a:latin typeface="微軟正黑體" panose="020B0604030504040204" pitchFamily="34" charset="-120"/>
                <a:ea typeface="微軟正黑體" panose="020B0604030504040204" pitchFamily="34" charset="-120"/>
              </a:rPr>
              <a:t>之學年度</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學期、學院、學制、第幾年資料。 </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nvGraphicFramePr>
        <p:xfrm>
          <a:off x="103188" y="1047750"/>
          <a:ext cx="12012612" cy="2695575"/>
        </p:xfrm>
        <a:graphic>
          <a:graphicData uri="http://schemas.openxmlformats.org/drawingml/2006/table">
            <a:tbl>
              <a:tblPr firstRow="1" firstCol="1" bandRow="1">
                <a:tableStyleId>{5C22544A-7EE6-4342-B048-85BDC9FD1C3A}</a:tableStyleId>
              </a:tblPr>
              <a:tblGrid>
                <a:gridCol w="955152">
                  <a:extLst>
                    <a:ext uri="{9D8B030D-6E8A-4147-A177-3AD203B41FA5}">
                      <a16:colId xmlns:a16="http://schemas.microsoft.com/office/drawing/2014/main" val="559540144"/>
                    </a:ext>
                  </a:extLst>
                </a:gridCol>
                <a:gridCol w="982868">
                  <a:extLst>
                    <a:ext uri="{9D8B030D-6E8A-4147-A177-3AD203B41FA5}">
                      <a16:colId xmlns:a16="http://schemas.microsoft.com/office/drawing/2014/main" val="1373194665"/>
                    </a:ext>
                  </a:extLst>
                </a:gridCol>
                <a:gridCol w="913597">
                  <a:extLst>
                    <a:ext uri="{9D8B030D-6E8A-4147-A177-3AD203B41FA5}">
                      <a16:colId xmlns:a16="http://schemas.microsoft.com/office/drawing/2014/main" val="3404156055"/>
                    </a:ext>
                  </a:extLst>
                </a:gridCol>
                <a:gridCol w="926112">
                  <a:extLst>
                    <a:ext uri="{9D8B030D-6E8A-4147-A177-3AD203B41FA5}">
                      <a16:colId xmlns:a16="http://schemas.microsoft.com/office/drawing/2014/main" val="935073467"/>
                    </a:ext>
                  </a:extLst>
                </a:gridCol>
                <a:gridCol w="963657">
                  <a:extLst>
                    <a:ext uri="{9D8B030D-6E8A-4147-A177-3AD203B41FA5}">
                      <a16:colId xmlns:a16="http://schemas.microsoft.com/office/drawing/2014/main" val="837274567"/>
                    </a:ext>
                  </a:extLst>
                </a:gridCol>
                <a:gridCol w="3253905">
                  <a:extLst>
                    <a:ext uri="{9D8B030D-6E8A-4147-A177-3AD203B41FA5}">
                      <a16:colId xmlns:a16="http://schemas.microsoft.com/office/drawing/2014/main" val="3120770849"/>
                    </a:ext>
                  </a:extLst>
                </a:gridCol>
                <a:gridCol w="1451743">
                  <a:extLst>
                    <a:ext uri="{9D8B030D-6E8A-4147-A177-3AD203B41FA5}">
                      <a16:colId xmlns:a16="http://schemas.microsoft.com/office/drawing/2014/main" val="2082900480"/>
                    </a:ext>
                  </a:extLst>
                </a:gridCol>
                <a:gridCol w="1066947">
                  <a:extLst>
                    <a:ext uri="{9D8B030D-6E8A-4147-A177-3AD203B41FA5}">
                      <a16:colId xmlns:a16="http://schemas.microsoft.com/office/drawing/2014/main" val="3056007593"/>
                    </a:ext>
                  </a:extLst>
                </a:gridCol>
                <a:gridCol w="922941">
                  <a:extLst>
                    <a:ext uri="{9D8B030D-6E8A-4147-A177-3AD203B41FA5}">
                      <a16:colId xmlns:a16="http://schemas.microsoft.com/office/drawing/2014/main" val="3123871338"/>
                    </a:ext>
                  </a:extLst>
                </a:gridCol>
                <a:gridCol w="575691">
                  <a:extLst>
                    <a:ext uri="{9D8B030D-6E8A-4147-A177-3AD203B41FA5}">
                      <a16:colId xmlns:a16="http://schemas.microsoft.com/office/drawing/2014/main" val="2790970488"/>
                    </a:ext>
                  </a:extLst>
                </a:gridCol>
              </a:tblGrid>
              <a:tr h="620134">
                <a:tc rowSpan="5">
                  <a:txBody>
                    <a:bodyPr/>
                    <a:lstStyle/>
                    <a:p>
                      <a:pPr algn="ctr">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學年度</a:t>
                      </a:r>
                      <a:r>
                        <a:rPr lang="en-US" sz="2400" b="1" kern="0" dirty="0">
                          <a:solidFill>
                            <a:srgbClr val="FF0000"/>
                          </a:solidFill>
                          <a:effectLst/>
                          <a:latin typeface="微軟正黑體" panose="020B0604030504040204" pitchFamily="34" charset="-120"/>
                          <a:ea typeface="微軟正黑體" panose="020B0604030504040204" pitchFamily="34" charset="-120"/>
                        </a:rPr>
                        <a:t>/</a:t>
                      </a:r>
                      <a:r>
                        <a:rPr lang="zh-TW" sz="2400" b="1" kern="0" dirty="0" smtClean="0">
                          <a:solidFill>
                            <a:srgbClr val="FF0000"/>
                          </a:solidFill>
                          <a:effectLst/>
                          <a:latin typeface="微軟正黑體" panose="020B0604030504040204" pitchFamily="34" charset="-120"/>
                          <a:ea typeface="微軟正黑體" panose="020B0604030504040204" pitchFamily="34" charset="-120"/>
                        </a:rPr>
                        <a:t>學期</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5">
                  <a:txBody>
                    <a:bodyPr/>
                    <a:lstStyle/>
                    <a:p>
                      <a:pPr algn="ctr">
                        <a:spcAft>
                          <a:spcPts val="0"/>
                        </a:spcAft>
                      </a:pPr>
                      <a:r>
                        <a:rPr lang="zh-TW" sz="2400" b="1" kern="0" dirty="0" smtClean="0">
                          <a:solidFill>
                            <a:srgbClr val="FF0000"/>
                          </a:solidFill>
                          <a:effectLst/>
                          <a:latin typeface="微軟正黑體" panose="020B0604030504040204" pitchFamily="34" charset="-120"/>
                          <a:ea typeface="微軟正黑體" panose="020B0604030504040204" pitchFamily="34" charset="-120"/>
                        </a:rPr>
                        <a:t>學院</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系</a:t>
                      </a:r>
                      <a:r>
                        <a:rPr lang="zh-TW" sz="2400" b="0" kern="0" dirty="0" smtClean="0">
                          <a:solidFill>
                            <a:schemeClr val="tx1"/>
                          </a:solidFill>
                          <a:effectLst/>
                          <a:latin typeface="微軟正黑體" panose="020B0604030504040204" pitchFamily="34" charset="-120"/>
                          <a:ea typeface="微軟正黑體" panose="020B0604030504040204" pitchFamily="34" charset="-120"/>
                        </a:rPr>
                        <a:t>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1" kern="0" dirty="0" smtClean="0">
                          <a:solidFill>
                            <a:srgbClr val="FF0000"/>
                          </a:solidFill>
                          <a:effectLst/>
                          <a:latin typeface="微軟正黑體" panose="020B0604030504040204" pitchFamily="34" charset="-120"/>
                          <a:ea typeface="微軟正黑體" panose="020B0604030504040204" pitchFamily="34" charset="-120"/>
                        </a:rPr>
                        <a:t>學制</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5">
                  <a:txBody>
                    <a:bodyPr/>
                    <a:lstStyle/>
                    <a:p>
                      <a:pPr algn="ctr">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第幾</a:t>
                      </a:r>
                      <a:r>
                        <a:rPr lang="zh-TW" sz="2400" b="1" kern="0" dirty="0" smtClean="0">
                          <a:solidFill>
                            <a:srgbClr val="FF0000"/>
                          </a:solidFill>
                          <a:effectLst/>
                          <a:latin typeface="微軟正黑體" panose="020B0604030504040204" pitchFamily="34" charset="-120"/>
                          <a:ea typeface="微軟正黑體" panose="020B0604030504040204" pitchFamily="34" charset="-120"/>
                        </a:rPr>
                        <a:t>年</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開設地點</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國別</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3">
                  <a:txBody>
                    <a:bodyPr/>
                    <a:lstStyle/>
                    <a:p>
                      <a:pPr algn="ctr">
                        <a:spcAft>
                          <a:spcPts val="0"/>
                        </a:spcAft>
                        <a:tabLst>
                          <a:tab pos="97155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境外專班學生人數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389061423"/>
                  </a:ext>
                </a:extLst>
              </a:tr>
              <a:tr h="310067">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4">
                  <a:txBody>
                    <a:bodyPr/>
                    <a:lstStyle/>
                    <a:p>
                      <a:pPr algn="ctr">
                        <a:spcAft>
                          <a:spcPts val="0"/>
                        </a:spcAft>
                        <a:tabLst>
                          <a:tab pos="97155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計</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spcAft>
                          <a:spcPts val="0"/>
                        </a:spcAft>
                        <a:tabLst>
                          <a:tab pos="97155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男</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spcAft>
                          <a:spcPts val="0"/>
                        </a:spcAft>
                        <a:tabLst>
                          <a:tab pos="97155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女</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0910042"/>
                  </a:ext>
                </a:extLst>
              </a:tr>
              <a:tr h="525105">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just">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□大陸地區</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7184211"/>
                  </a:ext>
                </a:extLst>
              </a:tr>
              <a:tr h="62013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□香港、澳門地區</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7790352"/>
                  </a:ext>
                </a:extLst>
              </a:tr>
              <a:tr h="62013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□其他</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陸港澳以外</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0022242"/>
                  </a:ext>
                </a:extLst>
              </a:tr>
            </a:tbl>
          </a:graphicData>
        </a:graphic>
      </p:graphicFrame>
    </p:spTree>
  </p:cSld>
  <p:clrMapOvr>
    <a:masterClrMapping/>
  </p:clrMapOvr>
  <p:transition spd="slow"/>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17</a:t>
            </a:r>
            <a:endParaRPr lang="zh-TW" altLang="en-US" smtClean="0"/>
          </a:p>
        </p:txBody>
      </p:sp>
      <p:sp>
        <p:nvSpPr>
          <p:cNvPr id="137219"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A1346040-1956-4299-9D38-E6C5ACAC0693}" type="slidenum">
              <a:rPr lang="zh-TW" altLang="en-US" smtClean="0">
                <a:solidFill>
                  <a:srgbClr val="000000"/>
                </a:solidFill>
              </a:rPr>
              <a:pPr fontAlgn="base">
                <a:spcBef>
                  <a:spcPct val="0"/>
                </a:spcBef>
                <a:spcAft>
                  <a:spcPct val="0"/>
                </a:spcAft>
              </a:pPr>
              <a:t>73</a:t>
            </a:fld>
            <a:endParaRPr lang="zh-TW" altLang="en-US" smtClean="0">
              <a:solidFill>
                <a:srgbClr val="000000"/>
              </a:solidFill>
            </a:endParaRPr>
          </a:p>
        </p:txBody>
      </p:sp>
      <p:sp>
        <p:nvSpPr>
          <p:cNvPr id="137220"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報</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4-2-12 </a:t>
            </a:r>
            <a:r>
              <a:rPr lang="zh-TW" altLang="zh-TW" sz="3600" b="1">
                <a:solidFill>
                  <a:srgbClr val="C5E0B4"/>
                </a:solidFill>
                <a:latin typeface="微軟正黑體" panose="020B0604030504040204" pitchFamily="34" charset="-120"/>
                <a:ea typeface="微軟正黑體" panose="020B0604030504040204" pitchFamily="34" charset="-120"/>
              </a:rPr>
              <a:t>境外專班學生資料統計表</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nvGraphicFramePr>
        <p:xfrm>
          <a:off x="103188" y="1047750"/>
          <a:ext cx="12012612" cy="2695575"/>
        </p:xfrm>
        <a:graphic>
          <a:graphicData uri="http://schemas.openxmlformats.org/drawingml/2006/table">
            <a:tbl>
              <a:tblPr firstRow="1" firstCol="1" bandRow="1">
                <a:tableStyleId>{5C22544A-7EE6-4342-B048-85BDC9FD1C3A}</a:tableStyleId>
              </a:tblPr>
              <a:tblGrid>
                <a:gridCol w="955152">
                  <a:extLst>
                    <a:ext uri="{9D8B030D-6E8A-4147-A177-3AD203B41FA5}">
                      <a16:colId xmlns:a16="http://schemas.microsoft.com/office/drawing/2014/main" val="559540144"/>
                    </a:ext>
                  </a:extLst>
                </a:gridCol>
                <a:gridCol w="982868">
                  <a:extLst>
                    <a:ext uri="{9D8B030D-6E8A-4147-A177-3AD203B41FA5}">
                      <a16:colId xmlns:a16="http://schemas.microsoft.com/office/drawing/2014/main" val="1373194665"/>
                    </a:ext>
                  </a:extLst>
                </a:gridCol>
                <a:gridCol w="913597">
                  <a:extLst>
                    <a:ext uri="{9D8B030D-6E8A-4147-A177-3AD203B41FA5}">
                      <a16:colId xmlns:a16="http://schemas.microsoft.com/office/drawing/2014/main" val="3404156055"/>
                    </a:ext>
                  </a:extLst>
                </a:gridCol>
                <a:gridCol w="926112">
                  <a:extLst>
                    <a:ext uri="{9D8B030D-6E8A-4147-A177-3AD203B41FA5}">
                      <a16:colId xmlns:a16="http://schemas.microsoft.com/office/drawing/2014/main" val="935073467"/>
                    </a:ext>
                  </a:extLst>
                </a:gridCol>
                <a:gridCol w="963657">
                  <a:extLst>
                    <a:ext uri="{9D8B030D-6E8A-4147-A177-3AD203B41FA5}">
                      <a16:colId xmlns:a16="http://schemas.microsoft.com/office/drawing/2014/main" val="837274567"/>
                    </a:ext>
                  </a:extLst>
                </a:gridCol>
                <a:gridCol w="3253905">
                  <a:extLst>
                    <a:ext uri="{9D8B030D-6E8A-4147-A177-3AD203B41FA5}">
                      <a16:colId xmlns:a16="http://schemas.microsoft.com/office/drawing/2014/main" val="3120770849"/>
                    </a:ext>
                  </a:extLst>
                </a:gridCol>
                <a:gridCol w="1451743">
                  <a:extLst>
                    <a:ext uri="{9D8B030D-6E8A-4147-A177-3AD203B41FA5}">
                      <a16:colId xmlns:a16="http://schemas.microsoft.com/office/drawing/2014/main" val="2082900480"/>
                    </a:ext>
                  </a:extLst>
                </a:gridCol>
                <a:gridCol w="1066947">
                  <a:extLst>
                    <a:ext uri="{9D8B030D-6E8A-4147-A177-3AD203B41FA5}">
                      <a16:colId xmlns:a16="http://schemas.microsoft.com/office/drawing/2014/main" val="3056007593"/>
                    </a:ext>
                  </a:extLst>
                </a:gridCol>
                <a:gridCol w="922941">
                  <a:extLst>
                    <a:ext uri="{9D8B030D-6E8A-4147-A177-3AD203B41FA5}">
                      <a16:colId xmlns:a16="http://schemas.microsoft.com/office/drawing/2014/main" val="3123871338"/>
                    </a:ext>
                  </a:extLst>
                </a:gridCol>
                <a:gridCol w="575691">
                  <a:extLst>
                    <a:ext uri="{9D8B030D-6E8A-4147-A177-3AD203B41FA5}">
                      <a16:colId xmlns:a16="http://schemas.microsoft.com/office/drawing/2014/main" val="2790970488"/>
                    </a:ext>
                  </a:extLst>
                </a:gridCol>
              </a:tblGrid>
              <a:tr h="620134">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學年度</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smtClean="0">
                          <a:solidFill>
                            <a:schemeClr val="tx1"/>
                          </a:solidFill>
                          <a:effectLst/>
                          <a:latin typeface="微軟正黑體" panose="020B0604030504040204" pitchFamily="34" charset="-120"/>
                          <a:ea typeface="微軟正黑體" panose="020B0604030504040204" pitchFamily="34" charset="-120"/>
                        </a:rPr>
                        <a:t>學期</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學院</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系</a:t>
                      </a:r>
                      <a:r>
                        <a:rPr lang="zh-TW" sz="2400" b="1" kern="0" dirty="0" smtClean="0">
                          <a:solidFill>
                            <a:srgbClr val="FF0000"/>
                          </a:solidFill>
                          <a:effectLst/>
                          <a:latin typeface="微軟正黑體" panose="020B0604030504040204" pitchFamily="34" charset="-120"/>
                          <a:ea typeface="微軟正黑體" panose="020B0604030504040204" pitchFamily="34" charset="-120"/>
                        </a:rPr>
                        <a:t>所</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5">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第幾</a:t>
                      </a:r>
                      <a:r>
                        <a:rPr lang="zh-TW" sz="2400" b="0" kern="0" dirty="0" smtClean="0">
                          <a:solidFill>
                            <a:schemeClr val="tx1"/>
                          </a:solidFill>
                          <a:effectLst/>
                          <a:latin typeface="微軟正黑體" panose="020B0604030504040204" pitchFamily="34" charset="-120"/>
                          <a:ea typeface="微軟正黑體" panose="020B0604030504040204" pitchFamily="34" charset="-120"/>
                        </a:rPr>
                        <a:t>年</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開設地點</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國別</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3">
                  <a:txBody>
                    <a:bodyPr/>
                    <a:lstStyle/>
                    <a:p>
                      <a:pPr algn="ctr">
                        <a:spcAft>
                          <a:spcPts val="0"/>
                        </a:spcAft>
                        <a:tabLst>
                          <a:tab pos="97155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境外專班學生人數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389061423"/>
                  </a:ext>
                </a:extLst>
              </a:tr>
              <a:tr h="310067">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4">
                  <a:txBody>
                    <a:bodyPr/>
                    <a:lstStyle/>
                    <a:p>
                      <a:pPr algn="ctr">
                        <a:spcAft>
                          <a:spcPts val="0"/>
                        </a:spcAft>
                        <a:tabLst>
                          <a:tab pos="97155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計</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spcAft>
                          <a:spcPts val="0"/>
                        </a:spcAft>
                        <a:tabLst>
                          <a:tab pos="97155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男</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spcAft>
                          <a:spcPts val="0"/>
                        </a:spcAft>
                        <a:tabLst>
                          <a:tab pos="97155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女</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0910042"/>
                  </a:ext>
                </a:extLst>
              </a:tr>
              <a:tr h="525105">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just">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□大陸地區</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7184211"/>
                  </a:ext>
                </a:extLst>
              </a:tr>
              <a:tr h="62013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□香港、澳門地區</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7790352"/>
                  </a:ext>
                </a:extLst>
              </a:tr>
              <a:tr h="62013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□其他</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陸港澳以外</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0022242"/>
                  </a:ext>
                </a:extLst>
              </a:tr>
            </a:tbl>
          </a:graphicData>
        </a:graphic>
      </p:graphicFrame>
      <p:sp>
        <p:nvSpPr>
          <p:cNvPr id="7" name="矩形 6"/>
          <p:cNvSpPr/>
          <p:nvPr/>
        </p:nvSpPr>
        <p:spPr>
          <a:xfrm>
            <a:off x="15875" y="3836988"/>
            <a:ext cx="12176125" cy="3046412"/>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系所 </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資料來源為</a:t>
            </a:r>
            <a:r>
              <a:rPr lang="zh-TW" altLang="zh-TW" sz="2400" b="1" dirty="0">
                <a:solidFill>
                  <a:srgbClr val="FF0000"/>
                </a:solidFill>
                <a:latin typeface="微軟正黑體" panose="020B0604030504040204" pitchFamily="34" charset="-120"/>
                <a:ea typeface="微軟正黑體" panose="020B0604030504040204" pitchFamily="34" charset="-120"/>
              </a:rPr>
              <a:t>「表</a:t>
            </a:r>
            <a:r>
              <a:rPr lang="en-US" altLang="zh-TW" sz="2400" b="1" dirty="0">
                <a:solidFill>
                  <a:srgbClr val="FF0000"/>
                </a:solidFill>
                <a:latin typeface="微軟正黑體" panose="020B0604030504040204" pitchFamily="34" charset="-120"/>
                <a:ea typeface="微軟正黑體" panose="020B0604030504040204" pitchFamily="34" charset="-120"/>
              </a:rPr>
              <a:t>4-2</a:t>
            </a:r>
            <a:r>
              <a:rPr lang="zh-TW" altLang="en-US" sz="2400" b="1" dirty="0">
                <a:solidFill>
                  <a:srgbClr val="FF0000"/>
                </a:solidFill>
                <a:latin typeface="微軟正黑體" panose="020B0604030504040204" pitchFamily="34" charset="-120"/>
                <a:ea typeface="微軟正黑體" panose="020B0604030504040204" pitchFamily="34" charset="-120"/>
              </a:rPr>
              <a:t>各年級實際在學學生人數</a:t>
            </a:r>
            <a:r>
              <a:rPr lang="zh-TW" altLang="zh-TW" sz="2400" b="1" dirty="0">
                <a:solidFill>
                  <a:srgbClr val="FF0000"/>
                </a:solidFill>
                <a:latin typeface="微軟正黑體" panose="020B0604030504040204" pitchFamily="34" charset="-120"/>
                <a:ea typeface="微軟正黑體" panose="020B0604030504040204" pitchFamily="34" charset="-120"/>
              </a:rPr>
              <a:t>」 </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「表</a:t>
            </a:r>
            <a:r>
              <a:rPr lang="en-US" altLang="zh-TW" sz="2400" b="1" dirty="0">
                <a:solidFill>
                  <a:srgbClr val="FF0000"/>
                </a:solidFill>
                <a:latin typeface="微軟正黑體" panose="020B0604030504040204" pitchFamily="34" charset="-120"/>
                <a:ea typeface="微軟正黑體" panose="020B0604030504040204" pitchFamily="34" charset="-120"/>
              </a:rPr>
              <a:t>4-2-3</a:t>
            </a:r>
            <a:r>
              <a:rPr lang="zh-TW" altLang="zh-TW" sz="2400" b="1" dirty="0">
                <a:solidFill>
                  <a:srgbClr val="FF0000"/>
                </a:solidFill>
                <a:latin typeface="微軟正黑體" panose="020B0604030504040204" pitchFamily="34" charset="-120"/>
                <a:ea typeface="微軟正黑體" panose="020B0604030504040204" pitchFamily="34" charset="-120"/>
              </a:rPr>
              <a:t>外國學生、僑生、港澳生、陸生資料統計表」</a:t>
            </a:r>
            <a:r>
              <a:rPr lang="zh-TW" altLang="en-US" sz="2400" dirty="0">
                <a:solidFill>
                  <a:prstClr val="black"/>
                </a:solidFill>
                <a:latin typeface="微軟正黑體" panose="020B0604030504040204" pitchFamily="34" charset="-120"/>
                <a:ea typeface="微軟正黑體" panose="020B0604030504040204" pitchFamily="34" charset="-120"/>
              </a:rPr>
              <a:t>之系所資料。</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b="1" dirty="0">
                <a:solidFill>
                  <a:srgbClr val="FF0000"/>
                </a:solidFill>
                <a:latin typeface="微軟正黑體" panose="020B0604030504040204" pitchFamily="34" charset="-120"/>
                <a:ea typeface="微軟正黑體" panose="020B0604030504040204" pitchFamily="34" charset="-120"/>
              </a:rPr>
              <a:t>僅</a:t>
            </a:r>
            <a:r>
              <a:rPr lang="zh-TW" altLang="zh-TW" sz="2400" b="1" dirty="0">
                <a:solidFill>
                  <a:srgbClr val="FF0000"/>
                </a:solidFill>
                <a:latin typeface="微軟正黑體" panose="020B0604030504040204" pitchFamily="34" charset="-120"/>
                <a:ea typeface="微軟正黑體" panose="020B0604030504040204" pitchFamily="34" charset="-120"/>
              </a:rPr>
              <a:t>呈現</a:t>
            </a:r>
            <a:r>
              <a:rPr lang="zh-TW" altLang="zh-TW" sz="2400" dirty="0">
                <a:solidFill>
                  <a:prstClr val="black"/>
                </a:solidFill>
                <a:latin typeface="微軟正黑體" panose="020B0604030504040204" pitchFamily="34" charset="-120"/>
                <a:ea typeface="微軟正黑體" panose="020B0604030504040204" pitchFamily="34" charset="-120"/>
              </a:rPr>
              <a:t>系所類別為</a:t>
            </a:r>
            <a:r>
              <a:rPr lang="zh-TW" altLang="zh-TW" sz="2400" b="1" dirty="0">
                <a:solidFill>
                  <a:srgbClr val="FF0000"/>
                </a:solidFill>
                <a:latin typeface="微軟正黑體" panose="020B0604030504040204" pitchFamily="34" charset="-120"/>
                <a:ea typeface="微軟正黑體" panose="020B0604030504040204" pitchFamily="34" charset="-120"/>
              </a:rPr>
              <a:t>【境外專班】之系所資料</a:t>
            </a:r>
            <a:r>
              <a:rPr lang="zh-TW"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 </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spTree>
  </p:cSld>
  <p:clrMapOvr>
    <a:masterClrMapping/>
  </p:clrMapOvr>
  <p:transition spd="slow"/>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17</a:t>
            </a:r>
            <a:endParaRPr lang="zh-TW" altLang="en-US" smtClean="0"/>
          </a:p>
        </p:txBody>
      </p:sp>
      <p:sp>
        <p:nvSpPr>
          <p:cNvPr id="138243"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3E197DEC-3DA1-4587-8FCC-247EF292F8F9}" type="slidenum">
              <a:rPr lang="zh-TW" altLang="en-US" smtClean="0">
                <a:solidFill>
                  <a:srgbClr val="000000"/>
                </a:solidFill>
              </a:rPr>
              <a:pPr fontAlgn="base">
                <a:spcBef>
                  <a:spcPct val="0"/>
                </a:spcBef>
                <a:spcAft>
                  <a:spcPct val="0"/>
                </a:spcAft>
              </a:pPr>
              <a:t>74</a:t>
            </a:fld>
            <a:endParaRPr lang="zh-TW" altLang="en-US" smtClean="0">
              <a:solidFill>
                <a:srgbClr val="000000"/>
              </a:solidFill>
            </a:endParaRPr>
          </a:p>
        </p:txBody>
      </p:sp>
      <p:sp>
        <p:nvSpPr>
          <p:cNvPr id="138244"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報</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4-2-12 </a:t>
            </a:r>
            <a:r>
              <a:rPr lang="zh-TW" altLang="zh-TW" sz="3600" b="1">
                <a:solidFill>
                  <a:srgbClr val="C5E0B4"/>
                </a:solidFill>
                <a:latin typeface="微軟正黑體" panose="020B0604030504040204" pitchFamily="34" charset="-120"/>
                <a:ea typeface="微軟正黑體" panose="020B0604030504040204" pitchFamily="34" charset="-120"/>
              </a:rPr>
              <a:t>境外專班學生資料統計表</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nvGraphicFramePr>
        <p:xfrm>
          <a:off x="103188" y="1047750"/>
          <a:ext cx="12012612" cy="2695575"/>
        </p:xfrm>
        <a:graphic>
          <a:graphicData uri="http://schemas.openxmlformats.org/drawingml/2006/table">
            <a:tbl>
              <a:tblPr firstRow="1" firstCol="1" bandRow="1">
                <a:tableStyleId>{5C22544A-7EE6-4342-B048-85BDC9FD1C3A}</a:tableStyleId>
              </a:tblPr>
              <a:tblGrid>
                <a:gridCol w="955152">
                  <a:extLst>
                    <a:ext uri="{9D8B030D-6E8A-4147-A177-3AD203B41FA5}">
                      <a16:colId xmlns:a16="http://schemas.microsoft.com/office/drawing/2014/main" val="559540144"/>
                    </a:ext>
                  </a:extLst>
                </a:gridCol>
                <a:gridCol w="982868">
                  <a:extLst>
                    <a:ext uri="{9D8B030D-6E8A-4147-A177-3AD203B41FA5}">
                      <a16:colId xmlns:a16="http://schemas.microsoft.com/office/drawing/2014/main" val="1373194665"/>
                    </a:ext>
                  </a:extLst>
                </a:gridCol>
                <a:gridCol w="913597">
                  <a:extLst>
                    <a:ext uri="{9D8B030D-6E8A-4147-A177-3AD203B41FA5}">
                      <a16:colId xmlns:a16="http://schemas.microsoft.com/office/drawing/2014/main" val="3404156055"/>
                    </a:ext>
                  </a:extLst>
                </a:gridCol>
                <a:gridCol w="926112">
                  <a:extLst>
                    <a:ext uri="{9D8B030D-6E8A-4147-A177-3AD203B41FA5}">
                      <a16:colId xmlns:a16="http://schemas.microsoft.com/office/drawing/2014/main" val="935073467"/>
                    </a:ext>
                  </a:extLst>
                </a:gridCol>
                <a:gridCol w="963657">
                  <a:extLst>
                    <a:ext uri="{9D8B030D-6E8A-4147-A177-3AD203B41FA5}">
                      <a16:colId xmlns:a16="http://schemas.microsoft.com/office/drawing/2014/main" val="837274567"/>
                    </a:ext>
                  </a:extLst>
                </a:gridCol>
                <a:gridCol w="3253905">
                  <a:extLst>
                    <a:ext uri="{9D8B030D-6E8A-4147-A177-3AD203B41FA5}">
                      <a16:colId xmlns:a16="http://schemas.microsoft.com/office/drawing/2014/main" val="3120770849"/>
                    </a:ext>
                  </a:extLst>
                </a:gridCol>
                <a:gridCol w="1451743">
                  <a:extLst>
                    <a:ext uri="{9D8B030D-6E8A-4147-A177-3AD203B41FA5}">
                      <a16:colId xmlns:a16="http://schemas.microsoft.com/office/drawing/2014/main" val="2082900480"/>
                    </a:ext>
                  </a:extLst>
                </a:gridCol>
                <a:gridCol w="1066947">
                  <a:extLst>
                    <a:ext uri="{9D8B030D-6E8A-4147-A177-3AD203B41FA5}">
                      <a16:colId xmlns:a16="http://schemas.microsoft.com/office/drawing/2014/main" val="3056007593"/>
                    </a:ext>
                  </a:extLst>
                </a:gridCol>
                <a:gridCol w="922941">
                  <a:extLst>
                    <a:ext uri="{9D8B030D-6E8A-4147-A177-3AD203B41FA5}">
                      <a16:colId xmlns:a16="http://schemas.microsoft.com/office/drawing/2014/main" val="3123871338"/>
                    </a:ext>
                  </a:extLst>
                </a:gridCol>
                <a:gridCol w="575691">
                  <a:extLst>
                    <a:ext uri="{9D8B030D-6E8A-4147-A177-3AD203B41FA5}">
                      <a16:colId xmlns:a16="http://schemas.microsoft.com/office/drawing/2014/main" val="2790970488"/>
                    </a:ext>
                  </a:extLst>
                </a:gridCol>
              </a:tblGrid>
              <a:tr h="620134">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學年度</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smtClean="0">
                          <a:solidFill>
                            <a:schemeClr val="tx1"/>
                          </a:solidFill>
                          <a:effectLst/>
                          <a:latin typeface="微軟正黑體" panose="020B0604030504040204" pitchFamily="34" charset="-120"/>
                          <a:ea typeface="微軟正黑體" panose="020B0604030504040204" pitchFamily="34" charset="-120"/>
                        </a:rPr>
                        <a:t>學期</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學院</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系</a:t>
                      </a:r>
                      <a:r>
                        <a:rPr lang="zh-TW" sz="2400" b="0" kern="0" dirty="0" smtClean="0">
                          <a:solidFill>
                            <a:schemeClr val="tx1"/>
                          </a:solidFill>
                          <a:effectLst/>
                          <a:latin typeface="微軟正黑體" panose="020B0604030504040204" pitchFamily="34" charset="-120"/>
                          <a:ea typeface="微軟正黑體" panose="020B0604030504040204" pitchFamily="34" charset="-120"/>
                        </a:rPr>
                        <a:t>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第幾</a:t>
                      </a:r>
                      <a:r>
                        <a:rPr lang="zh-TW" sz="2400" b="0" kern="0" dirty="0" smtClean="0">
                          <a:solidFill>
                            <a:schemeClr val="tx1"/>
                          </a:solidFill>
                          <a:effectLst/>
                          <a:latin typeface="微軟正黑體" panose="020B0604030504040204" pitchFamily="34" charset="-120"/>
                          <a:ea typeface="微軟正黑體" panose="020B0604030504040204" pitchFamily="34" charset="-120"/>
                        </a:rPr>
                        <a:t>年</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開設地點</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國別</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3">
                  <a:txBody>
                    <a:bodyPr/>
                    <a:lstStyle/>
                    <a:p>
                      <a:pPr algn="ctr">
                        <a:spcAft>
                          <a:spcPts val="0"/>
                        </a:spcAft>
                        <a:tabLst>
                          <a:tab pos="97155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境外專班學生人數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389061423"/>
                  </a:ext>
                </a:extLst>
              </a:tr>
              <a:tr h="310067">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4">
                  <a:txBody>
                    <a:bodyPr/>
                    <a:lstStyle/>
                    <a:p>
                      <a:pPr algn="ctr">
                        <a:spcAft>
                          <a:spcPts val="0"/>
                        </a:spcAft>
                        <a:tabLst>
                          <a:tab pos="97155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計</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spcAft>
                          <a:spcPts val="0"/>
                        </a:spcAft>
                        <a:tabLst>
                          <a:tab pos="97155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男</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spcAft>
                          <a:spcPts val="0"/>
                        </a:spcAft>
                        <a:tabLst>
                          <a:tab pos="97155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女</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0910042"/>
                  </a:ext>
                </a:extLst>
              </a:tr>
              <a:tr h="525105">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just">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□大陸地區</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7184211"/>
                  </a:ext>
                </a:extLst>
              </a:tr>
              <a:tr h="62013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□香港、澳門地區</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vMerge="1">
                  <a:txBody>
                    <a:bodyPr/>
                    <a:lstStyle/>
                    <a:p>
                      <a:pP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7790352"/>
                  </a:ext>
                </a:extLst>
              </a:tr>
              <a:tr h="62013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□其他</a:t>
                      </a:r>
                      <a:r>
                        <a:rPr lang="en-US" sz="2400" b="1" kern="0" dirty="0">
                          <a:solidFill>
                            <a:srgbClr val="FF0000"/>
                          </a:solidFill>
                          <a:effectLst/>
                          <a:latin typeface="微軟正黑體" panose="020B0604030504040204" pitchFamily="34" charset="-120"/>
                          <a:ea typeface="微軟正黑體" panose="020B0604030504040204" pitchFamily="34" charset="-120"/>
                        </a:rPr>
                        <a:t>(</a:t>
                      </a:r>
                      <a:r>
                        <a:rPr lang="zh-TW" sz="2400" b="1" kern="0" dirty="0">
                          <a:solidFill>
                            <a:srgbClr val="FF0000"/>
                          </a:solidFill>
                          <a:effectLst/>
                          <a:latin typeface="微軟正黑體" panose="020B0604030504040204" pitchFamily="34" charset="-120"/>
                          <a:ea typeface="微軟正黑體" panose="020B0604030504040204" pitchFamily="34" charset="-120"/>
                        </a:rPr>
                        <a:t>陸港澳以外</a:t>
                      </a:r>
                      <a:r>
                        <a:rPr lang="en-US" sz="2400" b="1" kern="0" dirty="0">
                          <a:solidFill>
                            <a:srgbClr val="FF0000"/>
                          </a:solidFill>
                          <a:effectLst/>
                          <a:latin typeface="微軟正黑體" panose="020B0604030504040204" pitchFamily="34" charset="-120"/>
                          <a:ea typeface="微軟正黑體" panose="020B0604030504040204" pitchFamily="34" charset="-120"/>
                        </a:rPr>
                        <a:t>)</a:t>
                      </a:r>
                      <a:r>
                        <a:rPr lang="zh-TW" sz="2400" b="1" kern="0" dirty="0">
                          <a:solidFill>
                            <a:srgbClr val="FF0000"/>
                          </a:solidFill>
                          <a:effectLst/>
                          <a:latin typeface="微軟正黑體" panose="020B0604030504040204" pitchFamily="34" charset="-120"/>
                          <a:ea typeface="微軟正黑體" panose="020B0604030504040204" pitchFamily="34" charset="-120"/>
                        </a:rPr>
                        <a:t>地區</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vMerge="1">
                  <a:txBody>
                    <a:bodyPr/>
                    <a:lstStyle/>
                    <a:p>
                      <a:pP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0022242"/>
                  </a:ext>
                </a:extLst>
              </a:tr>
            </a:tbl>
          </a:graphicData>
        </a:graphic>
      </p:graphicFrame>
      <p:sp>
        <p:nvSpPr>
          <p:cNvPr id="7" name="矩形 6"/>
          <p:cNvSpPr/>
          <p:nvPr/>
        </p:nvSpPr>
        <p:spPr>
          <a:xfrm>
            <a:off x="15875" y="3836988"/>
            <a:ext cx="12176125" cy="3140075"/>
          </a:xfrm>
          <a:prstGeom prst="rect">
            <a:avLst/>
          </a:prstGeom>
        </p:spPr>
        <p:txBody>
          <a:bodyPr>
            <a:spAutoFit/>
          </a:bodyPr>
          <a:lstStyle/>
          <a:p>
            <a:pPr eaLnBrk="1" latinLnBrk="1" hangingPunct="1">
              <a:lnSpc>
                <a:spcPct val="150000"/>
              </a:lnSpc>
              <a:defRPr/>
            </a:pPr>
            <a:r>
              <a:rPr lang="en-US" altLang="zh-TW" sz="2400" b="1">
                <a:solidFill>
                  <a:prstClr val="black"/>
                </a:solidFill>
                <a:latin typeface="微軟正黑體" panose="020B0604030504040204" pitchFamily="34" charset="-120"/>
                <a:ea typeface="微軟正黑體" panose="020B0604030504040204" pitchFamily="34" charset="-120"/>
              </a:rPr>
              <a:t>【</a:t>
            </a:r>
            <a:r>
              <a:rPr lang="zh-TW" altLang="en-US" sz="2400" b="1">
                <a:solidFill>
                  <a:prstClr val="black"/>
                </a:solidFill>
                <a:latin typeface="微軟正黑體" panose="020B0604030504040204" pitchFamily="34" charset="-120"/>
                <a:ea typeface="微軟正黑體" panose="020B0604030504040204" pitchFamily="34" charset="-120"/>
              </a:rPr>
              <a:t>新增欄位</a:t>
            </a:r>
            <a:r>
              <a:rPr lang="en-US" altLang="zh-TW" sz="2400" b="1">
                <a:solidFill>
                  <a:prstClr val="black"/>
                </a:solidFill>
                <a:latin typeface="微軟正黑體" panose="020B0604030504040204" pitchFamily="34" charset="-120"/>
                <a:ea typeface="微軟正黑體" panose="020B0604030504040204" pitchFamily="34" charset="-120"/>
              </a:rPr>
              <a:t>】</a:t>
            </a:r>
            <a:r>
              <a:rPr lang="zh-TW" altLang="en-US" sz="2400" b="1">
                <a:solidFill>
                  <a:prstClr val="black"/>
                </a:solidFill>
                <a:latin typeface="微軟正黑體" panose="020B0604030504040204" pitchFamily="34" charset="-120"/>
                <a:ea typeface="微軟正黑體" panose="020B0604030504040204" pitchFamily="34" charset="-120"/>
              </a:rPr>
              <a:t>：</a:t>
            </a:r>
            <a:r>
              <a:rPr lang="zh-TW" altLang="en-US" sz="2400" b="1">
                <a:solidFill>
                  <a:srgbClr val="FF0000"/>
                </a:solidFill>
                <a:latin typeface="微軟正黑體" panose="020B0604030504040204" pitchFamily="34" charset="-120"/>
                <a:ea typeface="微軟正黑體" panose="020B0604030504040204" pitchFamily="34" charset="-120"/>
              </a:rPr>
              <a:t>開設地點</a:t>
            </a:r>
            <a:endParaRPr lang="en-US" altLang="zh-TW" sz="2400" b="1">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a:solidFill>
                  <a:prstClr val="black"/>
                </a:solidFill>
                <a:latin typeface="微軟正黑體" panose="020B0604030504040204" pitchFamily="34" charset="-120"/>
                <a:ea typeface="微軟正黑體" panose="020B0604030504040204" pitchFamily="34" charset="-120"/>
              </a:rPr>
              <a:t>境外專班開設地點為</a:t>
            </a:r>
            <a:r>
              <a:rPr lang="zh-TW" altLang="en-US" sz="2400" b="1">
                <a:solidFill>
                  <a:srgbClr val="FF0000"/>
                </a:solidFill>
                <a:latin typeface="微軟正黑體" panose="020B0604030504040204" pitchFamily="34" charset="-120"/>
                <a:ea typeface="微軟正黑體" panose="020B0604030504040204" pitchFamily="34" charset="-120"/>
              </a:rPr>
              <a:t>「</a:t>
            </a:r>
            <a:r>
              <a:rPr lang="zh-TW" altLang="zh-TW" sz="2400" b="1">
                <a:solidFill>
                  <a:srgbClr val="FF0000"/>
                </a:solidFill>
                <a:latin typeface="微軟正黑體" panose="020B0604030504040204" pitchFamily="34" charset="-120"/>
                <a:ea typeface="微軟正黑體" panose="020B0604030504040204" pitchFamily="34" charset="-120"/>
              </a:rPr>
              <a:t>大陸地區</a:t>
            </a:r>
            <a:r>
              <a:rPr lang="zh-TW" altLang="en-US" sz="2400" b="1">
                <a:solidFill>
                  <a:srgbClr val="FF0000"/>
                </a:solidFill>
                <a:latin typeface="微軟正黑體" panose="020B0604030504040204" pitchFamily="34" charset="-120"/>
                <a:ea typeface="微軟正黑體" panose="020B0604030504040204" pitchFamily="34" charset="-120"/>
              </a:rPr>
              <a:t>」</a:t>
            </a:r>
            <a:r>
              <a:rPr lang="zh-TW" altLang="zh-TW" sz="2400" b="1">
                <a:solidFill>
                  <a:srgbClr val="FF0000"/>
                </a:solidFill>
                <a:latin typeface="微軟正黑體" panose="020B0604030504040204" pitchFamily="34" charset="-120"/>
                <a:ea typeface="微軟正黑體" panose="020B0604030504040204" pitchFamily="34" charset="-120"/>
              </a:rPr>
              <a:t>、</a:t>
            </a:r>
            <a:r>
              <a:rPr lang="zh-TW" altLang="en-US" sz="2400" b="1">
                <a:solidFill>
                  <a:srgbClr val="FF0000"/>
                </a:solidFill>
                <a:latin typeface="微軟正黑體" panose="020B0604030504040204" pitchFamily="34" charset="-120"/>
                <a:ea typeface="微軟正黑體" panose="020B0604030504040204" pitchFamily="34" charset="-120"/>
              </a:rPr>
              <a:t>「</a:t>
            </a:r>
            <a:r>
              <a:rPr lang="zh-TW" altLang="zh-TW" sz="2400" b="1">
                <a:solidFill>
                  <a:srgbClr val="FF0000"/>
                </a:solidFill>
                <a:latin typeface="微軟正黑體" panose="020B0604030504040204" pitchFamily="34" charset="-120"/>
                <a:ea typeface="微軟正黑體" panose="020B0604030504040204" pitchFamily="34" charset="-120"/>
              </a:rPr>
              <a:t>香港、澳門地區</a:t>
            </a:r>
            <a:r>
              <a:rPr lang="zh-TW" altLang="en-US" sz="2400" b="1">
                <a:solidFill>
                  <a:srgbClr val="FF0000"/>
                </a:solidFill>
                <a:latin typeface="微軟正黑體" panose="020B0604030504040204" pitchFamily="34" charset="-120"/>
                <a:ea typeface="微軟正黑體" panose="020B0604030504040204" pitchFamily="34" charset="-120"/>
              </a:rPr>
              <a:t>」、「</a:t>
            </a:r>
            <a:r>
              <a:rPr lang="zh-TW" altLang="zh-TW" sz="2400" b="1">
                <a:solidFill>
                  <a:srgbClr val="FF0000"/>
                </a:solidFill>
                <a:latin typeface="微軟正黑體" panose="020B0604030504040204" pitchFamily="34" charset="-120"/>
                <a:ea typeface="微軟正黑體" panose="020B0604030504040204" pitchFamily="34" charset="-120"/>
              </a:rPr>
              <a:t>其他</a:t>
            </a:r>
            <a:r>
              <a:rPr lang="en-US" altLang="zh-TW" sz="2400" b="1">
                <a:solidFill>
                  <a:srgbClr val="FF0000"/>
                </a:solidFill>
                <a:latin typeface="微軟正黑體" panose="020B0604030504040204" pitchFamily="34" charset="-120"/>
                <a:ea typeface="微軟正黑體" panose="020B0604030504040204" pitchFamily="34" charset="-120"/>
              </a:rPr>
              <a:t>(</a:t>
            </a:r>
            <a:r>
              <a:rPr lang="zh-TW" altLang="zh-TW" sz="2400" b="1">
                <a:solidFill>
                  <a:srgbClr val="FF0000"/>
                </a:solidFill>
                <a:latin typeface="微軟正黑體" panose="020B0604030504040204" pitchFamily="34" charset="-120"/>
                <a:ea typeface="微軟正黑體" panose="020B0604030504040204" pitchFamily="34" charset="-120"/>
              </a:rPr>
              <a:t>陸港澳以外</a:t>
            </a:r>
            <a:r>
              <a:rPr lang="en-US" altLang="zh-TW" sz="2400" b="1">
                <a:solidFill>
                  <a:srgbClr val="FF0000"/>
                </a:solidFill>
                <a:latin typeface="微軟正黑體" panose="020B0604030504040204" pitchFamily="34" charset="-120"/>
                <a:ea typeface="微軟正黑體" panose="020B0604030504040204" pitchFamily="34" charset="-120"/>
              </a:rPr>
              <a:t>)</a:t>
            </a:r>
            <a:r>
              <a:rPr lang="zh-TW" altLang="zh-TW" sz="2400" b="1">
                <a:solidFill>
                  <a:srgbClr val="FF0000"/>
                </a:solidFill>
                <a:latin typeface="微軟正黑體" panose="020B0604030504040204" pitchFamily="34" charset="-120"/>
                <a:ea typeface="微軟正黑體" panose="020B0604030504040204" pitchFamily="34" charset="-120"/>
              </a:rPr>
              <a:t>地</a:t>
            </a:r>
            <a:r>
              <a:rPr lang="zh-TW" altLang="en-US" sz="2400" b="1">
                <a:solidFill>
                  <a:srgbClr val="FF0000"/>
                </a:solidFill>
                <a:latin typeface="微軟正黑體" panose="020B0604030504040204" pitchFamily="34" charset="-120"/>
                <a:ea typeface="微軟正黑體" panose="020B0604030504040204" pitchFamily="34" charset="-120"/>
              </a:rPr>
              <a:t>區」</a:t>
            </a:r>
            <a:endParaRPr lang="en-US" altLang="zh-TW" sz="2400" b="1">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a:solidFill>
                  <a:prstClr val="black"/>
                </a:solidFill>
                <a:latin typeface="微軟正黑體" panose="020B0604030504040204" pitchFamily="34" charset="-120"/>
                <a:ea typeface="微軟正黑體" panose="020B0604030504040204" pitchFamily="34" charset="-120"/>
              </a:rPr>
              <a:t>資料來源為系統之系所設定，請</a:t>
            </a:r>
            <a:r>
              <a:rPr lang="zh-TW" altLang="zh-TW" sz="2400" b="1">
                <a:solidFill>
                  <a:srgbClr val="FF0000"/>
                </a:solidFill>
                <a:latin typeface="微軟正黑體" panose="020B0604030504040204" pitchFamily="34" charset="-120"/>
                <a:ea typeface="微軟正黑體" panose="020B0604030504040204" pitchFamily="34" charset="-120"/>
              </a:rPr>
              <a:t>學校至系統完成辦理系所對應設定</a:t>
            </a:r>
            <a:r>
              <a:rPr lang="zh-TW" altLang="zh-TW" sz="2400">
                <a:solidFill>
                  <a:prstClr val="black"/>
                </a:solidFill>
                <a:latin typeface="微軟正黑體" panose="020B0604030504040204" pitchFamily="34" charset="-120"/>
                <a:ea typeface="微軟正黑體" panose="020B0604030504040204" pitchFamily="34" charset="-120"/>
              </a:rPr>
              <a:t>。</a:t>
            </a:r>
            <a:endParaRPr lang="en-US" altLang="zh-TW" sz="240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a:solidFill>
                <a:prstClr val="black"/>
              </a:solidFill>
              <a:latin typeface="微軟正黑體" panose="020B0604030504040204" pitchFamily="34" charset="-120"/>
              <a:ea typeface="微軟正黑體" panose="020B0604030504040204" pitchFamily="34" charset="-120"/>
            </a:endParaRPr>
          </a:p>
          <a:p>
            <a:pPr algn="r">
              <a:defRPr/>
            </a:pPr>
            <a:endParaRPr lang="en-US" altLang="zh-TW">
              <a:solidFill>
                <a:prstClr val="black"/>
              </a:solidFill>
              <a:latin typeface="微軟正黑體" panose="020B0604030504040204" pitchFamily="34" charset="-120"/>
              <a:ea typeface="微軟正黑體" panose="020B0604030504040204" pitchFamily="34" charset="-120"/>
            </a:endParaRPr>
          </a:p>
          <a:p>
            <a:pPr algn="r">
              <a:defRPr/>
            </a:pPr>
            <a:endParaRPr lang="en-US" altLang="zh-TW">
              <a:solidFill>
                <a:prstClr val="black"/>
              </a:solidFill>
              <a:latin typeface="微軟正黑體" panose="020B0604030504040204" pitchFamily="34" charset="-120"/>
              <a:ea typeface="微軟正黑體" panose="020B0604030504040204" pitchFamily="34" charset="-120"/>
            </a:endParaRPr>
          </a:p>
          <a:p>
            <a:pPr algn="r">
              <a:defRPr/>
            </a:pPr>
            <a:endParaRPr lang="en-US" altLang="zh-TW">
              <a:solidFill>
                <a:prstClr val="black"/>
              </a:solidFill>
              <a:latin typeface="微軟正黑體" panose="020B0604030504040204" pitchFamily="34" charset="-120"/>
              <a:ea typeface="微軟正黑體" panose="020B0604030504040204" pitchFamily="34" charset="-120"/>
            </a:endParaRPr>
          </a:p>
          <a:p>
            <a:pPr algn="ctr">
              <a:defRPr/>
            </a:pPr>
            <a:r>
              <a:rPr lang="en-US" altLang="zh-TW">
                <a:solidFill>
                  <a:prstClr val="black"/>
                </a:solidFill>
                <a:latin typeface="微軟正黑體" panose="020B0604030504040204" pitchFamily="34" charset="-120"/>
                <a:ea typeface="微軟正黑體" panose="020B0604030504040204" pitchFamily="34" charset="-120"/>
              </a:rPr>
              <a:t>                                                                                                                      </a:t>
            </a:r>
            <a:r>
              <a:rPr lang="zh-TW" altLang="zh-TW">
                <a:solidFill>
                  <a:prstClr val="black"/>
                </a:solidFill>
                <a:latin typeface="微軟正黑體" panose="020B0604030504040204" pitchFamily="34" charset="-120"/>
                <a:ea typeface="微軟正黑體" panose="020B0604030504040204" pitchFamily="34" charset="-120"/>
              </a:rPr>
              <a:t>【</a:t>
            </a:r>
            <a:r>
              <a:rPr lang="en-US" altLang="zh-TW">
                <a:solidFill>
                  <a:prstClr val="black"/>
                </a:solidFill>
                <a:latin typeface="微軟正黑體" panose="020B0604030504040204" pitchFamily="34" charset="-120"/>
                <a:ea typeface="微軟正黑體" panose="020B0604030504040204" pitchFamily="34" charset="-120"/>
              </a:rPr>
              <a:t>109</a:t>
            </a:r>
            <a:r>
              <a:rPr lang="zh-TW" altLang="zh-TW">
                <a:solidFill>
                  <a:prstClr val="black"/>
                </a:solidFill>
                <a:latin typeface="微軟正黑體" panose="020B0604030504040204" pitchFamily="34" charset="-120"/>
                <a:ea typeface="微軟正黑體" panose="020B0604030504040204" pitchFamily="34" charset="-120"/>
              </a:rPr>
              <a:t>年</a:t>
            </a:r>
            <a:r>
              <a:rPr lang="en-US" altLang="zh-TW">
                <a:solidFill>
                  <a:prstClr val="black"/>
                </a:solidFill>
                <a:latin typeface="微軟正黑體" panose="020B0604030504040204" pitchFamily="34" charset="-120"/>
                <a:ea typeface="微軟正黑體" panose="020B0604030504040204" pitchFamily="34" charset="-120"/>
              </a:rPr>
              <a:t>10</a:t>
            </a:r>
            <a:r>
              <a:rPr lang="zh-TW" altLang="zh-TW">
                <a:solidFill>
                  <a:prstClr val="black"/>
                </a:solidFill>
                <a:latin typeface="微軟正黑體" panose="020B0604030504040204" pitchFamily="34" charset="-120"/>
                <a:ea typeface="微軟正黑體" panose="020B0604030504040204" pitchFamily="34" charset="-120"/>
              </a:rPr>
              <a:t>月因應「教育部</a:t>
            </a:r>
            <a:r>
              <a:rPr lang="zh-TW" altLang="en-US">
                <a:solidFill>
                  <a:prstClr val="black"/>
                </a:solidFill>
                <a:latin typeface="微軟正黑體" panose="020B0604030504040204" pitchFamily="34" charset="-120"/>
                <a:ea typeface="微軟正黑體" panose="020B0604030504040204" pitchFamily="34" charset="-120"/>
              </a:rPr>
              <a:t>統計處</a:t>
            </a:r>
            <a:r>
              <a:rPr lang="zh-TW" altLang="zh-TW">
                <a:solidFill>
                  <a:prstClr val="black"/>
                </a:solidFill>
                <a:latin typeface="微軟正黑體" panose="020B0604030504040204" pitchFamily="34" charset="-120"/>
                <a:ea typeface="微軟正黑體" panose="020B0604030504040204" pitchFamily="34" charset="-120"/>
              </a:rPr>
              <a:t>」</a:t>
            </a:r>
            <a:r>
              <a:rPr lang="zh-TW" altLang="en-US">
                <a:solidFill>
                  <a:prstClr val="black"/>
                </a:solidFill>
                <a:latin typeface="微軟正黑體" panose="020B0604030504040204" pitchFamily="34" charset="-120"/>
                <a:ea typeface="微軟正黑體" panose="020B0604030504040204" pitchFamily="34" charset="-120"/>
              </a:rPr>
              <a:t>新增表冊</a:t>
            </a:r>
            <a:r>
              <a:rPr lang="zh-TW" altLang="zh-TW">
                <a:solidFill>
                  <a:prstClr val="black"/>
                </a:solidFill>
                <a:latin typeface="微軟正黑體" panose="020B0604030504040204" pitchFamily="34" charset="-120"/>
                <a:ea typeface="微軟正黑體" panose="020B0604030504040204" pitchFamily="34" charset="-120"/>
              </a:rPr>
              <a:t>】</a:t>
            </a:r>
            <a:endParaRPr lang="en-US" altLang="zh-TW" b="1">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spTree>
  </p:cSld>
  <p:clrMapOvr>
    <a:masterClrMapping/>
  </p:clrMapOvr>
  <p:transition spd="slow"/>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17</a:t>
            </a:r>
            <a:endParaRPr lang="zh-TW" altLang="en-US" smtClean="0"/>
          </a:p>
        </p:txBody>
      </p:sp>
      <p:sp>
        <p:nvSpPr>
          <p:cNvPr id="139267"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92A9B790-93ED-4DF9-9F5D-3FF20F7DF6FE}" type="slidenum">
              <a:rPr lang="zh-TW" altLang="en-US" smtClean="0">
                <a:solidFill>
                  <a:srgbClr val="000000"/>
                </a:solidFill>
              </a:rPr>
              <a:pPr fontAlgn="base">
                <a:spcBef>
                  <a:spcPct val="0"/>
                </a:spcBef>
                <a:spcAft>
                  <a:spcPct val="0"/>
                </a:spcAft>
              </a:pPr>
              <a:t>75</a:t>
            </a:fld>
            <a:endParaRPr lang="zh-TW" altLang="en-US" smtClean="0">
              <a:solidFill>
                <a:srgbClr val="000000"/>
              </a:solidFill>
            </a:endParaRPr>
          </a:p>
        </p:txBody>
      </p:sp>
      <p:sp>
        <p:nvSpPr>
          <p:cNvPr id="139268"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報</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4-2-12 </a:t>
            </a:r>
            <a:r>
              <a:rPr lang="zh-TW" altLang="zh-TW" sz="3600" b="1">
                <a:solidFill>
                  <a:srgbClr val="C5E0B4"/>
                </a:solidFill>
                <a:latin typeface="微軟正黑體" panose="020B0604030504040204" pitchFamily="34" charset="-120"/>
                <a:ea typeface="微軟正黑體" panose="020B0604030504040204" pitchFamily="34" charset="-120"/>
              </a:rPr>
              <a:t>境外專班學生資料統計表</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nvGraphicFramePr>
        <p:xfrm>
          <a:off x="103188" y="1047750"/>
          <a:ext cx="12012612" cy="2695575"/>
        </p:xfrm>
        <a:graphic>
          <a:graphicData uri="http://schemas.openxmlformats.org/drawingml/2006/table">
            <a:tbl>
              <a:tblPr firstRow="1" firstCol="1" bandRow="1">
                <a:tableStyleId>{5C22544A-7EE6-4342-B048-85BDC9FD1C3A}</a:tableStyleId>
              </a:tblPr>
              <a:tblGrid>
                <a:gridCol w="955152">
                  <a:extLst>
                    <a:ext uri="{9D8B030D-6E8A-4147-A177-3AD203B41FA5}">
                      <a16:colId xmlns:a16="http://schemas.microsoft.com/office/drawing/2014/main" val="559540144"/>
                    </a:ext>
                  </a:extLst>
                </a:gridCol>
                <a:gridCol w="982868">
                  <a:extLst>
                    <a:ext uri="{9D8B030D-6E8A-4147-A177-3AD203B41FA5}">
                      <a16:colId xmlns:a16="http://schemas.microsoft.com/office/drawing/2014/main" val="1373194665"/>
                    </a:ext>
                  </a:extLst>
                </a:gridCol>
                <a:gridCol w="913597">
                  <a:extLst>
                    <a:ext uri="{9D8B030D-6E8A-4147-A177-3AD203B41FA5}">
                      <a16:colId xmlns:a16="http://schemas.microsoft.com/office/drawing/2014/main" val="3404156055"/>
                    </a:ext>
                  </a:extLst>
                </a:gridCol>
                <a:gridCol w="926112">
                  <a:extLst>
                    <a:ext uri="{9D8B030D-6E8A-4147-A177-3AD203B41FA5}">
                      <a16:colId xmlns:a16="http://schemas.microsoft.com/office/drawing/2014/main" val="935073467"/>
                    </a:ext>
                  </a:extLst>
                </a:gridCol>
                <a:gridCol w="963657">
                  <a:extLst>
                    <a:ext uri="{9D8B030D-6E8A-4147-A177-3AD203B41FA5}">
                      <a16:colId xmlns:a16="http://schemas.microsoft.com/office/drawing/2014/main" val="837274567"/>
                    </a:ext>
                  </a:extLst>
                </a:gridCol>
                <a:gridCol w="3253905">
                  <a:extLst>
                    <a:ext uri="{9D8B030D-6E8A-4147-A177-3AD203B41FA5}">
                      <a16:colId xmlns:a16="http://schemas.microsoft.com/office/drawing/2014/main" val="3120770849"/>
                    </a:ext>
                  </a:extLst>
                </a:gridCol>
                <a:gridCol w="1451743">
                  <a:extLst>
                    <a:ext uri="{9D8B030D-6E8A-4147-A177-3AD203B41FA5}">
                      <a16:colId xmlns:a16="http://schemas.microsoft.com/office/drawing/2014/main" val="2082900480"/>
                    </a:ext>
                  </a:extLst>
                </a:gridCol>
                <a:gridCol w="1066947">
                  <a:extLst>
                    <a:ext uri="{9D8B030D-6E8A-4147-A177-3AD203B41FA5}">
                      <a16:colId xmlns:a16="http://schemas.microsoft.com/office/drawing/2014/main" val="3056007593"/>
                    </a:ext>
                  </a:extLst>
                </a:gridCol>
                <a:gridCol w="922941">
                  <a:extLst>
                    <a:ext uri="{9D8B030D-6E8A-4147-A177-3AD203B41FA5}">
                      <a16:colId xmlns:a16="http://schemas.microsoft.com/office/drawing/2014/main" val="3123871338"/>
                    </a:ext>
                  </a:extLst>
                </a:gridCol>
                <a:gridCol w="575691">
                  <a:extLst>
                    <a:ext uri="{9D8B030D-6E8A-4147-A177-3AD203B41FA5}">
                      <a16:colId xmlns:a16="http://schemas.microsoft.com/office/drawing/2014/main" val="2790970488"/>
                    </a:ext>
                  </a:extLst>
                </a:gridCol>
              </a:tblGrid>
              <a:tr h="620134">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學年度</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smtClean="0">
                          <a:solidFill>
                            <a:schemeClr val="tx1"/>
                          </a:solidFill>
                          <a:effectLst/>
                          <a:latin typeface="微軟正黑體" panose="020B0604030504040204" pitchFamily="34" charset="-120"/>
                          <a:ea typeface="微軟正黑體" panose="020B0604030504040204" pitchFamily="34" charset="-120"/>
                        </a:rPr>
                        <a:t>學期</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學院</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系</a:t>
                      </a:r>
                      <a:r>
                        <a:rPr lang="zh-TW" sz="2400" b="0" kern="0" dirty="0" smtClean="0">
                          <a:solidFill>
                            <a:schemeClr val="tx1"/>
                          </a:solidFill>
                          <a:effectLst/>
                          <a:latin typeface="微軟正黑體" panose="020B0604030504040204" pitchFamily="34" charset="-120"/>
                          <a:ea typeface="微軟正黑體" panose="020B0604030504040204" pitchFamily="34" charset="-120"/>
                        </a:rPr>
                        <a:t>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第幾</a:t>
                      </a:r>
                      <a:r>
                        <a:rPr lang="zh-TW" sz="2400" b="0" kern="0" dirty="0" smtClean="0">
                          <a:solidFill>
                            <a:schemeClr val="tx1"/>
                          </a:solidFill>
                          <a:effectLst/>
                          <a:latin typeface="微軟正黑體" panose="020B0604030504040204" pitchFamily="34" charset="-120"/>
                          <a:ea typeface="微軟正黑體" panose="020B0604030504040204" pitchFamily="34" charset="-120"/>
                        </a:rPr>
                        <a:t>年</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開設地點</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國別</a:t>
                      </a:r>
                      <a:r>
                        <a:rPr lang="en-US" sz="2400" b="1" kern="0" dirty="0">
                          <a:solidFill>
                            <a:srgbClr val="FF0000"/>
                          </a:solidFill>
                          <a:effectLst/>
                          <a:latin typeface="微軟正黑體" panose="020B0604030504040204" pitchFamily="34" charset="-120"/>
                          <a:ea typeface="微軟正黑體" panose="020B0604030504040204" pitchFamily="34" charset="-120"/>
                        </a:rPr>
                        <a:t>/</a:t>
                      </a:r>
                      <a:r>
                        <a:rPr lang="zh-TW" sz="2400" b="1" kern="0" dirty="0">
                          <a:solidFill>
                            <a:srgbClr val="FF0000"/>
                          </a:solidFill>
                          <a:effectLst/>
                          <a:latin typeface="微軟正黑體" panose="020B0604030504040204" pitchFamily="34" charset="-120"/>
                          <a:ea typeface="微軟正黑體" panose="020B0604030504040204" pitchFamily="34" charset="-120"/>
                        </a:rPr>
                        <a:t>地區</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gridSpan="3">
                  <a:txBody>
                    <a:bodyPr/>
                    <a:lstStyle/>
                    <a:p>
                      <a:pPr algn="ctr">
                        <a:spcAft>
                          <a:spcPts val="0"/>
                        </a:spcAft>
                        <a:tabLst>
                          <a:tab pos="97155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境外專班學生人數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389061423"/>
                  </a:ext>
                </a:extLst>
              </a:tr>
              <a:tr h="310067">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4">
                  <a:txBody>
                    <a:bodyPr/>
                    <a:lstStyle/>
                    <a:p>
                      <a:pPr algn="ctr">
                        <a:spcAft>
                          <a:spcPts val="0"/>
                        </a:spcAft>
                        <a:tabLst>
                          <a:tab pos="97155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計</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spcAft>
                          <a:spcPts val="0"/>
                        </a:spcAft>
                        <a:tabLst>
                          <a:tab pos="97155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男</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spcAft>
                          <a:spcPts val="0"/>
                        </a:spcAft>
                        <a:tabLst>
                          <a:tab pos="97155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女</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0910042"/>
                  </a:ext>
                </a:extLst>
              </a:tr>
              <a:tr h="525105">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just">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□大陸地區</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7184211"/>
                  </a:ext>
                </a:extLst>
              </a:tr>
              <a:tr h="62013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□香港、澳門地區</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7790352"/>
                  </a:ext>
                </a:extLst>
              </a:tr>
              <a:tr h="62013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□其他</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陸港澳以外</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0022242"/>
                  </a:ext>
                </a:extLst>
              </a:tr>
            </a:tbl>
          </a:graphicData>
        </a:graphic>
      </p:graphicFrame>
      <p:sp>
        <p:nvSpPr>
          <p:cNvPr id="7" name="矩形 6"/>
          <p:cNvSpPr/>
          <p:nvPr/>
        </p:nvSpPr>
        <p:spPr>
          <a:xfrm>
            <a:off x="15875" y="3836988"/>
            <a:ext cx="12176125" cy="314007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國別</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地區</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資料來源為</a:t>
            </a:r>
            <a:r>
              <a:rPr lang="zh-TW" altLang="zh-TW" sz="2400" b="1" dirty="0">
                <a:solidFill>
                  <a:srgbClr val="FF0000"/>
                </a:solidFill>
                <a:latin typeface="微軟正黑體" panose="020B0604030504040204" pitchFamily="34" charset="-120"/>
                <a:ea typeface="微軟正黑體" panose="020B0604030504040204" pitchFamily="34" charset="-120"/>
              </a:rPr>
              <a:t>「表</a:t>
            </a:r>
            <a:r>
              <a:rPr lang="en-US" altLang="zh-TW" sz="2400" b="1" dirty="0">
                <a:solidFill>
                  <a:srgbClr val="FF0000"/>
                </a:solidFill>
                <a:latin typeface="微軟正黑體" panose="020B0604030504040204" pitchFamily="34" charset="-120"/>
                <a:ea typeface="微軟正黑體" panose="020B0604030504040204" pitchFamily="34" charset="-120"/>
              </a:rPr>
              <a:t>4-2</a:t>
            </a:r>
            <a:r>
              <a:rPr lang="zh-TW" altLang="en-US" sz="2400" b="1" dirty="0">
                <a:solidFill>
                  <a:srgbClr val="FF0000"/>
                </a:solidFill>
                <a:latin typeface="微軟正黑體" panose="020B0604030504040204" pitchFamily="34" charset="-120"/>
                <a:ea typeface="微軟正黑體" panose="020B0604030504040204" pitchFamily="34" charset="-120"/>
              </a:rPr>
              <a:t>各年級實際在學學生人數</a:t>
            </a:r>
            <a:r>
              <a:rPr lang="zh-TW" altLang="zh-TW" sz="2400" b="1" dirty="0">
                <a:solidFill>
                  <a:srgbClr val="FF0000"/>
                </a:solidFill>
                <a:latin typeface="微軟正黑體" panose="020B0604030504040204" pitchFamily="34" charset="-120"/>
                <a:ea typeface="微軟正黑體" panose="020B0604030504040204" pitchFamily="34" charset="-120"/>
              </a:rPr>
              <a:t>」 </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「表</a:t>
            </a:r>
            <a:r>
              <a:rPr lang="en-US" altLang="zh-TW" sz="2400" b="1" dirty="0">
                <a:solidFill>
                  <a:srgbClr val="FF0000"/>
                </a:solidFill>
                <a:latin typeface="微軟正黑體" panose="020B0604030504040204" pitchFamily="34" charset="-120"/>
                <a:ea typeface="微軟正黑體" panose="020B0604030504040204" pitchFamily="34" charset="-120"/>
              </a:rPr>
              <a:t>4-2-3</a:t>
            </a:r>
            <a:r>
              <a:rPr lang="zh-TW" altLang="zh-TW" sz="2400" b="1" dirty="0">
                <a:solidFill>
                  <a:srgbClr val="FF0000"/>
                </a:solidFill>
                <a:latin typeface="微軟正黑體" panose="020B0604030504040204" pitchFamily="34" charset="-120"/>
                <a:ea typeface="微軟正黑體" panose="020B0604030504040204" pitchFamily="34" charset="-120"/>
              </a:rPr>
              <a:t>外國學生、僑生、港澳生、陸生資料統計表」</a:t>
            </a:r>
            <a:r>
              <a:rPr lang="zh-TW" altLang="zh-TW" sz="2400" dirty="0">
                <a:solidFill>
                  <a:prstClr val="black"/>
                </a:solidFill>
                <a:latin typeface="微軟正黑體" panose="020B0604030504040204" pitchFamily="34" charset="-120"/>
                <a:ea typeface="微軟正黑體" panose="020B0604030504040204" pitchFamily="34" charset="-120"/>
              </a:rPr>
              <a:t>之學生僑居地</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國別</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地區</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省市之資料。</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依法令規定，</a:t>
            </a:r>
            <a:r>
              <a:rPr lang="zh-TW" altLang="zh-TW" sz="2400" b="1" dirty="0">
                <a:solidFill>
                  <a:srgbClr val="FF0000"/>
                </a:solidFill>
                <a:latin typeface="微軟正黑體" panose="020B0604030504040204" pitchFamily="34" charset="-120"/>
                <a:ea typeface="微軟正黑體" panose="020B0604030504040204" pitchFamily="34" charset="-120"/>
              </a:rPr>
              <a:t>大陸地區人民不得報考於大陸地區開設之境外專班</a:t>
            </a:r>
            <a:r>
              <a:rPr lang="zh-TW" altLang="zh-TW" sz="2400" dirty="0">
                <a:solidFill>
                  <a:prstClr val="black"/>
                </a:solidFill>
                <a:latin typeface="微軟正黑體" panose="020B0604030504040204" pitchFamily="34" charset="-120"/>
                <a:ea typeface="微軟正黑體" panose="020B0604030504040204" pitchFamily="34" charset="-120"/>
              </a:rPr>
              <a:t>；因此</a:t>
            </a:r>
            <a:r>
              <a:rPr lang="zh-TW" altLang="zh-TW" sz="2400" b="1" dirty="0">
                <a:solidFill>
                  <a:srgbClr val="FF0000"/>
                </a:solidFill>
                <a:latin typeface="微軟正黑體" panose="020B0604030504040204" pitchFamily="34" charset="-120"/>
                <a:ea typeface="微軟正黑體" panose="020B0604030504040204" pitchFamily="34" charset="-120"/>
              </a:rPr>
              <a:t>境外專班開設地點若勾選『大陸地區』，其學生國籍不得為大陸籍</a:t>
            </a:r>
            <a:r>
              <a:rPr lang="zh-TW" altLang="zh-TW"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spTree>
  </p:cSld>
  <p:clrMapOvr>
    <a:masterClrMapping/>
  </p:clrMapOvr>
  <p:transition spd="slow"/>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17</a:t>
            </a:r>
            <a:endParaRPr lang="zh-TW" altLang="en-US" smtClean="0"/>
          </a:p>
        </p:txBody>
      </p:sp>
      <p:sp>
        <p:nvSpPr>
          <p:cNvPr id="140291"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EED53F60-1367-44A5-85C3-E1C8C58B016C}" type="slidenum">
              <a:rPr lang="zh-TW" altLang="en-US" smtClean="0">
                <a:solidFill>
                  <a:srgbClr val="000000"/>
                </a:solidFill>
              </a:rPr>
              <a:pPr fontAlgn="base">
                <a:spcBef>
                  <a:spcPct val="0"/>
                </a:spcBef>
                <a:spcAft>
                  <a:spcPct val="0"/>
                </a:spcAft>
              </a:pPr>
              <a:t>76</a:t>
            </a:fld>
            <a:endParaRPr lang="zh-TW" altLang="en-US" smtClean="0">
              <a:solidFill>
                <a:srgbClr val="000000"/>
              </a:solidFill>
            </a:endParaRPr>
          </a:p>
        </p:txBody>
      </p:sp>
      <p:sp>
        <p:nvSpPr>
          <p:cNvPr id="140292"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報</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4-2-12 </a:t>
            </a:r>
            <a:r>
              <a:rPr lang="zh-TW" altLang="zh-TW" sz="3600" b="1">
                <a:solidFill>
                  <a:srgbClr val="C5E0B4"/>
                </a:solidFill>
                <a:latin typeface="微軟正黑體" panose="020B0604030504040204" pitchFamily="34" charset="-120"/>
                <a:ea typeface="微軟正黑體" panose="020B0604030504040204" pitchFamily="34" charset="-120"/>
              </a:rPr>
              <a:t>境外專班學生資料統計表</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nvGraphicFramePr>
        <p:xfrm>
          <a:off x="103188" y="1047750"/>
          <a:ext cx="12012612" cy="2695575"/>
        </p:xfrm>
        <a:graphic>
          <a:graphicData uri="http://schemas.openxmlformats.org/drawingml/2006/table">
            <a:tbl>
              <a:tblPr firstRow="1" firstCol="1" bandRow="1">
                <a:tableStyleId>{5C22544A-7EE6-4342-B048-85BDC9FD1C3A}</a:tableStyleId>
              </a:tblPr>
              <a:tblGrid>
                <a:gridCol w="955152">
                  <a:extLst>
                    <a:ext uri="{9D8B030D-6E8A-4147-A177-3AD203B41FA5}">
                      <a16:colId xmlns:a16="http://schemas.microsoft.com/office/drawing/2014/main" val="559540144"/>
                    </a:ext>
                  </a:extLst>
                </a:gridCol>
                <a:gridCol w="982868">
                  <a:extLst>
                    <a:ext uri="{9D8B030D-6E8A-4147-A177-3AD203B41FA5}">
                      <a16:colId xmlns:a16="http://schemas.microsoft.com/office/drawing/2014/main" val="1373194665"/>
                    </a:ext>
                  </a:extLst>
                </a:gridCol>
                <a:gridCol w="913597">
                  <a:extLst>
                    <a:ext uri="{9D8B030D-6E8A-4147-A177-3AD203B41FA5}">
                      <a16:colId xmlns:a16="http://schemas.microsoft.com/office/drawing/2014/main" val="3404156055"/>
                    </a:ext>
                  </a:extLst>
                </a:gridCol>
                <a:gridCol w="926112">
                  <a:extLst>
                    <a:ext uri="{9D8B030D-6E8A-4147-A177-3AD203B41FA5}">
                      <a16:colId xmlns:a16="http://schemas.microsoft.com/office/drawing/2014/main" val="935073467"/>
                    </a:ext>
                  </a:extLst>
                </a:gridCol>
                <a:gridCol w="963657">
                  <a:extLst>
                    <a:ext uri="{9D8B030D-6E8A-4147-A177-3AD203B41FA5}">
                      <a16:colId xmlns:a16="http://schemas.microsoft.com/office/drawing/2014/main" val="837274567"/>
                    </a:ext>
                  </a:extLst>
                </a:gridCol>
                <a:gridCol w="3253905">
                  <a:extLst>
                    <a:ext uri="{9D8B030D-6E8A-4147-A177-3AD203B41FA5}">
                      <a16:colId xmlns:a16="http://schemas.microsoft.com/office/drawing/2014/main" val="3120770849"/>
                    </a:ext>
                  </a:extLst>
                </a:gridCol>
                <a:gridCol w="1451743">
                  <a:extLst>
                    <a:ext uri="{9D8B030D-6E8A-4147-A177-3AD203B41FA5}">
                      <a16:colId xmlns:a16="http://schemas.microsoft.com/office/drawing/2014/main" val="2082900480"/>
                    </a:ext>
                  </a:extLst>
                </a:gridCol>
                <a:gridCol w="1066947">
                  <a:extLst>
                    <a:ext uri="{9D8B030D-6E8A-4147-A177-3AD203B41FA5}">
                      <a16:colId xmlns:a16="http://schemas.microsoft.com/office/drawing/2014/main" val="3056007593"/>
                    </a:ext>
                  </a:extLst>
                </a:gridCol>
                <a:gridCol w="922941">
                  <a:extLst>
                    <a:ext uri="{9D8B030D-6E8A-4147-A177-3AD203B41FA5}">
                      <a16:colId xmlns:a16="http://schemas.microsoft.com/office/drawing/2014/main" val="3123871338"/>
                    </a:ext>
                  </a:extLst>
                </a:gridCol>
                <a:gridCol w="575691">
                  <a:extLst>
                    <a:ext uri="{9D8B030D-6E8A-4147-A177-3AD203B41FA5}">
                      <a16:colId xmlns:a16="http://schemas.microsoft.com/office/drawing/2014/main" val="2790970488"/>
                    </a:ext>
                  </a:extLst>
                </a:gridCol>
              </a:tblGrid>
              <a:tr h="620134">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學年度</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smtClean="0">
                          <a:solidFill>
                            <a:schemeClr val="tx1"/>
                          </a:solidFill>
                          <a:effectLst/>
                          <a:latin typeface="微軟正黑體" panose="020B0604030504040204" pitchFamily="34" charset="-120"/>
                          <a:ea typeface="微軟正黑體" panose="020B0604030504040204" pitchFamily="34" charset="-120"/>
                        </a:rPr>
                        <a:t>學期</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學院</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系</a:t>
                      </a:r>
                      <a:r>
                        <a:rPr lang="zh-TW" sz="2400" b="0" kern="0" dirty="0" smtClean="0">
                          <a:solidFill>
                            <a:schemeClr val="tx1"/>
                          </a:solidFill>
                          <a:effectLst/>
                          <a:latin typeface="微軟正黑體" panose="020B0604030504040204" pitchFamily="34" charset="-120"/>
                          <a:ea typeface="微軟正黑體" panose="020B0604030504040204" pitchFamily="34" charset="-120"/>
                        </a:rPr>
                        <a:t>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第幾</a:t>
                      </a:r>
                      <a:r>
                        <a:rPr lang="zh-TW" sz="2400" b="0" kern="0" dirty="0" smtClean="0">
                          <a:solidFill>
                            <a:schemeClr val="tx1"/>
                          </a:solidFill>
                          <a:effectLst/>
                          <a:latin typeface="微軟正黑體" panose="020B0604030504040204" pitchFamily="34" charset="-120"/>
                          <a:ea typeface="微軟正黑體" panose="020B0604030504040204" pitchFamily="34" charset="-120"/>
                        </a:rPr>
                        <a:t>年</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開設地點</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國別</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3">
                  <a:txBody>
                    <a:bodyPr/>
                    <a:lstStyle/>
                    <a:p>
                      <a:pPr algn="ctr">
                        <a:spcAft>
                          <a:spcPts val="0"/>
                        </a:spcAft>
                        <a:tabLst>
                          <a:tab pos="971550" algn="l"/>
                        </a:tabLst>
                      </a:pPr>
                      <a:r>
                        <a:rPr lang="zh-TW" sz="2400" b="1" kern="100" dirty="0">
                          <a:solidFill>
                            <a:srgbClr val="FF0000"/>
                          </a:solidFill>
                          <a:effectLst/>
                          <a:latin typeface="微軟正黑體" panose="020B0604030504040204" pitchFamily="34" charset="-120"/>
                          <a:ea typeface="微軟正黑體" panose="020B0604030504040204" pitchFamily="34" charset="-120"/>
                        </a:rPr>
                        <a:t>境外專班學生人數</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389061423"/>
                  </a:ext>
                </a:extLst>
              </a:tr>
              <a:tr h="310067">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4">
                  <a:txBody>
                    <a:bodyPr/>
                    <a:lstStyle/>
                    <a:p>
                      <a:pPr algn="ctr">
                        <a:spcAft>
                          <a:spcPts val="0"/>
                        </a:spcAft>
                        <a:tabLst>
                          <a:tab pos="971550" algn="l"/>
                        </a:tabLst>
                      </a:pPr>
                      <a:r>
                        <a:rPr lang="zh-TW" sz="2400" b="1" kern="100" dirty="0">
                          <a:solidFill>
                            <a:srgbClr val="FF0000"/>
                          </a:solidFill>
                          <a:effectLst/>
                          <a:latin typeface="微軟正黑體" panose="020B0604030504040204" pitchFamily="34" charset="-120"/>
                          <a:ea typeface="微軟正黑體" panose="020B0604030504040204" pitchFamily="34" charset="-120"/>
                        </a:rPr>
                        <a:t>計</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4">
                  <a:txBody>
                    <a:bodyPr/>
                    <a:lstStyle/>
                    <a:p>
                      <a:pPr algn="ctr">
                        <a:spcAft>
                          <a:spcPts val="0"/>
                        </a:spcAft>
                        <a:tabLst>
                          <a:tab pos="971550" algn="l"/>
                        </a:tabLst>
                      </a:pPr>
                      <a:r>
                        <a:rPr lang="zh-TW" sz="2400" b="1" kern="100" dirty="0">
                          <a:solidFill>
                            <a:srgbClr val="FF0000"/>
                          </a:solidFill>
                          <a:effectLst/>
                          <a:latin typeface="微軟正黑體" panose="020B0604030504040204" pitchFamily="34" charset="-120"/>
                          <a:ea typeface="微軟正黑體" panose="020B0604030504040204" pitchFamily="34" charset="-120"/>
                        </a:rPr>
                        <a:t>男</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4">
                  <a:txBody>
                    <a:bodyPr/>
                    <a:lstStyle/>
                    <a:p>
                      <a:pPr algn="ctr">
                        <a:spcAft>
                          <a:spcPts val="0"/>
                        </a:spcAft>
                        <a:tabLst>
                          <a:tab pos="971550" algn="l"/>
                        </a:tabLs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女</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00910042"/>
                  </a:ext>
                </a:extLst>
              </a:tr>
              <a:tr h="525105">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just">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□大陸地區</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7184211"/>
                  </a:ext>
                </a:extLst>
              </a:tr>
              <a:tr h="62013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□香港、澳門地區</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7790352"/>
                  </a:ext>
                </a:extLst>
              </a:tr>
              <a:tr h="62013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□其他</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陸港澳以外</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0022242"/>
                  </a:ext>
                </a:extLst>
              </a:tr>
            </a:tbl>
          </a:graphicData>
        </a:graphic>
      </p:graphicFrame>
      <p:sp>
        <p:nvSpPr>
          <p:cNvPr id="7" name="矩形 6"/>
          <p:cNvSpPr/>
          <p:nvPr/>
        </p:nvSpPr>
        <p:spPr>
          <a:xfrm>
            <a:off x="15875" y="3836988"/>
            <a:ext cx="12176125" cy="3046412"/>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境外專班學生人數</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當年度</a:t>
            </a:r>
            <a:r>
              <a:rPr lang="en-US" altLang="zh-TW" sz="2400" b="1" dirty="0">
                <a:solidFill>
                  <a:srgbClr val="FF0000"/>
                </a:solidFill>
                <a:latin typeface="微軟正黑體" panose="020B0604030504040204" pitchFamily="34" charset="-120"/>
                <a:ea typeface="微軟正黑體" panose="020B0604030504040204" pitchFamily="34" charset="-120"/>
              </a:rPr>
              <a:t>3/15</a:t>
            </a:r>
            <a:r>
              <a:rPr lang="zh-TW" altLang="zh-TW" sz="2400" b="1" dirty="0">
                <a:solidFill>
                  <a:srgbClr val="FF0000"/>
                </a:solidFill>
                <a:latin typeface="微軟正黑體" panose="020B0604030504040204" pitchFamily="34" charset="-120"/>
                <a:ea typeface="微軟正黑體" panose="020B0604030504040204" pitchFamily="34" charset="-120"/>
              </a:rPr>
              <a:t>或</a:t>
            </a:r>
            <a:r>
              <a:rPr lang="en-US" altLang="zh-TW" sz="2400" b="1" dirty="0">
                <a:solidFill>
                  <a:srgbClr val="FF0000"/>
                </a:solidFill>
                <a:latin typeface="微軟正黑體" panose="020B0604030504040204" pitchFamily="34" charset="-120"/>
                <a:ea typeface="微軟正黑體" panose="020B0604030504040204" pitchFamily="34" charset="-120"/>
              </a:rPr>
              <a:t>10/15</a:t>
            </a:r>
            <a:r>
              <a:rPr lang="zh-TW" altLang="zh-TW" sz="2400" b="1" dirty="0">
                <a:solidFill>
                  <a:srgbClr val="FF0000"/>
                </a:solidFill>
                <a:latin typeface="微軟正黑體" panose="020B0604030504040204" pitchFamily="34" charset="-120"/>
                <a:ea typeface="微軟正黑體" panose="020B0604030504040204" pitchFamily="34" charset="-120"/>
              </a:rPr>
              <a:t>實際在學且具正式學籍之境外專班學生人數</a:t>
            </a:r>
            <a:r>
              <a:rPr lang="zh-TW" altLang="en-US" sz="2400" b="1" dirty="0">
                <a:solidFill>
                  <a:srgbClr val="FF0000"/>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境外專班：係指依</a:t>
            </a:r>
            <a:r>
              <a:rPr lang="zh-TW" altLang="zh-TW" sz="2400" b="1" dirty="0">
                <a:solidFill>
                  <a:srgbClr val="FF0000"/>
                </a:solidFill>
                <a:latin typeface="微軟正黑體" panose="020B0604030504040204" pitchFamily="34" charset="-120"/>
                <a:ea typeface="微軟正黑體" panose="020B0604030504040204" pitchFamily="34" charset="-120"/>
              </a:rPr>
              <a:t>「專科以上學校開設境外專班申請及審查作業要點」</a:t>
            </a:r>
            <a:r>
              <a:rPr lang="zh-TW" altLang="zh-TW" sz="2400" dirty="0">
                <a:solidFill>
                  <a:prstClr val="black"/>
                </a:solidFill>
                <a:latin typeface="微軟正黑體" panose="020B0604030504040204" pitchFamily="34" charset="-120"/>
                <a:ea typeface="微軟正黑體" panose="020B0604030504040204" pitchFamily="34" charset="-120"/>
              </a:rPr>
              <a:t>規定並經教育部專案核定，</a:t>
            </a:r>
            <a:r>
              <a:rPr lang="zh-TW" altLang="zh-TW" sz="2400" b="1" dirty="0">
                <a:solidFill>
                  <a:srgbClr val="FF0000"/>
                </a:solidFill>
                <a:latin typeface="微軟正黑體" panose="020B0604030504040204" pitchFamily="34" charset="-120"/>
                <a:ea typeface="微軟正黑體" panose="020B0604030504040204" pitchFamily="34" charset="-120"/>
              </a:rPr>
              <a:t>赴境外地區</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指臺澎金馬以外地區</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與當地學校合作設立並依法授予學位之班別</a:t>
            </a:r>
            <a:r>
              <a:rPr lang="zh-TW" altLang="en-US"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spTree>
  </p:cSld>
  <p:clrMapOvr>
    <a:masterClrMapping/>
  </p:clrMapOvr>
  <p:transition spd="slow"/>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17</a:t>
            </a:r>
            <a:endParaRPr lang="zh-TW" altLang="en-US" smtClean="0"/>
          </a:p>
        </p:txBody>
      </p:sp>
      <p:sp>
        <p:nvSpPr>
          <p:cNvPr id="141315"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287E4EE2-8694-4F95-BAD9-C9E3AFB0898A}" type="slidenum">
              <a:rPr lang="zh-TW" altLang="en-US" smtClean="0">
                <a:solidFill>
                  <a:srgbClr val="000000"/>
                </a:solidFill>
              </a:rPr>
              <a:pPr fontAlgn="base">
                <a:spcBef>
                  <a:spcPct val="0"/>
                </a:spcBef>
                <a:spcAft>
                  <a:spcPct val="0"/>
                </a:spcAft>
              </a:pPr>
              <a:t>77</a:t>
            </a:fld>
            <a:endParaRPr lang="zh-TW" altLang="en-US" smtClean="0">
              <a:solidFill>
                <a:srgbClr val="000000"/>
              </a:solidFill>
            </a:endParaRPr>
          </a:p>
        </p:txBody>
      </p:sp>
      <p:sp>
        <p:nvSpPr>
          <p:cNvPr id="141316" name="標題 1"/>
          <p:cNvSpPr txBox="1">
            <a:spLocks/>
          </p:cNvSpPr>
          <p:nvPr/>
        </p:nvSpPr>
        <p:spPr bwMode="auto">
          <a:xfrm>
            <a:off x="1914525" y="233363"/>
            <a:ext cx="101250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3600" b="1">
                <a:solidFill>
                  <a:srgbClr val="C5E0B4"/>
                </a:solidFill>
                <a:latin typeface="微軟正黑體" panose="020B0604030504040204" pitchFamily="34" charset="-120"/>
                <a:ea typeface="微軟正黑體" panose="020B0604030504040204" pitchFamily="34" charset="-120"/>
              </a:rPr>
              <a:t>新表 報</a:t>
            </a:r>
            <a:r>
              <a:rPr lang="zh-TW" altLang="zh-TW" sz="3600" b="1">
                <a:solidFill>
                  <a:srgbClr val="C5E0B4"/>
                </a:solidFill>
                <a:latin typeface="微軟正黑體" panose="020B0604030504040204" pitchFamily="34" charset="-120"/>
                <a:ea typeface="微軟正黑體" panose="020B0604030504040204" pitchFamily="34" charset="-120"/>
              </a:rPr>
              <a:t>表</a:t>
            </a:r>
            <a:r>
              <a:rPr lang="en-US" altLang="zh-TW" sz="3600" b="1">
                <a:solidFill>
                  <a:srgbClr val="C5E0B4"/>
                </a:solidFill>
                <a:latin typeface="微軟正黑體" panose="020B0604030504040204" pitchFamily="34" charset="-120"/>
                <a:ea typeface="微軟正黑體" panose="020B0604030504040204" pitchFamily="34" charset="-120"/>
              </a:rPr>
              <a:t>4-2-12 </a:t>
            </a:r>
            <a:r>
              <a:rPr lang="zh-TW" altLang="zh-TW" sz="3600" b="1">
                <a:solidFill>
                  <a:srgbClr val="C5E0B4"/>
                </a:solidFill>
                <a:latin typeface="微軟正黑體" panose="020B0604030504040204" pitchFamily="34" charset="-120"/>
                <a:ea typeface="微軟正黑體" panose="020B0604030504040204" pitchFamily="34" charset="-120"/>
              </a:rPr>
              <a:t>境外專班學生資料統計表</a:t>
            </a:r>
            <a:endParaRPr lang="zh-TW" altLang="en-US" sz="3600" b="1">
              <a:solidFill>
                <a:srgbClr val="C5E0B4"/>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nvGraphicFramePr>
        <p:xfrm>
          <a:off x="103188" y="1047750"/>
          <a:ext cx="12012612" cy="2695575"/>
        </p:xfrm>
        <a:graphic>
          <a:graphicData uri="http://schemas.openxmlformats.org/drawingml/2006/table">
            <a:tbl>
              <a:tblPr firstRow="1" firstCol="1" bandRow="1">
                <a:tableStyleId>{5C22544A-7EE6-4342-B048-85BDC9FD1C3A}</a:tableStyleId>
              </a:tblPr>
              <a:tblGrid>
                <a:gridCol w="955152">
                  <a:extLst>
                    <a:ext uri="{9D8B030D-6E8A-4147-A177-3AD203B41FA5}">
                      <a16:colId xmlns:a16="http://schemas.microsoft.com/office/drawing/2014/main" val="559540144"/>
                    </a:ext>
                  </a:extLst>
                </a:gridCol>
                <a:gridCol w="982868">
                  <a:extLst>
                    <a:ext uri="{9D8B030D-6E8A-4147-A177-3AD203B41FA5}">
                      <a16:colId xmlns:a16="http://schemas.microsoft.com/office/drawing/2014/main" val="1373194665"/>
                    </a:ext>
                  </a:extLst>
                </a:gridCol>
                <a:gridCol w="913597">
                  <a:extLst>
                    <a:ext uri="{9D8B030D-6E8A-4147-A177-3AD203B41FA5}">
                      <a16:colId xmlns:a16="http://schemas.microsoft.com/office/drawing/2014/main" val="3404156055"/>
                    </a:ext>
                  </a:extLst>
                </a:gridCol>
                <a:gridCol w="926112">
                  <a:extLst>
                    <a:ext uri="{9D8B030D-6E8A-4147-A177-3AD203B41FA5}">
                      <a16:colId xmlns:a16="http://schemas.microsoft.com/office/drawing/2014/main" val="935073467"/>
                    </a:ext>
                  </a:extLst>
                </a:gridCol>
                <a:gridCol w="963657">
                  <a:extLst>
                    <a:ext uri="{9D8B030D-6E8A-4147-A177-3AD203B41FA5}">
                      <a16:colId xmlns:a16="http://schemas.microsoft.com/office/drawing/2014/main" val="837274567"/>
                    </a:ext>
                  </a:extLst>
                </a:gridCol>
                <a:gridCol w="3253905">
                  <a:extLst>
                    <a:ext uri="{9D8B030D-6E8A-4147-A177-3AD203B41FA5}">
                      <a16:colId xmlns:a16="http://schemas.microsoft.com/office/drawing/2014/main" val="3120770849"/>
                    </a:ext>
                  </a:extLst>
                </a:gridCol>
                <a:gridCol w="1451743">
                  <a:extLst>
                    <a:ext uri="{9D8B030D-6E8A-4147-A177-3AD203B41FA5}">
                      <a16:colId xmlns:a16="http://schemas.microsoft.com/office/drawing/2014/main" val="2082900480"/>
                    </a:ext>
                  </a:extLst>
                </a:gridCol>
                <a:gridCol w="1066947">
                  <a:extLst>
                    <a:ext uri="{9D8B030D-6E8A-4147-A177-3AD203B41FA5}">
                      <a16:colId xmlns:a16="http://schemas.microsoft.com/office/drawing/2014/main" val="3056007593"/>
                    </a:ext>
                  </a:extLst>
                </a:gridCol>
                <a:gridCol w="922941">
                  <a:extLst>
                    <a:ext uri="{9D8B030D-6E8A-4147-A177-3AD203B41FA5}">
                      <a16:colId xmlns:a16="http://schemas.microsoft.com/office/drawing/2014/main" val="3123871338"/>
                    </a:ext>
                  </a:extLst>
                </a:gridCol>
                <a:gridCol w="575691">
                  <a:extLst>
                    <a:ext uri="{9D8B030D-6E8A-4147-A177-3AD203B41FA5}">
                      <a16:colId xmlns:a16="http://schemas.microsoft.com/office/drawing/2014/main" val="2790970488"/>
                    </a:ext>
                  </a:extLst>
                </a:gridCol>
              </a:tblGrid>
              <a:tr h="620134">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學年度</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smtClean="0">
                          <a:solidFill>
                            <a:schemeClr val="tx1"/>
                          </a:solidFill>
                          <a:effectLst/>
                          <a:latin typeface="微軟正黑體" panose="020B0604030504040204" pitchFamily="34" charset="-120"/>
                          <a:ea typeface="微軟正黑體" panose="020B0604030504040204" pitchFamily="34" charset="-120"/>
                        </a:rPr>
                        <a:t>學期</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學院</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系</a:t>
                      </a:r>
                      <a:r>
                        <a:rPr lang="zh-TW" sz="2400" b="0" kern="0" dirty="0" smtClean="0">
                          <a:solidFill>
                            <a:schemeClr val="tx1"/>
                          </a:solidFill>
                          <a:effectLst/>
                          <a:latin typeface="微軟正黑體" panose="020B0604030504040204" pitchFamily="34" charset="-120"/>
                          <a:ea typeface="微軟正黑體" panose="020B0604030504040204" pitchFamily="34" charset="-120"/>
                        </a:rPr>
                        <a:t>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smtClean="0">
                          <a:solidFill>
                            <a:schemeClr val="tx1"/>
                          </a:solidFill>
                          <a:effectLst/>
                          <a:latin typeface="微軟正黑體" panose="020B0604030504040204" pitchFamily="34" charset="-120"/>
                          <a:ea typeface="微軟正黑體" panose="020B0604030504040204" pitchFamily="34" charset="-120"/>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第幾</a:t>
                      </a:r>
                      <a:r>
                        <a:rPr lang="zh-TW" sz="2400" b="0" kern="0" dirty="0" smtClean="0">
                          <a:solidFill>
                            <a:schemeClr val="tx1"/>
                          </a:solidFill>
                          <a:effectLst/>
                          <a:latin typeface="微軟正黑體" panose="020B0604030504040204" pitchFamily="34" charset="-120"/>
                          <a:ea typeface="微軟正黑體" panose="020B0604030504040204" pitchFamily="34" charset="-120"/>
                        </a:rPr>
                        <a:t>年</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開設地點</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國別</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3">
                  <a:txBody>
                    <a:bodyPr/>
                    <a:lstStyle/>
                    <a:p>
                      <a:pPr algn="ctr">
                        <a:spcAft>
                          <a:spcPts val="0"/>
                        </a:spcAft>
                        <a:tabLst>
                          <a:tab pos="971550" algn="l"/>
                        </a:tabLst>
                      </a:pPr>
                      <a:r>
                        <a:rPr lang="zh-TW" sz="2400" b="1" kern="100" dirty="0">
                          <a:solidFill>
                            <a:srgbClr val="FF0000"/>
                          </a:solidFill>
                          <a:effectLst/>
                          <a:latin typeface="微軟正黑體" panose="020B0604030504040204" pitchFamily="34" charset="-120"/>
                          <a:ea typeface="微軟正黑體" panose="020B0604030504040204" pitchFamily="34" charset="-120"/>
                        </a:rPr>
                        <a:t>境外專班學生人數</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389061423"/>
                  </a:ext>
                </a:extLst>
              </a:tr>
              <a:tr h="310067">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4">
                  <a:txBody>
                    <a:bodyPr/>
                    <a:lstStyle/>
                    <a:p>
                      <a:pPr algn="ctr">
                        <a:spcAft>
                          <a:spcPts val="0"/>
                        </a:spcAft>
                        <a:tabLst>
                          <a:tab pos="971550" algn="l"/>
                        </a:tabLst>
                      </a:pPr>
                      <a:r>
                        <a:rPr lang="zh-TW" sz="2400" b="1" kern="100" dirty="0">
                          <a:solidFill>
                            <a:srgbClr val="FF0000"/>
                          </a:solidFill>
                          <a:effectLst/>
                          <a:latin typeface="微軟正黑體" panose="020B0604030504040204" pitchFamily="34" charset="-120"/>
                          <a:ea typeface="微軟正黑體" panose="020B0604030504040204" pitchFamily="34" charset="-120"/>
                        </a:rPr>
                        <a:t>計</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4">
                  <a:txBody>
                    <a:bodyPr/>
                    <a:lstStyle/>
                    <a:p>
                      <a:pPr algn="ctr">
                        <a:spcAft>
                          <a:spcPts val="0"/>
                        </a:spcAft>
                        <a:tabLst>
                          <a:tab pos="971550" algn="l"/>
                        </a:tabLst>
                      </a:pPr>
                      <a:r>
                        <a:rPr lang="zh-TW" sz="2400" b="1" kern="100" dirty="0">
                          <a:solidFill>
                            <a:srgbClr val="FF0000"/>
                          </a:solidFill>
                          <a:effectLst/>
                          <a:latin typeface="微軟正黑體" panose="020B0604030504040204" pitchFamily="34" charset="-120"/>
                          <a:ea typeface="微軟正黑體" panose="020B0604030504040204" pitchFamily="34" charset="-120"/>
                        </a:rPr>
                        <a:t>男</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4">
                  <a:txBody>
                    <a:bodyPr/>
                    <a:lstStyle/>
                    <a:p>
                      <a:pPr algn="ctr">
                        <a:spcAft>
                          <a:spcPts val="0"/>
                        </a:spcAft>
                        <a:tabLst>
                          <a:tab pos="971550" algn="l"/>
                        </a:tabLs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女</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00910042"/>
                  </a:ext>
                </a:extLst>
              </a:tr>
              <a:tr h="525105">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just">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□大陸地區</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7184211"/>
                  </a:ext>
                </a:extLst>
              </a:tr>
              <a:tr h="62013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0" kern="0">
                          <a:solidFill>
                            <a:schemeClr val="tx1"/>
                          </a:solidFill>
                          <a:effectLst/>
                          <a:latin typeface="微軟正黑體" panose="020B0604030504040204" pitchFamily="34" charset="-120"/>
                          <a:ea typeface="微軟正黑體" panose="020B0604030504040204" pitchFamily="34" charset="-120"/>
                        </a:rPr>
                        <a:t>□香港、澳門地區</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7790352"/>
                  </a:ext>
                </a:extLst>
              </a:tr>
              <a:tr h="62013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2400" b="0" kern="0" dirty="0">
                          <a:solidFill>
                            <a:schemeClr val="tx1"/>
                          </a:solidFill>
                          <a:effectLst/>
                          <a:latin typeface="微軟正黑體" panose="020B0604030504040204" pitchFamily="34" charset="-120"/>
                          <a:ea typeface="微軟正黑體" panose="020B0604030504040204" pitchFamily="34" charset="-120"/>
                        </a:rPr>
                        <a:t>□其他</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陸港澳以外</a:t>
                      </a:r>
                      <a:r>
                        <a:rPr lang="en-US" sz="2400" b="0" kern="0" dirty="0">
                          <a:solidFill>
                            <a:schemeClr val="tx1"/>
                          </a:solidFill>
                          <a:effectLst/>
                          <a:latin typeface="微軟正黑體" panose="020B0604030504040204" pitchFamily="34" charset="-120"/>
                          <a:ea typeface="微軟正黑體" panose="020B0604030504040204" pitchFamily="34" charset="-120"/>
                        </a:rPr>
                        <a:t>)</a:t>
                      </a:r>
                      <a:r>
                        <a:rPr lang="zh-TW" sz="2400" b="0" kern="0" dirty="0">
                          <a:solidFill>
                            <a:schemeClr val="tx1"/>
                          </a:solidFill>
                          <a:effectLst/>
                          <a:latin typeface="微軟正黑體" panose="020B0604030504040204" pitchFamily="34" charset="-120"/>
                          <a:ea typeface="微軟正黑體" panose="020B0604030504040204" pitchFamily="34" charset="-120"/>
                        </a:rPr>
                        <a:t>地區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0022242"/>
                  </a:ext>
                </a:extLst>
              </a:tr>
            </a:tbl>
          </a:graphicData>
        </a:graphic>
      </p:graphicFrame>
      <p:sp>
        <p:nvSpPr>
          <p:cNvPr id="7" name="矩形 6"/>
          <p:cNvSpPr/>
          <p:nvPr/>
        </p:nvSpPr>
        <p:spPr>
          <a:xfrm>
            <a:off x="15875" y="3836988"/>
            <a:ext cx="12176125" cy="314007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境外專班學生人數</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境外生之資料來源為</a:t>
            </a:r>
            <a:r>
              <a:rPr lang="zh-TW" altLang="zh-TW" sz="2400" dirty="0">
                <a:latin typeface="微軟正黑體" panose="020B0604030504040204" pitchFamily="34" charset="-120"/>
                <a:ea typeface="微軟正黑體" panose="020B0604030504040204" pitchFamily="34" charset="-120"/>
              </a:rPr>
              <a:t>「表</a:t>
            </a:r>
            <a:r>
              <a:rPr lang="en-US" altLang="zh-TW" sz="2400" dirty="0">
                <a:latin typeface="微軟正黑體" panose="020B0604030504040204" pitchFamily="34" charset="-120"/>
                <a:ea typeface="微軟正黑體" panose="020B0604030504040204" pitchFamily="34" charset="-120"/>
              </a:rPr>
              <a:t>4-2-3</a:t>
            </a:r>
            <a:r>
              <a:rPr lang="zh-TW" altLang="zh-TW" sz="2400" dirty="0">
                <a:latin typeface="微軟正黑體" panose="020B0604030504040204" pitchFamily="34" charset="-120"/>
                <a:ea typeface="微軟正黑體" panose="020B0604030504040204" pitchFamily="34" charset="-120"/>
              </a:rPr>
              <a:t>外國學生、僑生、港澳生、陸生資料統計表」之境外專班</a:t>
            </a:r>
            <a:r>
              <a:rPr lang="zh-TW" altLang="en-US" sz="2400" dirty="0">
                <a:latin typeface="微軟正黑體" panose="020B0604030504040204" pitchFamily="34" charset="-120"/>
                <a:ea typeface="微軟正黑體" panose="020B0604030504040204" pitchFamily="34" charset="-120"/>
              </a:rPr>
              <a:t>在學學生</a:t>
            </a:r>
            <a:r>
              <a:rPr lang="zh-TW" altLang="zh-TW" sz="2400" dirty="0">
                <a:latin typeface="微軟正黑體" panose="020B0604030504040204" pitchFamily="34" charset="-120"/>
                <a:ea typeface="微軟正黑體" panose="020B0604030504040204" pitchFamily="34" charset="-120"/>
              </a:rPr>
              <a:t>人數。</a:t>
            </a:r>
            <a:endParaRPr lang="en-US" altLang="zh-TW" sz="2400" dirty="0">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境外專班本國</a:t>
            </a:r>
            <a:r>
              <a:rPr lang="zh-TW" altLang="en-US" sz="2400" b="1" dirty="0">
                <a:solidFill>
                  <a:srgbClr val="FF0000"/>
                </a:solidFill>
                <a:latin typeface="微軟正黑體" panose="020B0604030504040204" pitchFamily="34" charset="-120"/>
                <a:ea typeface="微軟正黑體" panose="020B0604030504040204" pitchFamily="34" charset="-120"/>
              </a:rPr>
              <a:t>學生</a:t>
            </a:r>
            <a:r>
              <a:rPr lang="zh-TW" altLang="zh-TW" sz="2400" b="1" dirty="0">
                <a:solidFill>
                  <a:srgbClr val="FF0000"/>
                </a:solidFill>
                <a:latin typeface="微軟正黑體" panose="020B0604030504040204" pitchFamily="34" charset="-120"/>
                <a:ea typeface="微軟正黑體" panose="020B0604030504040204" pitchFamily="34" charset="-120"/>
              </a:rPr>
              <a:t>人數</a:t>
            </a:r>
            <a:r>
              <a:rPr lang="zh-TW" altLang="zh-TW" sz="2400" dirty="0">
                <a:solidFill>
                  <a:prstClr val="black"/>
                </a:solidFill>
                <a:latin typeface="微軟正黑體" panose="020B0604030504040204" pitchFamily="34" charset="-120"/>
                <a:ea typeface="微軟正黑體" panose="020B0604030504040204" pitchFamily="34" charset="-120"/>
              </a:rPr>
              <a:t>資料來源為</a:t>
            </a:r>
            <a:r>
              <a:rPr lang="zh-TW" altLang="zh-TW" sz="2400" b="1" dirty="0">
                <a:solidFill>
                  <a:srgbClr val="FF0000"/>
                </a:solidFill>
                <a:latin typeface="微軟正黑體" panose="020B0604030504040204" pitchFamily="34" charset="-120"/>
                <a:ea typeface="微軟正黑體" panose="020B0604030504040204" pitchFamily="34" charset="-120"/>
              </a:rPr>
              <a:t>「表</a:t>
            </a:r>
            <a:r>
              <a:rPr lang="en-US" altLang="zh-TW" sz="2400" b="1" dirty="0">
                <a:solidFill>
                  <a:srgbClr val="FF0000"/>
                </a:solidFill>
                <a:latin typeface="微軟正黑體" panose="020B0604030504040204" pitchFamily="34" charset="-120"/>
                <a:ea typeface="微軟正黑體" panose="020B0604030504040204" pitchFamily="34" charset="-120"/>
              </a:rPr>
              <a:t>4-2</a:t>
            </a:r>
            <a:r>
              <a:rPr lang="zh-TW" altLang="en-US" sz="2400" b="1" dirty="0">
                <a:solidFill>
                  <a:srgbClr val="FF0000"/>
                </a:solidFill>
                <a:latin typeface="微軟正黑體" panose="020B0604030504040204" pitchFamily="34" charset="-120"/>
                <a:ea typeface="微軟正黑體" panose="020B0604030504040204" pitchFamily="34" charset="-120"/>
              </a:rPr>
              <a:t>各年級實際在學學生人數</a:t>
            </a:r>
            <a:r>
              <a:rPr lang="zh-TW" altLang="zh-TW" sz="2400" b="1" dirty="0">
                <a:solidFill>
                  <a:srgbClr val="FF0000"/>
                </a:solidFill>
                <a:latin typeface="微軟正黑體" panose="020B0604030504040204" pitchFamily="34" charset="-120"/>
                <a:ea typeface="微軟正黑體" panose="020B0604030504040204" pitchFamily="34" charset="-120"/>
              </a:rPr>
              <a:t>」之</a:t>
            </a:r>
            <a:r>
              <a:rPr lang="zh-TW" altLang="en-US" sz="2400" b="1" dirty="0">
                <a:solidFill>
                  <a:srgbClr val="FF0000"/>
                </a:solidFill>
                <a:latin typeface="微軟正黑體" panose="020B0604030504040204" pitchFamily="34" charset="-120"/>
                <a:ea typeface="微軟正黑體" panose="020B0604030504040204" pitchFamily="34" charset="-120"/>
              </a:rPr>
              <a:t>在學</a:t>
            </a:r>
            <a:r>
              <a:rPr lang="zh-TW" altLang="zh-TW" sz="2400" b="1" dirty="0">
                <a:solidFill>
                  <a:srgbClr val="FF0000"/>
                </a:solidFill>
                <a:latin typeface="微軟正黑體" panose="020B0604030504040204" pitchFamily="34" charset="-120"/>
                <a:ea typeface="微軟正黑體" panose="020B0604030504040204" pitchFamily="34" charset="-120"/>
              </a:rPr>
              <a:t>學生總人數扣除「表</a:t>
            </a:r>
            <a:r>
              <a:rPr lang="en-US" altLang="zh-TW" sz="2400" b="1" dirty="0">
                <a:solidFill>
                  <a:srgbClr val="FF0000"/>
                </a:solidFill>
                <a:latin typeface="微軟正黑體" panose="020B0604030504040204" pitchFamily="34" charset="-120"/>
                <a:ea typeface="微軟正黑體" panose="020B0604030504040204" pitchFamily="34" charset="-120"/>
              </a:rPr>
              <a:t>4-2-3</a:t>
            </a:r>
            <a:r>
              <a:rPr lang="zh-TW" altLang="zh-TW" sz="2400" b="1" dirty="0">
                <a:solidFill>
                  <a:srgbClr val="FF0000"/>
                </a:solidFill>
                <a:latin typeface="微軟正黑體" panose="020B0604030504040204" pitchFamily="34" charset="-120"/>
                <a:ea typeface="微軟正黑體" panose="020B0604030504040204" pitchFamily="34" charset="-120"/>
              </a:rPr>
              <a:t>外國學生、僑生、港澳生、陸生資料統計表」之境外專班</a:t>
            </a:r>
            <a:r>
              <a:rPr lang="zh-TW" altLang="en-US" sz="2400" b="1" dirty="0">
                <a:solidFill>
                  <a:srgbClr val="FF0000"/>
                </a:solidFill>
                <a:latin typeface="微軟正黑體" panose="020B0604030504040204" pitchFamily="34" charset="-120"/>
                <a:ea typeface="微軟正黑體" panose="020B0604030504040204" pitchFamily="34" charset="-120"/>
              </a:rPr>
              <a:t>在學學生</a:t>
            </a:r>
            <a:r>
              <a:rPr lang="zh-TW" altLang="zh-TW" sz="2400" b="1" dirty="0">
                <a:solidFill>
                  <a:srgbClr val="FF0000"/>
                </a:solidFill>
                <a:latin typeface="微軟正黑體" panose="020B0604030504040204" pitchFamily="34" charset="-120"/>
                <a:ea typeface="微軟正黑體" panose="020B0604030504040204" pitchFamily="34" charset="-120"/>
              </a:rPr>
              <a:t>人數</a:t>
            </a:r>
            <a:r>
              <a:rPr lang="zh-TW" altLang="en-US" sz="2400" b="1" dirty="0">
                <a:solidFill>
                  <a:srgbClr val="FF0000"/>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spTree>
  </p:cSld>
  <p:clrMapOvr>
    <a:masterClrMapping/>
  </p:clrMapOvr>
  <p:transition spd="slow"/>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15875" y="3836988"/>
            <a:ext cx="12176125" cy="314007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學生所屬國別（地區）</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HK" altLang="zh-TW" sz="2400" dirty="0">
                <a:solidFill>
                  <a:prstClr val="black"/>
                </a:solidFill>
                <a:latin typeface="微軟正黑體" panose="020B0604030504040204" pitchFamily="34" charset="-120"/>
                <a:ea typeface="微軟正黑體" panose="020B0604030504040204" pitchFamily="34" charset="-120"/>
              </a:rPr>
              <a:t>請依</a:t>
            </a:r>
            <a:r>
              <a:rPr lang="zh-TW" altLang="zh-TW" sz="2400" dirty="0">
                <a:solidFill>
                  <a:prstClr val="black"/>
                </a:solidFill>
                <a:latin typeface="微軟正黑體" panose="020B0604030504040204" pitchFamily="34" charset="-120"/>
                <a:ea typeface="微軟正黑體" panose="020B0604030504040204" pitchFamily="34" charset="-120"/>
              </a:rPr>
              <a:t>學生</a:t>
            </a:r>
            <a:r>
              <a:rPr lang="zh-HK" altLang="zh-TW" sz="2400" dirty="0">
                <a:solidFill>
                  <a:prstClr val="black"/>
                </a:solidFill>
                <a:latin typeface="微軟正黑體" panose="020B0604030504040204" pitchFamily="34" charset="-120"/>
                <a:ea typeface="微軟正黑體" panose="020B0604030504040204" pitchFamily="34" charset="-120"/>
              </a:rPr>
              <a:t>所屬</a:t>
            </a:r>
            <a:r>
              <a:rPr lang="zh-TW" altLang="zh-TW" sz="2400" dirty="0">
                <a:solidFill>
                  <a:prstClr val="black"/>
                </a:solidFill>
                <a:latin typeface="微軟正黑體" panose="020B0604030504040204" pitchFamily="34" charset="-120"/>
                <a:ea typeface="微軟正黑體" panose="020B0604030504040204" pitchFamily="34" charset="-120"/>
              </a:rPr>
              <a:t>國別</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地區</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選擇填入。</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HK" altLang="zh-TW" sz="2400" dirty="0">
                <a:solidFill>
                  <a:prstClr val="black"/>
                </a:solidFill>
                <a:latin typeface="微軟正黑體" panose="020B0604030504040204" pitchFamily="34" charset="-120"/>
                <a:ea typeface="微軟正黑體" panose="020B0604030504040204" pitchFamily="34" charset="-120"/>
              </a:rPr>
              <a:t>以</a:t>
            </a:r>
            <a:r>
              <a:rPr lang="zh-HK" altLang="zh-TW" sz="2400" b="1" dirty="0">
                <a:solidFill>
                  <a:srgbClr val="FF0000"/>
                </a:solidFill>
                <a:latin typeface="微軟正黑體" panose="020B0604030504040204" pitchFamily="34" charset="-120"/>
                <a:ea typeface="微軟正黑體" panose="020B0604030504040204" pitchFamily="34" charset="-120"/>
              </a:rPr>
              <a:t>入境時所持用護照之國籍為判定依據</a:t>
            </a:r>
            <a:r>
              <a:rPr lang="zh-HK" altLang="zh-TW" sz="2400" dirty="0">
                <a:solidFill>
                  <a:prstClr val="black"/>
                </a:solidFill>
                <a:latin typeface="微軟正黑體" panose="020B0604030504040204" pitchFamily="34" charset="-120"/>
                <a:ea typeface="微軟正黑體" panose="020B0604030504040204" pitchFamily="34" charset="-120"/>
              </a:rPr>
              <a:t>。</a:t>
            </a:r>
            <a:endParaRPr lang="zh-TW" altLang="zh-TW" sz="2400"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新增欄位</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sp>
        <p:nvSpPr>
          <p:cNvPr id="142339"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18</a:t>
            </a:r>
            <a:endParaRPr lang="zh-TW" altLang="en-US" smtClean="0"/>
          </a:p>
        </p:txBody>
      </p:sp>
      <p:sp>
        <p:nvSpPr>
          <p:cNvPr id="142340"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F1D12EDE-AB57-4CFB-B780-EEA3A8792F1A}" type="slidenum">
              <a:rPr lang="zh-TW" altLang="en-US" smtClean="0">
                <a:solidFill>
                  <a:srgbClr val="000000"/>
                </a:solidFill>
              </a:rPr>
              <a:pPr fontAlgn="base">
                <a:spcBef>
                  <a:spcPct val="0"/>
                </a:spcBef>
                <a:spcAft>
                  <a:spcPct val="0"/>
                </a:spcAft>
              </a:pPr>
              <a:t>78</a:t>
            </a:fld>
            <a:endParaRPr lang="zh-TW" altLang="en-US" smtClean="0">
              <a:solidFill>
                <a:srgbClr val="000000"/>
              </a:solidFill>
            </a:endParaRPr>
          </a:p>
        </p:txBody>
      </p:sp>
      <p:sp>
        <p:nvSpPr>
          <p:cNvPr id="142341" name="標題 1"/>
          <p:cNvSpPr txBox="1">
            <a:spLocks/>
          </p:cNvSpPr>
          <p:nvPr/>
        </p:nvSpPr>
        <p:spPr bwMode="auto">
          <a:xfrm>
            <a:off x="1762125" y="230188"/>
            <a:ext cx="104679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3400" b="1">
                <a:solidFill>
                  <a:srgbClr val="C5E0B4"/>
                </a:solidFill>
                <a:latin typeface="微軟正黑體" panose="020B0604030504040204" pitchFamily="34" charset="-120"/>
                <a:ea typeface="微軟正黑體" panose="020B0604030504040204" pitchFamily="34" charset="-120"/>
              </a:rPr>
              <a:t>表</a:t>
            </a:r>
            <a:r>
              <a:rPr lang="en-US" altLang="zh-TW" sz="3400" b="1">
                <a:solidFill>
                  <a:srgbClr val="C5E0B4"/>
                </a:solidFill>
                <a:latin typeface="微軟正黑體" panose="020B0604030504040204" pitchFamily="34" charset="-120"/>
                <a:ea typeface="微軟正黑體" panose="020B0604030504040204" pitchFamily="34" charset="-120"/>
              </a:rPr>
              <a:t>4-13 </a:t>
            </a:r>
            <a:r>
              <a:rPr lang="zh-TW" altLang="zh-TW" sz="3400" b="1">
                <a:solidFill>
                  <a:srgbClr val="C5E0B4"/>
                </a:solidFill>
                <a:latin typeface="微軟正黑體" panose="020B0604030504040204" pitchFamily="34" charset="-120"/>
                <a:ea typeface="微軟正黑體" panose="020B0604030504040204" pitchFamily="34" charset="-120"/>
              </a:rPr>
              <a:t>外國學生「非學位生」進修、交流統計表</a:t>
            </a:r>
            <a:endParaRPr lang="zh-TW" altLang="en-US" sz="3400" b="1">
              <a:solidFill>
                <a:srgbClr val="C5E0B4"/>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nvGraphicFramePr>
        <p:xfrm>
          <a:off x="131763" y="1036638"/>
          <a:ext cx="11950700" cy="2725737"/>
        </p:xfrm>
        <a:graphic>
          <a:graphicData uri="http://schemas.openxmlformats.org/drawingml/2006/table">
            <a:tbl>
              <a:tblPr>
                <a:tableStyleId>{5C22544A-7EE6-4342-B048-85BDC9FD1C3A}</a:tableStyleId>
              </a:tblPr>
              <a:tblGrid>
                <a:gridCol w="619665">
                  <a:extLst>
                    <a:ext uri="{9D8B030D-6E8A-4147-A177-3AD203B41FA5}">
                      <a16:colId xmlns:a16="http://schemas.microsoft.com/office/drawing/2014/main" val="972848627"/>
                    </a:ext>
                  </a:extLst>
                </a:gridCol>
                <a:gridCol w="500011">
                  <a:extLst>
                    <a:ext uri="{9D8B030D-6E8A-4147-A177-3AD203B41FA5}">
                      <a16:colId xmlns:a16="http://schemas.microsoft.com/office/drawing/2014/main" val="569308199"/>
                    </a:ext>
                  </a:extLst>
                </a:gridCol>
                <a:gridCol w="518191">
                  <a:extLst>
                    <a:ext uri="{9D8B030D-6E8A-4147-A177-3AD203B41FA5}">
                      <a16:colId xmlns:a16="http://schemas.microsoft.com/office/drawing/2014/main" val="652459601"/>
                    </a:ext>
                  </a:extLst>
                </a:gridCol>
                <a:gridCol w="611049">
                  <a:extLst>
                    <a:ext uri="{9D8B030D-6E8A-4147-A177-3AD203B41FA5}">
                      <a16:colId xmlns:a16="http://schemas.microsoft.com/office/drawing/2014/main" val="1100759052"/>
                    </a:ext>
                  </a:extLst>
                </a:gridCol>
                <a:gridCol w="1287981">
                  <a:extLst>
                    <a:ext uri="{9D8B030D-6E8A-4147-A177-3AD203B41FA5}">
                      <a16:colId xmlns:a16="http://schemas.microsoft.com/office/drawing/2014/main" val="4205561364"/>
                    </a:ext>
                  </a:extLst>
                </a:gridCol>
                <a:gridCol w="1355579">
                  <a:extLst>
                    <a:ext uri="{9D8B030D-6E8A-4147-A177-3AD203B41FA5}">
                      <a16:colId xmlns:a16="http://schemas.microsoft.com/office/drawing/2014/main" val="2514576369"/>
                    </a:ext>
                  </a:extLst>
                </a:gridCol>
                <a:gridCol w="890926">
                  <a:extLst>
                    <a:ext uri="{9D8B030D-6E8A-4147-A177-3AD203B41FA5}">
                      <a16:colId xmlns:a16="http://schemas.microsoft.com/office/drawing/2014/main" val="435014158"/>
                    </a:ext>
                  </a:extLst>
                </a:gridCol>
                <a:gridCol w="872743">
                  <a:extLst>
                    <a:ext uri="{9D8B030D-6E8A-4147-A177-3AD203B41FA5}">
                      <a16:colId xmlns:a16="http://schemas.microsoft.com/office/drawing/2014/main" val="2030061847"/>
                    </a:ext>
                  </a:extLst>
                </a:gridCol>
                <a:gridCol w="1322794">
                  <a:extLst>
                    <a:ext uri="{9D8B030D-6E8A-4147-A177-3AD203B41FA5}">
                      <a16:colId xmlns:a16="http://schemas.microsoft.com/office/drawing/2014/main" val="1675950407"/>
                    </a:ext>
                  </a:extLst>
                </a:gridCol>
                <a:gridCol w="1359076">
                  <a:extLst>
                    <a:ext uri="{9D8B030D-6E8A-4147-A177-3AD203B41FA5}">
                      <a16:colId xmlns:a16="http://schemas.microsoft.com/office/drawing/2014/main" val="1736816584"/>
                    </a:ext>
                  </a:extLst>
                </a:gridCol>
                <a:gridCol w="681671">
                  <a:extLst>
                    <a:ext uri="{9D8B030D-6E8A-4147-A177-3AD203B41FA5}">
                      <a16:colId xmlns:a16="http://schemas.microsoft.com/office/drawing/2014/main" val="49733423"/>
                    </a:ext>
                  </a:extLst>
                </a:gridCol>
                <a:gridCol w="664339">
                  <a:extLst>
                    <a:ext uri="{9D8B030D-6E8A-4147-A177-3AD203B41FA5}">
                      <a16:colId xmlns:a16="http://schemas.microsoft.com/office/drawing/2014/main" val="2401266270"/>
                    </a:ext>
                  </a:extLst>
                </a:gridCol>
                <a:gridCol w="664339">
                  <a:extLst>
                    <a:ext uri="{9D8B030D-6E8A-4147-A177-3AD203B41FA5}">
                      <a16:colId xmlns:a16="http://schemas.microsoft.com/office/drawing/2014/main" val="4206867142"/>
                    </a:ext>
                  </a:extLst>
                </a:gridCol>
                <a:gridCol w="602337">
                  <a:extLst>
                    <a:ext uri="{9D8B030D-6E8A-4147-A177-3AD203B41FA5}">
                      <a16:colId xmlns:a16="http://schemas.microsoft.com/office/drawing/2014/main" val="2175309626"/>
                    </a:ext>
                  </a:extLst>
                </a:gridCol>
              </a:tblGrid>
              <a:tr h="1463039">
                <a:tc rowSpan="3">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學年度</a:t>
                      </a:r>
                      <a:r>
                        <a:rPr lang="en-US" sz="2400" b="0" kern="100" dirty="0">
                          <a:effectLst/>
                          <a:latin typeface="微軟正黑體" panose="020B0604030504040204" pitchFamily="34" charset="-120"/>
                          <a:ea typeface="微軟正黑體" panose="020B0604030504040204" pitchFamily="34" charset="-120"/>
                        </a:rPr>
                        <a:t>/</a:t>
                      </a:r>
                      <a:r>
                        <a:rPr lang="zh-TW" sz="2400" b="0" kern="100" dirty="0">
                          <a:effectLst/>
                          <a:latin typeface="微軟正黑體" panose="020B0604030504040204" pitchFamily="34" charset="-120"/>
                          <a:ea typeface="微軟正黑體" panose="020B0604030504040204" pitchFamily="34" charset="-120"/>
                        </a:rPr>
                        <a:t>學期</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學院</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系所</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學制</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是否簽訂學術交流合作契約</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對方學校</a:t>
                      </a:r>
                      <a:r>
                        <a:rPr lang="en-US" sz="2400" b="0" kern="100" dirty="0">
                          <a:effectLst/>
                          <a:latin typeface="微軟正黑體" panose="020B0604030504040204" pitchFamily="34" charset="-120"/>
                          <a:ea typeface="微軟正黑體" panose="020B0604030504040204" pitchFamily="34" charset="-120"/>
                        </a:rPr>
                        <a:t/>
                      </a:r>
                      <a:br>
                        <a:rPr lang="en-US" sz="2400" b="0" kern="100" dirty="0">
                          <a:effectLst/>
                          <a:latin typeface="微軟正黑體" panose="020B0604030504040204" pitchFamily="34" charset="-120"/>
                          <a:ea typeface="微軟正黑體" panose="020B0604030504040204" pitchFamily="34" charset="-120"/>
                        </a:rPr>
                      </a:br>
                      <a:r>
                        <a:rPr lang="zh-TW" sz="2400" b="0" kern="100" dirty="0" smtClean="0">
                          <a:effectLst/>
                          <a:latin typeface="微軟正黑體" panose="020B0604030504040204" pitchFamily="34" charset="-120"/>
                          <a:ea typeface="微軟正黑體" panose="020B0604030504040204" pitchFamily="34" charset="-120"/>
                        </a:rPr>
                        <a:t>國別</a:t>
                      </a:r>
                      <a:endParaRPr lang="en-US" altLang="zh-TW" sz="2400" b="0" kern="100" dirty="0" smtClean="0">
                        <a:effectLst/>
                        <a:latin typeface="微軟正黑體" panose="020B0604030504040204" pitchFamily="34" charset="-120"/>
                        <a:ea typeface="微軟正黑體" panose="020B0604030504040204" pitchFamily="34" charset="-120"/>
                      </a:endParaRPr>
                    </a:p>
                    <a:p>
                      <a:pPr algn="ctr">
                        <a:spcAft>
                          <a:spcPts val="0"/>
                        </a:spcAft>
                      </a:pPr>
                      <a:r>
                        <a:rPr lang="en-US" sz="2400" b="0" kern="100" dirty="0" smtClean="0">
                          <a:effectLst/>
                          <a:latin typeface="微軟正黑體" panose="020B0604030504040204" pitchFamily="34" charset="-120"/>
                          <a:ea typeface="微軟正黑體" panose="020B0604030504040204" pitchFamily="34" charset="-120"/>
                        </a:rPr>
                        <a:t>(</a:t>
                      </a:r>
                      <a:r>
                        <a:rPr lang="zh-TW" sz="2400" b="0" kern="100" dirty="0">
                          <a:effectLst/>
                          <a:latin typeface="微軟正黑體" panose="020B0604030504040204" pitchFamily="34" charset="-120"/>
                          <a:ea typeface="微軟正黑體" panose="020B0604030504040204" pitchFamily="34" charset="-120"/>
                        </a:rPr>
                        <a:t>地區</a:t>
                      </a:r>
                      <a:r>
                        <a:rPr lang="en-US" sz="2400" b="0" kern="100" dirty="0" smtClean="0">
                          <a:effectLst/>
                          <a:latin typeface="微軟正黑體" panose="020B0604030504040204" pitchFamily="34" charset="-120"/>
                          <a:ea typeface="微軟正黑體" panose="020B0604030504040204" pitchFamily="34" charset="-120"/>
                        </a:rPr>
                        <a:t>)</a:t>
                      </a:r>
                      <a:r>
                        <a:rPr lang="en-US" sz="2400" b="0" kern="100" dirty="0">
                          <a:effectLst/>
                          <a:latin typeface="微軟正黑體" panose="020B0604030504040204" pitchFamily="34" charset="-120"/>
                          <a:ea typeface="微軟正黑體" panose="020B0604030504040204" pitchFamily="34" charset="-120"/>
                        </a:rPr>
                        <a:t> </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2">
                  <a:txBody>
                    <a:bodyPr/>
                    <a:lstStyle/>
                    <a:p>
                      <a:pPr algn="ctr">
                        <a:spcAft>
                          <a:spcPts val="0"/>
                        </a:spcAft>
                      </a:pPr>
                      <a:r>
                        <a:rPr lang="zh-TW" sz="2400" b="0" kern="100" dirty="0" smtClean="0">
                          <a:effectLst/>
                          <a:latin typeface="微軟正黑體" panose="020B0604030504040204" pitchFamily="34" charset="-120"/>
                          <a:ea typeface="微軟正黑體" panose="020B0604030504040204" pitchFamily="34" charset="-120"/>
                        </a:rPr>
                        <a:t>對方</a:t>
                      </a:r>
                      <a:endParaRPr lang="en-US" altLang="zh-TW" sz="2400" b="0" kern="100" dirty="0" smtClean="0">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effectLst/>
                          <a:latin typeface="微軟正黑體" panose="020B0604030504040204" pitchFamily="34" charset="-120"/>
                          <a:ea typeface="微軟正黑體" panose="020B0604030504040204" pitchFamily="34" charset="-120"/>
                        </a:rPr>
                        <a:t>學校</a:t>
                      </a:r>
                      <a:r>
                        <a:rPr lang="zh-TW" sz="2400" b="0" kern="100" dirty="0">
                          <a:effectLst/>
                          <a:latin typeface="微軟正黑體" panose="020B0604030504040204" pitchFamily="34" charset="-120"/>
                          <a:ea typeface="微軟正黑體" panose="020B0604030504040204" pitchFamily="34" charset="-120"/>
                        </a:rPr>
                        <a:t>名稱</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rowSpan="3">
                  <a:txBody>
                    <a:bodyPr/>
                    <a:lstStyle/>
                    <a:p>
                      <a:pPr algn="ctr">
                        <a:spcAft>
                          <a:spcPts val="0"/>
                        </a:spcAft>
                      </a:pPr>
                      <a:r>
                        <a:rPr lang="zh-HK" sz="2400" b="1" kern="100" dirty="0">
                          <a:solidFill>
                            <a:srgbClr val="FF0000"/>
                          </a:solidFill>
                          <a:effectLst/>
                          <a:latin typeface="微軟正黑體" panose="020B0604030504040204" pitchFamily="34" charset="-120"/>
                          <a:ea typeface="微軟正黑體" panose="020B0604030504040204" pitchFamily="34" charset="-120"/>
                        </a:rPr>
                        <a:t>學生所屬</a:t>
                      </a:r>
                      <a:r>
                        <a:rPr lang="zh-HK" sz="2400" b="1" kern="100" dirty="0" smtClean="0">
                          <a:solidFill>
                            <a:srgbClr val="FF0000"/>
                          </a:solidFill>
                          <a:effectLst/>
                          <a:latin typeface="微軟正黑體" panose="020B0604030504040204" pitchFamily="34" charset="-120"/>
                          <a:ea typeface="微軟正黑體" panose="020B0604030504040204" pitchFamily="34" charset="-120"/>
                        </a:rPr>
                        <a:t>國別</a:t>
                      </a:r>
                      <a:endParaRPr lang="en-US" altLang="zh-HK"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spcAft>
                          <a:spcPts val="0"/>
                        </a:spcAft>
                      </a:pPr>
                      <a:r>
                        <a:rPr lang="en-US" sz="2400" b="1" kern="100" dirty="0" smtClean="0">
                          <a:solidFill>
                            <a:srgbClr val="FF0000"/>
                          </a:solidFill>
                          <a:effectLst/>
                          <a:latin typeface="微軟正黑體" panose="020B0604030504040204" pitchFamily="34" charset="-120"/>
                          <a:ea typeface="微軟正黑體" panose="020B0604030504040204" pitchFamily="34" charset="-120"/>
                        </a:rPr>
                        <a:t>(</a:t>
                      </a:r>
                      <a:r>
                        <a:rPr lang="zh-HK" sz="2400" b="1" kern="100" dirty="0">
                          <a:solidFill>
                            <a:srgbClr val="FF0000"/>
                          </a:solidFill>
                          <a:effectLst/>
                          <a:latin typeface="微軟正黑體" panose="020B0604030504040204" pitchFamily="34" charset="-120"/>
                          <a:ea typeface="微軟正黑體" panose="020B0604030504040204" pitchFamily="34" charset="-120"/>
                        </a:rPr>
                        <a:t>地區</a:t>
                      </a:r>
                      <a:r>
                        <a:rPr lang="en-US" sz="2400" b="1" kern="100" dirty="0">
                          <a:solidFill>
                            <a:srgbClr val="FF0000"/>
                          </a:solidFill>
                          <a:effectLst/>
                          <a:latin typeface="微軟正黑體" panose="020B0604030504040204" pitchFamily="34" charset="-120"/>
                          <a:ea typeface="微軟正黑體" panose="020B0604030504040204" pitchFamily="34" charset="-120"/>
                        </a:rPr>
                        <a:t>)</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3">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來臺</a:t>
                      </a:r>
                      <a:r>
                        <a:rPr lang="zh-TW" sz="2400" b="0" kern="100" dirty="0" smtClean="0">
                          <a:effectLst/>
                          <a:latin typeface="微軟正黑體" panose="020B0604030504040204" pitchFamily="34" charset="-120"/>
                          <a:ea typeface="微軟正黑體" panose="020B0604030504040204" pitchFamily="34" charset="-120"/>
                        </a:rPr>
                        <a:t>進修交流期間</a:t>
                      </a:r>
                      <a:r>
                        <a:rPr lang="en-US" sz="2400" b="0" kern="100" dirty="0">
                          <a:effectLst/>
                          <a:latin typeface="微軟正黑體" panose="020B0604030504040204" pitchFamily="34" charset="-120"/>
                          <a:ea typeface="微軟正黑體" panose="020B0604030504040204" pitchFamily="34" charset="-120"/>
                        </a:rPr>
                        <a:t> </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4">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外國非學位</a:t>
                      </a:r>
                      <a:r>
                        <a:rPr lang="zh-TW" sz="2400" b="0" kern="100" dirty="0" smtClean="0">
                          <a:effectLst/>
                          <a:latin typeface="微軟正黑體" panose="020B0604030504040204" pitchFamily="34" charset="-120"/>
                          <a:ea typeface="微軟正黑體" panose="020B0604030504040204" pitchFamily="34" charset="-120"/>
                        </a:rPr>
                        <a:t>生</a:t>
                      </a:r>
                      <a:endParaRPr lang="en-US" altLang="zh-TW" sz="2400" b="0" kern="100" dirty="0" smtClean="0">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effectLst/>
                          <a:latin typeface="微軟正黑體" panose="020B0604030504040204" pitchFamily="34" charset="-120"/>
                          <a:ea typeface="微軟正黑體" panose="020B0604030504040204" pitchFamily="34" charset="-120"/>
                        </a:rPr>
                        <a:t>在</a:t>
                      </a:r>
                      <a:r>
                        <a:rPr lang="zh-TW" sz="2400" b="0" kern="100" dirty="0">
                          <a:effectLst/>
                          <a:latin typeface="微軟正黑體" panose="020B0604030504040204" pitchFamily="34" charset="-120"/>
                          <a:ea typeface="微軟正黑體" panose="020B0604030504040204" pitchFamily="34" charset="-120"/>
                        </a:rPr>
                        <a:t>校內附設</a:t>
                      </a:r>
                    </a:p>
                    <a:p>
                      <a:pPr algn="ctr">
                        <a:spcAft>
                          <a:spcPts val="0"/>
                        </a:spcAft>
                      </a:pPr>
                      <a:r>
                        <a:rPr lang="zh-TW" sz="2400" b="0" kern="100" dirty="0">
                          <a:effectLst/>
                          <a:latin typeface="微軟正黑體" panose="020B0604030504040204" pitchFamily="34" charset="-120"/>
                          <a:ea typeface="微軟正黑體" panose="020B0604030504040204" pitchFamily="34" charset="-120"/>
                        </a:rPr>
                        <a:t>華語文</a:t>
                      </a:r>
                      <a:r>
                        <a:rPr lang="zh-TW" sz="2400" b="0" kern="100" dirty="0" smtClean="0">
                          <a:effectLst/>
                          <a:latin typeface="微軟正黑體" panose="020B0604030504040204" pitchFamily="34" charset="-120"/>
                          <a:ea typeface="微軟正黑體" panose="020B0604030504040204" pitchFamily="34" charset="-120"/>
                        </a:rPr>
                        <a:t>中心</a:t>
                      </a:r>
                      <a:endParaRPr lang="en-US" altLang="zh-TW" sz="2400" b="0" kern="100" dirty="0" smtClean="0">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effectLst/>
                          <a:latin typeface="微軟正黑體" panose="020B0604030504040204" pitchFamily="34" charset="-120"/>
                          <a:ea typeface="微軟正黑體" panose="020B0604030504040204" pitchFamily="34" charset="-120"/>
                        </a:rPr>
                        <a:t>就讀</a:t>
                      </a:r>
                      <a:r>
                        <a:rPr lang="zh-TW" sz="2400" b="0" kern="100" dirty="0">
                          <a:effectLst/>
                          <a:latin typeface="微軟正黑體" panose="020B0604030504040204" pitchFamily="34" charset="-120"/>
                          <a:ea typeface="微軟正黑體" panose="020B0604030504040204" pitchFamily="34" charset="-120"/>
                        </a:rPr>
                        <a:t>情形</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193311238"/>
                  </a:ext>
                </a:extLst>
              </a:tr>
              <a:tr h="56185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2">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□是</a:t>
                      </a:r>
                    </a:p>
                    <a:p>
                      <a:pPr algn="ctr">
                        <a:spcAft>
                          <a:spcPts val="0"/>
                        </a:spcAft>
                      </a:pPr>
                      <a:r>
                        <a:rPr lang="zh-TW" sz="2400" b="0" kern="100">
                          <a:effectLst/>
                          <a:latin typeface="微軟正黑體" panose="020B0604030504040204" pitchFamily="34" charset="-120"/>
                          <a:ea typeface="微軟正黑體" panose="020B0604030504040204" pitchFamily="34" charset="-120"/>
                        </a:rPr>
                        <a:t>□否</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endParaRPr lang="zh-TW" altLang="en-US"/>
                    </a:p>
                  </a:txBody>
                  <a:tcPr/>
                </a:tc>
                <a:tc rowSpan="2">
                  <a:txBody>
                    <a:bodyPr/>
                    <a:lstStyle/>
                    <a:p>
                      <a:pPr algn="ctr">
                        <a:spcAft>
                          <a:spcPts val="0"/>
                        </a:spcAft>
                      </a:pPr>
                      <a:r>
                        <a:rPr lang="zh-TW" sz="2400" b="0" kern="100" dirty="0" smtClean="0">
                          <a:effectLst/>
                          <a:latin typeface="微軟正黑體" panose="020B0604030504040204" pitchFamily="34" charset="-120"/>
                          <a:ea typeface="微軟正黑體" panose="020B0604030504040204" pitchFamily="34" charset="-120"/>
                        </a:rPr>
                        <a:t>中文</a:t>
                      </a:r>
                      <a:endParaRPr lang="en-US" altLang="zh-TW" sz="2400" b="0" kern="100" dirty="0" smtClean="0">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effectLst/>
                          <a:latin typeface="微軟正黑體" panose="020B0604030504040204" pitchFamily="34" charset="-120"/>
                          <a:ea typeface="微軟正黑體" panose="020B0604030504040204" pitchFamily="34" charset="-120"/>
                        </a:rPr>
                        <a:t>名稱</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smtClean="0">
                          <a:effectLst/>
                          <a:latin typeface="微軟正黑體" panose="020B0604030504040204" pitchFamily="34" charset="-120"/>
                          <a:ea typeface="微軟正黑體" panose="020B0604030504040204" pitchFamily="34" charset="-120"/>
                        </a:rPr>
                        <a:t>英文</a:t>
                      </a:r>
                      <a:endParaRPr lang="en-US" altLang="zh-TW" sz="2400" b="0" kern="100" dirty="0" smtClean="0">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effectLst/>
                          <a:latin typeface="微軟正黑體" panose="020B0604030504040204" pitchFamily="34" charset="-120"/>
                          <a:ea typeface="微軟正黑體" panose="020B0604030504040204" pitchFamily="34" charset="-120"/>
                        </a:rPr>
                        <a:t>名稱</a:t>
                      </a: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tc gridSpan="2">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有</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無</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2428281267"/>
                  </a:ext>
                </a:extLst>
              </a:tr>
              <a:tr h="70084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pPr algn="ctr">
                        <a:spcAft>
                          <a:spcPts val="0"/>
                        </a:spcAft>
                      </a:pP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spcAft>
                          <a:spcPts val="0"/>
                        </a:spcAft>
                      </a:pP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endParaRPr lang="zh-TW" altLang="en-US"/>
                    </a:p>
                  </a:txBody>
                  <a:tcPr/>
                </a:tc>
                <a:tc vMerge="1">
                  <a:txBody>
                    <a:bodyPr/>
                    <a:lstStyle/>
                    <a:p>
                      <a:pPr algn="ctr">
                        <a:spcAft>
                          <a:spcPts val="0"/>
                        </a:spcAft>
                      </a:pP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男</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女</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男</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女</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1320006"/>
                  </a:ext>
                </a:extLst>
              </a:tr>
            </a:tbl>
          </a:graphicData>
        </a:graphic>
      </p:graphicFrame>
    </p:spTree>
  </p:cSld>
  <p:clrMapOvr>
    <a:masterClrMapping/>
  </p:clrMapOvr>
  <p:transition spd="slow"/>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19</a:t>
            </a:r>
            <a:endParaRPr lang="zh-TW" altLang="en-US" smtClean="0"/>
          </a:p>
        </p:txBody>
      </p:sp>
      <p:sp>
        <p:nvSpPr>
          <p:cNvPr id="143363"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287539F5-A4A4-4E0F-B30D-8A522DEA8B83}" type="slidenum">
              <a:rPr lang="zh-TW" altLang="en-US" smtClean="0">
                <a:solidFill>
                  <a:srgbClr val="000000"/>
                </a:solidFill>
              </a:rPr>
              <a:pPr fontAlgn="base">
                <a:spcBef>
                  <a:spcPct val="0"/>
                </a:spcBef>
                <a:spcAft>
                  <a:spcPct val="0"/>
                </a:spcAft>
              </a:pPr>
              <a:t>79</a:t>
            </a:fld>
            <a:endParaRPr lang="zh-TW" altLang="en-US" smtClean="0">
              <a:solidFill>
                <a:srgbClr val="000000"/>
              </a:solidFill>
            </a:endParaRPr>
          </a:p>
        </p:txBody>
      </p:sp>
      <p:sp>
        <p:nvSpPr>
          <p:cNvPr id="143364" name="標題 1"/>
          <p:cNvSpPr txBox="1">
            <a:spLocks/>
          </p:cNvSpPr>
          <p:nvPr/>
        </p:nvSpPr>
        <p:spPr bwMode="auto">
          <a:xfrm>
            <a:off x="1762125" y="230188"/>
            <a:ext cx="104679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3400" b="1">
                <a:solidFill>
                  <a:srgbClr val="C5E0B4"/>
                </a:solidFill>
                <a:latin typeface="微軟正黑體" panose="020B0604030504040204" pitchFamily="34" charset="-120"/>
                <a:ea typeface="微軟正黑體" panose="020B0604030504040204" pitchFamily="34" charset="-120"/>
              </a:rPr>
              <a:t>表</a:t>
            </a:r>
            <a:r>
              <a:rPr lang="en-US" altLang="zh-TW" sz="3400" b="1">
                <a:solidFill>
                  <a:srgbClr val="C5E0B4"/>
                </a:solidFill>
                <a:latin typeface="微軟正黑體" panose="020B0604030504040204" pitchFamily="34" charset="-120"/>
                <a:ea typeface="微軟正黑體" panose="020B0604030504040204" pitchFamily="34" charset="-120"/>
              </a:rPr>
              <a:t>7-7</a:t>
            </a:r>
            <a:r>
              <a:rPr lang="zh-TW" altLang="zh-TW" sz="3400" b="1">
                <a:solidFill>
                  <a:srgbClr val="C5E0B4"/>
                </a:solidFill>
                <a:latin typeface="微軟正黑體" panose="020B0604030504040204" pitchFamily="34" charset="-120"/>
                <a:ea typeface="微軟正黑體" panose="020B0604030504040204" pitchFamily="34" charset="-120"/>
              </a:rPr>
              <a:t>獎助生及勞僱型學生兼任助理人數及經費統計表</a:t>
            </a:r>
            <a:endParaRPr lang="zh-TW" altLang="en-US" sz="34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3046412"/>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刪除欄位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教學獎助生</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自</a:t>
            </a:r>
            <a:r>
              <a:rPr lang="en-US" altLang="zh-TW" sz="2400" dirty="0">
                <a:solidFill>
                  <a:prstClr val="black"/>
                </a:solidFill>
                <a:latin typeface="微軟正黑體" panose="020B0604030504040204" pitchFamily="34" charset="-120"/>
                <a:ea typeface="微軟正黑體" panose="020B0604030504040204" pitchFamily="34" charset="-120"/>
              </a:rPr>
              <a:t>109</a:t>
            </a:r>
            <a:r>
              <a:rPr lang="zh-TW" altLang="en-US"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10</a:t>
            </a:r>
            <a:r>
              <a:rPr lang="zh-TW" altLang="en-US" sz="2400" dirty="0">
                <a:solidFill>
                  <a:prstClr val="black"/>
                </a:solidFill>
                <a:latin typeface="微軟正黑體" panose="020B0604030504040204" pitchFamily="34" charset="-120"/>
                <a:ea typeface="微軟正黑體" panose="020B0604030504040204" pitchFamily="34" charset="-120"/>
              </a:rPr>
              <a:t>月起刪除</a:t>
            </a:r>
            <a:r>
              <a:rPr lang="zh-TW" altLang="en-US" sz="2400" b="1" dirty="0">
                <a:solidFill>
                  <a:srgbClr val="FF0000"/>
                </a:solidFill>
                <a:latin typeface="微軟正黑體" panose="020B0604030504040204" pitchFamily="34" charset="-120"/>
                <a:ea typeface="微軟正黑體" panose="020B0604030504040204" pitchFamily="34" charset="-120"/>
              </a:rPr>
              <a:t>教學獎助生</a:t>
            </a:r>
            <a:r>
              <a:rPr lang="zh-TW" altLang="en-US" sz="2400" dirty="0">
                <a:solidFill>
                  <a:prstClr val="black"/>
                </a:solidFill>
                <a:latin typeface="微軟正黑體" panose="020B0604030504040204" pitchFamily="34" charset="-120"/>
                <a:ea typeface="微軟正黑體" panose="020B0604030504040204" pitchFamily="34" charset="-120"/>
              </a:rPr>
              <a:t>之獎助生類型。</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刪除欄位</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nvGraphicFramePr>
        <p:xfrm>
          <a:off x="141288" y="990600"/>
          <a:ext cx="11906250" cy="2894013"/>
        </p:xfrm>
        <a:graphic>
          <a:graphicData uri="http://schemas.openxmlformats.org/drawingml/2006/table">
            <a:tbl>
              <a:tblPr>
                <a:tableStyleId>{5C22544A-7EE6-4342-B048-85BDC9FD1C3A}</a:tableStyleId>
              </a:tblPr>
              <a:tblGrid>
                <a:gridCol w="428681">
                  <a:extLst>
                    <a:ext uri="{9D8B030D-6E8A-4147-A177-3AD203B41FA5}">
                      <a16:colId xmlns:a16="http://schemas.microsoft.com/office/drawing/2014/main" val="1615788052"/>
                    </a:ext>
                  </a:extLst>
                </a:gridCol>
                <a:gridCol w="2796878">
                  <a:extLst>
                    <a:ext uri="{9D8B030D-6E8A-4147-A177-3AD203B41FA5}">
                      <a16:colId xmlns:a16="http://schemas.microsoft.com/office/drawing/2014/main" val="1802680754"/>
                    </a:ext>
                  </a:extLst>
                </a:gridCol>
                <a:gridCol w="478223">
                  <a:extLst>
                    <a:ext uri="{9D8B030D-6E8A-4147-A177-3AD203B41FA5}">
                      <a16:colId xmlns:a16="http://schemas.microsoft.com/office/drawing/2014/main" val="43456055"/>
                    </a:ext>
                  </a:extLst>
                </a:gridCol>
                <a:gridCol w="1610333">
                  <a:extLst>
                    <a:ext uri="{9D8B030D-6E8A-4147-A177-3AD203B41FA5}">
                      <a16:colId xmlns:a16="http://schemas.microsoft.com/office/drawing/2014/main" val="4001082707"/>
                    </a:ext>
                  </a:extLst>
                </a:gridCol>
                <a:gridCol w="1766807">
                  <a:extLst>
                    <a:ext uri="{9D8B030D-6E8A-4147-A177-3AD203B41FA5}">
                      <a16:colId xmlns:a16="http://schemas.microsoft.com/office/drawing/2014/main" val="2758324031"/>
                    </a:ext>
                  </a:extLst>
                </a:gridCol>
                <a:gridCol w="1796360">
                  <a:extLst>
                    <a:ext uri="{9D8B030D-6E8A-4147-A177-3AD203B41FA5}">
                      <a16:colId xmlns:a16="http://schemas.microsoft.com/office/drawing/2014/main" val="752491320"/>
                    </a:ext>
                  </a:extLst>
                </a:gridCol>
                <a:gridCol w="956446">
                  <a:extLst>
                    <a:ext uri="{9D8B030D-6E8A-4147-A177-3AD203B41FA5}">
                      <a16:colId xmlns:a16="http://schemas.microsoft.com/office/drawing/2014/main" val="390552703"/>
                    </a:ext>
                  </a:extLst>
                </a:gridCol>
                <a:gridCol w="970936">
                  <a:extLst>
                    <a:ext uri="{9D8B030D-6E8A-4147-A177-3AD203B41FA5}">
                      <a16:colId xmlns:a16="http://schemas.microsoft.com/office/drawing/2014/main" val="1709721365"/>
                    </a:ext>
                  </a:extLst>
                </a:gridCol>
                <a:gridCol w="1101588">
                  <a:extLst>
                    <a:ext uri="{9D8B030D-6E8A-4147-A177-3AD203B41FA5}">
                      <a16:colId xmlns:a16="http://schemas.microsoft.com/office/drawing/2014/main" val="1436464626"/>
                    </a:ext>
                  </a:extLst>
                </a:gridCol>
              </a:tblGrid>
              <a:tr h="375373">
                <a:tc rowSpan="6">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學年度</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2">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獎助生</a:t>
                      </a:r>
                      <a:r>
                        <a:rPr lang="zh-TW" sz="2400" b="0" kern="100" dirty="0" smtClean="0">
                          <a:effectLst/>
                          <a:latin typeface="微軟正黑體" panose="020B0604030504040204" pitchFamily="34" charset="-120"/>
                          <a:ea typeface="微軟正黑體" panose="020B0604030504040204" pitchFamily="34" charset="-120"/>
                        </a:rPr>
                        <a:t>類型</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6">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勞僱型學生兼任助理</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965" marR="60965" marT="9527"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981405808"/>
                  </a:ext>
                </a:extLst>
              </a:tr>
              <a:tr h="375373">
                <a:tc vMerge="1">
                  <a:txBody>
                    <a:bodyPr/>
                    <a:lstStyle/>
                    <a:p>
                      <a:endParaRPr lang="zh-TW" altLang="en-US"/>
                    </a:p>
                  </a:txBody>
                  <a:tcPr/>
                </a:tc>
                <a:tc rowSpan="2">
                  <a:txBody>
                    <a:bodyPr/>
                    <a:lstStyle/>
                    <a:p>
                      <a:pPr algn="l">
                        <a:spcAft>
                          <a:spcPts val="0"/>
                        </a:spcAft>
                      </a:pPr>
                      <a:r>
                        <a:rPr lang="en-US" altLang="zh-TW" sz="2400" b="0" kern="100" dirty="0" smtClean="0">
                          <a:effectLst/>
                          <a:latin typeface="微軟正黑體" panose="020B0604030504040204" pitchFamily="34" charset="-120"/>
                          <a:ea typeface="微軟正黑體" panose="020B0604030504040204" pitchFamily="34" charset="-120"/>
                        </a:rPr>
                        <a:t> </a:t>
                      </a:r>
                      <a:r>
                        <a:rPr lang="zh-TW" sz="2400" b="0" kern="100" dirty="0" smtClean="0">
                          <a:effectLst/>
                          <a:latin typeface="微軟正黑體" panose="020B0604030504040204" pitchFamily="34" charset="-120"/>
                          <a:ea typeface="微軟正黑體" panose="020B0604030504040204" pitchFamily="34" charset="-120"/>
                        </a:rPr>
                        <a:t>獎</a:t>
                      </a:r>
                      <a:r>
                        <a:rPr lang="zh-TW" sz="2400" b="0" kern="100" dirty="0">
                          <a:effectLst/>
                          <a:latin typeface="微軟正黑體" panose="020B0604030504040204" pitchFamily="34" charset="-120"/>
                          <a:ea typeface="微軟正黑體" panose="020B0604030504040204" pitchFamily="34" charset="-120"/>
                        </a:rPr>
                        <a:t>助生類型</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人數</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兼任</a:t>
                      </a:r>
                      <a:r>
                        <a:rPr lang="zh-TW" sz="2400" b="0" kern="100" dirty="0" smtClean="0">
                          <a:effectLst/>
                          <a:latin typeface="微軟正黑體" panose="020B0604030504040204" pitchFamily="34" charset="-120"/>
                          <a:ea typeface="微軟正黑體" panose="020B0604030504040204" pitchFamily="34" charset="-120"/>
                        </a:rPr>
                        <a:t>助理</a:t>
                      </a:r>
                      <a:endParaRPr lang="en-US" altLang="zh-TW" sz="2400" b="0" kern="100" dirty="0" smtClean="0">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effectLst/>
                          <a:latin typeface="微軟正黑體" panose="020B0604030504040204" pitchFamily="34" charset="-120"/>
                          <a:ea typeface="微軟正黑體" panose="020B0604030504040204" pitchFamily="34" charset="-120"/>
                        </a:rPr>
                        <a:t>類型</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人數</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3">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雇主負擔經費</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390349734"/>
                  </a:ext>
                </a:extLst>
              </a:tr>
              <a:tr h="1017149">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altLang="zh-TW" sz="2400" b="0" kern="100" dirty="0" smtClean="0">
                          <a:solidFill>
                            <a:schemeClr val="dk1"/>
                          </a:solidFill>
                          <a:effectLst/>
                          <a:latin typeface="微軟正黑體" panose="020B0604030504040204" pitchFamily="34" charset="-120"/>
                          <a:ea typeface="微軟正黑體" panose="020B0604030504040204" pitchFamily="34" charset="-120"/>
                          <a:cs typeface="+mn-cs"/>
                        </a:rPr>
                        <a:t>非身心障礙</a:t>
                      </a:r>
                      <a:endParaRPr lang="en-US" altLang="zh-TW" sz="2400" b="0" kern="100" dirty="0" smtClean="0">
                        <a:solidFill>
                          <a:schemeClr val="dk1"/>
                        </a:solidFill>
                        <a:effectLst/>
                        <a:latin typeface="微軟正黑體" panose="020B0604030504040204" pitchFamily="34" charset="-120"/>
                        <a:ea typeface="微軟正黑體" panose="020B0604030504040204" pitchFamily="34" charset="-120"/>
                        <a:cs typeface="+mn-cs"/>
                      </a:endParaRPr>
                    </a:p>
                    <a:p>
                      <a:pPr algn="ctr">
                        <a:spcAft>
                          <a:spcPts val="0"/>
                        </a:spcAft>
                      </a:pPr>
                      <a:r>
                        <a:rPr lang="zh-TW" altLang="zh-TW" sz="2400" b="0" kern="100" dirty="0" smtClean="0">
                          <a:solidFill>
                            <a:schemeClr val="dk1"/>
                          </a:solidFill>
                          <a:effectLst/>
                          <a:latin typeface="微軟正黑體" panose="020B0604030504040204" pitchFamily="34" charset="-120"/>
                          <a:ea typeface="微軟正黑體" panose="020B0604030504040204" pitchFamily="34" charset="-120"/>
                          <a:cs typeface="+mn-cs"/>
                        </a:rPr>
                        <a:t>身分學生數</a:t>
                      </a:r>
                      <a:endParaRPr lang="zh-TW" sz="2400" b="0" kern="100" dirty="0">
                        <a:solidFill>
                          <a:schemeClr val="dk1"/>
                        </a:solidFill>
                        <a:effectLst/>
                        <a:latin typeface="微軟正黑體" panose="020B0604030504040204" pitchFamily="34" charset="-120"/>
                        <a:ea typeface="微軟正黑體" panose="020B0604030504040204" pitchFamily="34" charset="-12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具身心</a:t>
                      </a:r>
                      <a:r>
                        <a:rPr lang="zh-TW" sz="2400" b="0" kern="100" dirty="0" smtClean="0">
                          <a:effectLst/>
                          <a:latin typeface="微軟正黑體" panose="020B0604030504040204" pitchFamily="34" charset="-120"/>
                          <a:ea typeface="微軟正黑體" panose="020B0604030504040204" pitchFamily="34" charset="-120"/>
                        </a:rPr>
                        <a:t>障礙</a:t>
                      </a:r>
                      <a:endParaRPr lang="en-US" altLang="zh-TW" sz="2400" b="0" kern="100" dirty="0" smtClean="0">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effectLst/>
                          <a:latin typeface="微軟正黑體" panose="020B0604030504040204" pitchFamily="34" charset="-120"/>
                          <a:ea typeface="微軟正黑體" panose="020B0604030504040204" pitchFamily="34" charset="-120"/>
                        </a:rPr>
                        <a:t>身分學生</a:t>
                      </a:r>
                      <a:r>
                        <a:rPr lang="zh-TW" sz="2400" b="0" kern="100" dirty="0">
                          <a:effectLst/>
                          <a:latin typeface="微軟正黑體" panose="020B0604030504040204" pitchFamily="34" charset="-120"/>
                          <a:ea typeface="微軟正黑體" panose="020B0604030504040204" pitchFamily="34" charset="-120"/>
                        </a:rPr>
                        <a:t>數</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勞保</a:t>
                      </a:r>
                      <a:r>
                        <a:rPr lang="zh-TW" sz="2400" b="0" kern="100" dirty="0" smtClean="0">
                          <a:effectLst/>
                          <a:latin typeface="微軟正黑體" panose="020B0604030504040204" pitchFamily="34" charset="-120"/>
                          <a:ea typeface="微軟正黑體" panose="020B0604030504040204" pitchFamily="34" charset="-120"/>
                        </a:rPr>
                        <a:t>費</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健保</a:t>
                      </a:r>
                      <a:r>
                        <a:rPr lang="zh-TW" sz="2400" b="0" kern="100" dirty="0" smtClean="0">
                          <a:effectLst/>
                          <a:latin typeface="微軟正黑體" panose="020B0604030504040204" pitchFamily="34" charset="-120"/>
                          <a:ea typeface="微軟正黑體" panose="020B0604030504040204" pitchFamily="34" charset="-120"/>
                        </a:rPr>
                        <a:t>費</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勞退費</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2238082"/>
                  </a:ext>
                </a:extLst>
              </a:tr>
              <a:tr h="375373">
                <a:tc vMerge="1">
                  <a:txBody>
                    <a:bodyPr/>
                    <a:lstStyle/>
                    <a:p>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400" b="0" kern="100" dirty="0">
                          <a:effectLst/>
                          <a:latin typeface="微軟正黑體" panose="020B0604030504040204" pitchFamily="34" charset="-120"/>
                          <a:ea typeface="微軟正黑體" panose="020B0604030504040204" pitchFamily="34" charset="-120"/>
                        </a:rPr>
                        <a:t>A.</a:t>
                      </a:r>
                      <a:r>
                        <a:rPr lang="zh-TW" sz="2400" b="0" kern="100" dirty="0">
                          <a:effectLst/>
                          <a:latin typeface="微軟正黑體" panose="020B0604030504040204" pitchFamily="34" charset="-120"/>
                          <a:ea typeface="微軟正黑體" panose="020B0604030504040204" pitchFamily="34" charset="-120"/>
                        </a:rPr>
                        <a:t>研究獎助生</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spcAft>
                          <a:spcPts val="0"/>
                        </a:spcAft>
                      </a:pPr>
                      <a:r>
                        <a:rPr lang="en-US" sz="2400" b="0" kern="100">
                          <a:effectLst/>
                          <a:latin typeface="微軟正黑體" panose="020B0604030504040204" pitchFamily="34" charset="-120"/>
                          <a:ea typeface="微軟正黑體" panose="020B0604030504040204" pitchFamily="34" charset="-120"/>
                        </a:rPr>
                        <a:t> </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400" b="0" kern="100" dirty="0">
                          <a:effectLst/>
                          <a:latin typeface="微軟正黑體" panose="020B0604030504040204" pitchFamily="34" charset="-120"/>
                          <a:ea typeface="微軟正黑體" panose="020B0604030504040204" pitchFamily="34" charset="-120"/>
                        </a:rPr>
                        <a:t>D.</a:t>
                      </a:r>
                      <a:r>
                        <a:rPr lang="zh-TW" sz="2400" b="0" kern="100" dirty="0">
                          <a:effectLst/>
                          <a:latin typeface="微軟正黑體" panose="020B0604030504040204" pitchFamily="34" charset="-120"/>
                          <a:ea typeface="微軟正黑體" panose="020B0604030504040204" pitchFamily="34" charset="-120"/>
                        </a:rPr>
                        <a:t>研究助理</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7943345"/>
                  </a:ext>
                </a:extLst>
              </a:tr>
              <a:tr h="375373">
                <a:tc vMerge="1">
                  <a:txBody>
                    <a:bodyPr/>
                    <a:lstStyle/>
                    <a:p>
                      <a:endParaRPr lang="zh-TW" altLang="en-US"/>
                    </a:p>
                  </a:txBody>
                  <a:tcPr/>
                </a:tc>
                <a:tc>
                  <a:txBody>
                    <a:bodyPr/>
                    <a:lstStyle/>
                    <a:p>
                      <a:pPr marL="0" algn="l" defTabSz="914400" rtl="0" eaLnBrk="1" latinLnBrk="0" hangingPunct="1">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B.</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教學獎助</a:t>
                      </a: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生</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9526" marR="9526" marT="9527"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38100" cap="flat" cmpd="sng" algn="ctr">
                      <a:solidFill>
                        <a:schemeClr val="tx1"/>
                      </a:solidFill>
                      <a:prstDash val="solid"/>
                      <a:round/>
                      <a:headEnd type="none" w="med" len="med"/>
                      <a:tailEnd type="none" w="med" len="med"/>
                    </a:lnTlToBr>
                    <a:solidFill>
                      <a:srgbClr val="FFFF00"/>
                    </a:solidFill>
                  </a:tcPr>
                </a:tc>
                <a:tc>
                  <a:txBody>
                    <a:bodyPr/>
                    <a:lstStyle/>
                    <a:p>
                      <a:pPr>
                        <a:spcAft>
                          <a:spcPts val="0"/>
                        </a:spcAft>
                      </a:pPr>
                      <a:r>
                        <a:rPr lang="en-US" sz="2400" b="0" kern="100">
                          <a:effectLst/>
                          <a:latin typeface="微軟正黑體" panose="020B0604030504040204" pitchFamily="34" charset="-120"/>
                          <a:ea typeface="微軟正黑體" panose="020B0604030504040204" pitchFamily="34" charset="-120"/>
                        </a:rPr>
                        <a:t> </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400" b="0" kern="100">
                          <a:effectLst/>
                          <a:latin typeface="微軟正黑體" panose="020B0604030504040204" pitchFamily="34" charset="-120"/>
                          <a:ea typeface="微軟正黑體" panose="020B0604030504040204" pitchFamily="34" charset="-120"/>
                        </a:rPr>
                        <a:t>E.</a:t>
                      </a:r>
                      <a:r>
                        <a:rPr lang="zh-TW" sz="2400" b="0" kern="100">
                          <a:effectLst/>
                          <a:latin typeface="微軟正黑體" panose="020B0604030504040204" pitchFamily="34" charset="-120"/>
                          <a:ea typeface="微軟正黑體" panose="020B0604030504040204" pitchFamily="34" charset="-120"/>
                        </a:rPr>
                        <a:t>教學助理</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3259407"/>
                  </a:ext>
                </a:extLst>
              </a:tr>
              <a:tr h="375373">
                <a:tc vMerge="1">
                  <a:txBody>
                    <a:bodyPr/>
                    <a:lstStyle/>
                    <a:p>
                      <a:endParaRPr lang="zh-TW" altLang="en-US"/>
                    </a:p>
                  </a:txBody>
                  <a:tcPr/>
                </a:tc>
                <a:tc>
                  <a:txBody>
                    <a:bodyPr/>
                    <a:lstStyle/>
                    <a:p>
                      <a:pPr>
                        <a:spcAft>
                          <a:spcPts val="0"/>
                        </a:spcAft>
                      </a:pPr>
                      <a:r>
                        <a:rPr lang="en-US" sz="2400" b="0" kern="100">
                          <a:effectLst/>
                          <a:latin typeface="微軟正黑體" panose="020B0604030504040204" pitchFamily="34" charset="-120"/>
                          <a:ea typeface="微軟正黑體" panose="020B0604030504040204" pitchFamily="34" charset="-120"/>
                        </a:rPr>
                        <a:t>C.</a:t>
                      </a:r>
                      <a:r>
                        <a:rPr lang="zh-TW" sz="2400" b="0" kern="100">
                          <a:effectLst/>
                          <a:latin typeface="微軟正黑體" panose="020B0604030504040204" pitchFamily="34" charset="-120"/>
                          <a:ea typeface="微軟正黑體" panose="020B0604030504040204" pitchFamily="34" charset="-120"/>
                        </a:rPr>
                        <a:t>附服務負擔助學生</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spcAft>
                          <a:spcPts val="0"/>
                        </a:spcAft>
                      </a:pPr>
                      <a:r>
                        <a:rPr lang="en-US" sz="2400" b="0" kern="100">
                          <a:effectLst/>
                          <a:latin typeface="微軟正黑體" panose="020B0604030504040204" pitchFamily="34" charset="-120"/>
                          <a:ea typeface="微軟正黑體" panose="020B0604030504040204" pitchFamily="34" charset="-120"/>
                        </a:rPr>
                        <a:t> </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spcAft>
                          <a:spcPts val="0"/>
                        </a:spcAft>
                      </a:pPr>
                      <a:r>
                        <a:rPr lang="en-US" sz="2400" b="0" kern="100">
                          <a:effectLst/>
                          <a:latin typeface="微軟正黑體" panose="020B0604030504040204" pitchFamily="34" charset="-120"/>
                          <a:ea typeface="微軟正黑體" panose="020B0604030504040204" pitchFamily="34" charset="-120"/>
                        </a:rPr>
                        <a:t>F.</a:t>
                      </a:r>
                      <a:r>
                        <a:rPr lang="zh-TW" sz="2400" b="0" kern="100">
                          <a:effectLst/>
                          <a:latin typeface="微軟正黑體" panose="020B0604030504040204" pitchFamily="34" charset="-120"/>
                          <a:ea typeface="微軟正黑體" panose="020B0604030504040204" pitchFamily="34" charset="-120"/>
                        </a:rPr>
                        <a:t>工讀生</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9217551"/>
                  </a:ext>
                </a:extLst>
              </a:tr>
            </a:tbl>
          </a:graphicData>
        </a:graphic>
      </p:graphicFrame>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03</a:t>
            </a:r>
            <a:endParaRPr lang="zh-TW" altLang="en-US" smtClean="0"/>
          </a:p>
        </p:txBody>
      </p:sp>
      <p:sp>
        <p:nvSpPr>
          <p:cNvPr id="61443"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3E556053-BDA2-49C0-8E00-7E1186D88181}" type="slidenum">
              <a:rPr lang="zh-TW" altLang="en-US" smtClean="0">
                <a:solidFill>
                  <a:srgbClr val="000000"/>
                </a:solidFill>
              </a:rPr>
              <a:pPr fontAlgn="base">
                <a:spcBef>
                  <a:spcPct val="0"/>
                </a:spcBef>
                <a:spcAft>
                  <a:spcPct val="0"/>
                </a:spcAft>
              </a:pPr>
              <a:t>8</a:t>
            </a:fld>
            <a:endParaRPr lang="zh-TW" altLang="en-US" smtClean="0">
              <a:solidFill>
                <a:srgbClr val="000000"/>
              </a:solidFill>
            </a:endParaRPr>
          </a:p>
        </p:txBody>
      </p:sp>
      <p:sp>
        <p:nvSpPr>
          <p:cNvPr id="61444"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4000" b="1">
                <a:solidFill>
                  <a:srgbClr val="C5E0B4"/>
                </a:solidFill>
                <a:latin typeface="微軟正黑體" panose="020B0604030504040204" pitchFamily="34" charset="-120"/>
                <a:ea typeface="微軟正黑體" panose="020B0604030504040204" pitchFamily="34" charset="-120"/>
              </a:rPr>
              <a:t>新表 表</a:t>
            </a:r>
            <a:r>
              <a:rPr lang="en-US" altLang="zh-TW" sz="4000" b="1">
                <a:solidFill>
                  <a:srgbClr val="C5E0B4"/>
                </a:solidFill>
                <a:latin typeface="微軟正黑體" panose="020B0604030504040204" pitchFamily="34" charset="-120"/>
                <a:ea typeface="微軟正黑體" panose="020B0604030504040204" pitchFamily="34" charset="-120"/>
              </a:rPr>
              <a:t>1-23 </a:t>
            </a:r>
            <a:r>
              <a:rPr lang="zh-TW" altLang="en-US" sz="4000" b="1">
                <a:solidFill>
                  <a:srgbClr val="C5E0B4"/>
                </a:solidFill>
                <a:latin typeface="微軟正黑體" panose="020B0604030504040204" pitchFamily="34" charset="-120"/>
                <a:ea typeface="微軟正黑體" panose="020B0604030504040204" pitchFamily="34" charset="-120"/>
              </a:rPr>
              <a:t>專任教師積欠薪資情形調查</a:t>
            </a:r>
            <a:r>
              <a:rPr lang="zh-TW" altLang="zh-TW" sz="4000" b="1">
                <a:solidFill>
                  <a:srgbClr val="C5E0B4"/>
                </a:solidFill>
                <a:latin typeface="微軟正黑體" panose="020B0604030504040204" pitchFamily="34" charset="-120"/>
                <a:ea typeface="微軟正黑體" panose="020B0604030504040204" pitchFamily="34" charset="-120"/>
              </a:rPr>
              <a:t>表</a:t>
            </a:r>
            <a:endParaRPr lang="zh-TW" altLang="en-US" sz="40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1754187"/>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是否有積欠專任教師薪資情形</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本調查表</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薪資</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係指本（年功）薪及學術研究加給，但不包含其他加給及獎金。</a:t>
            </a: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依上，請學校每年</a:t>
            </a:r>
            <a:r>
              <a:rPr lang="en-US" altLang="zh-TW" sz="2400" dirty="0">
                <a:solidFill>
                  <a:prstClr val="black"/>
                </a:solidFill>
                <a:latin typeface="微軟正黑體" panose="020B0604030504040204" pitchFamily="34" charset="-120"/>
                <a:ea typeface="微軟正黑體" panose="020B0604030504040204" pitchFamily="34" charset="-120"/>
              </a:rPr>
              <a:t>10</a:t>
            </a:r>
            <a:r>
              <a:rPr lang="zh-TW" altLang="zh-TW" sz="2400" dirty="0">
                <a:solidFill>
                  <a:prstClr val="black"/>
                </a:solidFill>
                <a:latin typeface="微軟正黑體" panose="020B0604030504040204" pitchFamily="34" charset="-120"/>
                <a:ea typeface="微軟正黑體" panose="020B0604030504040204" pitchFamily="34" charset="-120"/>
              </a:rPr>
              <a:t>月填報前一學年度</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例如</a:t>
            </a:r>
            <a:r>
              <a:rPr lang="en-US" altLang="zh-TW" sz="2400" dirty="0">
                <a:solidFill>
                  <a:prstClr val="black"/>
                </a:solidFill>
                <a:latin typeface="微軟正黑體" panose="020B0604030504040204" pitchFamily="34" charset="-120"/>
                <a:ea typeface="微軟正黑體" panose="020B0604030504040204" pitchFamily="34" charset="-120"/>
              </a:rPr>
              <a:t>108</a:t>
            </a:r>
            <a:r>
              <a:rPr lang="zh-TW" altLang="zh-TW" sz="2400" dirty="0">
                <a:solidFill>
                  <a:prstClr val="black"/>
                </a:solidFill>
                <a:latin typeface="微軟正黑體" panose="020B0604030504040204" pitchFamily="34" charset="-120"/>
                <a:ea typeface="微軟正黑體" panose="020B0604030504040204" pitchFamily="34" charset="-120"/>
              </a:rPr>
              <a:t>學年度</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自</a:t>
            </a:r>
            <a:r>
              <a:rPr lang="en-US" altLang="zh-TW" sz="2400" dirty="0">
                <a:solidFill>
                  <a:prstClr val="black"/>
                </a:solidFill>
                <a:latin typeface="微軟正黑體" panose="020B0604030504040204" pitchFamily="34" charset="-120"/>
                <a:ea typeface="微軟正黑體" panose="020B0604030504040204" pitchFamily="34" charset="-120"/>
              </a:rPr>
              <a:t>108</a:t>
            </a:r>
            <a:r>
              <a:rPr lang="zh-TW" altLang="zh-TW"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8</a:t>
            </a:r>
            <a:r>
              <a:rPr lang="zh-TW" altLang="zh-TW" sz="2400" dirty="0">
                <a:solidFill>
                  <a:prstClr val="black"/>
                </a:solidFill>
                <a:latin typeface="微軟正黑體" panose="020B0604030504040204" pitchFamily="34" charset="-120"/>
                <a:ea typeface="微軟正黑體" panose="020B0604030504040204" pitchFamily="34" charset="-120"/>
              </a:rPr>
              <a:t>月</a:t>
            </a:r>
            <a:r>
              <a:rPr lang="en-US" altLang="zh-TW" sz="2400" dirty="0">
                <a:solidFill>
                  <a:prstClr val="black"/>
                </a:solidFill>
                <a:latin typeface="微軟正黑體" panose="020B0604030504040204" pitchFamily="34" charset="-120"/>
                <a:ea typeface="微軟正黑體" panose="020B0604030504040204" pitchFamily="34" charset="-120"/>
              </a:rPr>
              <a:t>1</a:t>
            </a:r>
            <a:r>
              <a:rPr lang="zh-TW" altLang="zh-TW" sz="2400" dirty="0">
                <a:solidFill>
                  <a:prstClr val="black"/>
                </a:solidFill>
                <a:latin typeface="微軟正黑體" panose="020B0604030504040204" pitchFamily="34" charset="-120"/>
                <a:ea typeface="微軟正黑體" panose="020B0604030504040204" pitchFamily="34" charset="-120"/>
              </a:rPr>
              <a:t>日至</a:t>
            </a:r>
            <a:r>
              <a:rPr lang="en-US" altLang="zh-TW" sz="2400" dirty="0">
                <a:solidFill>
                  <a:prstClr val="black"/>
                </a:solidFill>
                <a:latin typeface="微軟正黑體" panose="020B0604030504040204" pitchFamily="34" charset="-120"/>
                <a:ea typeface="微軟正黑體" panose="020B0604030504040204" pitchFamily="34" charset="-120"/>
              </a:rPr>
              <a:t>109</a:t>
            </a:r>
            <a:r>
              <a:rPr lang="zh-TW" altLang="zh-TW"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7</a:t>
            </a:r>
            <a:r>
              <a:rPr lang="zh-TW" altLang="zh-TW" sz="2400" dirty="0">
                <a:solidFill>
                  <a:prstClr val="black"/>
                </a:solidFill>
                <a:latin typeface="微軟正黑體" panose="020B0604030504040204" pitchFamily="34" charset="-120"/>
                <a:ea typeface="微軟正黑體" panose="020B0604030504040204" pitchFamily="34" charset="-120"/>
              </a:rPr>
              <a:t>月</a:t>
            </a:r>
            <a:r>
              <a:rPr lang="en-US" altLang="zh-TW" sz="2400" dirty="0">
                <a:solidFill>
                  <a:prstClr val="black"/>
                </a:solidFill>
                <a:latin typeface="微軟正黑體" panose="020B0604030504040204" pitchFamily="34" charset="-120"/>
                <a:ea typeface="微軟正黑體" panose="020B0604030504040204" pitchFamily="34" charset="-120"/>
              </a:rPr>
              <a:t>31</a:t>
            </a:r>
            <a:r>
              <a:rPr lang="zh-TW" altLang="zh-TW" sz="2400" dirty="0">
                <a:solidFill>
                  <a:prstClr val="black"/>
                </a:solidFill>
                <a:latin typeface="微軟正黑體" panose="020B0604030504040204" pitchFamily="34" charset="-120"/>
                <a:ea typeface="微軟正黑體" panose="020B0604030504040204" pitchFamily="34" charset="-120"/>
              </a:rPr>
              <a:t>日止</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「是」、「否」有積欠專任教師薪資情形</a:t>
            </a:r>
            <a:r>
              <a:rPr lang="zh-TW" altLang="zh-TW" sz="2400" dirty="0">
                <a:solidFill>
                  <a:prstClr val="black"/>
                </a:solidFill>
                <a:latin typeface="微軟正黑體" panose="020B0604030504040204" pitchFamily="34" charset="-120"/>
                <a:ea typeface="微軟正黑體" panose="020B0604030504040204" pitchFamily="34" charset="-120"/>
              </a:rPr>
              <a:t>。</a:t>
            </a:r>
          </a:p>
        </p:txBody>
      </p:sp>
      <p:graphicFrame>
        <p:nvGraphicFramePr>
          <p:cNvPr id="8" name="表格 7"/>
          <p:cNvGraphicFramePr>
            <a:graphicFrameLocks noGrp="1"/>
          </p:cNvGraphicFramePr>
          <p:nvPr/>
        </p:nvGraphicFramePr>
        <p:xfrm>
          <a:off x="117475" y="984250"/>
          <a:ext cx="11960225" cy="2711450"/>
        </p:xfrm>
        <a:graphic>
          <a:graphicData uri="http://schemas.openxmlformats.org/drawingml/2006/table">
            <a:tbl>
              <a:tblPr firstRow="1" firstCol="1" bandRow="1">
                <a:tableStyleId>{5C22544A-7EE6-4342-B048-85BDC9FD1C3A}</a:tableStyleId>
              </a:tblPr>
              <a:tblGrid>
                <a:gridCol w="1053462">
                  <a:extLst>
                    <a:ext uri="{9D8B030D-6E8A-4147-A177-3AD203B41FA5}">
                      <a16:colId xmlns:a16="http://schemas.microsoft.com/office/drawing/2014/main" val="1376779440"/>
                    </a:ext>
                  </a:extLst>
                </a:gridCol>
                <a:gridCol w="895402">
                  <a:extLst>
                    <a:ext uri="{9D8B030D-6E8A-4147-A177-3AD203B41FA5}">
                      <a16:colId xmlns:a16="http://schemas.microsoft.com/office/drawing/2014/main" val="72580502"/>
                    </a:ext>
                  </a:extLst>
                </a:gridCol>
                <a:gridCol w="704891">
                  <a:extLst>
                    <a:ext uri="{9D8B030D-6E8A-4147-A177-3AD203B41FA5}">
                      <a16:colId xmlns:a16="http://schemas.microsoft.com/office/drawing/2014/main" val="1139796086"/>
                    </a:ext>
                  </a:extLst>
                </a:gridCol>
                <a:gridCol w="2562375">
                  <a:extLst>
                    <a:ext uri="{9D8B030D-6E8A-4147-A177-3AD203B41FA5}">
                      <a16:colId xmlns:a16="http://schemas.microsoft.com/office/drawing/2014/main" val="1570964826"/>
                    </a:ext>
                  </a:extLst>
                </a:gridCol>
                <a:gridCol w="1390731">
                  <a:extLst>
                    <a:ext uri="{9D8B030D-6E8A-4147-A177-3AD203B41FA5}">
                      <a16:colId xmlns:a16="http://schemas.microsoft.com/office/drawing/2014/main" val="1533569617"/>
                    </a:ext>
                  </a:extLst>
                </a:gridCol>
                <a:gridCol w="1390731">
                  <a:extLst>
                    <a:ext uri="{9D8B030D-6E8A-4147-A177-3AD203B41FA5}">
                      <a16:colId xmlns:a16="http://schemas.microsoft.com/office/drawing/2014/main" val="4117102429"/>
                    </a:ext>
                  </a:extLst>
                </a:gridCol>
                <a:gridCol w="1343104">
                  <a:extLst>
                    <a:ext uri="{9D8B030D-6E8A-4147-A177-3AD203B41FA5}">
                      <a16:colId xmlns:a16="http://schemas.microsoft.com/office/drawing/2014/main" val="972262191"/>
                    </a:ext>
                  </a:extLst>
                </a:gridCol>
                <a:gridCol w="1247848">
                  <a:extLst>
                    <a:ext uri="{9D8B030D-6E8A-4147-A177-3AD203B41FA5}">
                      <a16:colId xmlns:a16="http://schemas.microsoft.com/office/drawing/2014/main" val="4286813936"/>
                    </a:ext>
                  </a:extLst>
                </a:gridCol>
                <a:gridCol w="1371680">
                  <a:extLst>
                    <a:ext uri="{9D8B030D-6E8A-4147-A177-3AD203B41FA5}">
                      <a16:colId xmlns:a16="http://schemas.microsoft.com/office/drawing/2014/main" val="4235789574"/>
                    </a:ext>
                  </a:extLst>
                </a:gridCol>
              </a:tblGrid>
              <a:tr h="1626870">
                <a:tc rowSpan="3">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系所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教師</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是否有積欠</a:t>
                      </a:r>
                    </a:p>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專任教師薪資情形</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開始積欠薪資時間</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最後積欠薪資時間</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rowSpan="3">
                  <a:txBody>
                    <a:bodyPr/>
                    <a:lstStyle/>
                    <a:p>
                      <a:pPr algn="ctr">
                        <a:spcAft>
                          <a:spcPts val="0"/>
                        </a:spcAf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rPr>
                        <a:t>積欠</a:t>
                      </a:r>
                      <a:r>
                        <a:rPr lang="zh-TW" sz="2400" b="0" kern="100" dirty="0" smtClean="0">
                          <a:solidFill>
                            <a:schemeClr val="tx1"/>
                          </a:solidFill>
                          <a:effectLst/>
                          <a:latin typeface="微軟正黑體" panose="020B0604030504040204" pitchFamily="34" charset="-120"/>
                          <a:ea typeface="微軟正黑體" panose="020B0604030504040204" pitchFamily="34" charset="-120"/>
                        </a:rPr>
                        <a:t>理由</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1499624"/>
                  </a:ext>
                </a:extLst>
              </a:tr>
              <a:tr h="54229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2">
                  <a:txBody>
                    <a:bodyPr/>
                    <a:lstStyle/>
                    <a:p>
                      <a:pPr algn="ctr">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rPr>
                        <a:t>□</a:t>
                      </a:r>
                      <a:r>
                        <a:rPr lang="zh-TW" sz="2400" b="1" kern="100" dirty="0">
                          <a:solidFill>
                            <a:srgbClr val="FF0000"/>
                          </a:solidFill>
                          <a:effectLst/>
                          <a:latin typeface="微軟正黑體" panose="020B0604030504040204" pitchFamily="34" charset="-120"/>
                          <a:ea typeface="微軟正黑體" panose="020B0604030504040204" pitchFamily="34" charset="-120"/>
                        </a:rPr>
                        <a:t>是</a:t>
                      </a:r>
                    </a:p>
                    <a:p>
                      <a:pPr algn="ctr">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rPr>
                        <a:t>□</a:t>
                      </a:r>
                      <a:r>
                        <a:rPr lang="zh-TW" sz="2400" b="1" kern="100" dirty="0">
                          <a:solidFill>
                            <a:srgbClr val="FF0000"/>
                          </a:solidFill>
                          <a:effectLst/>
                          <a:latin typeface="微軟正黑體" panose="020B0604030504040204" pitchFamily="34" charset="-120"/>
                          <a:ea typeface="微軟正黑體" panose="020B0604030504040204" pitchFamily="34" charset="-120"/>
                        </a:rPr>
                        <a:t>否</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年</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月</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年</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月</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extLst>
                  <a:ext uri="{0D108BD9-81ED-4DB2-BD59-A6C34878D82A}">
                    <a16:rowId xmlns:a16="http://schemas.microsoft.com/office/drawing/2014/main" val="1302444901"/>
                  </a:ext>
                </a:extLst>
              </a:tr>
              <a:tr h="54229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endParaRPr lang="zh-TW" altLang="en-US"/>
                    </a:p>
                  </a:txBody>
                  <a:tcPr/>
                </a:tc>
                <a:extLst>
                  <a:ext uri="{0D108BD9-81ED-4DB2-BD59-A6C34878D82A}">
                    <a16:rowId xmlns:a16="http://schemas.microsoft.com/office/drawing/2014/main" val="3636861463"/>
                  </a:ext>
                </a:extLst>
              </a:tr>
            </a:tbl>
          </a:graphicData>
        </a:graphic>
      </p:graphicFrame>
    </p:spTree>
  </p:cSld>
  <p:clrMapOvr>
    <a:masterClrMapping/>
  </p:clrMapOvr>
  <p:transition spd="slow"/>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19</a:t>
            </a:r>
            <a:endParaRPr lang="zh-TW" altLang="en-US" smtClean="0"/>
          </a:p>
        </p:txBody>
      </p:sp>
      <p:sp>
        <p:nvSpPr>
          <p:cNvPr id="144387"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F4F472A1-933F-45BA-870E-247CE5603518}" type="slidenum">
              <a:rPr lang="zh-TW" altLang="en-US" smtClean="0">
                <a:solidFill>
                  <a:srgbClr val="000000"/>
                </a:solidFill>
              </a:rPr>
              <a:pPr fontAlgn="base">
                <a:spcBef>
                  <a:spcPct val="0"/>
                </a:spcBef>
                <a:spcAft>
                  <a:spcPct val="0"/>
                </a:spcAft>
              </a:pPr>
              <a:t>80</a:t>
            </a:fld>
            <a:endParaRPr lang="zh-TW" altLang="en-US" smtClean="0">
              <a:solidFill>
                <a:srgbClr val="000000"/>
              </a:solidFill>
            </a:endParaRPr>
          </a:p>
        </p:txBody>
      </p:sp>
      <p:sp>
        <p:nvSpPr>
          <p:cNvPr id="144388" name="標題 1"/>
          <p:cNvSpPr txBox="1">
            <a:spLocks/>
          </p:cNvSpPr>
          <p:nvPr/>
        </p:nvSpPr>
        <p:spPr bwMode="auto">
          <a:xfrm>
            <a:off x="1762125" y="230188"/>
            <a:ext cx="104679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3400" b="1">
                <a:solidFill>
                  <a:srgbClr val="C5E0B4"/>
                </a:solidFill>
                <a:latin typeface="微軟正黑體" panose="020B0604030504040204" pitchFamily="34" charset="-120"/>
                <a:ea typeface="微軟正黑體" panose="020B0604030504040204" pitchFamily="34" charset="-120"/>
              </a:rPr>
              <a:t>表</a:t>
            </a:r>
            <a:r>
              <a:rPr lang="en-US" altLang="zh-TW" sz="3400" b="1">
                <a:solidFill>
                  <a:srgbClr val="C5E0B4"/>
                </a:solidFill>
                <a:latin typeface="微軟正黑體" panose="020B0604030504040204" pitchFamily="34" charset="-120"/>
                <a:ea typeface="微軟正黑體" panose="020B0604030504040204" pitchFamily="34" charset="-120"/>
              </a:rPr>
              <a:t>7-7</a:t>
            </a:r>
            <a:r>
              <a:rPr lang="zh-TW" altLang="zh-TW" sz="3400" b="1">
                <a:solidFill>
                  <a:srgbClr val="C5E0B4"/>
                </a:solidFill>
                <a:latin typeface="微軟正黑體" panose="020B0604030504040204" pitchFamily="34" charset="-120"/>
                <a:ea typeface="微軟正黑體" panose="020B0604030504040204" pitchFamily="34" charset="-120"/>
              </a:rPr>
              <a:t>獎助生及勞僱型學生兼任助理人數及經費統計表</a:t>
            </a:r>
            <a:endParaRPr lang="zh-TW" altLang="en-US" sz="34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3046412"/>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修改定義</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非身心障礙身分學生數</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dirty="0">
                <a:solidFill>
                  <a:prstClr val="black"/>
                </a:solidFill>
                <a:latin typeface="微軟正黑體" panose="020B0604030504040204" pitchFamily="34" charset="-120"/>
                <a:ea typeface="微軟正黑體" panose="020B0604030504040204" pitchFamily="34" charset="-120"/>
              </a:rPr>
              <a:t>原欄位名稱為「一般學生數」更改為</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非身心障礙身分學生數</a:t>
            </a:r>
            <a:r>
              <a:rPr lang="zh-TW" altLang="en-US" sz="2400" b="1" dirty="0">
                <a:solidFill>
                  <a:srgbClr val="FF0000"/>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r">
              <a:defRPr/>
            </a:pP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修改定義</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7" name="表格 6"/>
          <p:cNvGraphicFramePr>
            <a:graphicFrameLocks noGrp="1"/>
          </p:cNvGraphicFramePr>
          <p:nvPr/>
        </p:nvGraphicFramePr>
        <p:xfrm>
          <a:off x="141288" y="990600"/>
          <a:ext cx="11906250" cy="2894013"/>
        </p:xfrm>
        <a:graphic>
          <a:graphicData uri="http://schemas.openxmlformats.org/drawingml/2006/table">
            <a:tbl>
              <a:tblPr>
                <a:tableStyleId>{5C22544A-7EE6-4342-B048-85BDC9FD1C3A}</a:tableStyleId>
              </a:tblPr>
              <a:tblGrid>
                <a:gridCol w="428681">
                  <a:extLst>
                    <a:ext uri="{9D8B030D-6E8A-4147-A177-3AD203B41FA5}">
                      <a16:colId xmlns:a16="http://schemas.microsoft.com/office/drawing/2014/main" val="1615788052"/>
                    </a:ext>
                  </a:extLst>
                </a:gridCol>
                <a:gridCol w="2796878">
                  <a:extLst>
                    <a:ext uri="{9D8B030D-6E8A-4147-A177-3AD203B41FA5}">
                      <a16:colId xmlns:a16="http://schemas.microsoft.com/office/drawing/2014/main" val="1802680754"/>
                    </a:ext>
                  </a:extLst>
                </a:gridCol>
                <a:gridCol w="478223">
                  <a:extLst>
                    <a:ext uri="{9D8B030D-6E8A-4147-A177-3AD203B41FA5}">
                      <a16:colId xmlns:a16="http://schemas.microsoft.com/office/drawing/2014/main" val="43456055"/>
                    </a:ext>
                  </a:extLst>
                </a:gridCol>
                <a:gridCol w="1610333">
                  <a:extLst>
                    <a:ext uri="{9D8B030D-6E8A-4147-A177-3AD203B41FA5}">
                      <a16:colId xmlns:a16="http://schemas.microsoft.com/office/drawing/2014/main" val="4001082707"/>
                    </a:ext>
                  </a:extLst>
                </a:gridCol>
                <a:gridCol w="1766807">
                  <a:extLst>
                    <a:ext uri="{9D8B030D-6E8A-4147-A177-3AD203B41FA5}">
                      <a16:colId xmlns:a16="http://schemas.microsoft.com/office/drawing/2014/main" val="2758324031"/>
                    </a:ext>
                  </a:extLst>
                </a:gridCol>
                <a:gridCol w="1796360">
                  <a:extLst>
                    <a:ext uri="{9D8B030D-6E8A-4147-A177-3AD203B41FA5}">
                      <a16:colId xmlns:a16="http://schemas.microsoft.com/office/drawing/2014/main" val="752491320"/>
                    </a:ext>
                  </a:extLst>
                </a:gridCol>
                <a:gridCol w="956446">
                  <a:extLst>
                    <a:ext uri="{9D8B030D-6E8A-4147-A177-3AD203B41FA5}">
                      <a16:colId xmlns:a16="http://schemas.microsoft.com/office/drawing/2014/main" val="390552703"/>
                    </a:ext>
                  </a:extLst>
                </a:gridCol>
                <a:gridCol w="970936">
                  <a:extLst>
                    <a:ext uri="{9D8B030D-6E8A-4147-A177-3AD203B41FA5}">
                      <a16:colId xmlns:a16="http://schemas.microsoft.com/office/drawing/2014/main" val="1709721365"/>
                    </a:ext>
                  </a:extLst>
                </a:gridCol>
                <a:gridCol w="1101588">
                  <a:extLst>
                    <a:ext uri="{9D8B030D-6E8A-4147-A177-3AD203B41FA5}">
                      <a16:colId xmlns:a16="http://schemas.microsoft.com/office/drawing/2014/main" val="1436464626"/>
                    </a:ext>
                  </a:extLst>
                </a:gridCol>
              </a:tblGrid>
              <a:tr h="375373">
                <a:tc rowSpan="6">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學年度</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2">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獎助生</a:t>
                      </a:r>
                      <a:r>
                        <a:rPr lang="zh-TW" sz="2400" b="0" kern="100" dirty="0" smtClean="0">
                          <a:effectLst/>
                          <a:latin typeface="微軟正黑體" panose="020B0604030504040204" pitchFamily="34" charset="-120"/>
                          <a:ea typeface="微軟正黑體" panose="020B0604030504040204" pitchFamily="34" charset="-120"/>
                        </a:rPr>
                        <a:t>類型</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6">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勞僱型學生兼任助理</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965" marR="60965" marT="9527"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981405808"/>
                  </a:ext>
                </a:extLst>
              </a:tr>
              <a:tr h="375373">
                <a:tc vMerge="1">
                  <a:txBody>
                    <a:bodyPr/>
                    <a:lstStyle/>
                    <a:p>
                      <a:endParaRPr lang="zh-TW" altLang="en-US"/>
                    </a:p>
                  </a:txBody>
                  <a:tcPr/>
                </a:tc>
                <a:tc rowSpan="2">
                  <a:txBody>
                    <a:bodyPr/>
                    <a:lstStyle/>
                    <a:p>
                      <a:pPr algn="l">
                        <a:spcAft>
                          <a:spcPts val="0"/>
                        </a:spcAft>
                      </a:pPr>
                      <a:r>
                        <a:rPr lang="en-US" altLang="zh-TW" sz="2400" b="0" kern="100" dirty="0" smtClean="0">
                          <a:effectLst/>
                          <a:latin typeface="微軟正黑體" panose="020B0604030504040204" pitchFamily="34" charset="-120"/>
                          <a:ea typeface="微軟正黑體" panose="020B0604030504040204" pitchFamily="34" charset="-120"/>
                        </a:rPr>
                        <a:t> </a:t>
                      </a:r>
                      <a:r>
                        <a:rPr lang="zh-TW" sz="2400" b="0" kern="100" dirty="0" smtClean="0">
                          <a:effectLst/>
                          <a:latin typeface="微軟正黑體" panose="020B0604030504040204" pitchFamily="34" charset="-120"/>
                          <a:ea typeface="微軟正黑體" panose="020B0604030504040204" pitchFamily="34" charset="-120"/>
                        </a:rPr>
                        <a:t>獎</a:t>
                      </a:r>
                      <a:r>
                        <a:rPr lang="zh-TW" sz="2400" b="0" kern="100" dirty="0">
                          <a:effectLst/>
                          <a:latin typeface="微軟正黑體" panose="020B0604030504040204" pitchFamily="34" charset="-120"/>
                          <a:ea typeface="微軟正黑體" panose="020B0604030504040204" pitchFamily="34" charset="-120"/>
                        </a:rPr>
                        <a:t>助生類型</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人數</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兼任</a:t>
                      </a:r>
                      <a:r>
                        <a:rPr lang="zh-TW" sz="2400" b="0" kern="100" dirty="0" smtClean="0">
                          <a:effectLst/>
                          <a:latin typeface="微軟正黑體" panose="020B0604030504040204" pitchFamily="34" charset="-120"/>
                          <a:ea typeface="微軟正黑體" panose="020B0604030504040204" pitchFamily="34" charset="-120"/>
                        </a:rPr>
                        <a:t>助理</a:t>
                      </a:r>
                      <a:endParaRPr lang="en-US" altLang="zh-TW" sz="2400" b="0" kern="100" dirty="0" smtClean="0">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effectLst/>
                          <a:latin typeface="微軟正黑體" panose="020B0604030504040204" pitchFamily="34" charset="-120"/>
                          <a:ea typeface="微軟正黑體" panose="020B0604030504040204" pitchFamily="34" charset="-120"/>
                        </a:rPr>
                        <a:t>類型</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人數</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3">
                  <a:txBody>
                    <a:bodyPr/>
                    <a:lstStyle/>
                    <a:p>
                      <a:pPr algn="ctr">
                        <a:spcAft>
                          <a:spcPts val="0"/>
                        </a:spcAft>
                      </a:pPr>
                      <a:r>
                        <a:rPr lang="zh-TW" sz="2400" b="0" kern="100">
                          <a:effectLst/>
                          <a:latin typeface="微軟正黑體" panose="020B0604030504040204" pitchFamily="34" charset="-120"/>
                          <a:ea typeface="微軟正黑體" panose="020B0604030504040204" pitchFamily="34" charset="-120"/>
                        </a:rPr>
                        <a:t>雇主負擔經費</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390349734"/>
                  </a:ext>
                </a:extLst>
              </a:tr>
              <a:tr h="1017149">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alt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非身心障礙</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cs typeface="+mn-cs"/>
                      </a:endParaRPr>
                    </a:p>
                    <a:p>
                      <a:pPr algn="ctr">
                        <a:spcAft>
                          <a:spcPts val="0"/>
                        </a:spcAft>
                      </a:pPr>
                      <a:r>
                        <a:rPr lang="zh-TW" alt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身分學生數</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0"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具身心</a:t>
                      </a:r>
                      <a:r>
                        <a:rPr lang="zh-TW" sz="2400" b="0" kern="100" dirty="0" smtClean="0">
                          <a:effectLst/>
                          <a:latin typeface="微軟正黑體" panose="020B0604030504040204" pitchFamily="34" charset="-120"/>
                          <a:ea typeface="微軟正黑體" panose="020B0604030504040204" pitchFamily="34" charset="-120"/>
                        </a:rPr>
                        <a:t>障礙</a:t>
                      </a:r>
                      <a:endParaRPr lang="en-US" altLang="zh-TW" sz="2400" b="0" kern="100" dirty="0" smtClean="0">
                        <a:effectLst/>
                        <a:latin typeface="微軟正黑體" panose="020B0604030504040204" pitchFamily="34" charset="-120"/>
                        <a:ea typeface="微軟正黑體" panose="020B0604030504040204" pitchFamily="34" charset="-120"/>
                      </a:endParaRPr>
                    </a:p>
                    <a:p>
                      <a:pPr algn="ctr">
                        <a:spcAft>
                          <a:spcPts val="0"/>
                        </a:spcAft>
                      </a:pPr>
                      <a:r>
                        <a:rPr lang="zh-TW" sz="2400" b="0" kern="100" dirty="0" smtClean="0">
                          <a:effectLst/>
                          <a:latin typeface="微軟正黑體" panose="020B0604030504040204" pitchFamily="34" charset="-120"/>
                          <a:ea typeface="微軟正黑體" panose="020B0604030504040204" pitchFamily="34" charset="-120"/>
                        </a:rPr>
                        <a:t>身分學生</a:t>
                      </a:r>
                      <a:r>
                        <a:rPr lang="zh-TW" sz="2400" b="0" kern="100" dirty="0">
                          <a:effectLst/>
                          <a:latin typeface="微軟正黑體" panose="020B0604030504040204" pitchFamily="34" charset="-120"/>
                          <a:ea typeface="微軟正黑體" panose="020B0604030504040204" pitchFamily="34" charset="-120"/>
                        </a:rPr>
                        <a:t>數</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勞保</a:t>
                      </a:r>
                      <a:r>
                        <a:rPr lang="zh-TW" sz="2400" b="0" kern="100" dirty="0" smtClean="0">
                          <a:effectLst/>
                          <a:latin typeface="微軟正黑體" panose="020B0604030504040204" pitchFamily="34" charset="-120"/>
                          <a:ea typeface="微軟正黑體" panose="020B0604030504040204" pitchFamily="34" charset="-120"/>
                        </a:rPr>
                        <a:t>費</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健保</a:t>
                      </a:r>
                      <a:r>
                        <a:rPr lang="zh-TW" sz="2400" b="0" kern="100" dirty="0" smtClean="0">
                          <a:effectLst/>
                          <a:latin typeface="微軟正黑體" panose="020B0604030504040204" pitchFamily="34" charset="-120"/>
                          <a:ea typeface="微軟正黑體" panose="020B0604030504040204" pitchFamily="34" charset="-120"/>
                        </a:rPr>
                        <a:t>費</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effectLst/>
                          <a:latin typeface="微軟正黑體" panose="020B0604030504040204" pitchFamily="34" charset="-120"/>
                          <a:ea typeface="微軟正黑體" panose="020B0604030504040204" pitchFamily="34" charset="-120"/>
                        </a:rPr>
                        <a:t>勞退費</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2238082"/>
                  </a:ext>
                </a:extLst>
              </a:tr>
              <a:tr h="375373">
                <a:tc vMerge="1">
                  <a:txBody>
                    <a:bodyPr/>
                    <a:lstStyle/>
                    <a:p>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rPr>
                        <a:t>A.</a:t>
                      </a:r>
                      <a:r>
                        <a:rPr lang="zh-TW" sz="2400" b="0" kern="100" dirty="0">
                          <a:solidFill>
                            <a:schemeClr val="tx1"/>
                          </a:solidFill>
                          <a:effectLst/>
                          <a:latin typeface="微軟正黑體" panose="020B0604030504040204" pitchFamily="34" charset="-120"/>
                          <a:ea typeface="微軟正黑體" panose="020B0604030504040204" pitchFamily="34" charset="-120"/>
                        </a:rPr>
                        <a:t>研究獎助生</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a:spcAft>
                          <a:spcPts val="0"/>
                        </a:spcAft>
                      </a:pPr>
                      <a:r>
                        <a:rPr lang="en-US" sz="2400" b="0" kern="100">
                          <a:effectLst/>
                          <a:latin typeface="微軟正黑體" panose="020B0604030504040204" pitchFamily="34" charset="-120"/>
                          <a:ea typeface="微軟正黑體" panose="020B0604030504040204" pitchFamily="34" charset="-120"/>
                        </a:rPr>
                        <a:t> </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400" b="0" kern="100" dirty="0">
                          <a:effectLst/>
                          <a:latin typeface="微軟正黑體" panose="020B0604030504040204" pitchFamily="34" charset="-120"/>
                          <a:ea typeface="微軟正黑體" panose="020B0604030504040204" pitchFamily="34" charset="-120"/>
                        </a:rPr>
                        <a:t>D.</a:t>
                      </a:r>
                      <a:r>
                        <a:rPr lang="zh-TW" sz="2400" b="0" kern="100" dirty="0">
                          <a:effectLst/>
                          <a:latin typeface="微軟正黑體" panose="020B0604030504040204" pitchFamily="34" charset="-120"/>
                          <a:ea typeface="微軟正黑體" panose="020B0604030504040204" pitchFamily="34" charset="-120"/>
                        </a:rPr>
                        <a:t>研究助理</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7943345"/>
                  </a:ext>
                </a:extLst>
              </a:tr>
              <a:tr h="375373">
                <a:tc vMerge="1">
                  <a:txBody>
                    <a:bodyPr/>
                    <a:lstStyle/>
                    <a:p>
                      <a:endParaRPr lang="zh-TW" altLang="en-US"/>
                    </a:p>
                  </a:txBody>
                  <a:tcPr/>
                </a:tc>
                <a:tc>
                  <a:txBody>
                    <a:bodyPr/>
                    <a:lstStyle/>
                    <a:p>
                      <a:pPr marL="0" algn="l" defTabSz="914400" rtl="0" eaLnBrk="1" latinLnBrk="0" hangingPunct="1">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B.</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教學獎助</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生</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chemeClr val="bg1"/>
                    </a:solidFill>
                  </a:tcPr>
                </a:tc>
                <a:tc>
                  <a:txBody>
                    <a:bodyPr/>
                    <a:lstStyle/>
                    <a:p>
                      <a:pPr>
                        <a:spcAft>
                          <a:spcPts val="0"/>
                        </a:spcAft>
                      </a:pPr>
                      <a:r>
                        <a:rPr lang="en-US" sz="2400" b="0" kern="100">
                          <a:effectLst/>
                          <a:latin typeface="微軟正黑體" panose="020B0604030504040204" pitchFamily="34" charset="-120"/>
                          <a:ea typeface="微軟正黑體" panose="020B0604030504040204" pitchFamily="34" charset="-120"/>
                        </a:rPr>
                        <a:t> </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400" b="0" kern="100">
                          <a:effectLst/>
                          <a:latin typeface="微軟正黑體" panose="020B0604030504040204" pitchFamily="34" charset="-120"/>
                          <a:ea typeface="微軟正黑體" panose="020B0604030504040204" pitchFamily="34" charset="-120"/>
                        </a:rPr>
                        <a:t>E.</a:t>
                      </a:r>
                      <a:r>
                        <a:rPr lang="zh-TW" sz="2400" b="0" kern="100">
                          <a:effectLst/>
                          <a:latin typeface="微軟正黑體" panose="020B0604030504040204" pitchFamily="34" charset="-120"/>
                          <a:ea typeface="微軟正黑體" panose="020B0604030504040204" pitchFamily="34" charset="-120"/>
                        </a:rPr>
                        <a:t>教學助理</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3259407"/>
                  </a:ext>
                </a:extLst>
              </a:tr>
              <a:tr h="375373">
                <a:tc vMerge="1">
                  <a:txBody>
                    <a:bodyPr/>
                    <a:lstStyle/>
                    <a:p>
                      <a:endParaRPr lang="zh-TW" altLang="en-US"/>
                    </a:p>
                  </a:txBody>
                  <a:tcPr/>
                </a:tc>
                <a:tc>
                  <a:txBody>
                    <a:bodyPr/>
                    <a:lstStyle/>
                    <a:p>
                      <a:pPr>
                        <a:spcAft>
                          <a:spcPts val="0"/>
                        </a:spcAft>
                      </a:pPr>
                      <a:r>
                        <a:rPr lang="en-US" sz="2400" b="0" kern="100" dirty="0">
                          <a:effectLst/>
                          <a:latin typeface="微軟正黑體" panose="020B0604030504040204" pitchFamily="34" charset="-120"/>
                          <a:ea typeface="微軟正黑體" panose="020B0604030504040204" pitchFamily="34" charset="-120"/>
                        </a:rPr>
                        <a:t>C.</a:t>
                      </a:r>
                      <a:r>
                        <a:rPr lang="zh-TW" sz="2400" b="0" kern="100" dirty="0">
                          <a:effectLst/>
                          <a:latin typeface="微軟正黑體" panose="020B0604030504040204" pitchFamily="34" charset="-120"/>
                          <a:ea typeface="微軟正黑體" panose="020B0604030504040204" pitchFamily="34" charset="-120"/>
                        </a:rPr>
                        <a:t>附服務負擔助學生</a:t>
                      </a:r>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spcAft>
                          <a:spcPts val="0"/>
                        </a:spcAft>
                      </a:pPr>
                      <a:r>
                        <a:rPr lang="en-US" sz="2400" b="0" kern="100">
                          <a:effectLst/>
                          <a:latin typeface="微軟正黑體" panose="020B0604030504040204" pitchFamily="34" charset="-120"/>
                          <a:ea typeface="微軟正黑體" panose="020B0604030504040204" pitchFamily="34" charset="-120"/>
                        </a:rPr>
                        <a:t> </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spcAft>
                          <a:spcPts val="0"/>
                        </a:spcAft>
                      </a:pPr>
                      <a:r>
                        <a:rPr lang="en-US" sz="2400" b="0" kern="100">
                          <a:effectLst/>
                          <a:latin typeface="微軟正黑體" panose="020B0604030504040204" pitchFamily="34" charset="-120"/>
                          <a:ea typeface="微軟正黑體" panose="020B0604030504040204" pitchFamily="34" charset="-120"/>
                        </a:rPr>
                        <a:t>F.</a:t>
                      </a:r>
                      <a:r>
                        <a:rPr lang="zh-TW" sz="2400" b="0" kern="100">
                          <a:effectLst/>
                          <a:latin typeface="微軟正黑體" panose="020B0604030504040204" pitchFamily="34" charset="-120"/>
                          <a:ea typeface="微軟正黑體" panose="020B0604030504040204" pitchFamily="34" charset="-120"/>
                        </a:rPr>
                        <a:t>工讀生</a:t>
                      </a:r>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zh-TW" sz="24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zh-TW" sz="24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6" marR="9526" marT="9527"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9217551"/>
                  </a:ext>
                </a:extLst>
              </a:tr>
            </a:tbl>
          </a:graphicData>
        </a:graphic>
      </p:graphicFrame>
    </p:spTree>
  </p:cSld>
  <p:clrMapOvr>
    <a:masterClrMapping/>
  </p:clrMapOvr>
  <p:transition spd="slow"/>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20</a:t>
            </a:r>
            <a:endParaRPr lang="zh-TW" altLang="en-US" smtClean="0"/>
          </a:p>
        </p:txBody>
      </p:sp>
      <p:sp>
        <p:nvSpPr>
          <p:cNvPr id="145411"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476A3947-49D1-402C-86C3-F84353149CC8}" type="slidenum">
              <a:rPr lang="zh-TW" altLang="en-US" smtClean="0">
                <a:solidFill>
                  <a:srgbClr val="000000"/>
                </a:solidFill>
              </a:rPr>
              <a:pPr fontAlgn="base">
                <a:spcBef>
                  <a:spcPct val="0"/>
                </a:spcBef>
                <a:spcAft>
                  <a:spcPct val="0"/>
                </a:spcAft>
              </a:pPr>
              <a:t>81</a:t>
            </a:fld>
            <a:endParaRPr lang="zh-TW" altLang="en-US" smtClean="0">
              <a:solidFill>
                <a:srgbClr val="000000"/>
              </a:solidFill>
            </a:endParaRPr>
          </a:p>
        </p:txBody>
      </p:sp>
      <p:sp>
        <p:nvSpPr>
          <p:cNvPr id="145412" name="標題 1"/>
          <p:cNvSpPr txBox="1">
            <a:spLocks/>
          </p:cNvSpPr>
          <p:nvPr/>
        </p:nvSpPr>
        <p:spPr bwMode="auto">
          <a:xfrm>
            <a:off x="1762125" y="230188"/>
            <a:ext cx="104679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3400" b="1">
                <a:solidFill>
                  <a:srgbClr val="C5E0B4"/>
                </a:solidFill>
                <a:latin typeface="微軟正黑體" panose="020B0604030504040204" pitchFamily="34" charset="-120"/>
                <a:ea typeface="微軟正黑體" panose="020B0604030504040204" pitchFamily="34" charset="-120"/>
              </a:rPr>
              <a:t>表</a:t>
            </a:r>
            <a:r>
              <a:rPr lang="en-US" altLang="zh-TW" sz="3400" b="1">
                <a:solidFill>
                  <a:srgbClr val="C5E0B4"/>
                </a:solidFill>
                <a:latin typeface="微軟正黑體" panose="020B0604030504040204" pitchFamily="34" charset="-120"/>
                <a:ea typeface="微軟正黑體" panose="020B0604030504040204" pitchFamily="34" charset="-120"/>
              </a:rPr>
              <a:t>7-10 </a:t>
            </a:r>
            <a:r>
              <a:rPr lang="zh-TW" altLang="zh-TW" sz="3400" b="1">
                <a:solidFill>
                  <a:srgbClr val="C5E0B4"/>
                </a:solidFill>
                <a:latin typeface="微軟正黑體" panose="020B0604030504040204" pitchFamily="34" charset="-120"/>
                <a:ea typeface="微軟正黑體" panose="020B0604030504040204" pitchFamily="34" charset="-120"/>
              </a:rPr>
              <a:t>兼任助理平均每月支給金額人數統計表</a:t>
            </a:r>
            <a:endParaRPr lang="zh-TW" altLang="en-US" sz="34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5875" y="3836988"/>
            <a:ext cx="12176125" cy="3139321"/>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修改定義</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獎助生人數統計</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獎助生</a:t>
            </a:r>
            <a:r>
              <a:rPr lang="en-US" altLang="zh-TW" sz="2400" b="1" strike="sngStrike" dirty="0">
                <a:solidFill>
                  <a:srgbClr val="FF0000"/>
                </a:solidFill>
                <a:latin typeface="微軟正黑體" panose="020B0604030504040204" pitchFamily="34" charset="-120"/>
                <a:ea typeface="微軟正黑體" panose="020B0604030504040204" pitchFamily="34" charset="-120"/>
              </a:rPr>
              <a:t>(</a:t>
            </a:r>
            <a:r>
              <a:rPr lang="zh-TW" altLang="zh-TW" sz="2400" b="1" strike="sngStrike" dirty="0">
                <a:solidFill>
                  <a:srgbClr val="FF0000"/>
                </a:solidFill>
                <a:latin typeface="微軟正黑體" panose="020B0604030504040204" pitchFamily="34" charset="-120"/>
                <a:ea typeface="微軟正黑體" panose="020B0604030504040204" pitchFamily="34" charset="-120"/>
              </a:rPr>
              <a:t>原學習型人數</a:t>
            </a:r>
            <a:r>
              <a:rPr lang="en-US" altLang="zh-TW" sz="2400" b="1" strike="sngStrike"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：係指學生擔任【研究獎助生</a:t>
            </a:r>
            <a:r>
              <a:rPr lang="zh-TW" altLang="zh-TW" sz="2400" b="1" strike="sngStrike" dirty="0">
                <a:solidFill>
                  <a:srgbClr val="FF0000"/>
                </a:solidFill>
                <a:latin typeface="微軟正黑體" panose="020B0604030504040204" pitchFamily="34" charset="-120"/>
                <a:ea typeface="微軟正黑體" panose="020B0604030504040204" pitchFamily="34" charset="-120"/>
              </a:rPr>
              <a:t>、教學獎助生</a:t>
            </a:r>
            <a:r>
              <a:rPr lang="zh-TW" altLang="zh-TW" sz="2400" dirty="0">
                <a:solidFill>
                  <a:prstClr val="black"/>
                </a:solidFill>
                <a:latin typeface="微軟正黑體" panose="020B0604030504040204" pitchFamily="34" charset="-120"/>
                <a:ea typeface="微軟正黑體" panose="020B0604030504040204" pitchFamily="34" charset="-120"/>
              </a:rPr>
              <a:t>、附服務負擔助學生】等未具僱傭關係之各類獎助生，請依教育部</a:t>
            </a:r>
            <a:r>
              <a:rPr lang="en-US" altLang="zh-TW" sz="2400" dirty="0">
                <a:solidFill>
                  <a:prstClr val="black"/>
                </a:solidFill>
                <a:latin typeface="微軟正黑體" panose="020B0604030504040204" pitchFamily="34" charset="-120"/>
                <a:ea typeface="微軟正黑體" panose="020B0604030504040204" pitchFamily="34" charset="-120"/>
              </a:rPr>
              <a:t>107</a:t>
            </a:r>
            <a:r>
              <a:rPr lang="zh-TW" altLang="zh-TW"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11</a:t>
            </a:r>
            <a:r>
              <a:rPr lang="zh-TW" altLang="zh-TW" sz="2400" dirty="0">
                <a:solidFill>
                  <a:prstClr val="black"/>
                </a:solidFill>
                <a:latin typeface="微軟正黑體" panose="020B0604030504040204" pitchFamily="34" charset="-120"/>
                <a:ea typeface="微軟正黑體" panose="020B0604030504040204" pitchFamily="34" charset="-120"/>
              </a:rPr>
              <a:t>月</a:t>
            </a:r>
            <a:r>
              <a:rPr lang="en-US" altLang="zh-TW" sz="2400" dirty="0">
                <a:solidFill>
                  <a:prstClr val="black"/>
                </a:solidFill>
                <a:latin typeface="微軟正黑體" panose="020B0604030504040204" pitchFamily="34" charset="-120"/>
                <a:ea typeface="微軟正黑體" panose="020B0604030504040204" pitchFamily="34" charset="-120"/>
              </a:rPr>
              <a:t>20</a:t>
            </a:r>
            <a:r>
              <a:rPr lang="zh-TW" altLang="zh-TW" sz="2400" dirty="0">
                <a:solidFill>
                  <a:prstClr val="black"/>
                </a:solidFill>
                <a:latin typeface="微軟正黑體" panose="020B0604030504040204" pitchFamily="34" charset="-120"/>
                <a:ea typeface="微軟正黑體" panose="020B0604030504040204" pitchFamily="34" charset="-120"/>
              </a:rPr>
              <a:t>日臺教高</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五</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字第</a:t>
            </a:r>
            <a:r>
              <a:rPr lang="en-US" altLang="zh-TW" sz="2400" dirty="0">
                <a:solidFill>
                  <a:prstClr val="black"/>
                </a:solidFill>
                <a:latin typeface="微軟正黑體" panose="020B0604030504040204" pitchFamily="34" charset="-120"/>
                <a:ea typeface="微軟正黑體" panose="020B0604030504040204" pitchFamily="34" charset="-120"/>
              </a:rPr>
              <a:t>1070196432</a:t>
            </a:r>
            <a:r>
              <a:rPr lang="zh-TW" altLang="zh-TW" sz="2400" dirty="0">
                <a:solidFill>
                  <a:prstClr val="black"/>
                </a:solidFill>
                <a:latin typeface="微軟正黑體" panose="020B0604030504040204" pitchFamily="34" charset="-120"/>
                <a:ea typeface="微軟正黑體" panose="020B0604030504040204" pitchFamily="34" charset="-120"/>
              </a:rPr>
              <a:t>號函及修正之「專科以上學校獎助生權益保障指導原則」分類，自</a:t>
            </a:r>
            <a:r>
              <a:rPr lang="en-US" altLang="zh-TW" sz="2400" dirty="0">
                <a:solidFill>
                  <a:prstClr val="black"/>
                </a:solidFill>
                <a:latin typeface="微軟正黑體" panose="020B0604030504040204" pitchFamily="34" charset="-120"/>
                <a:ea typeface="微軟正黑體" panose="020B0604030504040204" pitchFamily="34" charset="-120"/>
              </a:rPr>
              <a:t>108</a:t>
            </a:r>
            <a:r>
              <a:rPr lang="zh-TW" altLang="zh-TW"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2</a:t>
            </a:r>
            <a:r>
              <a:rPr lang="zh-TW" altLang="zh-TW" sz="2400" dirty="0">
                <a:solidFill>
                  <a:prstClr val="black"/>
                </a:solidFill>
                <a:latin typeface="微軟正黑體" panose="020B0604030504040204" pitchFamily="34" charset="-120"/>
                <a:ea typeface="微軟正黑體" panose="020B0604030504040204" pitchFamily="34" charset="-120"/>
              </a:rPr>
              <a:t>月</a:t>
            </a:r>
            <a:r>
              <a:rPr lang="en-US" altLang="zh-TW" sz="2400" dirty="0">
                <a:solidFill>
                  <a:prstClr val="black"/>
                </a:solidFill>
                <a:latin typeface="微軟正黑體" panose="020B0604030504040204" pitchFamily="34" charset="-120"/>
                <a:ea typeface="微軟正黑體" panose="020B0604030504040204" pitchFamily="34" charset="-120"/>
              </a:rPr>
              <a:t>1</a:t>
            </a:r>
            <a:r>
              <a:rPr lang="zh-TW" altLang="zh-TW" sz="2400" dirty="0">
                <a:solidFill>
                  <a:prstClr val="black"/>
                </a:solidFill>
                <a:latin typeface="微軟正黑體" panose="020B0604030504040204" pitchFamily="34" charset="-120"/>
                <a:ea typeface="微軟正黑體" panose="020B0604030504040204" pitchFamily="34" charset="-120"/>
              </a:rPr>
              <a:t>日起獎助生分為研究獎助生及附服務負擔助學生，教學獎助生與教學助理不再分流，全面計入至勞僱型兼任教學助理。</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修改定義</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7" name="Group 45"/>
          <p:cNvGraphicFramePr>
            <a:graphicFrameLocks noGrp="1"/>
          </p:cNvGraphicFramePr>
          <p:nvPr/>
        </p:nvGraphicFramePr>
        <p:xfrm>
          <a:off x="123825" y="1033463"/>
          <a:ext cx="11953875" cy="2713037"/>
        </p:xfrm>
        <a:graphic>
          <a:graphicData uri="http://schemas.openxmlformats.org/drawingml/2006/table">
            <a:tbl>
              <a:tblPr/>
              <a:tblGrid>
                <a:gridCol w="385009">
                  <a:extLst>
                    <a:ext uri="{9D8B030D-6E8A-4147-A177-3AD203B41FA5}">
                      <a16:colId xmlns:a16="http://schemas.microsoft.com/office/drawing/2014/main" val="20000"/>
                    </a:ext>
                  </a:extLst>
                </a:gridCol>
                <a:gridCol w="1040566">
                  <a:extLst>
                    <a:ext uri="{9D8B030D-6E8A-4147-A177-3AD203B41FA5}">
                      <a16:colId xmlns:a16="http://schemas.microsoft.com/office/drawing/2014/main" val="20001"/>
                    </a:ext>
                  </a:extLst>
                </a:gridCol>
                <a:gridCol w="1028700">
                  <a:extLst>
                    <a:ext uri="{9D8B030D-6E8A-4147-A177-3AD203B41FA5}">
                      <a16:colId xmlns:a16="http://schemas.microsoft.com/office/drawing/2014/main" val="20003"/>
                    </a:ext>
                  </a:extLst>
                </a:gridCol>
                <a:gridCol w="1028700">
                  <a:extLst>
                    <a:ext uri="{9D8B030D-6E8A-4147-A177-3AD203B41FA5}">
                      <a16:colId xmlns:a16="http://schemas.microsoft.com/office/drawing/2014/main" val="20004"/>
                    </a:ext>
                  </a:extLst>
                </a:gridCol>
                <a:gridCol w="1037683">
                  <a:extLst>
                    <a:ext uri="{9D8B030D-6E8A-4147-A177-3AD203B41FA5}">
                      <a16:colId xmlns:a16="http://schemas.microsoft.com/office/drawing/2014/main" val="20005"/>
                    </a:ext>
                  </a:extLst>
                </a:gridCol>
                <a:gridCol w="1083217">
                  <a:extLst>
                    <a:ext uri="{9D8B030D-6E8A-4147-A177-3AD203B41FA5}">
                      <a16:colId xmlns:a16="http://schemas.microsoft.com/office/drawing/2014/main" val="20006"/>
                    </a:ext>
                  </a:extLst>
                </a:gridCol>
                <a:gridCol w="596900">
                  <a:extLst>
                    <a:ext uri="{9D8B030D-6E8A-4147-A177-3AD203B41FA5}">
                      <a16:colId xmlns:a16="http://schemas.microsoft.com/office/drawing/2014/main" val="20007"/>
                    </a:ext>
                  </a:extLst>
                </a:gridCol>
                <a:gridCol w="774700">
                  <a:extLst>
                    <a:ext uri="{9D8B030D-6E8A-4147-A177-3AD203B41FA5}">
                      <a16:colId xmlns:a16="http://schemas.microsoft.com/office/drawing/2014/main" val="20008"/>
                    </a:ext>
                  </a:extLst>
                </a:gridCol>
                <a:gridCol w="1003300">
                  <a:extLst>
                    <a:ext uri="{9D8B030D-6E8A-4147-A177-3AD203B41FA5}">
                      <a16:colId xmlns:a16="http://schemas.microsoft.com/office/drawing/2014/main" val="20009"/>
                    </a:ext>
                  </a:extLst>
                </a:gridCol>
                <a:gridCol w="1054100">
                  <a:extLst>
                    <a:ext uri="{9D8B030D-6E8A-4147-A177-3AD203B41FA5}">
                      <a16:colId xmlns:a16="http://schemas.microsoft.com/office/drawing/2014/main" val="20010"/>
                    </a:ext>
                  </a:extLst>
                </a:gridCol>
                <a:gridCol w="1092200">
                  <a:extLst>
                    <a:ext uri="{9D8B030D-6E8A-4147-A177-3AD203B41FA5}">
                      <a16:colId xmlns:a16="http://schemas.microsoft.com/office/drawing/2014/main" val="20011"/>
                    </a:ext>
                  </a:extLst>
                </a:gridCol>
                <a:gridCol w="1181100">
                  <a:extLst>
                    <a:ext uri="{9D8B030D-6E8A-4147-A177-3AD203B41FA5}">
                      <a16:colId xmlns:a16="http://schemas.microsoft.com/office/drawing/2014/main" val="20012"/>
                    </a:ext>
                  </a:extLst>
                </a:gridCol>
                <a:gridCol w="647700">
                  <a:extLst>
                    <a:ext uri="{9D8B030D-6E8A-4147-A177-3AD203B41FA5}">
                      <a16:colId xmlns:a16="http://schemas.microsoft.com/office/drawing/2014/main" val="20013"/>
                    </a:ext>
                  </a:extLst>
                </a:gridCol>
              </a:tblGrid>
              <a:tr h="547477">
                <a:tc rowSpan="2">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alibri" panose="020F0502020204030204" pitchFamily="34" charset="0"/>
                          <a:ea typeface="微軟正黑體" panose="020B0604030504040204" pitchFamily="34" charset="-12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alibri" panose="020F0502020204030204" pitchFamily="34" charset="0"/>
                          <a:ea typeface="微軟正黑體" panose="020B0604030504040204" pitchFamily="34" charset="-12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alibri" panose="020F0502020204030204" pitchFamily="34" charset="0"/>
                          <a:ea typeface="微軟正黑體" panose="020B0604030504040204" pitchFamily="34" charset="-12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5pPr>
                      <a:lvl6pPr marL="2514600" indent="-228600" fontAlgn="base">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6pPr>
                      <a:lvl7pPr marL="2971800" indent="-228600" fontAlgn="base">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7pPr>
                      <a:lvl8pPr marL="3429000" indent="-228600" fontAlgn="base">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8pPr>
                      <a:lvl9pPr marL="3886200" indent="-228600" fontAlgn="base">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9p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zh-TW" sz="24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學年度</a:t>
                      </a:r>
                      <a:endParaRPr kumimoji="0" lang="zh-TW" sz="24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859" marR="60859" marT="0" marB="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gridSpan="6">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alibri" panose="020F0502020204030204" pitchFamily="34" charset="0"/>
                          <a:ea typeface="微軟正黑體" panose="020B0604030504040204" pitchFamily="34" charset="-12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alibri" panose="020F0502020204030204" pitchFamily="34" charset="0"/>
                          <a:ea typeface="微軟正黑體" panose="020B0604030504040204" pitchFamily="34" charset="-12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alibri" panose="020F0502020204030204" pitchFamily="34" charset="0"/>
                          <a:ea typeface="微軟正黑體" panose="020B0604030504040204" pitchFamily="34" charset="-12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5pPr>
                      <a:lvl6pPr marL="2514600" indent="-228600" fontAlgn="base">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6pPr>
                      <a:lvl7pPr marL="2971800" indent="-228600" fontAlgn="base">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7pPr>
                      <a:lvl8pPr marL="3429000" indent="-228600" fontAlgn="base">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8pPr>
                      <a:lvl9pPr marL="3886200" indent="-228600" fontAlgn="base">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400" b="1"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rPr>
                        <a:t>獎助生人數統計</a:t>
                      </a:r>
                      <a:endParaRPr kumimoji="0" lang="zh-TW" sz="2400" b="1"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859" marR="60859" marT="0" marB="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6">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alibri" panose="020F0502020204030204" pitchFamily="34" charset="0"/>
                          <a:ea typeface="微軟正黑體" panose="020B0604030504040204" pitchFamily="34" charset="-12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alibri" panose="020F0502020204030204" pitchFamily="34" charset="0"/>
                          <a:ea typeface="微軟正黑體" panose="020B0604030504040204" pitchFamily="34" charset="-12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alibri" panose="020F0502020204030204" pitchFamily="34" charset="0"/>
                          <a:ea typeface="微軟正黑體" panose="020B0604030504040204" pitchFamily="34" charset="-12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5pPr>
                      <a:lvl6pPr marL="2514600" indent="-228600" fontAlgn="base">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6pPr>
                      <a:lvl7pPr marL="2971800" indent="-228600" fontAlgn="base">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7pPr>
                      <a:lvl8pPr marL="3429000" indent="-228600" fontAlgn="base">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8pPr>
                      <a:lvl9pPr marL="3886200" indent="-228600" fontAlgn="base">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4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勞僱型兼任助理</a:t>
                      </a:r>
                      <a:r>
                        <a:rPr kumimoji="0" lang="zh-TW" altLang="en-US" sz="24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人數統計</a:t>
                      </a:r>
                      <a:endParaRPr kumimoji="0" lang="zh-TW" sz="24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859" marR="60859" marT="0" marB="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2165560">
                <a:tc vMerge="1">
                  <a:txBody>
                    <a:bodyPr/>
                    <a:lstStyle/>
                    <a:p>
                      <a:endParaRPr lang="zh-TW" altLang="en-US"/>
                    </a:p>
                  </a:txBody>
                  <a:tcPr/>
                </a:tc>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alibri" panose="020F0502020204030204" pitchFamily="34" charset="0"/>
                          <a:ea typeface="微軟正黑體" panose="020B0604030504040204" pitchFamily="34" charset="-12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alibri" panose="020F0502020204030204" pitchFamily="34" charset="0"/>
                          <a:ea typeface="微軟正黑體" panose="020B0604030504040204" pitchFamily="34" charset="-12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alibri" panose="020F0502020204030204" pitchFamily="34" charset="0"/>
                          <a:ea typeface="微軟正黑體" panose="020B0604030504040204" pitchFamily="34" charset="-12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5pPr>
                      <a:lvl6pPr marL="2514600" indent="-228600" fontAlgn="base">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6pPr>
                      <a:lvl7pPr marL="2971800" indent="-228600" fontAlgn="base">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7pPr>
                      <a:lvl8pPr marL="3429000" indent="-228600" fontAlgn="base">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8pPr>
                      <a:lvl9pPr marL="3886200" indent="-228600" fontAlgn="base">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alibri" panose="020F0502020204030204" pitchFamily="34" charset="0"/>
                          <a:ea typeface="微軟正黑體" panose="020B0604030504040204" pitchFamily="34" charset="-120"/>
                        </a:defRPr>
                      </a:lvl9pPr>
                    </a:lstStyle>
                    <a:p>
                      <a:pPr>
                        <a:lnSpc>
                          <a:spcPct val="100000"/>
                        </a:lnSpc>
                        <a:spcAft>
                          <a:spcPts val="0"/>
                        </a:spcAft>
                      </a:pP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月領</a:t>
                      </a:r>
                      <a:r>
                        <a:rPr kumimoji="0" lang="en-US"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3,000</a:t>
                      </a: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元以下</a:t>
                      </a:r>
                    </a:p>
                  </a:txBody>
                  <a:tcPr marL="60859" marR="60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noFill/>
                  </a:tcPr>
                </a:tc>
                <a:tc>
                  <a:txBody>
                    <a:bodyPr/>
                    <a:lstStyle/>
                    <a:p>
                      <a:pPr>
                        <a:lnSpc>
                          <a:spcPct val="100000"/>
                        </a:lnSpc>
                        <a:spcAft>
                          <a:spcPts val="0"/>
                        </a:spcAft>
                      </a:pP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月領</a:t>
                      </a:r>
                      <a:r>
                        <a:rPr kumimoji="0" lang="en-US"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3,001~</a:t>
                      </a:r>
                      <a:endPar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endParaRPr>
                    </a:p>
                    <a:p>
                      <a:pPr>
                        <a:lnSpc>
                          <a:spcPct val="100000"/>
                        </a:lnSpc>
                        <a:spcAft>
                          <a:spcPts val="0"/>
                        </a:spcAft>
                      </a:pPr>
                      <a:r>
                        <a:rPr kumimoji="0" lang="en-US"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6,000</a:t>
                      </a: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元以下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0000"/>
                        </a:lnSpc>
                        <a:spcAft>
                          <a:spcPts val="0"/>
                        </a:spcAft>
                      </a:pP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月領</a:t>
                      </a:r>
                      <a:r>
                        <a:rPr kumimoji="0" lang="en-US"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6,001~</a:t>
                      </a:r>
                      <a:endPar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endParaRPr>
                    </a:p>
                    <a:p>
                      <a:pPr>
                        <a:lnSpc>
                          <a:spcPct val="100000"/>
                        </a:lnSpc>
                        <a:spcAft>
                          <a:spcPts val="0"/>
                        </a:spcAft>
                      </a:pPr>
                      <a:r>
                        <a:rPr kumimoji="0" lang="en-US"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9,000</a:t>
                      </a: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元以下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00000"/>
                        </a:lnSpc>
                        <a:spcAft>
                          <a:spcPts val="0"/>
                        </a:spcAft>
                      </a:pP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月領</a:t>
                      </a:r>
                      <a:r>
                        <a:rPr kumimoji="0" lang="en-US"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9,001~</a:t>
                      </a:r>
                      <a:endPar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endParaRPr>
                    </a:p>
                    <a:p>
                      <a:pPr algn="ctr">
                        <a:lnSpc>
                          <a:spcPct val="100000"/>
                        </a:lnSpc>
                        <a:spcAft>
                          <a:spcPts val="0"/>
                        </a:spcAft>
                      </a:pP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基本工資一半以下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00000"/>
                        </a:lnSpc>
                        <a:spcAft>
                          <a:spcPts val="0"/>
                        </a:spcAft>
                      </a:pP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月領基本工資一半以上</a:t>
                      </a:r>
                      <a:r>
                        <a:rPr kumimoji="0" lang="en-US"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a:t>
                      </a: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未達基本工資以下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00000"/>
                        </a:lnSpc>
                        <a:spcAft>
                          <a:spcPts val="0"/>
                        </a:spcAft>
                      </a:pP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月領基本工資以上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0000"/>
                        </a:lnSpc>
                        <a:spcAft>
                          <a:spcPts val="0"/>
                        </a:spcAft>
                      </a:pP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月領</a:t>
                      </a:r>
                      <a:r>
                        <a:rPr kumimoji="0" lang="en-US"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3,000</a:t>
                      </a: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元以下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0000"/>
                        </a:lnSpc>
                        <a:spcAft>
                          <a:spcPts val="0"/>
                        </a:spcAft>
                      </a:pP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月領</a:t>
                      </a:r>
                      <a:r>
                        <a:rPr kumimoji="0" lang="en-US"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3,001~</a:t>
                      </a:r>
                      <a:endPar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endParaRPr>
                    </a:p>
                    <a:p>
                      <a:pPr>
                        <a:lnSpc>
                          <a:spcPct val="100000"/>
                        </a:lnSpc>
                        <a:spcAft>
                          <a:spcPts val="0"/>
                        </a:spcAft>
                      </a:pPr>
                      <a:r>
                        <a:rPr kumimoji="0" lang="en-US"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6,000</a:t>
                      </a: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元以下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0000"/>
                        </a:lnSpc>
                        <a:spcAft>
                          <a:spcPts val="0"/>
                        </a:spcAft>
                      </a:pP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月領</a:t>
                      </a:r>
                      <a:r>
                        <a:rPr kumimoji="0" lang="en-US"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6,001~</a:t>
                      </a:r>
                      <a:endPar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endParaRPr>
                    </a:p>
                    <a:p>
                      <a:pPr>
                        <a:lnSpc>
                          <a:spcPct val="100000"/>
                        </a:lnSpc>
                        <a:spcAft>
                          <a:spcPts val="0"/>
                        </a:spcAft>
                      </a:pPr>
                      <a:r>
                        <a:rPr kumimoji="0" lang="en-US"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9,000</a:t>
                      </a:r>
                      <a:r>
                        <a:rPr kumimoji="0" lang="zh-TW" sz="1800" b="0"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mn-cs"/>
                        </a:rPr>
                        <a:t>元</a:t>
                      </a:r>
                      <a:endParaRPr kumimoji="0" lang="en-US" altLang="zh-TW" sz="1800" b="0"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mn-cs"/>
                      </a:endParaRPr>
                    </a:p>
                    <a:p>
                      <a:pPr>
                        <a:lnSpc>
                          <a:spcPct val="100000"/>
                        </a:lnSpc>
                        <a:spcAft>
                          <a:spcPts val="0"/>
                        </a:spcAft>
                      </a:pPr>
                      <a:r>
                        <a:rPr kumimoji="0" lang="zh-TW" sz="1800" b="0"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mn-cs"/>
                        </a:rPr>
                        <a:t>以下</a:t>
                      </a:r>
                      <a:endPar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00000"/>
                        </a:lnSpc>
                        <a:spcAft>
                          <a:spcPts val="0"/>
                        </a:spcAft>
                      </a:pP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月領</a:t>
                      </a:r>
                      <a:r>
                        <a:rPr kumimoji="0" lang="en-US"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9,001~</a:t>
                      </a:r>
                      <a:endPar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endParaRPr>
                    </a:p>
                    <a:p>
                      <a:pPr algn="ctr">
                        <a:lnSpc>
                          <a:spcPct val="100000"/>
                        </a:lnSpc>
                        <a:spcAft>
                          <a:spcPts val="0"/>
                        </a:spcAft>
                      </a:pP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基本工資一半以下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00000"/>
                        </a:lnSpc>
                        <a:spcAft>
                          <a:spcPts val="0"/>
                        </a:spcAft>
                      </a:pP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月領基本工資一半以上</a:t>
                      </a:r>
                      <a:r>
                        <a:rPr kumimoji="0" lang="en-US"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a:t>
                      </a: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未達基本工資以下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00000"/>
                        </a:lnSpc>
                        <a:spcAft>
                          <a:spcPts val="0"/>
                        </a:spcAft>
                      </a:pPr>
                      <a:r>
                        <a:rPr kumimoji="0" lang="zh-TW" sz="18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月領基本工資以上</a:t>
                      </a: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cxnSp>
        <p:nvCxnSpPr>
          <p:cNvPr id="8" name="直線接點 7"/>
          <p:cNvCxnSpPr>
            <a:cxnSpLocks/>
          </p:cNvCxnSpPr>
          <p:nvPr/>
        </p:nvCxnSpPr>
        <p:spPr>
          <a:xfrm>
            <a:off x="1320800" y="4637088"/>
            <a:ext cx="2146300"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10" name="直線接點 9"/>
          <p:cNvCxnSpPr>
            <a:cxnSpLocks/>
          </p:cNvCxnSpPr>
          <p:nvPr/>
        </p:nvCxnSpPr>
        <p:spPr>
          <a:xfrm>
            <a:off x="7388225" y="4635500"/>
            <a:ext cx="1908175" cy="1588"/>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Tree>
  </p:cSld>
  <p:clrMapOvr>
    <a:masterClrMapping/>
  </p:clrMapOvr>
  <p:transition spd="slow"/>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21</a:t>
            </a:r>
            <a:endParaRPr lang="zh-TW" altLang="en-US" smtClean="0"/>
          </a:p>
        </p:txBody>
      </p:sp>
      <p:sp>
        <p:nvSpPr>
          <p:cNvPr id="146435"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9CBE6DE9-2DFA-46AC-A7FE-ED4CB3FBA64B}" type="slidenum">
              <a:rPr lang="zh-TW" altLang="en-US" smtClean="0">
                <a:solidFill>
                  <a:srgbClr val="000000"/>
                </a:solidFill>
              </a:rPr>
              <a:pPr fontAlgn="base">
                <a:spcBef>
                  <a:spcPct val="0"/>
                </a:spcBef>
                <a:spcAft>
                  <a:spcPct val="0"/>
                </a:spcAft>
              </a:pPr>
              <a:t>82</a:t>
            </a:fld>
            <a:endParaRPr lang="zh-TW" altLang="en-US" smtClean="0">
              <a:solidFill>
                <a:srgbClr val="000000"/>
              </a:solidFill>
            </a:endParaRPr>
          </a:p>
        </p:txBody>
      </p:sp>
      <p:sp>
        <p:nvSpPr>
          <p:cNvPr id="146436" name="標題 1"/>
          <p:cNvSpPr txBox="1">
            <a:spLocks/>
          </p:cNvSpPr>
          <p:nvPr/>
        </p:nvSpPr>
        <p:spPr bwMode="auto">
          <a:xfrm>
            <a:off x="1762125" y="230188"/>
            <a:ext cx="104679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3200" b="1">
                <a:solidFill>
                  <a:srgbClr val="C5E0B4"/>
                </a:solidFill>
                <a:latin typeface="微軟正黑體" panose="020B0604030504040204" pitchFamily="34" charset="-120"/>
                <a:ea typeface="微軟正黑體" panose="020B0604030504040204" pitchFamily="34" charset="-120"/>
              </a:rPr>
              <a:t>表</a:t>
            </a:r>
            <a:r>
              <a:rPr lang="en-US" altLang="zh-TW" sz="3200" b="1">
                <a:solidFill>
                  <a:srgbClr val="C5E0B4"/>
                </a:solidFill>
                <a:latin typeface="微軟正黑體" panose="020B0604030504040204" pitchFamily="34" charset="-120"/>
                <a:ea typeface="微軟正黑體" panose="020B0604030504040204" pitchFamily="34" charset="-120"/>
              </a:rPr>
              <a:t>7-11 </a:t>
            </a:r>
            <a:r>
              <a:rPr lang="zh-TW" altLang="zh-TW" sz="3200" b="1">
                <a:solidFill>
                  <a:srgbClr val="C5E0B4"/>
                </a:solidFill>
                <a:latin typeface="微軟正黑體" panose="020B0604030504040204" pitchFamily="34" charset="-120"/>
                <a:ea typeface="微軟正黑體" panose="020B0604030504040204" pitchFamily="34" charset="-120"/>
              </a:rPr>
              <a:t>學校「每月」身心障礙進用員額暨繳交代金統計</a:t>
            </a:r>
            <a:endParaRPr lang="zh-TW" altLang="en-US" sz="3200" b="1">
              <a:solidFill>
                <a:srgbClr val="C5E0B4"/>
              </a:solidFill>
              <a:latin typeface="微軟正黑體" panose="020B0604030504040204" pitchFamily="34" charset="-120"/>
              <a:ea typeface="微軟正黑體" panose="020B0604030504040204" pitchFamily="34" charset="-120"/>
            </a:endParaRPr>
          </a:p>
        </p:txBody>
      </p:sp>
      <p:sp>
        <p:nvSpPr>
          <p:cNvPr id="7" name="矩形 6"/>
          <p:cNvSpPr/>
          <p:nvPr/>
        </p:nvSpPr>
        <p:spPr>
          <a:xfrm>
            <a:off x="15875" y="3836988"/>
            <a:ext cx="12176125" cy="2862262"/>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參加公、勞保總人數</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勞</a:t>
            </a:r>
            <a:r>
              <a:rPr lang="zh-TW" altLang="zh-TW" sz="2400" b="1" dirty="0">
                <a:solidFill>
                  <a:srgbClr val="FF0000"/>
                </a:solidFill>
                <a:latin typeface="微軟正黑體" panose="020B0604030504040204" pitchFamily="34" charset="-120"/>
                <a:ea typeface="微軟正黑體" panose="020B0604030504040204" pitchFamily="34" charset="-120"/>
              </a:rPr>
              <a:t>僱型學生兼任「教學」</a:t>
            </a:r>
            <a:r>
              <a:rPr lang="zh-TW" altLang="en-US" sz="2400" b="1" dirty="0">
                <a:solidFill>
                  <a:srgbClr val="FF0000"/>
                </a:solidFill>
                <a:latin typeface="微軟正黑體" panose="020B0604030504040204" pitchFamily="34" charset="-120"/>
                <a:ea typeface="微軟正黑體" panose="020B0604030504040204" pitchFamily="34" charset="-120"/>
              </a:rPr>
              <a:t>助理人數</a:t>
            </a:r>
            <a:r>
              <a:rPr lang="en-US" altLang="zh-TW" sz="2400" b="1" kern="100" dirty="0">
                <a:solidFill>
                  <a:srgbClr val="FF0000"/>
                </a:solidFill>
                <a:latin typeface="微軟正黑體" panose="020B0604030504040204" pitchFamily="34" charset="-120"/>
                <a:ea typeface="微軟正黑體" panose="020B0604030504040204" pitchFamily="34" charset="-120"/>
              </a:rPr>
              <a:t>(C)</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勞僱型學生兼任「教學」助理為勞僱型學生兼任助理類型之一，</a:t>
            </a:r>
            <a:r>
              <a:rPr lang="zh-TW" altLang="zh-TW" sz="2400" b="1" dirty="0">
                <a:solidFill>
                  <a:srgbClr val="FF0000"/>
                </a:solidFill>
                <a:latin typeface="微軟正黑體" panose="020B0604030504040204" pitchFamily="34" charset="-120"/>
                <a:ea typeface="微軟正黑體" panose="020B0604030504040204" pitchFamily="34" charset="-120"/>
              </a:rPr>
              <a:t>本該欄位僅填報校內擔任「勞僱型學生兼任『教學』助理」之人數</a:t>
            </a:r>
            <a:r>
              <a:rPr lang="zh-TW" altLang="zh-TW" sz="2400" dirty="0">
                <a:solidFill>
                  <a:prstClr val="black"/>
                </a:solidFill>
                <a:latin typeface="微軟正黑體" panose="020B0604030504040204" pitchFamily="34" charset="-120"/>
                <a:ea typeface="微軟正黑體" panose="020B0604030504040204" pitchFamily="34" charset="-120"/>
              </a:rPr>
              <a:t>，以利教育部後續辦理補助大專校院辦理教學助理納保查核運用。</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勞僱型學生兼任「教學」助理人數</a:t>
            </a:r>
            <a:r>
              <a:rPr lang="en-US" altLang="zh-TW" sz="2400" b="1" dirty="0">
                <a:solidFill>
                  <a:srgbClr val="FF0000"/>
                </a:solidFill>
                <a:latin typeface="微軟正黑體" panose="020B0604030504040204" pitchFamily="34" charset="-120"/>
                <a:ea typeface="微軟正黑體" panose="020B0604030504040204" pitchFamily="34" charset="-120"/>
              </a:rPr>
              <a:t>(C)</a:t>
            </a:r>
            <a:r>
              <a:rPr lang="zh-TW" altLang="zh-TW" sz="2400" dirty="0">
                <a:solidFill>
                  <a:prstClr val="black"/>
                </a:solidFill>
                <a:latin typeface="微軟正黑體" panose="020B0604030504040204" pitchFamily="34" charset="-120"/>
                <a:ea typeface="微軟正黑體" panose="020B0604030504040204" pitchFamily="34" charset="-120"/>
              </a:rPr>
              <a:t>：指</a:t>
            </a:r>
            <a:r>
              <a:rPr lang="zh-TW" altLang="zh-TW" sz="2400" b="1" dirty="0">
                <a:solidFill>
                  <a:srgbClr val="FF0000"/>
                </a:solidFill>
                <a:latin typeface="微軟正黑體" panose="020B0604030504040204" pitchFamily="34" charset="-120"/>
                <a:ea typeface="微軟正黑體" panose="020B0604030504040204" pitchFamily="34" charset="-120"/>
              </a:rPr>
              <a:t>學校每個月</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日聘任勞僱型學生兼任助理之教學助理總人數</a:t>
            </a:r>
            <a:r>
              <a:rPr lang="zh-TW" altLang="zh-TW" sz="2400" dirty="0">
                <a:solidFill>
                  <a:prstClr val="black"/>
                </a:solidFill>
                <a:latin typeface="微軟正黑體" panose="020B0604030504040204" pitchFamily="34" charset="-120"/>
                <a:ea typeface="微軟正黑體" panose="020B0604030504040204" pitchFamily="34" charset="-120"/>
              </a:rPr>
              <a:t>，亦即填報前一學年度學校</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雇主</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每個月</a:t>
            </a:r>
            <a:r>
              <a:rPr lang="en-US" altLang="zh-TW" sz="2400" dirty="0">
                <a:solidFill>
                  <a:prstClr val="black"/>
                </a:solidFill>
                <a:latin typeface="微軟正黑體" panose="020B0604030504040204" pitchFamily="34" charset="-120"/>
                <a:ea typeface="微軟正黑體" panose="020B0604030504040204" pitchFamily="34" charset="-120"/>
              </a:rPr>
              <a:t>1</a:t>
            </a:r>
            <a:r>
              <a:rPr lang="zh-TW" altLang="zh-TW" sz="2400" dirty="0">
                <a:solidFill>
                  <a:prstClr val="black"/>
                </a:solidFill>
                <a:latin typeface="微軟正黑體" panose="020B0604030504040204" pitchFamily="34" charset="-120"/>
                <a:ea typeface="微軟正黑體" panose="020B0604030504040204" pitchFamily="34" charset="-120"/>
              </a:rPr>
              <a:t>日依法投保勞工保險、全民健康保險及提撥勞退，且具僱傭關係之勞僱型學生兼任【教學助理】之每月投保人數。</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nvGraphicFramePr>
        <p:xfrm>
          <a:off x="77788" y="989013"/>
          <a:ext cx="12025312" cy="2740025"/>
        </p:xfrm>
        <a:graphic>
          <a:graphicData uri="http://schemas.openxmlformats.org/drawingml/2006/table">
            <a:tbl>
              <a:tblPr firstRow="1" firstCol="1" bandRow="1">
                <a:tableStyleId>{5C22544A-7EE6-4342-B048-85BDC9FD1C3A}</a:tableStyleId>
              </a:tblPr>
              <a:tblGrid>
                <a:gridCol w="382409">
                  <a:extLst>
                    <a:ext uri="{9D8B030D-6E8A-4147-A177-3AD203B41FA5}">
                      <a16:colId xmlns:a16="http://schemas.microsoft.com/office/drawing/2014/main" val="3867426937"/>
                    </a:ext>
                  </a:extLst>
                </a:gridCol>
                <a:gridCol w="378900">
                  <a:extLst>
                    <a:ext uri="{9D8B030D-6E8A-4147-A177-3AD203B41FA5}">
                      <a16:colId xmlns:a16="http://schemas.microsoft.com/office/drawing/2014/main" val="2977121212"/>
                    </a:ext>
                  </a:extLst>
                </a:gridCol>
                <a:gridCol w="1493378">
                  <a:extLst>
                    <a:ext uri="{9D8B030D-6E8A-4147-A177-3AD203B41FA5}">
                      <a16:colId xmlns:a16="http://schemas.microsoft.com/office/drawing/2014/main" val="437432589"/>
                    </a:ext>
                  </a:extLst>
                </a:gridCol>
                <a:gridCol w="1843096">
                  <a:extLst>
                    <a:ext uri="{9D8B030D-6E8A-4147-A177-3AD203B41FA5}">
                      <a16:colId xmlns:a16="http://schemas.microsoft.com/office/drawing/2014/main" val="3230690783"/>
                    </a:ext>
                  </a:extLst>
                </a:gridCol>
                <a:gridCol w="1947601">
                  <a:extLst>
                    <a:ext uri="{9D8B030D-6E8A-4147-A177-3AD203B41FA5}">
                      <a16:colId xmlns:a16="http://schemas.microsoft.com/office/drawing/2014/main" val="2528131056"/>
                    </a:ext>
                  </a:extLst>
                </a:gridCol>
                <a:gridCol w="2501408">
                  <a:extLst>
                    <a:ext uri="{9D8B030D-6E8A-4147-A177-3AD203B41FA5}">
                      <a16:colId xmlns:a16="http://schemas.microsoft.com/office/drawing/2014/main" val="823008675"/>
                    </a:ext>
                  </a:extLst>
                </a:gridCol>
                <a:gridCol w="3138087">
                  <a:extLst>
                    <a:ext uri="{9D8B030D-6E8A-4147-A177-3AD203B41FA5}">
                      <a16:colId xmlns:a16="http://schemas.microsoft.com/office/drawing/2014/main" val="3095988284"/>
                    </a:ext>
                  </a:extLst>
                </a:gridCol>
                <a:gridCol w="340434">
                  <a:extLst>
                    <a:ext uri="{9D8B030D-6E8A-4147-A177-3AD203B41FA5}">
                      <a16:colId xmlns:a16="http://schemas.microsoft.com/office/drawing/2014/main" val="3587795652"/>
                    </a:ext>
                  </a:extLst>
                </a:gridCol>
              </a:tblGrid>
              <a:tr h="1005973">
                <a:tc rowSpan="2">
                  <a:txBody>
                    <a:bodyPr/>
                    <a:lstStyle/>
                    <a:p>
                      <a:pPr algn="ctr">
                        <a:lnSpc>
                          <a:spcPct val="1000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a:lnSpc>
                          <a:spcPct val="1000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資料月份</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000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參加公、勞保總人數</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endParaRPr lang="zh-TW" altLang="en-US"/>
                    </a:p>
                  </a:txBody>
                  <a:tcPr/>
                </a:tc>
                <a:tc hMerge="1">
                  <a:txBody>
                    <a:bodyPr/>
                    <a:lstStyle/>
                    <a:p>
                      <a:endParaRPr lang="zh-TW" altLang="en-US"/>
                    </a:p>
                  </a:txBody>
                  <a:tcPr/>
                </a:tc>
                <a:tc gridSpan="2">
                  <a:txBody>
                    <a:bodyPr/>
                    <a:lstStyle/>
                    <a:p>
                      <a:pPr algn="ctr">
                        <a:lnSpc>
                          <a:spcPct val="1000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依法應進</a:t>
                      </a:r>
                      <a:r>
                        <a:rPr lang="zh-TW" sz="2400" b="0" kern="100" dirty="0" smtClean="0">
                          <a:solidFill>
                            <a:schemeClr val="tx1"/>
                          </a:solidFill>
                          <a:effectLst/>
                          <a:latin typeface="微軟正黑體" panose="020B0604030504040204" pitchFamily="34" charset="-120"/>
                          <a:ea typeface="微軟正黑體" panose="020B0604030504040204" pitchFamily="34" charset="-120"/>
                        </a:rPr>
                        <a:t>用</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身心</a:t>
                      </a:r>
                      <a:r>
                        <a:rPr lang="zh-TW" sz="2400" b="0" kern="100" dirty="0">
                          <a:solidFill>
                            <a:schemeClr val="tx1"/>
                          </a:solidFill>
                          <a:effectLst/>
                          <a:latin typeface="微軟正黑體" panose="020B0604030504040204" pitchFamily="34" charset="-120"/>
                          <a:ea typeface="微軟正黑體" panose="020B0604030504040204" pitchFamily="34" charset="-120"/>
                        </a:rPr>
                        <a:t>障礙</a:t>
                      </a:r>
                      <a:r>
                        <a:rPr lang="zh-TW" sz="2400" b="0" kern="100" dirty="0" smtClean="0">
                          <a:solidFill>
                            <a:schemeClr val="tx1"/>
                          </a:solidFill>
                          <a:effectLst/>
                          <a:latin typeface="微軟正黑體" panose="020B0604030504040204" pitchFamily="34" charset="-120"/>
                          <a:ea typeface="微軟正黑體" panose="020B0604030504040204" pitchFamily="34" charset="-120"/>
                        </a:rPr>
                        <a:t>人數</a:t>
                      </a:r>
                      <a:endParaRPr lang="zh-TW" altLang="zh-TW" sz="2400" b="0" kern="100" dirty="0" smtClean="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TW" altLang="en-US"/>
                    </a:p>
                  </a:txBody>
                  <a:tcPr/>
                </a:tc>
                <a:tc rowSpan="2">
                  <a:txBody>
                    <a:bodyPr/>
                    <a:lstStyle/>
                    <a:p>
                      <a:pPr algn="ctr">
                        <a:lnSpc>
                          <a:spcPct val="100000"/>
                        </a:lnSpc>
                        <a:spcAft>
                          <a:spcPts val="0"/>
                        </a:spcAft>
                        <a:tabLst>
                          <a:tab pos="9972040" algn="r"/>
                        </a:tabLs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rPr>
                        <a:t>略</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4" marR="68584"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1883799"/>
                  </a:ext>
                </a:extLst>
              </a:tr>
              <a:tr h="1734052">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教職員工總</a:t>
                      </a:r>
                      <a:r>
                        <a:rPr lang="zh-TW" sz="2400" b="0" kern="100" dirty="0" smtClean="0">
                          <a:solidFill>
                            <a:schemeClr val="tx1"/>
                          </a:solidFill>
                          <a:effectLst/>
                          <a:latin typeface="微軟正黑體" panose="020B0604030504040204" pitchFamily="34" charset="-120"/>
                          <a:ea typeface="微軟正黑體" panose="020B0604030504040204" pitchFamily="34" charset="-120"/>
                        </a:rPr>
                        <a:t>人數</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A</a:t>
                      </a: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endParaRPr lang="zh-TW" sz="2400" b="0" kern="100" dirty="0">
                        <a:solidFill>
                          <a:schemeClr val="tx1"/>
                        </a:solidFill>
                        <a:effectLst/>
                        <a:latin typeface="微軟正黑體" panose="020B0604030504040204" pitchFamily="34" charset="-120"/>
                        <a:ea typeface="微軟正黑體" panose="020B0604030504040204" pitchFamily="34" charset="-120"/>
                      </a:endParaRPr>
                    </a:p>
                  </a:txBody>
                  <a:tcPr marL="68584" marR="685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tabLst>
                          <a:tab pos="9972040" algn="r"/>
                        </a:tabLst>
                      </a:pPr>
                      <a:r>
                        <a:rPr lang="zh-TW" sz="2400" b="0" kern="100" dirty="0">
                          <a:solidFill>
                            <a:schemeClr val="tx1"/>
                          </a:solidFill>
                          <a:effectLst/>
                          <a:latin typeface="微軟正黑體" panose="020B0604030504040204" pitchFamily="34" charset="-120"/>
                          <a:ea typeface="微軟正黑體" panose="020B0604030504040204" pitchFamily="34" charset="-120"/>
                        </a:rPr>
                        <a:t>勞僱型</a:t>
                      </a:r>
                      <a:r>
                        <a:rPr lang="zh-TW" sz="2400" b="0" kern="100" dirty="0" smtClean="0">
                          <a:solidFill>
                            <a:schemeClr val="tx1"/>
                          </a:solidFill>
                          <a:effectLst/>
                          <a:latin typeface="微軟正黑體" panose="020B0604030504040204" pitchFamily="34" charset="-120"/>
                          <a:ea typeface="微軟正黑體" panose="020B0604030504040204" pitchFamily="34" charset="-120"/>
                        </a:rPr>
                        <a:t>學生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兼任助理</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人數</a:t>
                      </a:r>
                      <a:r>
                        <a:rPr lang="en-US" sz="2400" b="0" kern="100" dirty="0">
                          <a:solidFill>
                            <a:schemeClr val="tx1"/>
                          </a:solidFill>
                          <a:effectLst/>
                          <a:latin typeface="微軟正黑體" panose="020B0604030504040204" pitchFamily="34" charset="-120"/>
                          <a:ea typeface="微軟正黑體" panose="020B0604030504040204" pitchFamily="34" charset="-120"/>
                        </a:rPr>
                        <a:t>(B)</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tabLst>
                          <a:tab pos="9972040" algn="r"/>
                        </a:tabLst>
                      </a:pPr>
                      <a:r>
                        <a:rPr lang="zh-TW" sz="2400" b="1" kern="100" dirty="0">
                          <a:solidFill>
                            <a:srgbClr val="FF0000"/>
                          </a:solidFill>
                          <a:effectLst/>
                          <a:latin typeface="微軟正黑體" panose="020B0604030504040204" pitchFamily="34" charset="-120"/>
                          <a:ea typeface="微軟正黑體" panose="020B0604030504040204" pitchFamily="34" charset="-120"/>
                        </a:rPr>
                        <a:t>勞僱型</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學生</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兼任</a:t>
                      </a:r>
                      <a:r>
                        <a:rPr lang="zh-TW" sz="2400" b="1" kern="100" dirty="0">
                          <a:solidFill>
                            <a:srgbClr val="FF0000"/>
                          </a:solidFill>
                          <a:effectLst/>
                          <a:latin typeface="微軟正黑體" panose="020B0604030504040204" pitchFamily="34" charset="-120"/>
                          <a:ea typeface="微軟正黑體" panose="020B0604030504040204" pitchFamily="34" charset="-120"/>
                        </a:rPr>
                        <a:t>「教學</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助理</a:t>
                      </a:r>
                      <a:r>
                        <a:rPr lang="zh-TW" sz="2400" b="1" kern="100" dirty="0">
                          <a:solidFill>
                            <a:srgbClr val="FF0000"/>
                          </a:solidFill>
                          <a:effectLst/>
                          <a:latin typeface="微軟正黑體" panose="020B0604030504040204" pitchFamily="34" charset="-120"/>
                          <a:ea typeface="微軟正黑體" panose="020B0604030504040204" pitchFamily="34" charset="-120"/>
                        </a:rPr>
                        <a:t>人數</a:t>
                      </a:r>
                      <a:r>
                        <a:rPr lang="en-US" sz="2400" b="1" kern="100" dirty="0">
                          <a:solidFill>
                            <a:srgbClr val="FF0000"/>
                          </a:solidFill>
                          <a:effectLst/>
                          <a:latin typeface="微軟正黑體" panose="020B0604030504040204" pitchFamily="34" charset="-120"/>
                          <a:ea typeface="微軟正黑體" panose="020B0604030504040204" pitchFamily="34" charset="-120"/>
                        </a:rPr>
                        <a:t>(C)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0000"/>
                        </a:lnSpc>
                        <a:spcAft>
                          <a:spcPts val="0"/>
                        </a:spcAft>
                        <a:tabLst>
                          <a:tab pos="9972040" algn="r"/>
                        </a:tabLst>
                      </a:pPr>
                      <a:r>
                        <a:rPr lang="zh-TW" sz="2400" b="0" kern="100" dirty="0">
                          <a:solidFill>
                            <a:schemeClr val="tx1"/>
                          </a:solidFill>
                          <a:effectLst/>
                          <a:latin typeface="微軟正黑體" panose="020B0604030504040204" pitchFamily="34" charset="-120"/>
                          <a:ea typeface="微軟正黑體" panose="020B0604030504040204" pitchFamily="34" charset="-120"/>
                        </a:rPr>
                        <a:t>總人數</a:t>
                      </a:r>
                      <a:r>
                        <a:rPr lang="en-US" sz="2400" b="0" kern="100" dirty="0">
                          <a:solidFill>
                            <a:schemeClr val="tx1"/>
                          </a:solidFill>
                          <a:effectLst/>
                          <a:latin typeface="微軟正黑體" panose="020B0604030504040204" pitchFamily="34" charset="-120"/>
                          <a:ea typeface="微軟正黑體" panose="020B0604030504040204" pitchFamily="34" charset="-120"/>
                        </a:rPr>
                        <a:t>(D</a:t>
                      </a: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p>
                    <a:p>
                      <a:pPr marL="0" marR="0" indent="0" algn="ctr" defTabSz="914400" rtl="0" eaLnBrk="1" fontAlgn="auto" latinLnBrk="0" hangingPunct="1">
                        <a:lnSpc>
                          <a:spcPct val="100000"/>
                        </a:lnSpc>
                        <a:spcBef>
                          <a:spcPts val="0"/>
                        </a:spcBef>
                        <a:spcAft>
                          <a:spcPts val="0"/>
                        </a:spcAft>
                        <a:buClrTx/>
                        <a:buSzTx/>
                        <a:buFontTx/>
                        <a:buNone/>
                        <a:tabLst/>
                        <a:defRPr/>
                      </a:pPr>
                      <a:r>
                        <a:rPr lang="zh-TW" altLang="zh-TW" sz="2000" b="0" kern="100" dirty="0" smtClean="0">
                          <a:solidFill>
                            <a:schemeClr val="tx1"/>
                          </a:solidFill>
                          <a:effectLst/>
                          <a:latin typeface="微軟正黑體" panose="020B0604030504040204" pitchFamily="34" charset="-120"/>
                          <a:ea typeface="微軟正黑體" panose="020B0604030504040204" pitchFamily="34" charset="-120"/>
                        </a:rPr>
                        <a:t>國立</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(D)=(A+B)</a:t>
                      </a:r>
                      <a:r>
                        <a:rPr lang="zh-TW" altLang="zh-TW" sz="2000" b="0" kern="100" dirty="0" smtClean="0">
                          <a:solidFill>
                            <a:schemeClr val="tx1"/>
                          </a:solidFill>
                          <a:effectLst/>
                          <a:latin typeface="微軟正黑體" panose="020B0604030504040204" pitchFamily="34" charset="-120"/>
                          <a:ea typeface="微軟正黑體" panose="020B0604030504040204" pitchFamily="34" charset="-120"/>
                        </a:rPr>
                        <a:t>╳</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3%</a:t>
                      </a:r>
                      <a:endParaRPr lang="zh-TW" altLang="zh-TW" sz="20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altLang="zh-TW" sz="2000" b="0" kern="100" dirty="0" smtClean="0">
                          <a:solidFill>
                            <a:schemeClr val="tx1"/>
                          </a:solidFill>
                          <a:effectLst/>
                          <a:latin typeface="微軟正黑體" panose="020B0604030504040204" pitchFamily="34" charset="-120"/>
                          <a:ea typeface="微軟正黑體" panose="020B0604030504040204" pitchFamily="34" charset="-120"/>
                        </a:rPr>
                        <a:t>私立</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(D)=(A+B)</a:t>
                      </a:r>
                      <a:r>
                        <a:rPr lang="zh-TW" altLang="zh-TW" sz="2000" b="0" kern="100" dirty="0" smtClean="0">
                          <a:solidFill>
                            <a:schemeClr val="tx1"/>
                          </a:solidFill>
                          <a:effectLst/>
                          <a:latin typeface="微軟正黑體" panose="020B0604030504040204" pitchFamily="34" charset="-120"/>
                          <a:ea typeface="微軟正黑體" panose="020B0604030504040204" pitchFamily="34" charset="-120"/>
                        </a:rPr>
                        <a:t>╳</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1%</a:t>
                      </a:r>
                      <a:endParaRPr lang="zh-TW" altLang="zh-TW" sz="2000" b="0" kern="100" dirty="0" smtClean="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tabLst>
                          <a:tab pos="9972040" algn="r"/>
                        </a:tabLst>
                      </a:pPr>
                      <a:r>
                        <a:rPr lang="zh-TW" sz="2400" b="0" kern="100" dirty="0">
                          <a:solidFill>
                            <a:schemeClr val="tx1"/>
                          </a:solidFill>
                          <a:effectLst/>
                          <a:latin typeface="微軟正黑體" panose="020B0604030504040204" pitchFamily="34" charset="-120"/>
                          <a:ea typeface="微軟正黑體" panose="020B0604030504040204" pitchFamily="34" charset="-120"/>
                        </a:rPr>
                        <a:t>勞僱型</a:t>
                      </a:r>
                      <a:r>
                        <a:rPr lang="zh-TW" sz="2400" b="0" kern="100" dirty="0" smtClean="0">
                          <a:solidFill>
                            <a:schemeClr val="tx1"/>
                          </a:solidFill>
                          <a:effectLst/>
                          <a:latin typeface="微軟正黑體" panose="020B0604030504040204" pitchFamily="34" charset="-120"/>
                          <a:ea typeface="微軟正黑體" panose="020B0604030504040204" pitchFamily="34" charset="-120"/>
                        </a:rPr>
                        <a:t>學生兼任</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sz="2400" b="0" u="none" kern="100" dirty="0" smtClean="0">
                          <a:solidFill>
                            <a:schemeClr val="tx1"/>
                          </a:solidFill>
                          <a:effectLst/>
                          <a:latin typeface="微軟正黑體" panose="020B0604030504040204" pitchFamily="34" charset="-120"/>
                          <a:ea typeface="微軟正黑體" panose="020B0604030504040204" pitchFamily="34" charset="-120"/>
                        </a:rPr>
                        <a:t>「</a:t>
                      </a:r>
                      <a:r>
                        <a:rPr lang="zh-TW" sz="2400" b="0" u="none" kern="100" dirty="0">
                          <a:solidFill>
                            <a:schemeClr val="tx1"/>
                          </a:solidFill>
                          <a:effectLst/>
                          <a:latin typeface="微軟正黑體" panose="020B0604030504040204" pitchFamily="34" charset="-120"/>
                          <a:ea typeface="微軟正黑體" panose="020B0604030504040204" pitchFamily="34" charset="-120"/>
                        </a:rPr>
                        <a:t>教學」</a:t>
                      </a:r>
                      <a:r>
                        <a:rPr lang="zh-TW" sz="2400" b="0" u="none" kern="100" dirty="0" smtClean="0">
                          <a:solidFill>
                            <a:schemeClr val="tx1"/>
                          </a:solidFill>
                          <a:effectLst/>
                          <a:latin typeface="微軟正黑體" panose="020B0604030504040204" pitchFamily="34" charset="-120"/>
                          <a:ea typeface="微軟正黑體" panose="020B0604030504040204" pitchFamily="34" charset="-120"/>
                        </a:rPr>
                        <a:t>助理</a:t>
                      </a:r>
                      <a:r>
                        <a:rPr lang="zh-TW" sz="2400" b="0" kern="100" dirty="0" smtClean="0">
                          <a:solidFill>
                            <a:schemeClr val="tx1"/>
                          </a:solidFill>
                          <a:effectLst/>
                          <a:latin typeface="微軟正黑體" panose="020B0604030504040204" pitchFamily="34" charset="-120"/>
                          <a:ea typeface="微軟正黑體" panose="020B0604030504040204" pitchFamily="34" charset="-120"/>
                        </a:rPr>
                        <a:t>人數</a:t>
                      </a:r>
                      <a:r>
                        <a:rPr lang="zh-TW" sz="2400" b="0" kern="100" dirty="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E</a:t>
                      </a:r>
                      <a:r>
                        <a:rPr lang="zh-TW" sz="2400" b="0" kern="100" dirty="0" smtClean="0">
                          <a:solidFill>
                            <a:schemeClr val="tx1"/>
                          </a:solidFill>
                          <a:effectLst/>
                          <a:latin typeface="微軟正黑體" panose="020B0604030504040204" pitchFamily="34" charset="-120"/>
                          <a:ea typeface="微軟正黑體" panose="020B0604030504040204" pitchFamily="34" charset="-120"/>
                        </a:rPr>
                        <a:t>）</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TW" altLang="zh-TW" sz="2000" b="0" kern="100" dirty="0" smtClean="0">
                          <a:solidFill>
                            <a:schemeClr val="tx1"/>
                          </a:solidFill>
                          <a:effectLst/>
                          <a:latin typeface="微軟正黑體" panose="020B0604030504040204" pitchFamily="34" charset="-120"/>
                          <a:ea typeface="微軟正黑體" panose="020B0604030504040204" pitchFamily="34" charset="-120"/>
                        </a:rPr>
                        <a:t>國立</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(E)=(C)</a:t>
                      </a:r>
                      <a:r>
                        <a:rPr lang="zh-TW" altLang="zh-TW" sz="2000" b="0" kern="100" dirty="0" smtClean="0">
                          <a:solidFill>
                            <a:schemeClr val="tx1"/>
                          </a:solidFill>
                          <a:effectLst/>
                          <a:latin typeface="微軟正黑體" panose="020B0604030504040204" pitchFamily="34" charset="-120"/>
                          <a:ea typeface="微軟正黑體" panose="020B0604030504040204" pitchFamily="34" charset="-120"/>
                        </a:rPr>
                        <a:t>╳</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3%</a:t>
                      </a:r>
                      <a:endParaRPr lang="zh-TW" altLang="zh-TW" sz="20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altLang="zh-TW" sz="2000" b="0" kern="100" dirty="0" smtClean="0">
                          <a:solidFill>
                            <a:schemeClr val="tx1"/>
                          </a:solidFill>
                          <a:effectLst/>
                          <a:latin typeface="微軟正黑體" panose="020B0604030504040204" pitchFamily="34" charset="-120"/>
                          <a:ea typeface="微軟正黑體" panose="020B0604030504040204" pitchFamily="34" charset="-120"/>
                        </a:rPr>
                        <a:t>私立</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(E)=(C)</a:t>
                      </a:r>
                      <a:r>
                        <a:rPr lang="zh-TW" altLang="zh-TW" sz="2000" b="0" kern="100" dirty="0" smtClean="0">
                          <a:solidFill>
                            <a:schemeClr val="tx1"/>
                          </a:solidFill>
                          <a:effectLst/>
                          <a:latin typeface="微軟正黑體" panose="020B0604030504040204" pitchFamily="34" charset="-120"/>
                          <a:ea typeface="微軟正黑體" panose="020B0604030504040204" pitchFamily="34" charset="-120"/>
                        </a:rPr>
                        <a:t>╳</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1%</a:t>
                      </a:r>
                      <a:endParaRPr lang="zh-TW" sz="2000" b="0" kern="100" dirty="0">
                        <a:solidFill>
                          <a:schemeClr val="tx1"/>
                        </a:solidFill>
                        <a:effectLst/>
                        <a:latin typeface="微軟正黑體" panose="020B0604030504040204" pitchFamily="34" charset="-120"/>
                        <a:ea typeface="微軟正黑體" panose="020B0604030504040204" pitchFamily="34" charset="-120"/>
                      </a:endParaRPr>
                    </a:p>
                  </a:txBody>
                  <a:tcPr marL="68584" marR="685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algn="ctr" defTabSz="914400" rtl="0" eaLnBrk="1" latinLnBrk="0" hangingPunct="1">
                        <a:lnSpc>
                          <a:spcPct val="100000"/>
                        </a:lnSpc>
                        <a:spcAft>
                          <a:spcPts val="0"/>
                        </a:spcAft>
                        <a:tabLst>
                          <a:tab pos="9972040" algn="r"/>
                        </a:tabLst>
                      </a:pP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95999750"/>
                  </a:ext>
                </a:extLst>
              </a:tr>
            </a:tbl>
          </a:graphicData>
        </a:graphic>
      </p:graphicFrame>
    </p:spTree>
  </p:cSld>
  <p:clrMapOvr>
    <a:masterClrMapping/>
  </p:clrMapOvr>
  <p:transition spd="slow"/>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21</a:t>
            </a:r>
            <a:endParaRPr lang="zh-TW" altLang="en-US" smtClean="0"/>
          </a:p>
        </p:txBody>
      </p:sp>
      <p:sp>
        <p:nvSpPr>
          <p:cNvPr id="147459"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2A79040D-9D7A-472F-A20C-CFE9A511BCC5}" type="slidenum">
              <a:rPr lang="zh-TW" altLang="en-US" smtClean="0">
                <a:solidFill>
                  <a:srgbClr val="000000"/>
                </a:solidFill>
              </a:rPr>
              <a:pPr fontAlgn="base">
                <a:spcBef>
                  <a:spcPct val="0"/>
                </a:spcBef>
                <a:spcAft>
                  <a:spcPct val="0"/>
                </a:spcAft>
              </a:pPr>
              <a:t>83</a:t>
            </a:fld>
            <a:endParaRPr lang="zh-TW" altLang="en-US" smtClean="0">
              <a:solidFill>
                <a:srgbClr val="000000"/>
              </a:solidFill>
            </a:endParaRPr>
          </a:p>
        </p:txBody>
      </p:sp>
      <p:sp>
        <p:nvSpPr>
          <p:cNvPr id="147460" name="標題 1"/>
          <p:cNvSpPr txBox="1">
            <a:spLocks/>
          </p:cNvSpPr>
          <p:nvPr/>
        </p:nvSpPr>
        <p:spPr bwMode="auto">
          <a:xfrm>
            <a:off x="1762125" y="230188"/>
            <a:ext cx="104679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3200" b="1">
                <a:solidFill>
                  <a:srgbClr val="C5E0B4"/>
                </a:solidFill>
                <a:latin typeface="微軟正黑體" panose="020B0604030504040204" pitchFamily="34" charset="-120"/>
                <a:ea typeface="微軟正黑體" panose="020B0604030504040204" pitchFamily="34" charset="-120"/>
              </a:rPr>
              <a:t>表</a:t>
            </a:r>
            <a:r>
              <a:rPr lang="en-US" altLang="zh-TW" sz="3200" b="1">
                <a:solidFill>
                  <a:srgbClr val="C5E0B4"/>
                </a:solidFill>
                <a:latin typeface="微軟正黑體" panose="020B0604030504040204" pitchFamily="34" charset="-120"/>
                <a:ea typeface="微軟正黑體" panose="020B0604030504040204" pitchFamily="34" charset="-120"/>
              </a:rPr>
              <a:t>7-11 </a:t>
            </a:r>
            <a:r>
              <a:rPr lang="zh-TW" altLang="zh-TW" sz="3200" b="1">
                <a:solidFill>
                  <a:srgbClr val="C5E0B4"/>
                </a:solidFill>
                <a:latin typeface="微軟正黑體" panose="020B0604030504040204" pitchFamily="34" charset="-120"/>
                <a:ea typeface="微軟正黑體" panose="020B0604030504040204" pitchFamily="34" charset="-120"/>
              </a:rPr>
              <a:t>學校「每月」身心障礙進用員額暨繳交代金統計</a:t>
            </a:r>
            <a:endParaRPr lang="zh-TW" altLang="en-US" sz="3200" b="1">
              <a:solidFill>
                <a:srgbClr val="C5E0B4"/>
              </a:solidFill>
              <a:latin typeface="微軟正黑體" panose="020B0604030504040204" pitchFamily="34" charset="-120"/>
              <a:ea typeface="微軟正黑體" panose="020B0604030504040204" pitchFamily="34" charset="-120"/>
            </a:endParaRPr>
          </a:p>
        </p:txBody>
      </p:sp>
      <p:sp>
        <p:nvSpPr>
          <p:cNvPr id="14" name="矩形 13"/>
          <p:cNvSpPr/>
          <p:nvPr/>
        </p:nvSpPr>
        <p:spPr>
          <a:xfrm>
            <a:off x="15875" y="3836988"/>
            <a:ext cx="12176125" cy="2862262"/>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參加公、勞保總人數</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勞</a:t>
            </a:r>
            <a:r>
              <a:rPr lang="zh-TW" altLang="zh-TW" sz="2400" b="1" dirty="0">
                <a:solidFill>
                  <a:srgbClr val="FF0000"/>
                </a:solidFill>
                <a:latin typeface="微軟正黑體" panose="020B0604030504040204" pitchFamily="34" charset="-120"/>
                <a:ea typeface="微軟正黑體" panose="020B0604030504040204" pitchFamily="34" charset="-120"/>
              </a:rPr>
              <a:t>僱型學生兼任「教學」</a:t>
            </a:r>
            <a:r>
              <a:rPr lang="zh-TW" altLang="en-US" sz="2400" b="1" dirty="0">
                <a:solidFill>
                  <a:srgbClr val="FF0000"/>
                </a:solidFill>
                <a:latin typeface="微軟正黑體" panose="020B0604030504040204" pitchFamily="34" charset="-120"/>
                <a:ea typeface="微軟正黑體" panose="020B0604030504040204" pitchFamily="34" charset="-120"/>
              </a:rPr>
              <a:t>助理人數</a:t>
            </a:r>
            <a:r>
              <a:rPr lang="en-US" altLang="zh-TW" sz="2400" b="1" kern="100" dirty="0">
                <a:solidFill>
                  <a:srgbClr val="FF0000"/>
                </a:solidFill>
                <a:latin typeface="微軟正黑體" panose="020B0604030504040204" pitchFamily="34" charset="-120"/>
                <a:ea typeface="微軟正黑體" panose="020B0604030504040204" pitchFamily="34" charset="-120"/>
              </a:rPr>
              <a:t>(C)</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所填人數定義請參酌前揭</a:t>
            </a:r>
            <a:r>
              <a:rPr lang="zh-TW" altLang="zh-TW" sz="2400" b="1" dirty="0">
                <a:solidFill>
                  <a:srgbClr val="FF0000"/>
                </a:solidFill>
                <a:latin typeface="微軟正黑體" panose="020B0604030504040204" pitchFamily="34" charset="-120"/>
                <a:ea typeface="微軟正黑體" panose="020B0604030504040204" pitchFamily="34" charset="-120"/>
              </a:rPr>
              <a:t>「表</a:t>
            </a:r>
            <a:r>
              <a:rPr lang="en-US" altLang="zh-TW" sz="2400" b="1" dirty="0">
                <a:solidFill>
                  <a:srgbClr val="FF0000"/>
                </a:solidFill>
                <a:latin typeface="微軟正黑體" panose="020B0604030504040204" pitchFamily="34" charset="-120"/>
                <a:ea typeface="微軟正黑體" panose="020B0604030504040204" pitchFamily="34" charset="-120"/>
              </a:rPr>
              <a:t>7-7</a:t>
            </a:r>
            <a:r>
              <a:rPr lang="zh-TW" altLang="zh-TW" sz="2400" b="1" dirty="0">
                <a:solidFill>
                  <a:srgbClr val="FF0000"/>
                </a:solidFill>
                <a:latin typeface="微軟正黑體" panose="020B0604030504040204" pitchFamily="34" charset="-120"/>
                <a:ea typeface="微軟正黑體" panose="020B0604030504040204" pitchFamily="34" charset="-120"/>
              </a:rPr>
              <a:t>獎助生及勞僱型學生兼任助理人數及經費統計表」之勞僱型學生兼任「教學助理學生數</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亦即非身心障礙身分及具身心障礙身分之教學助理學生數</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填報每月該等教學助理之加保人數，其</a:t>
            </a:r>
            <a:r>
              <a:rPr lang="zh-TW" altLang="zh-TW" sz="2400" b="1" dirty="0">
                <a:solidFill>
                  <a:srgbClr val="FF0000"/>
                </a:solidFill>
                <a:latin typeface="微軟正黑體" panose="020B0604030504040204" pitchFamily="34" charset="-120"/>
                <a:ea typeface="微軟正黑體" panose="020B0604030504040204" pitchFamily="34" charset="-120"/>
              </a:rPr>
              <a:t>數據應小於</a:t>
            </a:r>
            <a:r>
              <a:rPr lang="en-US" altLang="zh-TW" sz="2400" b="1" dirty="0">
                <a:solidFill>
                  <a:srgbClr val="FF0000"/>
                </a:solidFill>
                <a:latin typeface="微軟正黑體" panose="020B0604030504040204" pitchFamily="34" charset="-120"/>
                <a:ea typeface="微軟正黑體" panose="020B0604030504040204" pitchFamily="34" charset="-120"/>
              </a:rPr>
              <a:t>(&lt;)</a:t>
            </a:r>
            <a:r>
              <a:rPr lang="zh-TW" altLang="zh-TW" sz="2400" b="1" dirty="0">
                <a:solidFill>
                  <a:srgbClr val="FF0000"/>
                </a:solidFill>
                <a:latin typeface="微軟正黑體" panose="020B0604030504040204" pitchFamily="34" charset="-120"/>
                <a:ea typeface="微軟正黑體" panose="020B0604030504040204" pitchFamily="34" charset="-120"/>
              </a:rPr>
              <a:t>「勞僱型學生兼任助理人數」。</a:t>
            </a:r>
            <a:r>
              <a:rPr lang="en-US" altLang="zh-TW" sz="2400" b="1" dirty="0">
                <a:solidFill>
                  <a:srgbClr val="FF0000"/>
                </a:solidFill>
                <a:latin typeface="微軟正黑體" panose="020B0604030504040204" pitchFamily="34" charset="-120"/>
                <a:ea typeface="微軟正黑體" panose="020B0604030504040204" pitchFamily="34" charset="-120"/>
              </a:rPr>
              <a:t>                     </a:t>
            </a: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新增欄位</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9" name="表格 8"/>
          <p:cNvGraphicFramePr>
            <a:graphicFrameLocks noGrp="1"/>
          </p:cNvGraphicFramePr>
          <p:nvPr/>
        </p:nvGraphicFramePr>
        <p:xfrm>
          <a:off x="77788" y="989013"/>
          <a:ext cx="12025312" cy="2740025"/>
        </p:xfrm>
        <a:graphic>
          <a:graphicData uri="http://schemas.openxmlformats.org/drawingml/2006/table">
            <a:tbl>
              <a:tblPr firstRow="1" firstCol="1" bandRow="1">
                <a:tableStyleId>{5C22544A-7EE6-4342-B048-85BDC9FD1C3A}</a:tableStyleId>
              </a:tblPr>
              <a:tblGrid>
                <a:gridCol w="382409">
                  <a:extLst>
                    <a:ext uri="{9D8B030D-6E8A-4147-A177-3AD203B41FA5}">
                      <a16:colId xmlns:a16="http://schemas.microsoft.com/office/drawing/2014/main" val="3867426937"/>
                    </a:ext>
                  </a:extLst>
                </a:gridCol>
                <a:gridCol w="378900">
                  <a:extLst>
                    <a:ext uri="{9D8B030D-6E8A-4147-A177-3AD203B41FA5}">
                      <a16:colId xmlns:a16="http://schemas.microsoft.com/office/drawing/2014/main" val="2977121212"/>
                    </a:ext>
                  </a:extLst>
                </a:gridCol>
                <a:gridCol w="1493378">
                  <a:extLst>
                    <a:ext uri="{9D8B030D-6E8A-4147-A177-3AD203B41FA5}">
                      <a16:colId xmlns:a16="http://schemas.microsoft.com/office/drawing/2014/main" val="437432589"/>
                    </a:ext>
                  </a:extLst>
                </a:gridCol>
                <a:gridCol w="1843096">
                  <a:extLst>
                    <a:ext uri="{9D8B030D-6E8A-4147-A177-3AD203B41FA5}">
                      <a16:colId xmlns:a16="http://schemas.microsoft.com/office/drawing/2014/main" val="3230690783"/>
                    </a:ext>
                  </a:extLst>
                </a:gridCol>
                <a:gridCol w="1947601">
                  <a:extLst>
                    <a:ext uri="{9D8B030D-6E8A-4147-A177-3AD203B41FA5}">
                      <a16:colId xmlns:a16="http://schemas.microsoft.com/office/drawing/2014/main" val="2528131056"/>
                    </a:ext>
                  </a:extLst>
                </a:gridCol>
                <a:gridCol w="2501408">
                  <a:extLst>
                    <a:ext uri="{9D8B030D-6E8A-4147-A177-3AD203B41FA5}">
                      <a16:colId xmlns:a16="http://schemas.microsoft.com/office/drawing/2014/main" val="823008675"/>
                    </a:ext>
                  </a:extLst>
                </a:gridCol>
                <a:gridCol w="3138087">
                  <a:extLst>
                    <a:ext uri="{9D8B030D-6E8A-4147-A177-3AD203B41FA5}">
                      <a16:colId xmlns:a16="http://schemas.microsoft.com/office/drawing/2014/main" val="3095988284"/>
                    </a:ext>
                  </a:extLst>
                </a:gridCol>
                <a:gridCol w="340434">
                  <a:extLst>
                    <a:ext uri="{9D8B030D-6E8A-4147-A177-3AD203B41FA5}">
                      <a16:colId xmlns:a16="http://schemas.microsoft.com/office/drawing/2014/main" val="3587795652"/>
                    </a:ext>
                  </a:extLst>
                </a:gridCol>
              </a:tblGrid>
              <a:tr h="1005973">
                <a:tc rowSpan="2">
                  <a:txBody>
                    <a:bodyPr/>
                    <a:lstStyle/>
                    <a:p>
                      <a:pPr algn="ctr">
                        <a:lnSpc>
                          <a:spcPct val="1000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a:lnSpc>
                          <a:spcPct val="1000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資料月份</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000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參加公、勞保總人數</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endParaRPr lang="zh-TW" altLang="en-US"/>
                    </a:p>
                  </a:txBody>
                  <a:tcPr/>
                </a:tc>
                <a:tc hMerge="1">
                  <a:txBody>
                    <a:bodyPr/>
                    <a:lstStyle/>
                    <a:p>
                      <a:endParaRPr lang="zh-TW" altLang="en-US"/>
                    </a:p>
                  </a:txBody>
                  <a:tcPr/>
                </a:tc>
                <a:tc gridSpan="2">
                  <a:txBody>
                    <a:bodyPr/>
                    <a:lstStyle/>
                    <a:p>
                      <a:pPr algn="ctr">
                        <a:lnSpc>
                          <a:spcPct val="1000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依法應進</a:t>
                      </a:r>
                      <a:r>
                        <a:rPr lang="zh-TW" sz="2400" b="0" kern="100" dirty="0" smtClean="0">
                          <a:solidFill>
                            <a:schemeClr val="tx1"/>
                          </a:solidFill>
                          <a:effectLst/>
                          <a:latin typeface="微軟正黑體" panose="020B0604030504040204" pitchFamily="34" charset="-120"/>
                          <a:ea typeface="微軟正黑體" panose="020B0604030504040204" pitchFamily="34" charset="-120"/>
                        </a:rPr>
                        <a:t>用</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身心</a:t>
                      </a:r>
                      <a:r>
                        <a:rPr lang="zh-TW" sz="2400" b="0" kern="100" dirty="0">
                          <a:solidFill>
                            <a:schemeClr val="tx1"/>
                          </a:solidFill>
                          <a:effectLst/>
                          <a:latin typeface="微軟正黑體" panose="020B0604030504040204" pitchFamily="34" charset="-120"/>
                          <a:ea typeface="微軟正黑體" panose="020B0604030504040204" pitchFamily="34" charset="-120"/>
                        </a:rPr>
                        <a:t>障礙</a:t>
                      </a:r>
                      <a:r>
                        <a:rPr lang="zh-TW" sz="2400" b="0" kern="100" dirty="0" smtClean="0">
                          <a:solidFill>
                            <a:schemeClr val="tx1"/>
                          </a:solidFill>
                          <a:effectLst/>
                          <a:latin typeface="微軟正黑體" panose="020B0604030504040204" pitchFamily="34" charset="-120"/>
                          <a:ea typeface="微軟正黑體" panose="020B0604030504040204" pitchFamily="34" charset="-120"/>
                        </a:rPr>
                        <a:t>人數</a:t>
                      </a:r>
                      <a:endParaRPr lang="zh-TW" altLang="zh-TW" sz="2400" b="0" kern="100" dirty="0" smtClean="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TW" altLang="en-US"/>
                    </a:p>
                  </a:txBody>
                  <a:tcPr/>
                </a:tc>
                <a:tc rowSpan="2">
                  <a:txBody>
                    <a:bodyPr/>
                    <a:lstStyle/>
                    <a:p>
                      <a:pPr algn="ctr">
                        <a:lnSpc>
                          <a:spcPct val="100000"/>
                        </a:lnSpc>
                        <a:spcAft>
                          <a:spcPts val="0"/>
                        </a:spcAft>
                        <a:tabLst>
                          <a:tab pos="9972040" algn="r"/>
                        </a:tabLs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rPr>
                        <a:t>略</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4" marR="68584"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1883799"/>
                  </a:ext>
                </a:extLst>
              </a:tr>
              <a:tr h="1734052">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教職員工總</a:t>
                      </a:r>
                      <a:r>
                        <a:rPr lang="zh-TW" sz="2400" b="0" kern="100" dirty="0" smtClean="0">
                          <a:solidFill>
                            <a:schemeClr val="tx1"/>
                          </a:solidFill>
                          <a:effectLst/>
                          <a:latin typeface="微軟正黑體" panose="020B0604030504040204" pitchFamily="34" charset="-120"/>
                          <a:ea typeface="微軟正黑體" panose="020B0604030504040204" pitchFamily="34" charset="-120"/>
                        </a:rPr>
                        <a:t>人數</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A</a:t>
                      </a: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endParaRPr lang="zh-TW" sz="2400" b="0" kern="100" dirty="0">
                        <a:solidFill>
                          <a:schemeClr val="tx1"/>
                        </a:solidFill>
                        <a:effectLst/>
                        <a:latin typeface="微軟正黑體" panose="020B0604030504040204" pitchFamily="34" charset="-120"/>
                        <a:ea typeface="微軟正黑體" panose="020B0604030504040204" pitchFamily="34" charset="-120"/>
                      </a:endParaRPr>
                    </a:p>
                  </a:txBody>
                  <a:tcPr marL="68584" marR="685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tabLst>
                          <a:tab pos="9972040" algn="r"/>
                        </a:tabLst>
                      </a:pPr>
                      <a:r>
                        <a:rPr lang="zh-TW" sz="2400" b="0" kern="100" dirty="0">
                          <a:solidFill>
                            <a:schemeClr val="tx1"/>
                          </a:solidFill>
                          <a:effectLst/>
                          <a:latin typeface="微軟正黑體" panose="020B0604030504040204" pitchFamily="34" charset="-120"/>
                          <a:ea typeface="微軟正黑體" panose="020B0604030504040204" pitchFamily="34" charset="-120"/>
                        </a:rPr>
                        <a:t>勞僱型</a:t>
                      </a:r>
                      <a:r>
                        <a:rPr lang="zh-TW" sz="2400" b="0" kern="100" dirty="0" smtClean="0">
                          <a:solidFill>
                            <a:schemeClr val="tx1"/>
                          </a:solidFill>
                          <a:effectLst/>
                          <a:latin typeface="微軟正黑體" panose="020B0604030504040204" pitchFamily="34" charset="-120"/>
                          <a:ea typeface="微軟正黑體" panose="020B0604030504040204" pitchFamily="34" charset="-120"/>
                        </a:rPr>
                        <a:t>學生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兼任助理</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人數</a:t>
                      </a:r>
                      <a:r>
                        <a:rPr lang="en-US" sz="2400" b="0" kern="100" dirty="0">
                          <a:solidFill>
                            <a:schemeClr val="tx1"/>
                          </a:solidFill>
                          <a:effectLst/>
                          <a:latin typeface="微軟正黑體" panose="020B0604030504040204" pitchFamily="34" charset="-120"/>
                          <a:ea typeface="微軟正黑體" panose="020B0604030504040204" pitchFamily="34" charset="-120"/>
                        </a:rPr>
                        <a:t>(B)</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tabLst>
                          <a:tab pos="9972040" algn="r"/>
                        </a:tabLst>
                      </a:pPr>
                      <a:r>
                        <a:rPr lang="zh-TW" sz="2400" b="1" kern="100" dirty="0">
                          <a:solidFill>
                            <a:srgbClr val="FF0000"/>
                          </a:solidFill>
                          <a:effectLst/>
                          <a:latin typeface="微軟正黑體" panose="020B0604030504040204" pitchFamily="34" charset="-120"/>
                          <a:ea typeface="微軟正黑體" panose="020B0604030504040204" pitchFamily="34" charset="-120"/>
                        </a:rPr>
                        <a:t>勞僱型</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學生</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兼任</a:t>
                      </a:r>
                      <a:r>
                        <a:rPr lang="zh-TW" sz="2400" b="1" kern="100" dirty="0">
                          <a:solidFill>
                            <a:srgbClr val="FF0000"/>
                          </a:solidFill>
                          <a:effectLst/>
                          <a:latin typeface="微軟正黑體" panose="020B0604030504040204" pitchFamily="34" charset="-120"/>
                          <a:ea typeface="微軟正黑體" panose="020B0604030504040204" pitchFamily="34" charset="-120"/>
                        </a:rPr>
                        <a:t>「教學</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助理</a:t>
                      </a:r>
                      <a:r>
                        <a:rPr lang="zh-TW" sz="2400" b="1" kern="100" dirty="0">
                          <a:solidFill>
                            <a:srgbClr val="FF0000"/>
                          </a:solidFill>
                          <a:effectLst/>
                          <a:latin typeface="微軟正黑體" panose="020B0604030504040204" pitchFamily="34" charset="-120"/>
                          <a:ea typeface="微軟正黑體" panose="020B0604030504040204" pitchFamily="34" charset="-120"/>
                        </a:rPr>
                        <a:t>人數</a:t>
                      </a:r>
                      <a:r>
                        <a:rPr lang="en-US" sz="2400" b="1" kern="100" dirty="0">
                          <a:solidFill>
                            <a:srgbClr val="FF0000"/>
                          </a:solidFill>
                          <a:effectLst/>
                          <a:latin typeface="微軟正黑體" panose="020B0604030504040204" pitchFamily="34" charset="-120"/>
                          <a:ea typeface="微軟正黑體" panose="020B0604030504040204" pitchFamily="34" charset="-120"/>
                        </a:rPr>
                        <a:t>(C)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0000"/>
                        </a:lnSpc>
                        <a:spcAft>
                          <a:spcPts val="0"/>
                        </a:spcAft>
                        <a:tabLst>
                          <a:tab pos="9972040" algn="r"/>
                        </a:tabLst>
                      </a:pPr>
                      <a:r>
                        <a:rPr lang="zh-TW" sz="2400" b="0" kern="100" dirty="0">
                          <a:solidFill>
                            <a:schemeClr val="tx1"/>
                          </a:solidFill>
                          <a:effectLst/>
                          <a:latin typeface="微軟正黑體" panose="020B0604030504040204" pitchFamily="34" charset="-120"/>
                          <a:ea typeface="微軟正黑體" panose="020B0604030504040204" pitchFamily="34" charset="-120"/>
                        </a:rPr>
                        <a:t>總人數</a:t>
                      </a:r>
                      <a:r>
                        <a:rPr lang="en-US" sz="2400" b="0" kern="100" dirty="0">
                          <a:solidFill>
                            <a:schemeClr val="tx1"/>
                          </a:solidFill>
                          <a:effectLst/>
                          <a:latin typeface="微軟正黑體" panose="020B0604030504040204" pitchFamily="34" charset="-120"/>
                          <a:ea typeface="微軟正黑體" panose="020B0604030504040204" pitchFamily="34" charset="-120"/>
                        </a:rPr>
                        <a:t>(D</a:t>
                      </a: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p>
                    <a:p>
                      <a:pPr marL="0" marR="0" indent="0" algn="ctr" defTabSz="914400" rtl="0" eaLnBrk="1" fontAlgn="auto" latinLnBrk="0" hangingPunct="1">
                        <a:lnSpc>
                          <a:spcPct val="100000"/>
                        </a:lnSpc>
                        <a:spcBef>
                          <a:spcPts val="0"/>
                        </a:spcBef>
                        <a:spcAft>
                          <a:spcPts val="0"/>
                        </a:spcAft>
                        <a:buClrTx/>
                        <a:buSzTx/>
                        <a:buFontTx/>
                        <a:buNone/>
                        <a:tabLst/>
                        <a:defRPr/>
                      </a:pPr>
                      <a:r>
                        <a:rPr lang="zh-TW" altLang="zh-TW" sz="2000" b="0" kern="100" dirty="0" smtClean="0">
                          <a:solidFill>
                            <a:schemeClr val="tx1"/>
                          </a:solidFill>
                          <a:effectLst/>
                          <a:latin typeface="微軟正黑體" panose="020B0604030504040204" pitchFamily="34" charset="-120"/>
                          <a:ea typeface="微軟正黑體" panose="020B0604030504040204" pitchFamily="34" charset="-120"/>
                        </a:rPr>
                        <a:t>國立</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(D)=(A+B)</a:t>
                      </a:r>
                      <a:r>
                        <a:rPr lang="zh-TW" altLang="zh-TW" sz="2000" b="0" kern="100" dirty="0" smtClean="0">
                          <a:solidFill>
                            <a:schemeClr val="tx1"/>
                          </a:solidFill>
                          <a:effectLst/>
                          <a:latin typeface="微軟正黑體" panose="020B0604030504040204" pitchFamily="34" charset="-120"/>
                          <a:ea typeface="微軟正黑體" panose="020B0604030504040204" pitchFamily="34" charset="-120"/>
                        </a:rPr>
                        <a:t>╳</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3%</a:t>
                      </a:r>
                      <a:endParaRPr lang="zh-TW" altLang="zh-TW" sz="20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altLang="zh-TW" sz="2000" b="0" kern="100" dirty="0" smtClean="0">
                          <a:solidFill>
                            <a:schemeClr val="tx1"/>
                          </a:solidFill>
                          <a:effectLst/>
                          <a:latin typeface="微軟正黑體" panose="020B0604030504040204" pitchFamily="34" charset="-120"/>
                          <a:ea typeface="微軟正黑體" panose="020B0604030504040204" pitchFamily="34" charset="-120"/>
                        </a:rPr>
                        <a:t>私立</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(D)=(A+B)</a:t>
                      </a:r>
                      <a:r>
                        <a:rPr lang="zh-TW" altLang="zh-TW" sz="2000" b="0" kern="100" dirty="0" smtClean="0">
                          <a:solidFill>
                            <a:schemeClr val="tx1"/>
                          </a:solidFill>
                          <a:effectLst/>
                          <a:latin typeface="微軟正黑體" panose="020B0604030504040204" pitchFamily="34" charset="-120"/>
                          <a:ea typeface="微軟正黑體" panose="020B0604030504040204" pitchFamily="34" charset="-120"/>
                        </a:rPr>
                        <a:t>╳</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1%</a:t>
                      </a:r>
                      <a:endParaRPr lang="zh-TW" altLang="zh-TW" sz="2000" b="0" kern="100" dirty="0" smtClean="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tabLst>
                          <a:tab pos="9972040" algn="r"/>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勞僱型學生兼任</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sz="2400" b="0" u="none" kern="100" dirty="0" smtClean="0">
                          <a:solidFill>
                            <a:schemeClr val="tx1"/>
                          </a:solidFill>
                          <a:effectLst/>
                          <a:latin typeface="微軟正黑體" panose="020B0604030504040204" pitchFamily="34" charset="-120"/>
                          <a:ea typeface="微軟正黑體" panose="020B0604030504040204" pitchFamily="34" charset="-120"/>
                        </a:rPr>
                        <a:t>「教學」助理</a:t>
                      </a:r>
                      <a:r>
                        <a:rPr lang="zh-TW" sz="2400" b="0" kern="100" dirty="0" smtClean="0">
                          <a:solidFill>
                            <a:schemeClr val="tx1"/>
                          </a:solidFill>
                          <a:effectLst/>
                          <a:latin typeface="微軟正黑體" panose="020B0604030504040204" pitchFamily="34" charset="-120"/>
                          <a:ea typeface="微軟正黑體" panose="020B0604030504040204" pitchFamily="34" charset="-120"/>
                        </a:rPr>
                        <a:t>人數（</a:t>
                      </a:r>
                      <a:r>
                        <a:rPr lang="en-US" sz="2400" b="0" kern="100" dirty="0" smtClean="0">
                          <a:solidFill>
                            <a:schemeClr val="tx1"/>
                          </a:solidFill>
                          <a:effectLst/>
                          <a:latin typeface="微軟正黑體" panose="020B0604030504040204" pitchFamily="34" charset="-120"/>
                          <a:ea typeface="微軟正黑體" panose="020B0604030504040204" pitchFamily="34" charset="-120"/>
                        </a:rPr>
                        <a:t>E</a:t>
                      </a:r>
                      <a:r>
                        <a:rPr lang="zh-TW" sz="2400" b="0" kern="100" dirty="0" smtClean="0">
                          <a:solidFill>
                            <a:schemeClr val="tx1"/>
                          </a:solidFill>
                          <a:effectLst/>
                          <a:latin typeface="微軟正黑體" panose="020B0604030504040204" pitchFamily="34" charset="-120"/>
                          <a:ea typeface="微軟正黑體" panose="020B0604030504040204" pitchFamily="34" charset="-120"/>
                        </a:rPr>
                        <a:t>）</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b="0" kern="100" dirty="0" smtClean="0">
                          <a:solidFill>
                            <a:schemeClr val="tx1"/>
                          </a:solidFill>
                          <a:effectLst/>
                          <a:latin typeface="微軟正黑體" panose="020B0604030504040204" pitchFamily="34" charset="-120"/>
                          <a:ea typeface="微軟正黑體" panose="020B0604030504040204" pitchFamily="34" charset="-120"/>
                        </a:rPr>
                        <a:t>國立</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(E)=(C)╳3%</a:t>
                      </a:r>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b="0" kern="100" dirty="0" smtClean="0">
                          <a:solidFill>
                            <a:schemeClr val="tx1"/>
                          </a:solidFill>
                          <a:effectLst/>
                          <a:latin typeface="微軟正黑體" panose="020B0604030504040204" pitchFamily="34" charset="-120"/>
                          <a:ea typeface="微軟正黑體" panose="020B0604030504040204" pitchFamily="34" charset="-120"/>
                        </a:rPr>
                        <a:t>私立</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(E)=(C)╳1%</a:t>
                      </a:r>
                    </a:p>
                  </a:txBody>
                  <a:tcPr marL="68584" marR="685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algn="ctr" defTabSz="914400" rtl="0" eaLnBrk="1" latinLnBrk="0" hangingPunct="1">
                        <a:lnSpc>
                          <a:spcPct val="100000"/>
                        </a:lnSpc>
                        <a:spcAft>
                          <a:spcPts val="0"/>
                        </a:spcAft>
                        <a:tabLst>
                          <a:tab pos="9972040" algn="r"/>
                        </a:tabLst>
                      </a:pP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95999750"/>
                  </a:ext>
                </a:extLst>
              </a:tr>
            </a:tbl>
          </a:graphicData>
        </a:graphic>
      </p:graphicFrame>
    </p:spTree>
  </p:cSld>
  <p:clrMapOvr>
    <a:masterClrMapping/>
  </p:clrMapOvr>
  <p:transition spd="slow"/>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21</a:t>
            </a:r>
            <a:endParaRPr lang="zh-TW" altLang="en-US" smtClean="0"/>
          </a:p>
        </p:txBody>
      </p:sp>
      <p:sp>
        <p:nvSpPr>
          <p:cNvPr id="148483"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C4833FC1-5193-48E7-8D8E-18EC7CA16FF9}" type="slidenum">
              <a:rPr lang="zh-TW" altLang="en-US" smtClean="0">
                <a:solidFill>
                  <a:srgbClr val="000000"/>
                </a:solidFill>
              </a:rPr>
              <a:pPr fontAlgn="base">
                <a:spcBef>
                  <a:spcPct val="0"/>
                </a:spcBef>
                <a:spcAft>
                  <a:spcPct val="0"/>
                </a:spcAft>
              </a:pPr>
              <a:t>84</a:t>
            </a:fld>
            <a:endParaRPr lang="zh-TW" altLang="en-US" smtClean="0">
              <a:solidFill>
                <a:srgbClr val="000000"/>
              </a:solidFill>
            </a:endParaRPr>
          </a:p>
        </p:txBody>
      </p:sp>
      <p:sp>
        <p:nvSpPr>
          <p:cNvPr id="148484" name="標題 1"/>
          <p:cNvSpPr txBox="1">
            <a:spLocks/>
          </p:cNvSpPr>
          <p:nvPr/>
        </p:nvSpPr>
        <p:spPr bwMode="auto">
          <a:xfrm>
            <a:off x="1762125" y="230188"/>
            <a:ext cx="104679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3200" b="1">
                <a:solidFill>
                  <a:srgbClr val="C5E0B4"/>
                </a:solidFill>
                <a:latin typeface="微軟正黑體" panose="020B0604030504040204" pitchFamily="34" charset="-120"/>
                <a:ea typeface="微軟正黑體" panose="020B0604030504040204" pitchFamily="34" charset="-120"/>
              </a:rPr>
              <a:t>表</a:t>
            </a:r>
            <a:r>
              <a:rPr lang="en-US" altLang="zh-TW" sz="3200" b="1">
                <a:solidFill>
                  <a:srgbClr val="C5E0B4"/>
                </a:solidFill>
                <a:latin typeface="微軟正黑體" panose="020B0604030504040204" pitchFamily="34" charset="-120"/>
                <a:ea typeface="微軟正黑體" panose="020B0604030504040204" pitchFamily="34" charset="-120"/>
              </a:rPr>
              <a:t>7-11 </a:t>
            </a:r>
            <a:r>
              <a:rPr lang="zh-TW" altLang="zh-TW" sz="3200" b="1">
                <a:solidFill>
                  <a:srgbClr val="C5E0B4"/>
                </a:solidFill>
                <a:latin typeface="微軟正黑體" panose="020B0604030504040204" pitchFamily="34" charset="-120"/>
                <a:ea typeface="微軟正黑體" panose="020B0604030504040204" pitchFamily="34" charset="-120"/>
              </a:rPr>
              <a:t>學校「每月」身心障礙進用員額暨繳交代金統計</a:t>
            </a:r>
            <a:endParaRPr lang="zh-TW" altLang="en-US" sz="3200" b="1">
              <a:solidFill>
                <a:srgbClr val="C5E0B4"/>
              </a:solidFill>
              <a:latin typeface="微軟正黑體" panose="020B0604030504040204" pitchFamily="34" charset="-120"/>
              <a:ea typeface="微軟正黑體" panose="020B0604030504040204" pitchFamily="34" charset="-120"/>
            </a:endParaRPr>
          </a:p>
        </p:txBody>
      </p:sp>
      <p:sp>
        <p:nvSpPr>
          <p:cNvPr id="12" name="矩形 11"/>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依法應進用身心障礙人數</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勞</a:t>
            </a:r>
            <a:r>
              <a:rPr lang="zh-TW" altLang="zh-TW" sz="2400" b="1" dirty="0">
                <a:solidFill>
                  <a:srgbClr val="FF0000"/>
                </a:solidFill>
                <a:latin typeface="微軟正黑體" panose="020B0604030504040204" pitchFamily="34" charset="-120"/>
                <a:ea typeface="微軟正黑體" panose="020B0604030504040204" pitchFamily="34" charset="-120"/>
              </a:rPr>
              <a:t>僱型學生兼任「教學」</a:t>
            </a:r>
            <a:r>
              <a:rPr lang="zh-TW" altLang="en-US" sz="2400" b="1" dirty="0">
                <a:solidFill>
                  <a:srgbClr val="FF0000"/>
                </a:solidFill>
                <a:latin typeface="微軟正黑體" panose="020B0604030504040204" pitchFamily="34" charset="-120"/>
                <a:ea typeface="微軟正黑體" panose="020B0604030504040204" pitchFamily="34" charset="-120"/>
              </a:rPr>
              <a:t>助理人數</a:t>
            </a:r>
            <a:r>
              <a:rPr lang="en-US" altLang="zh-TW" sz="2400" b="1" dirty="0">
                <a:solidFill>
                  <a:srgbClr val="FF0000"/>
                </a:solidFill>
                <a:latin typeface="微軟正黑體" panose="020B0604030504040204" pitchFamily="34" charset="-120"/>
                <a:ea typeface="微軟正黑體" panose="020B0604030504040204" pitchFamily="34" charset="-120"/>
              </a:rPr>
              <a:t>(E)</a:t>
            </a: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依「本部補助大專校院辦理教學助理納保作業要點」，學校自</a:t>
            </a:r>
            <a:r>
              <a:rPr lang="en-US" altLang="zh-TW" sz="2400" dirty="0">
                <a:solidFill>
                  <a:prstClr val="black"/>
                </a:solidFill>
                <a:latin typeface="微軟正黑體" panose="020B0604030504040204" pitchFamily="34" charset="-120"/>
                <a:ea typeface="微軟正黑體" panose="020B0604030504040204" pitchFamily="34" charset="-120"/>
              </a:rPr>
              <a:t>108</a:t>
            </a:r>
            <a:r>
              <a:rPr lang="zh-TW" altLang="zh-TW"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2</a:t>
            </a:r>
            <a:r>
              <a:rPr lang="zh-TW" altLang="zh-TW" sz="2400" dirty="0">
                <a:solidFill>
                  <a:prstClr val="black"/>
                </a:solidFill>
                <a:latin typeface="微軟正黑體" panose="020B0604030504040204" pitchFamily="34" charset="-120"/>
                <a:ea typeface="微軟正黑體" panose="020B0604030504040204" pitchFamily="34" charset="-120"/>
              </a:rPr>
              <a:t>月</a:t>
            </a:r>
            <a:r>
              <a:rPr lang="en-US" altLang="zh-TW" sz="2400" dirty="0">
                <a:solidFill>
                  <a:prstClr val="black"/>
                </a:solidFill>
                <a:latin typeface="微軟正黑體" panose="020B0604030504040204" pitchFamily="34" charset="-120"/>
                <a:ea typeface="微軟正黑體" panose="020B0604030504040204" pitchFamily="34" charset="-120"/>
              </a:rPr>
              <a:t>1</a:t>
            </a:r>
            <a:r>
              <a:rPr lang="zh-TW" altLang="zh-TW" sz="2400" dirty="0">
                <a:solidFill>
                  <a:prstClr val="black"/>
                </a:solidFill>
                <a:latin typeface="微軟正黑體" panose="020B0604030504040204" pitchFamily="34" charset="-120"/>
                <a:ea typeface="微軟正黑體" panose="020B0604030504040204" pitchFamily="34" charset="-120"/>
              </a:rPr>
              <a:t>日起應針對「勞僱型學生兼任教學助理」辦理納保，查</a:t>
            </a:r>
            <a:r>
              <a:rPr lang="zh-TW" altLang="zh-TW" sz="2400" b="1" dirty="0">
                <a:solidFill>
                  <a:srgbClr val="FF0000"/>
                </a:solidFill>
                <a:latin typeface="微軟正黑體" panose="020B0604030504040204" pitchFamily="34" charset="-120"/>
                <a:ea typeface="微軟正黑體" panose="020B0604030504040204" pitchFamily="34" charset="-120"/>
              </a:rPr>
              <a:t>「身心障礙者權益保障法」第</a:t>
            </a:r>
            <a:r>
              <a:rPr lang="en-US" altLang="zh-TW" sz="2400" b="1" dirty="0">
                <a:solidFill>
                  <a:srgbClr val="FF0000"/>
                </a:solidFill>
                <a:latin typeface="微軟正黑體" panose="020B0604030504040204" pitchFamily="34" charset="-120"/>
                <a:ea typeface="微軟正黑體" panose="020B0604030504040204" pitchFamily="34" charset="-120"/>
              </a:rPr>
              <a:t>38</a:t>
            </a:r>
            <a:r>
              <a:rPr lang="zh-TW" altLang="zh-TW" sz="2400" b="1" dirty="0">
                <a:solidFill>
                  <a:srgbClr val="FF0000"/>
                </a:solidFill>
                <a:latin typeface="微軟正黑體" panose="020B0604030504040204" pitchFamily="34" charset="-120"/>
                <a:ea typeface="微軟正黑體" panose="020B0604030504040204" pitchFamily="34" charset="-120"/>
              </a:rPr>
              <a:t>條規定，其中公立學校不得低於員工總人數</a:t>
            </a:r>
            <a:r>
              <a:rPr lang="en-US" altLang="zh-TW" sz="2400" b="1" dirty="0">
                <a:solidFill>
                  <a:srgbClr val="FF0000"/>
                </a:solidFill>
                <a:latin typeface="微軟正黑體" panose="020B0604030504040204" pitchFamily="34" charset="-120"/>
                <a:ea typeface="微軟正黑體" panose="020B0604030504040204" pitchFamily="34" charset="-120"/>
              </a:rPr>
              <a:t>3</a:t>
            </a:r>
            <a:r>
              <a:rPr lang="zh-TW" altLang="zh-TW" sz="2400" b="1" dirty="0">
                <a:solidFill>
                  <a:srgbClr val="FF0000"/>
                </a:solidFill>
                <a:latin typeface="微軟正黑體" panose="020B0604030504040204" pitchFamily="34" charset="-120"/>
                <a:ea typeface="微軟正黑體" panose="020B0604030504040204" pitchFamily="34" charset="-120"/>
              </a:rPr>
              <a:t>％、私立學校不得低於員工總人數</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故請學校填報所聘「勞僱型學生兼任教學助理」之衍生應進用身心障礙者之人數，其計算所得數字</a:t>
            </a:r>
            <a:r>
              <a:rPr lang="zh-TW" altLang="en-US" sz="2400" dirty="0">
                <a:solidFill>
                  <a:prstClr val="black"/>
                </a:solidFill>
                <a:latin typeface="微軟正黑體" panose="020B0604030504040204" pitchFamily="34" charset="-120"/>
                <a:ea typeface="微軟正黑體" panose="020B0604030504040204" pitchFamily="34" charset="-120"/>
              </a:rPr>
              <a:t>採無條件進位</a:t>
            </a:r>
            <a:r>
              <a:rPr lang="zh-TW" altLang="zh-TW"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新增欄位</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7" name="表格 6"/>
          <p:cNvGraphicFramePr>
            <a:graphicFrameLocks noGrp="1"/>
          </p:cNvGraphicFramePr>
          <p:nvPr/>
        </p:nvGraphicFramePr>
        <p:xfrm>
          <a:off x="77788" y="989013"/>
          <a:ext cx="12025312" cy="2740025"/>
        </p:xfrm>
        <a:graphic>
          <a:graphicData uri="http://schemas.openxmlformats.org/drawingml/2006/table">
            <a:tbl>
              <a:tblPr firstRow="1" firstCol="1" bandRow="1">
                <a:tableStyleId>{5C22544A-7EE6-4342-B048-85BDC9FD1C3A}</a:tableStyleId>
              </a:tblPr>
              <a:tblGrid>
                <a:gridCol w="382409">
                  <a:extLst>
                    <a:ext uri="{9D8B030D-6E8A-4147-A177-3AD203B41FA5}">
                      <a16:colId xmlns:a16="http://schemas.microsoft.com/office/drawing/2014/main" val="3867426937"/>
                    </a:ext>
                  </a:extLst>
                </a:gridCol>
                <a:gridCol w="378900">
                  <a:extLst>
                    <a:ext uri="{9D8B030D-6E8A-4147-A177-3AD203B41FA5}">
                      <a16:colId xmlns:a16="http://schemas.microsoft.com/office/drawing/2014/main" val="2977121212"/>
                    </a:ext>
                  </a:extLst>
                </a:gridCol>
                <a:gridCol w="1493378">
                  <a:extLst>
                    <a:ext uri="{9D8B030D-6E8A-4147-A177-3AD203B41FA5}">
                      <a16:colId xmlns:a16="http://schemas.microsoft.com/office/drawing/2014/main" val="437432589"/>
                    </a:ext>
                  </a:extLst>
                </a:gridCol>
                <a:gridCol w="1843096">
                  <a:extLst>
                    <a:ext uri="{9D8B030D-6E8A-4147-A177-3AD203B41FA5}">
                      <a16:colId xmlns:a16="http://schemas.microsoft.com/office/drawing/2014/main" val="3230690783"/>
                    </a:ext>
                  </a:extLst>
                </a:gridCol>
                <a:gridCol w="1947601">
                  <a:extLst>
                    <a:ext uri="{9D8B030D-6E8A-4147-A177-3AD203B41FA5}">
                      <a16:colId xmlns:a16="http://schemas.microsoft.com/office/drawing/2014/main" val="2528131056"/>
                    </a:ext>
                  </a:extLst>
                </a:gridCol>
                <a:gridCol w="2501408">
                  <a:extLst>
                    <a:ext uri="{9D8B030D-6E8A-4147-A177-3AD203B41FA5}">
                      <a16:colId xmlns:a16="http://schemas.microsoft.com/office/drawing/2014/main" val="823008675"/>
                    </a:ext>
                  </a:extLst>
                </a:gridCol>
                <a:gridCol w="3138087">
                  <a:extLst>
                    <a:ext uri="{9D8B030D-6E8A-4147-A177-3AD203B41FA5}">
                      <a16:colId xmlns:a16="http://schemas.microsoft.com/office/drawing/2014/main" val="3095988284"/>
                    </a:ext>
                  </a:extLst>
                </a:gridCol>
                <a:gridCol w="340434">
                  <a:extLst>
                    <a:ext uri="{9D8B030D-6E8A-4147-A177-3AD203B41FA5}">
                      <a16:colId xmlns:a16="http://schemas.microsoft.com/office/drawing/2014/main" val="3587795652"/>
                    </a:ext>
                  </a:extLst>
                </a:gridCol>
              </a:tblGrid>
              <a:tr h="1005973">
                <a:tc rowSpan="2">
                  <a:txBody>
                    <a:bodyPr/>
                    <a:lstStyle/>
                    <a:p>
                      <a:pPr algn="ctr">
                        <a:lnSpc>
                          <a:spcPct val="1000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a:lnSpc>
                          <a:spcPct val="1000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資料月份</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000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參加公、勞保總人數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TW" altLang="en-US"/>
                    </a:p>
                  </a:txBody>
                  <a:tcPr/>
                </a:tc>
                <a:tc hMerge="1">
                  <a:txBody>
                    <a:bodyPr/>
                    <a:lstStyle/>
                    <a:p>
                      <a:endParaRPr lang="zh-TW" altLang="en-US"/>
                    </a:p>
                  </a:txBody>
                  <a:tcPr/>
                </a:tc>
                <a:tc gridSpan="2">
                  <a:txBody>
                    <a:bodyPr/>
                    <a:lstStyle/>
                    <a:p>
                      <a:pPr algn="ctr">
                        <a:lnSpc>
                          <a:spcPct val="1000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依法應進</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用</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身心</a:t>
                      </a:r>
                      <a:r>
                        <a:rPr lang="zh-TW" sz="2400" b="1" kern="100" dirty="0">
                          <a:solidFill>
                            <a:srgbClr val="FF0000"/>
                          </a:solidFill>
                          <a:effectLst/>
                          <a:latin typeface="微軟正黑體" panose="020B0604030504040204" pitchFamily="34" charset="-120"/>
                          <a:ea typeface="微軟正黑體" panose="020B0604030504040204" pitchFamily="34" charset="-120"/>
                        </a:rPr>
                        <a:t>障礙</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人數</a:t>
                      </a:r>
                      <a:endParaRPr lang="zh-TW" altLang="zh-TW" sz="2400" b="1" kern="100" dirty="0" smtClean="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endParaRPr lang="zh-TW" altLang="en-US"/>
                    </a:p>
                  </a:txBody>
                  <a:tcPr/>
                </a:tc>
                <a:tc rowSpan="2">
                  <a:txBody>
                    <a:bodyPr/>
                    <a:lstStyle/>
                    <a:p>
                      <a:pPr algn="ctr">
                        <a:lnSpc>
                          <a:spcPct val="100000"/>
                        </a:lnSpc>
                        <a:spcAft>
                          <a:spcPts val="0"/>
                        </a:spcAft>
                        <a:tabLst>
                          <a:tab pos="9972040" algn="r"/>
                        </a:tabLs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rPr>
                        <a:t>略</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4" marR="68584"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1883799"/>
                  </a:ext>
                </a:extLst>
              </a:tr>
              <a:tr h="1734052">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教職員工總</a:t>
                      </a:r>
                      <a:r>
                        <a:rPr lang="zh-TW" sz="2400" b="0" kern="100" dirty="0" smtClean="0">
                          <a:solidFill>
                            <a:schemeClr val="tx1"/>
                          </a:solidFill>
                          <a:effectLst/>
                          <a:latin typeface="微軟正黑體" panose="020B0604030504040204" pitchFamily="34" charset="-120"/>
                          <a:ea typeface="微軟正黑體" panose="020B0604030504040204" pitchFamily="34" charset="-120"/>
                        </a:rPr>
                        <a:t>人數</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A</a:t>
                      </a: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endParaRPr lang="zh-TW" sz="2400" b="0" kern="100" dirty="0">
                        <a:solidFill>
                          <a:schemeClr val="tx1"/>
                        </a:solidFill>
                        <a:effectLst/>
                        <a:latin typeface="微軟正黑體" panose="020B0604030504040204" pitchFamily="34" charset="-120"/>
                        <a:ea typeface="微軟正黑體" panose="020B0604030504040204" pitchFamily="34" charset="-120"/>
                      </a:endParaRPr>
                    </a:p>
                  </a:txBody>
                  <a:tcPr marL="68584" marR="685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tabLst>
                          <a:tab pos="9972040" algn="r"/>
                        </a:tabLst>
                      </a:pPr>
                      <a:r>
                        <a:rPr lang="zh-TW" sz="2400" b="0" kern="100" dirty="0">
                          <a:solidFill>
                            <a:schemeClr val="tx1"/>
                          </a:solidFill>
                          <a:effectLst/>
                          <a:latin typeface="微軟正黑體" panose="020B0604030504040204" pitchFamily="34" charset="-120"/>
                          <a:ea typeface="微軟正黑體" panose="020B0604030504040204" pitchFamily="34" charset="-120"/>
                        </a:rPr>
                        <a:t>勞僱型</a:t>
                      </a:r>
                      <a:r>
                        <a:rPr lang="zh-TW" sz="2400" b="0" kern="100" dirty="0" smtClean="0">
                          <a:solidFill>
                            <a:schemeClr val="tx1"/>
                          </a:solidFill>
                          <a:effectLst/>
                          <a:latin typeface="微軟正黑體" panose="020B0604030504040204" pitchFamily="34" charset="-120"/>
                          <a:ea typeface="微軟正黑體" panose="020B0604030504040204" pitchFamily="34" charset="-120"/>
                        </a:rPr>
                        <a:t>學生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兼任助理</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人數</a:t>
                      </a:r>
                      <a:r>
                        <a:rPr lang="en-US" sz="2400" b="0" kern="100" dirty="0">
                          <a:solidFill>
                            <a:schemeClr val="tx1"/>
                          </a:solidFill>
                          <a:effectLst/>
                          <a:latin typeface="微軟正黑體" panose="020B0604030504040204" pitchFamily="34" charset="-120"/>
                          <a:ea typeface="微軟正黑體" panose="020B0604030504040204" pitchFamily="34" charset="-120"/>
                        </a:rPr>
                        <a:t>(B)</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tabLst>
                          <a:tab pos="9972040" algn="r"/>
                        </a:tabLst>
                      </a:pPr>
                      <a:r>
                        <a:rPr lang="zh-TW" sz="2400" b="0" kern="100" dirty="0">
                          <a:solidFill>
                            <a:schemeClr val="tx1"/>
                          </a:solidFill>
                          <a:effectLst/>
                          <a:latin typeface="微軟正黑體" panose="020B0604030504040204" pitchFamily="34" charset="-120"/>
                          <a:ea typeface="微軟正黑體" panose="020B0604030504040204" pitchFamily="34" charset="-120"/>
                        </a:rPr>
                        <a:t>勞僱型</a:t>
                      </a:r>
                      <a:r>
                        <a:rPr lang="zh-TW" sz="2400" b="0" kern="100" dirty="0" smtClean="0">
                          <a:solidFill>
                            <a:schemeClr val="tx1"/>
                          </a:solidFill>
                          <a:effectLst/>
                          <a:latin typeface="微軟正黑體" panose="020B0604030504040204" pitchFamily="34" charset="-120"/>
                          <a:ea typeface="微軟正黑體" panose="020B0604030504040204" pitchFamily="34" charset="-120"/>
                        </a:rPr>
                        <a:t>學生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兼任</a:t>
                      </a:r>
                      <a:r>
                        <a:rPr lang="zh-TW" sz="2400" b="0" kern="100" dirty="0">
                          <a:solidFill>
                            <a:schemeClr val="tx1"/>
                          </a:solidFill>
                          <a:effectLst/>
                          <a:latin typeface="微軟正黑體" panose="020B0604030504040204" pitchFamily="34" charset="-120"/>
                          <a:ea typeface="微軟正黑體" panose="020B0604030504040204" pitchFamily="34" charset="-120"/>
                        </a:rPr>
                        <a:t>「教學</a:t>
                      </a:r>
                      <a:r>
                        <a:rPr lang="zh-TW" sz="2400" b="0" kern="100" dirty="0" smtClean="0">
                          <a:solidFill>
                            <a:schemeClr val="tx1"/>
                          </a:solidFill>
                          <a:effectLst/>
                          <a:latin typeface="微軟正黑體" panose="020B0604030504040204" pitchFamily="34" charset="-120"/>
                          <a:ea typeface="微軟正黑體" panose="020B0604030504040204" pitchFamily="34" charset="-120"/>
                        </a:rPr>
                        <a:t>」</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助理</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r>
                        <a:rPr lang="en-US" sz="2400" b="0" kern="100" dirty="0">
                          <a:solidFill>
                            <a:schemeClr val="tx1"/>
                          </a:solidFill>
                          <a:effectLst/>
                          <a:latin typeface="微軟正黑體" panose="020B0604030504040204" pitchFamily="34" charset="-120"/>
                          <a:ea typeface="微軟正黑體" panose="020B0604030504040204" pitchFamily="34" charset="-120"/>
                        </a:rPr>
                        <a:t>(C) </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tabLst>
                          <a:tab pos="9972040" algn="r"/>
                        </a:tabLst>
                      </a:pPr>
                      <a:r>
                        <a:rPr lang="zh-TW" sz="2400" b="0" kern="100" dirty="0">
                          <a:solidFill>
                            <a:schemeClr val="tx1"/>
                          </a:solidFill>
                          <a:effectLst/>
                          <a:latin typeface="微軟正黑體" panose="020B0604030504040204" pitchFamily="34" charset="-120"/>
                          <a:ea typeface="微軟正黑體" panose="020B0604030504040204" pitchFamily="34" charset="-120"/>
                        </a:rPr>
                        <a:t>總人數</a:t>
                      </a:r>
                      <a:r>
                        <a:rPr lang="en-US" sz="2400" b="0" kern="100" dirty="0">
                          <a:solidFill>
                            <a:schemeClr val="tx1"/>
                          </a:solidFill>
                          <a:effectLst/>
                          <a:latin typeface="微軟正黑體" panose="020B0604030504040204" pitchFamily="34" charset="-120"/>
                          <a:ea typeface="微軟正黑體" panose="020B0604030504040204" pitchFamily="34" charset="-120"/>
                        </a:rPr>
                        <a:t>(D</a:t>
                      </a: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p>
                    <a:p>
                      <a:pPr marL="0" marR="0" indent="0" algn="ctr" defTabSz="914400" rtl="0" eaLnBrk="1" fontAlgn="auto" latinLnBrk="0" hangingPunct="1">
                        <a:lnSpc>
                          <a:spcPct val="100000"/>
                        </a:lnSpc>
                        <a:spcBef>
                          <a:spcPts val="0"/>
                        </a:spcBef>
                        <a:spcAft>
                          <a:spcPts val="0"/>
                        </a:spcAft>
                        <a:buClrTx/>
                        <a:buSzTx/>
                        <a:buFontTx/>
                        <a:buNone/>
                        <a:tabLst/>
                        <a:defRPr/>
                      </a:pPr>
                      <a:r>
                        <a:rPr lang="zh-TW" altLang="zh-TW" sz="2000" b="0" kern="100" dirty="0" smtClean="0">
                          <a:solidFill>
                            <a:schemeClr val="tx1"/>
                          </a:solidFill>
                          <a:effectLst/>
                          <a:latin typeface="微軟正黑體" panose="020B0604030504040204" pitchFamily="34" charset="-120"/>
                          <a:ea typeface="微軟正黑體" panose="020B0604030504040204" pitchFamily="34" charset="-120"/>
                        </a:rPr>
                        <a:t>國立</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(D)=(A+B)</a:t>
                      </a:r>
                      <a:r>
                        <a:rPr lang="zh-TW" altLang="zh-TW" sz="2000" b="0" kern="100" dirty="0" smtClean="0">
                          <a:solidFill>
                            <a:schemeClr val="tx1"/>
                          </a:solidFill>
                          <a:effectLst/>
                          <a:latin typeface="微軟正黑體" panose="020B0604030504040204" pitchFamily="34" charset="-120"/>
                          <a:ea typeface="微軟正黑體" panose="020B0604030504040204" pitchFamily="34" charset="-120"/>
                        </a:rPr>
                        <a:t>╳</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3%</a:t>
                      </a:r>
                      <a:endParaRPr lang="zh-TW" altLang="zh-TW" sz="20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altLang="zh-TW" sz="2000" b="0" kern="100" dirty="0" smtClean="0">
                          <a:solidFill>
                            <a:schemeClr val="tx1"/>
                          </a:solidFill>
                          <a:effectLst/>
                          <a:latin typeface="微軟正黑體" panose="020B0604030504040204" pitchFamily="34" charset="-120"/>
                          <a:ea typeface="微軟正黑體" panose="020B0604030504040204" pitchFamily="34" charset="-120"/>
                        </a:rPr>
                        <a:t>私立</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(D)=(A+B)</a:t>
                      </a:r>
                      <a:r>
                        <a:rPr lang="zh-TW" altLang="zh-TW" sz="2000" b="0" kern="100" dirty="0" smtClean="0">
                          <a:solidFill>
                            <a:schemeClr val="tx1"/>
                          </a:solidFill>
                          <a:effectLst/>
                          <a:latin typeface="微軟正黑體" panose="020B0604030504040204" pitchFamily="34" charset="-120"/>
                          <a:ea typeface="微軟正黑體" panose="020B0604030504040204" pitchFamily="34" charset="-120"/>
                        </a:rPr>
                        <a:t>╳</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1%</a:t>
                      </a:r>
                      <a:endParaRPr lang="zh-TW" altLang="zh-TW" sz="2000" b="0" kern="100" dirty="0" smtClean="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tabLst>
                          <a:tab pos="9972040" algn="r"/>
                        </a:tabLst>
                      </a:pPr>
                      <a:r>
                        <a:rPr lang="zh-TW" sz="2400" b="1" kern="100" dirty="0">
                          <a:solidFill>
                            <a:srgbClr val="FF0000"/>
                          </a:solidFill>
                          <a:effectLst/>
                          <a:latin typeface="微軟正黑體" panose="020B0604030504040204" pitchFamily="34" charset="-120"/>
                          <a:ea typeface="微軟正黑體" panose="020B0604030504040204" pitchFamily="34" charset="-120"/>
                        </a:rPr>
                        <a:t>勞僱型</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學生兼任</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sz="2400" b="1" u="none" kern="100" dirty="0" smtClean="0">
                          <a:solidFill>
                            <a:srgbClr val="FF0000"/>
                          </a:solidFill>
                          <a:effectLst/>
                          <a:latin typeface="微軟正黑體" panose="020B0604030504040204" pitchFamily="34" charset="-120"/>
                          <a:ea typeface="微軟正黑體" panose="020B0604030504040204" pitchFamily="34" charset="-120"/>
                        </a:rPr>
                        <a:t>「</a:t>
                      </a:r>
                      <a:r>
                        <a:rPr lang="zh-TW" sz="2400" b="1" u="none" kern="100" dirty="0">
                          <a:solidFill>
                            <a:srgbClr val="FF0000"/>
                          </a:solidFill>
                          <a:effectLst/>
                          <a:latin typeface="微軟正黑體" panose="020B0604030504040204" pitchFamily="34" charset="-120"/>
                          <a:ea typeface="微軟正黑體" panose="020B0604030504040204" pitchFamily="34" charset="-120"/>
                        </a:rPr>
                        <a:t>教學」</a:t>
                      </a:r>
                      <a:r>
                        <a:rPr lang="zh-TW" sz="2400" b="1" u="none" kern="100" dirty="0" smtClean="0">
                          <a:solidFill>
                            <a:srgbClr val="FF0000"/>
                          </a:solidFill>
                          <a:effectLst/>
                          <a:latin typeface="微軟正黑體" panose="020B0604030504040204" pitchFamily="34" charset="-120"/>
                          <a:ea typeface="微軟正黑體" panose="020B0604030504040204" pitchFamily="34" charset="-120"/>
                        </a:rPr>
                        <a:t>助理</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人數</a:t>
                      </a:r>
                      <a:r>
                        <a:rPr lang="zh-TW" sz="2400" b="1" kern="100" dirty="0">
                          <a:solidFill>
                            <a:srgbClr val="FF0000"/>
                          </a:solidFill>
                          <a:effectLst/>
                          <a:latin typeface="微軟正黑體" panose="020B0604030504040204" pitchFamily="34" charset="-120"/>
                          <a:ea typeface="微軟正黑體" panose="020B0604030504040204" pitchFamily="34" charset="-120"/>
                        </a:rPr>
                        <a:t>（</a:t>
                      </a:r>
                      <a:r>
                        <a:rPr lang="en-US" sz="2400" b="1" kern="100" dirty="0">
                          <a:solidFill>
                            <a:srgbClr val="FF0000"/>
                          </a:solidFill>
                          <a:effectLst/>
                          <a:latin typeface="微軟正黑體" panose="020B0604030504040204" pitchFamily="34" charset="-120"/>
                          <a:ea typeface="微軟正黑體" panose="020B0604030504040204" pitchFamily="34" charset="-120"/>
                        </a:rPr>
                        <a:t>E</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b="1" kern="100" dirty="0" smtClean="0">
                          <a:solidFill>
                            <a:srgbClr val="FF0000"/>
                          </a:solidFill>
                          <a:effectLst/>
                          <a:latin typeface="微軟正黑體" panose="020B0604030504040204" pitchFamily="34" charset="-120"/>
                          <a:ea typeface="微軟正黑體" panose="020B0604030504040204" pitchFamily="34" charset="-120"/>
                        </a:rPr>
                        <a:t>國立</a:t>
                      </a:r>
                      <a:r>
                        <a:rPr lang="en-US" altLang="zh-TW" sz="2000" b="1" kern="100" dirty="0" smtClean="0">
                          <a:solidFill>
                            <a:srgbClr val="FF0000"/>
                          </a:solidFill>
                          <a:effectLst/>
                          <a:latin typeface="微軟正黑體" panose="020B0604030504040204" pitchFamily="34" charset="-120"/>
                          <a:ea typeface="微軟正黑體" panose="020B0604030504040204" pitchFamily="34" charset="-120"/>
                        </a:rPr>
                        <a:t>(E)=(C)╳3%</a:t>
                      </a:r>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b="1" kern="100" dirty="0" smtClean="0">
                          <a:solidFill>
                            <a:srgbClr val="FF0000"/>
                          </a:solidFill>
                          <a:effectLst/>
                          <a:latin typeface="微軟正黑體" panose="020B0604030504040204" pitchFamily="34" charset="-120"/>
                          <a:ea typeface="微軟正黑體" panose="020B0604030504040204" pitchFamily="34" charset="-120"/>
                        </a:rPr>
                        <a:t>私立</a:t>
                      </a:r>
                      <a:r>
                        <a:rPr lang="en-US" altLang="zh-TW" sz="2000" b="1" kern="100" dirty="0" smtClean="0">
                          <a:solidFill>
                            <a:srgbClr val="FF0000"/>
                          </a:solidFill>
                          <a:effectLst/>
                          <a:latin typeface="微軟正黑體" panose="020B0604030504040204" pitchFamily="34" charset="-120"/>
                          <a:ea typeface="微軟正黑體" panose="020B0604030504040204" pitchFamily="34" charset="-120"/>
                        </a:rPr>
                        <a:t>(E)=(C)╳1%</a:t>
                      </a:r>
                    </a:p>
                  </a:txBody>
                  <a:tcPr marL="68584" marR="68584"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vMerge="1">
                  <a:txBody>
                    <a:bodyPr/>
                    <a:lstStyle/>
                    <a:p>
                      <a:pPr marL="0" algn="ctr" defTabSz="914400" rtl="0" eaLnBrk="1" latinLnBrk="0" hangingPunct="1">
                        <a:lnSpc>
                          <a:spcPct val="100000"/>
                        </a:lnSpc>
                        <a:spcAft>
                          <a:spcPts val="0"/>
                        </a:spcAft>
                        <a:tabLst>
                          <a:tab pos="9972040" algn="r"/>
                        </a:tabLst>
                      </a:pP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95999750"/>
                  </a:ext>
                </a:extLst>
              </a:tr>
            </a:tbl>
          </a:graphicData>
        </a:graphic>
      </p:graphicFrame>
    </p:spTree>
  </p:cSld>
  <p:clrMapOvr>
    <a:masterClrMapping/>
  </p:clrMapOvr>
  <p:transition spd="slow"/>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21</a:t>
            </a:r>
            <a:endParaRPr lang="zh-TW" altLang="en-US" smtClean="0"/>
          </a:p>
        </p:txBody>
      </p:sp>
      <p:sp>
        <p:nvSpPr>
          <p:cNvPr id="149507"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4AA87EEF-A8BA-4ED0-9AFF-3E441DF09562}" type="slidenum">
              <a:rPr lang="zh-TW" altLang="en-US" smtClean="0">
                <a:solidFill>
                  <a:srgbClr val="000000"/>
                </a:solidFill>
              </a:rPr>
              <a:pPr fontAlgn="base">
                <a:spcBef>
                  <a:spcPct val="0"/>
                </a:spcBef>
                <a:spcAft>
                  <a:spcPct val="0"/>
                </a:spcAft>
              </a:pPr>
              <a:t>85</a:t>
            </a:fld>
            <a:endParaRPr lang="zh-TW" altLang="en-US" smtClean="0">
              <a:solidFill>
                <a:srgbClr val="000000"/>
              </a:solidFill>
            </a:endParaRPr>
          </a:p>
        </p:txBody>
      </p:sp>
      <p:sp>
        <p:nvSpPr>
          <p:cNvPr id="149508" name="標題 1"/>
          <p:cNvSpPr txBox="1">
            <a:spLocks/>
          </p:cNvSpPr>
          <p:nvPr/>
        </p:nvSpPr>
        <p:spPr bwMode="auto">
          <a:xfrm>
            <a:off x="1762125" y="230188"/>
            <a:ext cx="1046797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zh-TW" sz="3200" b="1">
                <a:solidFill>
                  <a:srgbClr val="C5E0B4"/>
                </a:solidFill>
                <a:latin typeface="微軟正黑體" panose="020B0604030504040204" pitchFamily="34" charset="-120"/>
                <a:ea typeface="微軟正黑體" panose="020B0604030504040204" pitchFamily="34" charset="-120"/>
              </a:rPr>
              <a:t>表</a:t>
            </a:r>
            <a:r>
              <a:rPr lang="en-US" altLang="zh-TW" sz="3200" b="1">
                <a:solidFill>
                  <a:srgbClr val="C5E0B4"/>
                </a:solidFill>
                <a:latin typeface="微軟正黑體" panose="020B0604030504040204" pitchFamily="34" charset="-120"/>
                <a:ea typeface="微軟正黑體" panose="020B0604030504040204" pitchFamily="34" charset="-120"/>
              </a:rPr>
              <a:t>7-11 </a:t>
            </a:r>
            <a:r>
              <a:rPr lang="zh-TW" altLang="zh-TW" sz="3200" b="1">
                <a:solidFill>
                  <a:srgbClr val="C5E0B4"/>
                </a:solidFill>
                <a:latin typeface="微軟正黑體" panose="020B0604030504040204" pitchFamily="34" charset="-120"/>
                <a:ea typeface="微軟正黑體" panose="020B0604030504040204" pitchFamily="34" charset="-120"/>
              </a:rPr>
              <a:t>學校「每月」身心障礙進用員額暨繳交代金統計</a:t>
            </a:r>
            <a:endParaRPr lang="zh-TW" altLang="en-US" sz="3200" b="1">
              <a:solidFill>
                <a:srgbClr val="C5E0B4"/>
              </a:solidFill>
              <a:latin typeface="微軟正黑體" panose="020B0604030504040204" pitchFamily="34" charset="-120"/>
              <a:ea typeface="微軟正黑體" panose="020B0604030504040204" pitchFamily="34" charset="-120"/>
            </a:endParaRPr>
          </a:p>
        </p:txBody>
      </p:sp>
      <p:sp>
        <p:nvSpPr>
          <p:cNvPr id="7" name="矩形 6"/>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依法應進用身心障礙人數</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勞</a:t>
            </a:r>
            <a:r>
              <a:rPr lang="zh-TW" altLang="zh-TW" sz="2400" b="1" dirty="0">
                <a:solidFill>
                  <a:srgbClr val="FF0000"/>
                </a:solidFill>
                <a:latin typeface="微軟正黑體" panose="020B0604030504040204" pitchFamily="34" charset="-120"/>
                <a:ea typeface="微軟正黑體" panose="020B0604030504040204" pitchFamily="34" charset="-120"/>
              </a:rPr>
              <a:t>僱型學生兼任「教學」</a:t>
            </a:r>
            <a:r>
              <a:rPr lang="zh-TW" altLang="en-US" sz="2400" b="1" dirty="0">
                <a:solidFill>
                  <a:srgbClr val="FF0000"/>
                </a:solidFill>
                <a:latin typeface="微軟正黑體" panose="020B0604030504040204" pitchFamily="34" charset="-120"/>
                <a:ea typeface="微軟正黑體" panose="020B0604030504040204" pitchFamily="34" charset="-120"/>
              </a:rPr>
              <a:t>助理人數</a:t>
            </a:r>
            <a:r>
              <a:rPr lang="en-US" altLang="zh-TW" sz="2400" b="1" dirty="0">
                <a:solidFill>
                  <a:srgbClr val="FF0000"/>
                </a:solidFill>
                <a:latin typeface="微軟正黑體" panose="020B0604030504040204" pitchFamily="34" charset="-120"/>
                <a:ea typeface="微軟正黑體" panose="020B0604030504040204" pitchFamily="34" charset="-120"/>
              </a:rPr>
              <a:t>(E)</a:t>
            </a: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若</a:t>
            </a:r>
            <a:r>
              <a:rPr lang="zh-TW" altLang="zh-TW" sz="2400" b="1" dirty="0">
                <a:solidFill>
                  <a:srgbClr val="FF0000"/>
                </a:solidFill>
                <a:latin typeface="微軟正黑體" panose="020B0604030504040204" pitchFamily="34" charset="-120"/>
                <a:ea typeface="微軟正黑體" panose="020B0604030504040204" pitchFamily="34" charset="-120"/>
              </a:rPr>
              <a:t>公立</a:t>
            </a:r>
            <a:r>
              <a:rPr lang="en-US" altLang="zh-TW" sz="2400" b="1" dirty="0">
                <a:solidFill>
                  <a:srgbClr val="FF0000"/>
                </a:solidFill>
                <a:latin typeface="微軟正黑體" panose="020B0604030504040204" pitchFamily="34" charset="-120"/>
                <a:ea typeface="微軟正黑體" panose="020B0604030504040204" pitchFamily="34" charset="-120"/>
              </a:rPr>
              <a:t>A</a:t>
            </a:r>
            <a:r>
              <a:rPr lang="zh-TW" altLang="zh-TW" sz="2400" b="1" dirty="0">
                <a:solidFill>
                  <a:srgbClr val="FF0000"/>
                </a:solidFill>
                <a:latin typeface="微軟正黑體" panose="020B0604030504040204" pitchFamily="34" charset="-120"/>
                <a:ea typeface="微軟正黑體" panose="020B0604030504040204" pitchFamily="34" charset="-120"/>
              </a:rPr>
              <a:t>校</a:t>
            </a:r>
            <a:r>
              <a:rPr lang="zh-TW" altLang="zh-TW" sz="2400" dirty="0">
                <a:solidFill>
                  <a:prstClr val="black"/>
                </a:solidFill>
                <a:latin typeface="微軟正黑體" panose="020B0604030504040204" pitchFamily="34" charset="-120"/>
                <a:ea typeface="微軟正黑體" panose="020B0604030504040204" pitchFamily="34" charset="-120"/>
              </a:rPr>
              <a:t>聘任勞僱型學生兼任教學助理共</a:t>
            </a:r>
            <a:r>
              <a:rPr lang="en-US" altLang="zh-TW" sz="2400" b="1" dirty="0">
                <a:solidFill>
                  <a:srgbClr val="FF0000"/>
                </a:solidFill>
                <a:latin typeface="微軟正黑體" panose="020B0604030504040204" pitchFamily="34" charset="-120"/>
                <a:ea typeface="微軟正黑體" panose="020B0604030504040204" pitchFamily="34" charset="-120"/>
              </a:rPr>
              <a:t>110</a:t>
            </a:r>
            <a:r>
              <a:rPr lang="zh-TW" altLang="zh-TW" sz="2400" b="1" dirty="0">
                <a:solidFill>
                  <a:srgbClr val="FF0000"/>
                </a:solidFill>
                <a:latin typeface="微軟正黑體" panose="020B0604030504040204" pitchFamily="34" charset="-120"/>
                <a:ea typeface="微軟正黑體" panose="020B0604030504040204" pitchFamily="34" charset="-120"/>
              </a:rPr>
              <a:t>人</a:t>
            </a:r>
            <a:r>
              <a:rPr lang="zh-TW" altLang="zh-TW" sz="2400" dirty="0">
                <a:solidFill>
                  <a:prstClr val="black"/>
                </a:solidFill>
                <a:latin typeface="微軟正黑體" panose="020B0604030504040204" pitchFamily="34" charset="-120"/>
                <a:ea typeface="微軟正黑體" panose="020B0604030504040204" pitchFamily="34" charset="-120"/>
              </a:rPr>
              <a:t>，其【依法應進用身心障礙人數】為</a:t>
            </a:r>
            <a:r>
              <a:rPr lang="en-US" altLang="zh-TW" sz="2400" b="1" dirty="0">
                <a:solidFill>
                  <a:srgbClr val="FF0000"/>
                </a:solidFill>
                <a:latin typeface="微軟正黑體" panose="020B0604030504040204" pitchFamily="34" charset="-120"/>
                <a:ea typeface="微軟正黑體" panose="020B0604030504040204" pitchFamily="34" charset="-120"/>
              </a:rPr>
              <a:t>110</a:t>
            </a:r>
            <a:r>
              <a:rPr lang="zh-TW" altLang="zh-TW" sz="2400" b="1" dirty="0">
                <a:solidFill>
                  <a:srgbClr val="FF0000"/>
                </a:solidFill>
                <a:latin typeface="微軟正黑體" panose="020B0604030504040204" pitchFamily="34" charset="-120"/>
                <a:ea typeface="微軟正黑體" panose="020B0604030504040204" pitchFamily="34" charset="-120"/>
              </a:rPr>
              <a:t>人</a:t>
            </a:r>
            <a:r>
              <a:rPr lang="en-US" altLang="zh-TW" sz="2400" b="1" dirty="0">
                <a:solidFill>
                  <a:srgbClr val="FF0000"/>
                </a:solidFill>
                <a:latin typeface="微軟正黑體" panose="020B0604030504040204" pitchFamily="34" charset="-120"/>
                <a:ea typeface="微軟正黑體" panose="020B0604030504040204" pitchFamily="34" charset="-120"/>
              </a:rPr>
              <a:t>*3%=3.3(</a:t>
            </a:r>
            <a:r>
              <a:rPr lang="zh-TW" altLang="zh-TW" sz="2400" b="1" dirty="0">
                <a:solidFill>
                  <a:srgbClr val="FF0000"/>
                </a:solidFill>
                <a:latin typeface="微軟正黑體" panose="020B0604030504040204" pitchFamily="34" charset="-120"/>
                <a:ea typeface="微軟正黑體" panose="020B0604030504040204" pitchFamily="34" charset="-120"/>
              </a:rPr>
              <a:t>人</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，請填報【勞僱型學生兼任「教學」助理人數之依法應進用身心障礙人數為</a:t>
            </a:r>
            <a:r>
              <a:rPr lang="en-US" altLang="zh-TW" sz="2400" b="1" dirty="0">
                <a:solidFill>
                  <a:srgbClr val="FF0000"/>
                </a:solidFill>
                <a:latin typeface="微軟正黑體" panose="020B0604030504040204" pitchFamily="34" charset="-120"/>
                <a:ea typeface="微軟正黑體" panose="020B0604030504040204" pitchFamily="34" charset="-120"/>
              </a:rPr>
              <a:t>4</a:t>
            </a:r>
            <a:r>
              <a:rPr lang="zh-TW" altLang="zh-TW" sz="2400" b="1" dirty="0">
                <a:solidFill>
                  <a:srgbClr val="FF0000"/>
                </a:solidFill>
                <a:latin typeface="微軟正黑體" panose="020B0604030504040204" pitchFamily="34" charset="-120"/>
                <a:ea typeface="微軟正黑體" panose="020B0604030504040204" pitchFamily="34" charset="-120"/>
              </a:rPr>
              <a:t>人</a:t>
            </a:r>
            <a:r>
              <a:rPr lang="zh-TW"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若</a:t>
            </a:r>
            <a:r>
              <a:rPr lang="zh-TW" altLang="zh-TW" sz="2400" b="1" dirty="0">
                <a:solidFill>
                  <a:srgbClr val="FF0000"/>
                </a:solidFill>
                <a:latin typeface="微軟正黑體" panose="020B0604030504040204" pitchFamily="34" charset="-120"/>
                <a:ea typeface="微軟正黑體" panose="020B0604030504040204" pitchFamily="34" charset="-120"/>
              </a:rPr>
              <a:t>私立</a:t>
            </a:r>
            <a:r>
              <a:rPr lang="en-US" altLang="zh-TW" sz="2400" b="1" dirty="0">
                <a:solidFill>
                  <a:srgbClr val="FF0000"/>
                </a:solidFill>
                <a:latin typeface="微軟正黑體" panose="020B0604030504040204" pitchFamily="34" charset="-120"/>
                <a:ea typeface="微軟正黑體" panose="020B0604030504040204" pitchFamily="34" charset="-120"/>
              </a:rPr>
              <a:t>B</a:t>
            </a:r>
            <a:r>
              <a:rPr lang="zh-TW" altLang="zh-TW" sz="2400" b="1" dirty="0">
                <a:solidFill>
                  <a:srgbClr val="FF0000"/>
                </a:solidFill>
                <a:latin typeface="微軟正黑體" panose="020B0604030504040204" pitchFamily="34" charset="-120"/>
                <a:ea typeface="微軟正黑體" panose="020B0604030504040204" pitchFamily="34" charset="-120"/>
              </a:rPr>
              <a:t>校</a:t>
            </a:r>
            <a:r>
              <a:rPr lang="zh-TW" altLang="zh-TW" sz="2400" dirty="0">
                <a:solidFill>
                  <a:prstClr val="black"/>
                </a:solidFill>
                <a:latin typeface="微軟正黑體" panose="020B0604030504040204" pitchFamily="34" charset="-120"/>
                <a:ea typeface="微軟正黑體" panose="020B0604030504040204" pitchFamily="34" charset="-120"/>
              </a:rPr>
              <a:t>聘任勞僱型學生兼任教學助理共</a:t>
            </a:r>
            <a:r>
              <a:rPr lang="en-US" altLang="zh-TW" sz="2400" b="1" dirty="0">
                <a:solidFill>
                  <a:srgbClr val="FF0000"/>
                </a:solidFill>
                <a:latin typeface="微軟正黑體" panose="020B0604030504040204" pitchFamily="34" charset="-120"/>
                <a:ea typeface="微軟正黑體" panose="020B0604030504040204" pitchFamily="34" charset="-120"/>
              </a:rPr>
              <a:t>60</a:t>
            </a:r>
            <a:r>
              <a:rPr lang="zh-TW" altLang="zh-TW" sz="2400" b="1" dirty="0">
                <a:solidFill>
                  <a:srgbClr val="FF0000"/>
                </a:solidFill>
                <a:latin typeface="微軟正黑體" panose="020B0604030504040204" pitchFamily="34" charset="-120"/>
                <a:ea typeface="微軟正黑體" panose="020B0604030504040204" pitchFamily="34" charset="-120"/>
              </a:rPr>
              <a:t>人</a:t>
            </a:r>
            <a:r>
              <a:rPr lang="zh-TW" altLang="zh-TW" sz="2400" dirty="0">
                <a:solidFill>
                  <a:prstClr val="black"/>
                </a:solidFill>
                <a:latin typeface="微軟正黑體" panose="020B0604030504040204" pitchFamily="34" charset="-120"/>
                <a:ea typeface="微軟正黑體" panose="020B0604030504040204" pitchFamily="34" charset="-120"/>
              </a:rPr>
              <a:t>，其【依法應進用身心障礙人數】為</a:t>
            </a:r>
            <a:r>
              <a:rPr lang="en-US" altLang="zh-TW" sz="2400" dirty="0">
                <a:solidFill>
                  <a:prstClr val="black"/>
                </a:solidFill>
                <a:latin typeface="微軟正黑體" panose="020B0604030504040204" pitchFamily="34" charset="-120"/>
                <a:ea typeface="微軟正黑體" panose="020B0604030504040204" pitchFamily="34" charset="-120"/>
              </a:rPr>
              <a:t> </a:t>
            </a:r>
            <a:r>
              <a:rPr lang="en-US" altLang="zh-TW" sz="2400" b="1" dirty="0">
                <a:solidFill>
                  <a:srgbClr val="FF0000"/>
                </a:solidFill>
                <a:latin typeface="微軟正黑體" panose="020B0604030504040204" pitchFamily="34" charset="-120"/>
                <a:ea typeface="微軟正黑體" panose="020B0604030504040204" pitchFamily="34" charset="-120"/>
              </a:rPr>
              <a:t>60</a:t>
            </a:r>
            <a:r>
              <a:rPr lang="zh-TW" altLang="zh-TW" sz="2400" b="1" dirty="0">
                <a:solidFill>
                  <a:srgbClr val="FF0000"/>
                </a:solidFill>
                <a:latin typeface="微軟正黑體" panose="020B0604030504040204" pitchFamily="34" charset="-120"/>
                <a:ea typeface="微軟正黑體" panose="020B0604030504040204" pitchFamily="34" charset="-120"/>
              </a:rPr>
              <a:t>人</a:t>
            </a:r>
            <a:r>
              <a:rPr lang="en-US" altLang="zh-TW" sz="2400" b="1" dirty="0">
                <a:solidFill>
                  <a:srgbClr val="FF0000"/>
                </a:solidFill>
                <a:latin typeface="微軟正黑體" panose="020B0604030504040204" pitchFamily="34" charset="-120"/>
                <a:ea typeface="微軟正黑體" panose="020B0604030504040204" pitchFamily="34" charset="-120"/>
              </a:rPr>
              <a:t>*1%=0.6(</a:t>
            </a:r>
            <a:r>
              <a:rPr lang="zh-TW" altLang="zh-TW" sz="2400" b="1" dirty="0">
                <a:solidFill>
                  <a:srgbClr val="FF0000"/>
                </a:solidFill>
                <a:latin typeface="微軟正黑體" panose="020B0604030504040204" pitchFamily="34" charset="-120"/>
                <a:ea typeface="微軟正黑體" panose="020B0604030504040204" pitchFamily="34" charset="-120"/>
              </a:rPr>
              <a:t>人</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，請填報【勞僱型學生兼任「教學」助理人數之依法應進用身心障礙人數為</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人</a:t>
            </a:r>
            <a:r>
              <a:rPr lang="zh-TW" altLang="zh-TW" sz="2400" dirty="0">
                <a:solidFill>
                  <a:prstClr val="black"/>
                </a:solidFill>
                <a:latin typeface="微軟正黑體" panose="020B0604030504040204" pitchFamily="34" charset="-120"/>
                <a:ea typeface="微軟正黑體" panose="020B0604030504040204" pitchFamily="34" charset="-120"/>
              </a:rPr>
              <a:t>】。</a:t>
            </a: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月因應「教育部技職司」</a:t>
            </a:r>
            <a:r>
              <a:rPr lang="zh-TW" altLang="en-US" dirty="0">
                <a:solidFill>
                  <a:prstClr val="black"/>
                </a:solidFill>
                <a:latin typeface="微軟正黑體" panose="020B0604030504040204" pitchFamily="34" charset="-120"/>
                <a:ea typeface="微軟正黑體" panose="020B0604030504040204" pitchFamily="34" charset="-120"/>
              </a:rPr>
              <a:t>新增欄位</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10" name="表格 9"/>
          <p:cNvGraphicFramePr>
            <a:graphicFrameLocks noGrp="1"/>
          </p:cNvGraphicFramePr>
          <p:nvPr/>
        </p:nvGraphicFramePr>
        <p:xfrm>
          <a:off x="77788" y="989013"/>
          <a:ext cx="12025312" cy="2740025"/>
        </p:xfrm>
        <a:graphic>
          <a:graphicData uri="http://schemas.openxmlformats.org/drawingml/2006/table">
            <a:tbl>
              <a:tblPr firstRow="1" firstCol="1" bandRow="1">
                <a:tableStyleId>{5C22544A-7EE6-4342-B048-85BDC9FD1C3A}</a:tableStyleId>
              </a:tblPr>
              <a:tblGrid>
                <a:gridCol w="382409">
                  <a:extLst>
                    <a:ext uri="{9D8B030D-6E8A-4147-A177-3AD203B41FA5}">
                      <a16:colId xmlns:a16="http://schemas.microsoft.com/office/drawing/2014/main" val="3867426937"/>
                    </a:ext>
                  </a:extLst>
                </a:gridCol>
                <a:gridCol w="378900">
                  <a:extLst>
                    <a:ext uri="{9D8B030D-6E8A-4147-A177-3AD203B41FA5}">
                      <a16:colId xmlns:a16="http://schemas.microsoft.com/office/drawing/2014/main" val="2977121212"/>
                    </a:ext>
                  </a:extLst>
                </a:gridCol>
                <a:gridCol w="1493378">
                  <a:extLst>
                    <a:ext uri="{9D8B030D-6E8A-4147-A177-3AD203B41FA5}">
                      <a16:colId xmlns:a16="http://schemas.microsoft.com/office/drawing/2014/main" val="437432589"/>
                    </a:ext>
                  </a:extLst>
                </a:gridCol>
                <a:gridCol w="1843096">
                  <a:extLst>
                    <a:ext uri="{9D8B030D-6E8A-4147-A177-3AD203B41FA5}">
                      <a16:colId xmlns:a16="http://schemas.microsoft.com/office/drawing/2014/main" val="3230690783"/>
                    </a:ext>
                  </a:extLst>
                </a:gridCol>
                <a:gridCol w="1947601">
                  <a:extLst>
                    <a:ext uri="{9D8B030D-6E8A-4147-A177-3AD203B41FA5}">
                      <a16:colId xmlns:a16="http://schemas.microsoft.com/office/drawing/2014/main" val="2528131056"/>
                    </a:ext>
                  </a:extLst>
                </a:gridCol>
                <a:gridCol w="2501408">
                  <a:extLst>
                    <a:ext uri="{9D8B030D-6E8A-4147-A177-3AD203B41FA5}">
                      <a16:colId xmlns:a16="http://schemas.microsoft.com/office/drawing/2014/main" val="823008675"/>
                    </a:ext>
                  </a:extLst>
                </a:gridCol>
                <a:gridCol w="3138087">
                  <a:extLst>
                    <a:ext uri="{9D8B030D-6E8A-4147-A177-3AD203B41FA5}">
                      <a16:colId xmlns:a16="http://schemas.microsoft.com/office/drawing/2014/main" val="3095988284"/>
                    </a:ext>
                  </a:extLst>
                </a:gridCol>
                <a:gridCol w="340434">
                  <a:extLst>
                    <a:ext uri="{9D8B030D-6E8A-4147-A177-3AD203B41FA5}">
                      <a16:colId xmlns:a16="http://schemas.microsoft.com/office/drawing/2014/main" val="3587795652"/>
                    </a:ext>
                  </a:extLst>
                </a:gridCol>
              </a:tblGrid>
              <a:tr h="1005973">
                <a:tc rowSpan="2">
                  <a:txBody>
                    <a:bodyPr/>
                    <a:lstStyle/>
                    <a:p>
                      <a:pPr algn="ctr">
                        <a:lnSpc>
                          <a:spcPct val="1000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a:lnSpc>
                          <a:spcPct val="1000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資料月份</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000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參加公、勞保總人數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TW" altLang="en-US"/>
                    </a:p>
                  </a:txBody>
                  <a:tcPr/>
                </a:tc>
                <a:tc hMerge="1">
                  <a:txBody>
                    <a:bodyPr/>
                    <a:lstStyle/>
                    <a:p>
                      <a:endParaRPr lang="zh-TW" altLang="en-US"/>
                    </a:p>
                  </a:txBody>
                  <a:tcPr/>
                </a:tc>
                <a:tc gridSpan="2">
                  <a:txBody>
                    <a:bodyPr/>
                    <a:lstStyle/>
                    <a:p>
                      <a:pPr algn="ctr">
                        <a:lnSpc>
                          <a:spcPct val="1000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依法應進</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用</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身心</a:t>
                      </a:r>
                      <a:r>
                        <a:rPr lang="zh-TW" sz="2400" b="1" kern="100" dirty="0">
                          <a:solidFill>
                            <a:srgbClr val="FF0000"/>
                          </a:solidFill>
                          <a:effectLst/>
                          <a:latin typeface="微軟正黑體" panose="020B0604030504040204" pitchFamily="34" charset="-120"/>
                          <a:ea typeface="微軟正黑體" panose="020B0604030504040204" pitchFamily="34" charset="-120"/>
                        </a:rPr>
                        <a:t>障礙</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人數</a:t>
                      </a:r>
                      <a:endParaRPr lang="zh-TW" altLang="zh-TW" sz="2400" b="1" kern="100" dirty="0" smtClean="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endParaRPr lang="zh-TW" altLang="en-US"/>
                    </a:p>
                  </a:txBody>
                  <a:tcPr/>
                </a:tc>
                <a:tc rowSpan="2">
                  <a:txBody>
                    <a:bodyPr/>
                    <a:lstStyle/>
                    <a:p>
                      <a:pPr algn="ctr">
                        <a:lnSpc>
                          <a:spcPct val="100000"/>
                        </a:lnSpc>
                        <a:spcAft>
                          <a:spcPts val="0"/>
                        </a:spcAft>
                        <a:tabLst>
                          <a:tab pos="9972040" algn="r"/>
                        </a:tabLs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rPr>
                        <a:t>略</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4" marR="68584"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1883799"/>
                  </a:ext>
                </a:extLst>
              </a:tr>
              <a:tr h="1734052">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教職員工總</a:t>
                      </a:r>
                      <a:r>
                        <a:rPr lang="zh-TW" sz="2400" b="0" kern="100" dirty="0" smtClean="0">
                          <a:solidFill>
                            <a:schemeClr val="tx1"/>
                          </a:solidFill>
                          <a:effectLst/>
                          <a:latin typeface="微軟正黑體" panose="020B0604030504040204" pitchFamily="34" charset="-120"/>
                          <a:ea typeface="微軟正黑體" panose="020B0604030504040204" pitchFamily="34" charset="-120"/>
                        </a:rPr>
                        <a:t>人數</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pP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r>
                        <a:rPr lang="en-US" sz="2400" b="0" kern="100" dirty="0">
                          <a:solidFill>
                            <a:schemeClr val="tx1"/>
                          </a:solidFill>
                          <a:effectLst/>
                          <a:latin typeface="微軟正黑體" panose="020B0604030504040204" pitchFamily="34" charset="-120"/>
                          <a:ea typeface="微軟正黑體" panose="020B0604030504040204" pitchFamily="34" charset="-120"/>
                        </a:rPr>
                        <a:t>A</a:t>
                      </a: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endParaRPr lang="zh-TW" sz="2400" b="0" kern="100" dirty="0">
                        <a:solidFill>
                          <a:schemeClr val="tx1"/>
                        </a:solidFill>
                        <a:effectLst/>
                        <a:latin typeface="微軟正黑體" panose="020B0604030504040204" pitchFamily="34" charset="-120"/>
                        <a:ea typeface="微軟正黑體" panose="020B0604030504040204" pitchFamily="34" charset="-120"/>
                      </a:endParaRPr>
                    </a:p>
                  </a:txBody>
                  <a:tcPr marL="68584" marR="685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tabLst>
                          <a:tab pos="9972040" algn="r"/>
                        </a:tabLst>
                      </a:pPr>
                      <a:r>
                        <a:rPr lang="zh-TW" sz="2400" b="0" kern="100" dirty="0">
                          <a:solidFill>
                            <a:schemeClr val="tx1"/>
                          </a:solidFill>
                          <a:effectLst/>
                          <a:latin typeface="微軟正黑體" panose="020B0604030504040204" pitchFamily="34" charset="-120"/>
                          <a:ea typeface="微軟正黑體" panose="020B0604030504040204" pitchFamily="34" charset="-120"/>
                        </a:rPr>
                        <a:t>勞僱型</a:t>
                      </a:r>
                      <a:r>
                        <a:rPr lang="zh-TW" sz="2400" b="0" kern="100" dirty="0" smtClean="0">
                          <a:solidFill>
                            <a:schemeClr val="tx1"/>
                          </a:solidFill>
                          <a:effectLst/>
                          <a:latin typeface="微軟正黑體" panose="020B0604030504040204" pitchFamily="34" charset="-120"/>
                          <a:ea typeface="微軟正黑體" panose="020B0604030504040204" pitchFamily="34" charset="-120"/>
                        </a:rPr>
                        <a:t>學生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兼任助理</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人數</a:t>
                      </a:r>
                      <a:r>
                        <a:rPr lang="en-US" sz="2400" b="0" kern="100" dirty="0">
                          <a:solidFill>
                            <a:schemeClr val="tx1"/>
                          </a:solidFill>
                          <a:effectLst/>
                          <a:latin typeface="微軟正黑體" panose="020B0604030504040204" pitchFamily="34" charset="-120"/>
                          <a:ea typeface="微軟正黑體" panose="020B0604030504040204" pitchFamily="34" charset="-120"/>
                        </a:rPr>
                        <a:t>(B)</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tabLst>
                          <a:tab pos="9972040" algn="r"/>
                        </a:tabLst>
                      </a:pPr>
                      <a:r>
                        <a:rPr lang="zh-TW" sz="2400" b="0" kern="100" dirty="0">
                          <a:solidFill>
                            <a:schemeClr val="tx1"/>
                          </a:solidFill>
                          <a:effectLst/>
                          <a:latin typeface="微軟正黑體" panose="020B0604030504040204" pitchFamily="34" charset="-120"/>
                          <a:ea typeface="微軟正黑體" panose="020B0604030504040204" pitchFamily="34" charset="-120"/>
                        </a:rPr>
                        <a:t>勞僱型</a:t>
                      </a:r>
                      <a:r>
                        <a:rPr lang="zh-TW" sz="2400" b="0" kern="100" dirty="0" smtClean="0">
                          <a:solidFill>
                            <a:schemeClr val="tx1"/>
                          </a:solidFill>
                          <a:effectLst/>
                          <a:latin typeface="微軟正黑體" panose="020B0604030504040204" pitchFamily="34" charset="-120"/>
                          <a:ea typeface="微軟正黑體" panose="020B0604030504040204" pitchFamily="34" charset="-120"/>
                        </a:rPr>
                        <a:t>學生</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兼任</a:t>
                      </a:r>
                      <a:r>
                        <a:rPr lang="zh-TW" sz="2400" b="0" kern="100" dirty="0">
                          <a:solidFill>
                            <a:schemeClr val="tx1"/>
                          </a:solidFill>
                          <a:effectLst/>
                          <a:latin typeface="微軟正黑體" panose="020B0604030504040204" pitchFamily="34" charset="-120"/>
                          <a:ea typeface="微軟正黑體" panose="020B0604030504040204" pitchFamily="34" charset="-120"/>
                        </a:rPr>
                        <a:t>「教學</a:t>
                      </a:r>
                      <a:r>
                        <a:rPr lang="zh-TW" sz="2400" b="0" kern="100" dirty="0" smtClean="0">
                          <a:solidFill>
                            <a:schemeClr val="tx1"/>
                          </a:solidFill>
                          <a:effectLst/>
                          <a:latin typeface="微軟正黑體" panose="020B0604030504040204" pitchFamily="34" charset="-120"/>
                          <a:ea typeface="微軟正黑體" panose="020B0604030504040204" pitchFamily="34" charset="-120"/>
                        </a:rPr>
                        <a:t>」</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助理</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r>
                        <a:rPr lang="en-US" sz="2400" b="0" kern="100" dirty="0">
                          <a:solidFill>
                            <a:schemeClr val="tx1"/>
                          </a:solidFill>
                          <a:effectLst/>
                          <a:latin typeface="微軟正黑體" panose="020B0604030504040204" pitchFamily="34" charset="-120"/>
                          <a:ea typeface="微軟正黑體" panose="020B0604030504040204" pitchFamily="34" charset="-120"/>
                        </a:rPr>
                        <a:t>(C) </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tabLst>
                          <a:tab pos="9972040" algn="r"/>
                        </a:tabLst>
                      </a:pPr>
                      <a:r>
                        <a:rPr lang="zh-TW" sz="2400" b="0" kern="100" dirty="0">
                          <a:solidFill>
                            <a:schemeClr val="tx1"/>
                          </a:solidFill>
                          <a:effectLst/>
                          <a:latin typeface="微軟正黑體" panose="020B0604030504040204" pitchFamily="34" charset="-120"/>
                          <a:ea typeface="微軟正黑體" panose="020B0604030504040204" pitchFamily="34" charset="-120"/>
                        </a:rPr>
                        <a:t>總人數</a:t>
                      </a:r>
                      <a:r>
                        <a:rPr lang="en-US" sz="2400" b="0" kern="100" dirty="0">
                          <a:solidFill>
                            <a:schemeClr val="tx1"/>
                          </a:solidFill>
                          <a:effectLst/>
                          <a:latin typeface="微軟正黑體" panose="020B0604030504040204" pitchFamily="34" charset="-120"/>
                          <a:ea typeface="微軟正黑體" panose="020B0604030504040204" pitchFamily="34" charset="-120"/>
                        </a:rPr>
                        <a:t>(D</a:t>
                      </a:r>
                      <a:r>
                        <a:rPr lang="en-US" sz="2400" b="0" kern="100" dirty="0" smtClean="0">
                          <a:solidFill>
                            <a:schemeClr val="tx1"/>
                          </a:solidFill>
                          <a:effectLst/>
                          <a:latin typeface="微軟正黑體" panose="020B0604030504040204" pitchFamily="34" charset="-120"/>
                          <a:ea typeface="微軟正黑體" panose="020B0604030504040204" pitchFamily="34" charset="-120"/>
                        </a:rPr>
                        <a:t>)</a:t>
                      </a:r>
                    </a:p>
                    <a:p>
                      <a:pPr marL="0" marR="0" indent="0" algn="ctr" defTabSz="914400" rtl="0" eaLnBrk="1" fontAlgn="auto" latinLnBrk="0" hangingPunct="1">
                        <a:lnSpc>
                          <a:spcPct val="100000"/>
                        </a:lnSpc>
                        <a:spcBef>
                          <a:spcPts val="0"/>
                        </a:spcBef>
                        <a:spcAft>
                          <a:spcPts val="0"/>
                        </a:spcAft>
                        <a:buClrTx/>
                        <a:buSzTx/>
                        <a:buFontTx/>
                        <a:buNone/>
                        <a:tabLst/>
                        <a:defRPr/>
                      </a:pPr>
                      <a:r>
                        <a:rPr lang="zh-TW" altLang="zh-TW" sz="2000" b="0" kern="100" dirty="0" smtClean="0">
                          <a:solidFill>
                            <a:schemeClr val="tx1"/>
                          </a:solidFill>
                          <a:effectLst/>
                          <a:latin typeface="微軟正黑體" panose="020B0604030504040204" pitchFamily="34" charset="-120"/>
                          <a:ea typeface="微軟正黑體" panose="020B0604030504040204" pitchFamily="34" charset="-120"/>
                        </a:rPr>
                        <a:t>國立</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(D)=(A+B)</a:t>
                      </a:r>
                      <a:r>
                        <a:rPr lang="zh-TW" altLang="zh-TW" sz="2000" b="0" kern="100" dirty="0" smtClean="0">
                          <a:solidFill>
                            <a:schemeClr val="tx1"/>
                          </a:solidFill>
                          <a:effectLst/>
                          <a:latin typeface="微軟正黑體" panose="020B0604030504040204" pitchFamily="34" charset="-120"/>
                          <a:ea typeface="微軟正黑體" panose="020B0604030504040204" pitchFamily="34" charset="-120"/>
                        </a:rPr>
                        <a:t>╳</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3%</a:t>
                      </a:r>
                      <a:endParaRPr lang="zh-TW" altLang="zh-TW" sz="20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altLang="zh-TW" sz="2000" b="0" kern="100" dirty="0" smtClean="0">
                          <a:solidFill>
                            <a:schemeClr val="tx1"/>
                          </a:solidFill>
                          <a:effectLst/>
                          <a:latin typeface="微軟正黑體" panose="020B0604030504040204" pitchFamily="34" charset="-120"/>
                          <a:ea typeface="微軟正黑體" panose="020B0604030504040204" pitchFamily="34" charset="-120"/>
                        </a:rPr>
                        <a:t>私立</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(D)=(A+B)</a:t>
                      </a:r>
                      <a:r>
                        <a:rPr lang="zh-TW" altLang="zh-TW" sz="2000" b="0" kern="100" dirty="0" smtClean="0">
                          <a:solidFill>
                            <a:schemeClr val="tx1"/>
                          </a:solidFill>
                          <a:effectLst/>
                          <a:latin typeface="微軟正黑體" panose="020B0604030504040204" pitchFamily="34" charset="-120"/>
                          <a:ea typeface="微軟正黑體" panose="020B0604030504040204" pitchFamily="34" charset="-120"/>
                        </a:rPr>
                        <a:t>╳</a:t>
                      </a:r>
                      <a:r>
                        <a:rPr lang="en-US" altLang="zh-TW" sz="2000" b="0" kern="100" dirty="0" smtClean="0">
                          <a:solidFill>
                            <a:schemeClr val="tx1"/>
                          </a:solidFill>
                          <a:effectLst/>
                          <a:latin typeface="微軟正黑體" panose="020B0604030504040204" pitchFamily="34" charset="-120"/>
                          <a:ea typeface="微軟正黑體" panose="020B0604030504040204" pitchFamily="34" charset="-120"/>
                        </a:rPr>
                        <a:t>1%</a:t>
                      </a:r>
                      <a:endParaRPr lang="zh-TW" altLang="zh-TW" sz="2000" b="0" kern="100" dirty="0" smtClean="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4" marR="68584"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tabLst>
                          <a:tab pos="9972040" algn="r"/>
                        </a:tabLst>
                      </a:pPr>
                      <a:r>
                        <a:rPr lang="zh-TW" sz="2400" b="1" kern="100" dirty="0">
                          <a:solidFill>
                            <a:srgbClr val="FF0000"/>
                          </a:solidFill>
                          <a:effectLst/>
                          <a:latin typeface="微軟正黑體" panose="020B0604030504040204" pitchFamily="34" charset="-120"/>
                          <a:ea typeface="微軟正黑體" panose="020B0604030504040204" pitchFamily="34" charset="-120"/>
                        </a:rPr>
                        <a:t>勞僱型</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學生兼任</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9972040" algn="r"/>
                        </a:tabLst>
                      </a:pPr>
                      <a:r>
                        <a:rPr lang="zh-TW" sz="2400" b="1" u="none" kern="100" dirty="0" smtClean="0">
                          <a:solidFill>
                            <a:srgbClr val="FF0000"/>
                          </a:solidFill>
                          <a:effectLst/>
                          <a:latin typeface="微軟正黑體" panose="020B0604030504040204" pitchFamily="34" charset="-120"/>
                          <a:ea typeface="微軟正黑體" panose="020B0604030504040204" pitchFamily="34" charset="-120"/>
                        </a:rPr>
                        <a:t>「</a:t>
                      </a:r>
                      <a:r>
                        <a:rPr lang="zh-TW" sz="2400" b="1" u="none" kern="100" dirty="0">
                          <a:solidFill>
                            <a:srgbClr val="FF0000"/>
                          </a:solidFill>
                          <a:effectLst/>
                          <a:latin typeface="微軟正黑體" panose="020B0604030504040204" pitchFamily="34" charset="-120"/>
                          <a:ea typeface="微軟正黑體" panose="020B0604030504040204" pitchFamily="34" charset="-120"/>
                        </a:rPr>
                        <a:t>教學」</a:t>
                      </a:r>
                      <a:r>
                        <a:rPr lang="zh-TW" sz="2400" b="1" u="none" kern="100" dirty="0" smtClean="0">
                          <a:solidFill>
                            <a:srgbClr val="FF0000"/>
                          </a:solidFill>
                          <a:effectLst/>
                          <a:latin typeface="微軟正黑體" panose="020B0604030504040204" pitchFamily="34" charset="-120"/>
                          <a:ea typeface="微軟正黑體" panose="020B0604030504040204" pitchFamily="34" charset="-120"/>
                        </a:rPr>
                        <a:t>助理</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人數</a:t>
                      </a:r>
                      <a:r>
                        <a:rPr lang="zh-TW" sz="2400" b="1" kern="100" dirty="0">
                          <a:solidFill>
                            <a:srgbClr val="FF0000"/>
                          </a:solidFill>
                          <a:effectLst/>
                          <a:latin typeface="微軟正黑體" panose="020B0604030504040204" pitchFamily="34" charset="-120"/>
                          <a:ea typeface="微軟正黑體" panose="020B0604030504040204" pitchFamily="34" charset="-120"/>
                        </a:rPr>
                        <a:t>（</a:t>
                      </a:r>
                      <a:r>
                        <a:rPr lang="en-US" sz="2400" b="1" kern="100" dirty="0">
                          <a:solidFill>
                            <a:srgbClr val="FF0000"/>
                          </a:solidFill>
                          <a:effectLst/>
                          <a:latin typeface="微軟正黑體" panose="020B0604030504040204" pitchFamily="34" charset="-120"/>
                          <a:ea typeface="微軟正黑體" panose="020B0604030504040204" pitchFamily="34" charset="-120"/>
                        </a:rPr>
                        <a:t>E</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b="1" kern="100" dirty="0" smtClean="0">
                          <a:solidFill>
                            <a:srgbClr val="FF0000"/>
                          </a:solidFill>
                          <a:effectLst/>
                          <a:latin typeface="微軟正黑體" panose="020B0604030504040204" pitchFamily="34" charset="-120"/>
                          <a:ea typeface="微軟正黑體" panose="020B0604030504040204" pitchFamily="34" charset="-120"/>
                        </a:rPr>
                        <a:t>國立</a:t>
                      </a:r>
                      <a:r>
                        <a:rPr lang="en-US" altLang="zh-TW" sz="2000" b="1" kern="100" dirty="0" smtClean="0">
                          <a:solidFill>
                            <a:srgbClr val="FF0000"/>
                          </a:solidFill>
                          <a:effectLst/>
                          <a:latin typeface="微軟正黑體" panose="020B0604030504040204" pitchFamily="34" charset="-120"/>
                          <a:ea typeface="微軟正黑體" panose="020B0604030504040204" pitchFamily="34" charset="-120"/>
                        </a:rPr>
                        <a:t>(E)=(C)╳3%</a:t>
                      </a:r>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b="1" kern="100" dirty="0" smtClean="0">
                          <a:solidFill>
                            <a:srgbClr val="FF0000"/>
                          </a:solidFill>
                          <a:effectLst/>
                          <a:latin typeface="微軟正黑體" panose="020B0604030504040204" pitchFamily="34" charset="-120"/>
                          <a:ea typeface="微軟正黑體" panose="020B0604030504040204" pitchFamily="34" charset="-120"/>
                        </a:rPr>
                        <a:t>私立</a:t>
                      </a:r>
                      <a:r>
                        <a:rPr lang="en-US" altLang="zh-TW" sz="2000" b="1" kern="100" dirty="0" smtClean="0">
                          <a:solidFill>
                            <a:srgbClr val="FF0000"/>
                          </a:solidFill>
                          <a:effectLst/>
                          <a:latin typeface="微軟正黑體" panose="020B0604030504040204" pitchFamily="34" charset="-120"/>
                          <a:ea typeface="微軟正黑體" panose="020B0604030504040204" pitchFamily="34" charset="-120"/>
                        </a:rPr>
                        <a:t>(E)=(C)╳1%</a:t>
                      </a:r>
                    </a:p>
                  </a:txBody>
                  <a:tcPr marL="68584" marR="68584"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vMerge="1">
                  <a:txBody>
                    <a:bodyPr/>
                    <a:lstStyle/>
                    <a:p>
                      <a:pPr marL="0" algn="ctr" defTabSz="914400" rtl="0" eaLnBrk="1" latinLnBrk="0" hangingPunct="1">
                        <a:lnSpc>
                          <a:spcPct val="100000"/>
                        </a:lnSpc>
                        <a:spcAft>
                          <a:spcPts val="0"/>
                        </a:spcAft>
                        <a:tabLst>
                          <a:tab pos="9972040" algn="r"/>
                        </a:tabLst>
                      </a:pP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95999750"/>
                  </a:ext>
                </a:extLst>
              </a:tr>
            </a:tbl>
          </a:graphicData>
        </a:graphic>
      </p:graphicFrame>
    </p:spTree>
  </p:cSld>
  <p:clrMapOvr>
    <a:masterClrMapping/>
  </p:clrMapOvr>
  <p:transition spd="slow"/>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22</a:t>
            </a:r>
            <a:endParaRPr lang="zh-TW" altLang="en-US" smtClean="0"/>
          </a:p>
        </p:txBody>
      </p:sp>
      <p:sp>
        <p:nvSpPr>
          <p:cNvPr id="150531"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BBF0AA29-4F7B-4E96-92AE-4B2CD0AE7E1A}" type="slidenum">
              <a:rPr lang="zh-TW" altLang="en-US" smtClean="0">
                <a:solidFill>
                  <a:srgbClr val="000000"/>
                </a:solidFill>
              </a:rPr>
              <a:pPr fontAlgn="base">
                <a:spcBef>
                  <a:spcPct val="0"/>
                </a:spcBef>
                <a:spcAft>
                  <a:spcPct val="0"/>
                </a:spcAft>
              </a:pPr>
              <a:t>86</a:t>
            </a:fld>
            <a:endParaRPr lang="zh-TW" altLang="en-US" smtClean="0">
              <a:solidFill>
                <a:srgbClr val="000000"/>
              </a:solidFill>
            </a:endParaRPr>
          </a:p>
        </p:txBody>
      </p:sp>
      <p:sp>
        <p:nvSpPr>
          <p:cNvPr id="150532" name="標題 1"/>
          <p:cNvSpPr txBox="1">
            <a:spLocks/>
          </p:cNvSpPr>
          <p:nvPr/>
        </p:nvSpPr>
        <p:spPr bwMode="auto">
          <a:xfrm>
            <a:off x="1841500" y="27622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新表 </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7-12 </a:t>
            </a:r>
            <a:r>
              <a:rPr lang="zh-TW" altLang="zh-TW" sz="2800" b="1">
                <a:solidFill>
                  <a:srgbClr val="C5E0B4"/>
                </a:solidFill>
                <a:latin typeface="微軟正黑體" panose="020B0604030504040204" pitchFamily="34" charset="-120"/>
                <a:ea typeface="微軟正黑體" panose="020B0604030504040204" pitchFamily="34" charset="-120"/>
              </a:rPr>
              <a:t>學生懷孕</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含育有子女者</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輔導協助情形統計表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15875" y="3836988"/>
            <a:ext cx="12176125" cy="314007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學年度、學制</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b="1" dirty="0">
                <a:solidFill>
                  <a:srgbClr val="FF0000"/>
                </a:solidFill>
                <a:latin typeface="微軟正黑體" panose="020B0604030504040204" pitchFamily="34" charset="-120"/>
                <a:ea typeface="微軟正黑體" panose="020B0604030504040204" pitchFamily="34" charset="-120"/>
              </a:rPr>
              <a:t>學</a:t>
            </a:r>
            <a:r>
              <a:rPr lang="zh-TW" altLang="zh-TW" sz="2400" b="1" dirty="0">
                <a:solidFill>
                  <a:srgbClr val="FF0000"/>
                </a:solidFill>
                <a:latin typeface="微軟正黑體" panose="020B0604030504040204" pitchFamily="34" charset="-120"/>
                <a:ea typeface="微軟正黑體" panose="020B0604030504040204" pitchFamily="34" charset="-120"/>
              </a:rPr>
              <a:t>年度</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學校每年</a:t>
            </a:r>
            <a:r>
              <a:rPr lang="en-US" altLang="zh-TW" sz="2400" dirty="0">
                <a:solidFill>
                  <a:prstClr val="black"/>
                </a:solidFill>
                <a:latin typeface="微軟正黑體" panose="020B0604030504040204" pitchFamily="34" charset="-120"/>
                <a:ea typeface="微軟正黑體" panose="020B0604030504040204" pitchFamily="34" charset="-120"/>
              </a:rPr>
              <a:t>10</a:t>
            </a:r>
            <a:r>
              <a:rPr lang="zh-TW" altLang="zh-TW" sz="2400" dirty="0">
                <a:solidFill>
                  <a:prstClr val="black"/>
                </a:solidFill>
                <a:latin typeface="微軟正黑體" panose="020B0604030504040204" pitchFamily="34" charset="-120"/>
                <a:ea typeface="微軟正黑體" panose="020B0604030504040204" pitchFamily="34" charset="-120"/>
              </a:rPr>
              <a:t>月填報前一學年度資料，例如：</a:t>
            </a:r>
            <a:r>
              <a:rPr lang="en-US" altLang="zh-TW" sz="2400" dirty="0">
                <a:solidFill>
                  <a:prstClr val="black"/>
                </a:solidFill>
                <a:latin typeface="微軟正黑體" panose="020B0604030504040204" pitchFamily="34" charset="-120"/>
                <a:ea typeface="微軟正黑體" panose="020B0604030504040204" pitchFamily="34" charset="-120"/>
              </a:rPr>
              <a:t>109</a:t>
            </a:r>
            <a:r>
              <a:rPr lang="zh-TW" altLang="zh-TW"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10</a:t>
            </a:r>
            <a:r>
              <a:rPr lang="zh-TW" altLang="zh-TW" sz="2400" dirty="0">
                <a:solidFill>
                  <a:prstClr val="black"/>
                </a:solidFill>
                <a:latin typeface="微軟正黑體" panose="020B0604030504040204" pitchFamily="34" charset="-120"/>
                <a:ea typeface="微軟正黑體" panose="020B0604030504040204" pitchFamily="34" charset="-120"/>
              </a:rPr>
              <a:t>月填報</a:t>
            </a:r>
            <a:r>
              <a:rPr lang="en-US" altLang="zh-TW" sz="2400" dirty="0">
                <a:solidFill>
                  <a:prstClr val="black"/>
                </a:solidFill>
                <a:latin typeface="微軟正黑體" panose="020B0604030504040204" pitchFamily="34" charset="-120"/>
                <a:ea typeface="微軟正黑體" panose="020B0604030504040204" pitchFamily="34" charset="-120"/>
              </a:rPr>
              <a:t>108</a:t>
            </a:r>
            <a:r>
              <a:rPr lang="zh-TW" altLang="zh-TW" sz="2400" dirty="0">
                <a:solidFill>
                  <a:prstClr val="black"/>
                </a:solidFill>
                <a:latin typeface="微軟正黑體" panose="020B0604030504040204" pitchFamily="34" charset="-120"/>
                <a:ea typeface="微軟正黑體" panose="020B0604030504040204" pitchFamily="34" charset="-120"/>
              </a:rPr>
              <a:t>學年度</a:t>
            </a:r>
            <a:r>
              <a:rPr lang="en-US" altLang="zh-TW" sz="2400" dirty="0">
                <a:solidFill>
                  <a:prstClr val="black"/>
                </a:solidFill>
                <a:latin typeface="微軟正黑體" panose="020B0604030504040204" pitchFamily="34" charset="-120"/>
                <a:ea typeface="微軟正黑體" panose="020B0604030504040204" pitchFamily="34" charset="-120"/>
              </a:rPr>
              <a:t>(108</a:t>
            </a:r>
            <a:r>
              <a:rPr lang="zh-TW" altLang="zh-TW"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8</a:t>
            </a:r>
            <a:r>
              <a:rPr lang="zh-TW" altLang="zh-TW" sz="2400" dirty="0">
                <a:solidFill>
                  <a:prstClr val="black"/>
                </a:solidFill>
                <a:latin typeface="微軟正黑體" panose="020B0604030504040204" pitchFamily="34" charset="-120"/>
                <a:ea typeface="微軟正黑體" panose="020B0604030504040204" pitchFamily="34" charset="-120"/>
              </a:rPr>
              <a:t>月</a:t>
            </a:r>
            <a:r>
              <a:rPr lang="en-US" altLang="zh-TW" sz="2400" dirty="0">
                <a:solidFill>
                  <a:prstClr val="black"/>
                </a:solidFill>
                <a:latin typeface="微軟正黑體" panose="020B0604030504040204" pitchFamily="34" charset="-120"/>
                <a:ea typeface="微軟正黑體" panose="020B0604030504040204" pitchFamily="34" charset="-120"/>
              </a:rPr>
              <a:t>1</a:t>
            </a:r>
            <a:r>
              <a:rPr lang="zh-TW" altLang="zh-TW" sz="2400" dirty="0">
                <a:solidFill>
                  <a:prstClr val="black"/>
                </a:solidFill>
                <a:latin typeface="微軟正黑體" panose="020B0604030504040204" pitchFamily="34" charset="-120"/>
                <a:ea typeface="微軟正黑體" panose="020B0604030504040204" pitchFamily="34" charset="-120"/>
              </a:rPr>
              <a:t>日至</a:t>
            </a:r>
            <a:r>
              <a:rPr lang="en-US" altLang="zh-TW" sz="2400" dirty="0">
                <a:solidFill>
                  <a:prstClr val="black"/>
                </a:solidFill>
                <a:latin typeface="微軟正黑體" panose="020B0604030504040204" pitchFamily="34" charset="-120"/>
                <a:ea typeface="微軟正黑體" panose="020B0604030504040204" pitchFamily="34" charset="-120"/>
              </a:rPr>
              <a:t>109</a:t>
            </a:r>
            <a:r>
              <a:rPr lang="zh-TW" altLang="zh-TW"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7</a:t>
            </a:r>
            <a:r>
              <a:rPr lang="zh-TW" altLang="zh-TW" sz="2400" dirty="0">
                <a:solidFill>
                  <a:prstClr val="black"/>
                </a:solidFill>
                <a:latin typeface="微軟正黑體" panose="020B0604030504040204" pitchFamily="34" charset="-120"/>
                <a:ea typeface="微軟正黑體" panose="020B0604030504040204" pitchFamily="34" charset="-120"/>
              </a:rPr>
              <a:t>月</a:t>
            </a:r>
            <a:r>
              <a:rPr lang="en-US" altLang="zh-TW" sz="2400" dirty="0">
                <a:solidFill>
                  <a:prstClr val="black"/>
                </a:solidFill>
                <a:latin typeface="微軟正黑體" panose="020B0604030504040204" pitchFamily="34" charset="-120"/>
                <a:ea typeface="微軟正黑體" panose="020B0604030504040204" pitchFamily="34" charset="-120"/>
              </a:rPr>
              <a:t>31</a:t>
            </a:r>
            <a:r>
              <a:rPr lang="zh-TW" altLang="zh-TW" sz="2400" dirty="0">
                <a:solidFill>
                  <a:prstClr val="black"/>
                </a:solidFill>
                <a:latin typeface="微軟正黑體" panose="020B0604030504040204" pitchFamily="34" charset="-120"/>
                <a:ea typeface="微軟正黑體" panose="020B0604030504040204" pitchFamily="34" charset="-120"/>
              </a:rPr>
              <a:t>日</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學校「校</a:t>
            </a:r>
            <a:r>
              <a:rPr lang="zh-HK" altLang="zh-TW" sz="2400" dirty="0">
                <a:solidFill>
                  <a:prstClr val="black"/>
                </a:solidFill>
                <a:latin typeface="微軟正黑體" panose="020B0604030504040204" pitchFamily="34" charset="-120"/>
                <a:ea typeface="微軟正黑體" panose="020B0604030504040204" pitchFamily="34" charset="-120"/>
              </a:rPr>
              <a:t>內</a:t>
            </a:r>
            <a:r>
              <a:rPr lang="zh-TW" altLang="zh-TW" sz="2400" dirty="0">
                <a:solidFill>
                  <a:prstClr val="black"/>
                </a:solidFill>
                <a:latin typeface="微軟正黑體" panose="020B0604030504040204" pitchFamily="34" charset="-120"/>
                <a:ea typeface="微軟正黑體" panose="020B0604030504040204" pitchFamily="34" charset="-120"/>
              </a:rPr>
              <a:t>輔導協助人數」及「轉介校外社會福利資源</a:t>
            </a:r>
            <a:r>
              <a:rPr lang="zh-HK" altLang="zh-TW" sz="2400" dirty="0">
                <a:solidFill>
                  <a:prstClr val="black"/>
                </a:solidFill>
                <a:latin typeface="微軟正黑體" panose="020B0604030504040204" pitchFamily="34" charset="-120"/>
                <a:ea typeface="微軟正黑體" panose="020B0604030504040204" pitchFamily="34" charset="-120"/>
              </a:rPr>
              <a:t>輔導協助</a:t>
            </a:r>
            <a:r>
              <a:rPr lang="zh-TW" altLang="zh-TW" sz="2400" dirty="0">
                <a:solidFill>
                  <a:prstClr val="black"/>
                </a:solidFill>
                <a:latin typeface="微軟正黑體" panose="020B0604030504040204" pitchFamily="34" charset="-120"/>
                <a:ea typeface="微軟正黑體" panose="020B0604030504040204" pitchFamily="34" charset="-120"/>
              </a:rPr>
              <a:t>人數」之學生懷孕輔導協助資料。</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en-US" sz="2400" b="1" dirty="0">
                <a:solidFill>
                  <a:srgbClr val="FF0000"/>
                </a:solidFill>
                <a:latin typeface="微軟正黑體" panose="020B0604030504040204" pitchFamily="34" charset="-120"/>
                <a:ea typeface="微軟正黑體" panose="020B0604030504040204" pitchFamily="34" charset="-120"/>
              </a:rPr>
              <a:t>學制：</a:t>
            </a:r>
            <a:r>
              <a:rPr lang="zh-TW" altLang="zh-TW" sz="2400" dirty="0">
                <a:solidFill>
                  <a:prstClr val="black"/>
                </a:solidFill>
                <a:latin typeface="微軟正黑體" panose="020B0604030504040204" pitchFamily="34" charset="-120"/>
                <a:ea typeface="微軟正黑體" panose="020B0604030504040204" pitchFamily="34" charset="-120"/>
              </a:rPr>
              <a:t>請由下拉式選單選擇所屬之學制，該選單之資料來源為學校管理者所設定之學制資料。</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117475" y="995363"/>
          <a:ext cx="11988800" cy="2841625"/>
        </p:xfrm>
        <a:graphic>
          <a:graphicData uri="http://schemas.openxmlformats.org/drawingml/2006/table">
            <a:tbl>
              <a:tblPr firstRow="1" firstCol="1" bandRow="1">
                <a:tableStyleId>{5C22544A-7EE6-4342-B048-85BDC9FD1C3A}</a:tableStyleId>
              </a:tblPr>
              <a:tblGrid>
                <a:gridCol w="475131">
                  <a:extLst>
                    <a:ext uri="{9D8B030D-6E8A-4147-A177-3AD203B41FA5}">
                      <a16:colId xmlns:a16="http://schemas.microsoft.com/office/drawing/2014/main" val="869659325"/>
                    </a:ext>
                  </a:extLst>
                </a:gridCol>
                <a:gridCol w="633510">
                  <a:extLst>
                    <a:ext uri="{9D8B030D-6E8A-4147-A177-3AD203B41FA5}">
                      <a16:colId xmlns:a16="http://schemas.microsoft.com/office/drawing/2014/main" val="3193801514"/>
                    </a:ext>
                  </a:extLst>
                </a:gridCol>
                <a:gridCol w="2842866">
                  <a:extLst>
                    <a:ext uri="{9D8B030D-6E8A-4147-A177-3AD203B41FA5}">
                      <a16:colId xmlns:a16="http://schemas.microsoft.com/office/drawing/2014/main" val="2450790126"/>
                    </a:ext>
                  </a:extLst>
                </a:gridCol>
                <a:gridCol w="1014253">
                  <a:extLst>
                    <a:ext uri="{9D8B030D-6E8A-4147-A177-3AD203B41FA5}">
                      <a16:colId xmlns:a16="http://schemas.microsoft.com/office/drawing/2014/main" val="2440280604"/>
                    </a:ext>
                  </a:extLst>
                </a:gridCol>
                <a:gridCol w="1014253">
                  <a:extLst>
                    <a:ext uri="{9D8B030D-6E8A-4147-A177-3AD203B41FA5}">
                      <a16:colId xmlns:a16="http://schemas.microsoft.com/office/drawing/2014/main" val="400189211"/>
                    </a:ext>
                  </a:extLst>
                </a:gridCol>
                <a:gridCol w="1014253">
                  <a:extLst>
                    <a:ext uri="{9D8B030D-6E8A-4147-A177-3AD203B41FA5}">
                      <a16:colId xmlns:a16="http://schemas.microsoft.com/office/drawing/2014/main" val="1104241717"/>
                    </a:ext>
                  </a:extLst>
                </a:gridCol>
                <a:gridCol w="1014253">
                  <a:extLst>
                    <a:ext uri="{9D8B030D-6E8A-4147-A177-3AD203B41FA5}">
                      <a16:colId xmlns:a16="http://schemas.microsoft.com/office/drawing/2014/main" val="859261223"/>
                    </a:ext>
                  </a:extLst>
                </a:gridCol>
                <a:gridCol w="1014253">
                  <a:extLst>
                    <a:ext uri="{9D8B030D-6E8A-4147-A177-3AD203B41FA5}">
                      <a16:colId xmlns:a16="http://schemas.microsoft.com/office/drawing/2014/main" val="3092843336"/>
                    </a:ext>
                  </a:extLst>
                </a:gridCol>
                <a:gridCol w="1014253">
                  <a:extLst>
                    <a:ext uri="{9D8B030D-6E8A-4147-A177-3AD203B41FA5}">
                      <a16:colId xmlns:a16="http://schemas.microsoft.com/office/drawing/2014/main" val="495628562"/>
                    </a:ext>
                  </a:extLst>
                </a:gridCol>
                <a:gridCol w="1014253">
                  <a:extLst>
                    <a:ext uri="{9D8B030D-6E8A-4147-A177-3AD203B41FA5}">
                      <a16:colId xmlns:a16="http://schemas.microsoft.com/office/drawing/2014/main" val="583268173"/>
                    </a:ext>
                  </a:extLst>
                </a:gridCol>
                <a:gridCol w="937524">
                  <a:extLst>
                    <a:ext uri="{9D8B030D-6E8A-4147-A177-3AD203B41FA5}">
                      <a16:colId xmlns:a16="http://schemas.microsoft.com/office/drawing/2014/main" val="3979367743"/>
                    </a:ext>
                  </a:extLst>
                </a:gridCol>
              </a:tblGrid>
              <a:tr h="340905">
                <a:tc rowSpan="7">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學年</a:t>
                      </a: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度</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7">
                  <a:txBody>
                    <a:bodyPr/>
                    <a:lstStyle/>
                    <a:p>
                      <a:pPr algn="ctr">
                        <a:lnSpc>
                          <a:spcPts val="2600"/>
                        </a:lnSpc>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cs typeface="+mn-cs"/>
                        </a:rPr>
                        <a:t>學制</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輔導身分別</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8">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學生懷孕</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含育有子女者</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HK" sz="2400" b="0" kern="100" dirty="0">
                          <a:solidFill>
                            <a:schemeClr val="tx1"/>
                          </a:solidFill>
                          <a:effectLst/>
                          <a:latin typeface="微軟正黑體" panose="020B0604030504040204" pitchFamily="34" charset="-120"/>
                          <a:ea typeface="微軟正黑體" panose="020B0604030504040204" pitchFamily="34" charset="-120"/>
                        </a:rPr>
                        <a:t>輔導協助</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312097559"/>
                  </a:ext>
                </a:extLst>
              </a:tr>
              <a:tr h="68181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校</a:t>
                      </a:r>
                      <a:r>
                        <a:rPr lang="zh-HK" sz="2400" b="0" kern="100" dirty="0">
                          <a:solidFill>
                            <a:schemeClr val="tx1"/>
                          </a:solidFill>
                          <a:effectLst/>
                          <a:latin typeface="微軟正黑體" panose="020B0604030504040204" pitchFamily="34" charset="-120"/>
                          <a:ea typeface="微軟正黑體" panose="020B0604030504040204" pitchFamily="34" charset="-120"/>
                        </a:rPr>
                        <a:t>內</a:t>
                      </a:r>
                      <a:r>
                        <a:rPr lang="zh-TW" sz="2400" b="0" kern="100" dirty="0">
                          <a:solidFill>
                            <a:schemeClr val="tx1"/>
                          </a:solidFill>
                          <a:effectLst/>
                          <a:latin typeface="微軟正黑體" panose="020B0604030504040204" pitchFamily="34" charset="-120"/>
                          <a:ea typeface="微軟正黑體" panose="020B0604030504040204" pitchFamily="34" charset="-120"/>
                        </a:rPr>
                        <a:t>輔導協助人數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轉介校外</a:t>
                      </a:r>
                      <a:r>
                        <a:rPr lang="zh-TW" sz="2400" b="0" kern="100" dirty="0" smtClean="0">
                          <a:solidFill>
                            <a:schemeClr val="tx1"/>
                          </a:solidFill>
                          <a:effectLst/>
                          <a:latin typeface="微軟正黑體" panose="020B0604030504040204" pitchFamily="34" charset="-120"/>
                          <a:ea typeface="微軟正黑體" panose="020B0604030504040204" pitchFamily="34" charset="-120"/>
                        </a:rPr>
                        <a:t>社會福利</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ts val="2600"/>
                        </a:lnSpc>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資源</a:t>
                      </a:r>
                      <a:r>
                        <a:rPr lang="zh-HK" sz="2400" b="0" kern="100" dirty="0">
                          <a:solidFill>
                            <a:schemeClr val="tx1"/>
                          </a:solidFill>
                          <a:effectLst/>
                          <a:latin typeface="微軟正黑體" panose="020B0604030504040204" pitchFamily="34" charset="-120"/>
                          <a:ea typeface="微軟正黑體" panose="020B0604030504040204" pitchFamily="34" charset="-120"/>
                        </a:rPr>
                        <a:t>輔導協助</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0295992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未滿</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含</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未滿</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含</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740862403"/>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085218"/>
                  </a:ext>
                </a:extLst>
              </a:tr>
              <a:tr h="340905">
                <a:tc vMerge="1">
                  <a:txBody>
                    <a:bodyPr/>
                    <a:lstStyle/>
                    <a:p>
                      <a:pPr>
                        <a:lnSpc>
                          <a:spcPts val="16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nSpc>
                          <a:spcPct val="1000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□懷孕學生</a:t>
                      </a:r>
                    </a:p>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□曾懷孕之學生</a:t>
                      </a:r>
                    </a:p>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□育有子女之學生</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727101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9583808"/>
                  </a:ext>
                </a:extLst>
              </a:tr>
              <a:tr h="45528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5635124"/>
                  </a:ext>
                </a:extLst>
              </a:tr>
            </a:tbl>
          </a:graphicData>
        </a:graphic>
      </p:graphicFrame>
    </p:spTree>
  </p:cSld>
  <p:clrMapOvr>
    <a:masterClrMapping/>
  </p:clrMapOvr>
  <p:transition spd="slow"/>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22</a:t>
            </a:r>
            <a:endParaRPr lang="zh-TW" altLang="en-US" smtClean="0"/>
          </a:p>
        </p:txBody>
      </p:sp>
      <p:sp>
        <p:nvSpPr>
          <p:cNvPr id="151555"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26ED9DD0-E5BD-47DC-8181-7EC4A54CCD8D}" type="slidenum">
              <a:rPr lang="zh-TW" altLang="en-US" smtClean="0">
                <a:solidFill>
                  <a:srgbClr val="000000"/>
                </a:solidFill>
              </a:rPr>
              <a:pPr fontAlgn="base">
                <a:spcBef>
                  <a:spcPct val="0"/>
                </a:spcBef>
                <a:spcAft>
                  <a:spcPct val="0"/>
                </a:spcAft>
              </a:pPr>
              <a:t>87</a:t>
            </a:fld>
            <a:endParaRPr lang="zh-TW" altLang="en-US" smtClean="0">
              <a:solidFill>
                <a:srgbClr val="000000"/>
              </a:solidFill>
            </a:endParaRPr>
          </a:p>
        </p:txBody>
      </p:sp>
      <p:sp>
        <p:nvSpPr>
          <p:cNvPr id="151556" name="標題 1"/>
          <p:cNvSpPr txBox="1">
            <a:spLocks/>
          </p:cNvSpPr>
          <p:nvPr/>
        </p:nvSpPr>
        <p:spPr bwMode="auto">
          <a:xfrm>
            <a:off x="1841500" y="27622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新表 </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7-12 </a:t>
            </a:r>
            <a:r>
              <a:rPr lang="zh-TW" altLang="zh-TW" sz="2800" b="1">
                <a:solidFill>
                  <a:srgbClr val="C5E0B4"/>
                </a:solidFill>
                <a:latin typeface="微軟正黑體" panose="020B0604030504040204" pitchFamily="34" charset="-120"/>
                <a:ea typeface="微軟正黑體" panose="020B0604030504040204" pitchFamily="34" charset="-120"/>
              </a:rPr>
              <a:t>學生懷孕</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含育有子女者</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輔導協助情形統計表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輔導身分別</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依據</a:t>
            </a:r>
            <a:r>
              <a:rPr lang="zh-TW" altLang="zh-TW" sz="2400" b="1" dirty="0">
                <a:solidFill>
                  <a:srgbClr val="FF0000"/>
                </a:solidFill>
                <a:latin typeface="微軟正黑體" panose="020B0604030504040204" pitchFamily="34" charset="-120"/>
                <a:ea typeface="微軟正黑體" panose="020B0604030504040204" pitchFamily="34" charset="-120"/>
              </a:rPr>
              <a:t>「性別平等教育法及學生懷孕受教權維護及輔導協助要點」</a:t>
            </a:r>
            <a:r>
              <a:rPr lang="zh-TW" altLang="zh-TW" sz="2400" dirty="0">
                <a:solidFill>
                  <a:prstClr val="black"/>
                </a:solidFill>
                <a:latin typeface="微軟正黑體" panose="020B0604030504040204" pitchFamily="34" charset="-120"/>
                <a:ea typeface="微軟正黑體" panose="020B0604030504040204" pitchFamily="34" charset="-120"/>
              </a:rPr>
              <a:t>規定，學校應積極維護懷孕學生之受教權，並提供必要之協助，於每學年末將學生懷孕事件之處理概況回報教育部，爰此，本表蒐集學校每學年度學生懷孕</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含育有子女者</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輔導協助情形，請各校填報</a:t>
            </a:r>
            <a:r>
              <a:rPr lang="zh-TW" altLang="zh-TW" sz="2400" b="1" dirty="0">
                <a:solidFill>
                  <a:srgbClr val="FF0000"/>
                </a:solidFill>
                <a:latin typeface="微軟正黑體" panose="020B0604030504040204" pitchFamily="34" charset="-120"/>
                <a:ea typeface="微軟正黑體" panose="020B0604030504040204" pitchFamily="34" charset="-120"/>
              </a:rPr>
              <a:t>學生因「懷孕、曾懷孕、育有子女」時，接受【校內輔導協助人數】或經【轉介校外社會福利資源輔導協助人數】</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學生同時接受前揭</a:t>
            </a:r>
            <a:r>
              <a:rPr lang="en-US" altLang="zh-TW" sz="2400" b="1" dirty="0">
                <a:solidFill>
                  <a:srgbClr val="FF0000"/>
                </a:solidFill>
                <a:latin typeface="微軟正黑體" panose="020B0604030504040204" pitchFamily="34" charset="-120"/>
                <a:ea typeface="微軟正黑體" panose="020B0604030504040204" pitchFamily="34" charset="-120"/>
              </a:rPr>
              <a:t>2</a:t>
            </a:r>
            <a:r>
              <a:rPr lang="zh-TW" altLang="zh-TW" sz="2400" b="1" dirty="0">
                <a:solidFill>
                  <a:srgbClr val="FF0000"/>
                </a:solidFill>
                <a:latin typeface="微軟正黑體" panose="020B0604030504040204" pitchFamily="34" charset="-120"/>
                <a:ea typeface="微軟正黑體" panose="020B0604030504040204" pitchFamily="34" charset="-120"/>
              </a:rPr>
              <a:t>類輔導協助，可按接受輔導類別分別列計人數</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en-US" altLang="zh-TW" sz="2400" b="1" dirty="0">
                <a:solidFill>
                  <a:srgbClr val="FF0000"/>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117475" y="995363"/>
          <a:ext cx="11988800" cy="2841625"/>
        </p:xfrm>
        <a:graphic>
          <a:graphicData uri="http://schemas.openxmlformats.org/drawingml/2006/table">
            <a:tbl>
              <a:tblPr firstRow="1" firstCol="1" bandRow="1">
                <a:tableStyleId>{5C22544A-7EE6-4342-B048-85BDC9FD1C3A}</a:tableStyleId>
              </a:tblPr>
              <a:tblGrid>
                <a:gridCol w="475131">
                  <a:extLst>
                    <a:ext uri="{9D8B030D-6E8A-4147-A177-3AD203B41FA5}">
                      <a16:colId xmlns:a16="http://schemas.microsoft.com/office/drawing/2014/main" val="869659325"/>
                    </a:ext>
                  </a:extLst>
                </a:gridCol>
                <a:gridCol w="633510">
                  <a:extLst>
                    <a:ext uri="{9D8B030D-6E8A-4147-A177-3AD203B41FA5}">
                      <a16:colId xmlns:a16="http://schemas.microsoft.com/office/drawing/2014/main" val="3193801514"/>
                    </a:ext>
                  </a:extLst>
                </a:gridCol>
                <a:gridCol w="2842866">
                  <a:extLst>
                    <a:ext uri="{9D8B030D-6E8A-4147-A177-3AD203B41FA5}">
                      <a16:colId xmlns:a16="http://schemas.microsoft.com/office/drawing/2014/main" val="2450790126"/>
                    </a:ext>
                  </a:extLst>
                </a:gridCol>
                <a:gridCol w="1014253">
                  <a:extLst>
                    <a:ext uri="{9D8B030D-6E8A-4147-A177-3AD203B41FA5}">
                      <a16:colId xmlns:a16="http://schemas.microsoft.com/office/drawing/2014/main" val="2440280604"/>
                    </a:ext>
                  </a:extLst>
                </a:gridCol>
                <a:gridCol w="1014253">
                  <a:extLst>
                    <a:ext uri="{9D8B030D-6E8A-4147-A177-3AD203B41FA5}">
                      <a16:colId xmlns:a16="http://schemas.microsoft.com/office/drawing/2014/main" val="400189211"/>
                    </a:ext>
                  </a:extLst>
                </a:gridCol>
                <a:gridCol w="1014253">
                  <a:extLst>
                    <a:ext uri="{9D8B030D-6E8A-4147-A177-3AD203B41FA5}">
                      <a16:colId xmlns:a16="http://schemas.microsoft.com/office/drawing/2014/main" val="1104241717"/>
                    </a:ext>
                  </a:extLst>
                </a:gridCol>
                <a:gridCol w="1014253">
                  <a:extLst>
                    <a:ext uri="{9D8B030D-6E8A-4147-A177-3AD203B41FA5}">
                      <a16:colId xmlns:a16="http://schemas.microsoft.com/office/drawing/2014/main" val="859261223"/>
                    </a:ext>
                  </a:extLst>
                </a:gridCol>
                <a:gridCol w="1014253">
                  <a:extLst>
                    <a:ext uri="{9D8B030D-6E8A-4147-A177-3AD203B41FA5}">
                      <a16:colId xmlns:a16="http://schemas.microsoft.com/office/drawing/2014/main" val="3092843336"/>
                    </a:ext>
                  </a:extLst>
                </a:gridCol>
                <a:gridCol w="1014253">
                  <a:extLst>
                    <a:ext uri="{9D8B030D-6E8A-4147-A177-3AD203B41FA5}">
                      <a16:colId xmlns:a16="http://schemas.microsoft.com/office/drawing/2014/main" val="495628562"/>
                    </a:ext>
                  </a:extLst>
                </a:gridCol>
                <a:gridCol w="1014253">
                  <a:extLst>
                    <a:ext uri="{9D8B030D-6E8A-4147-A177-3AD203B41FA5}">
                      <a16:colId xmlns:a16="http://schemas.microsoft.com/office/drawing/2014/main" val="583268173"/>
                    </a:ext>
                  </a:extLst>
                </a:gridCol>
                <a:gridCol w="937524">
                  <a:extLst>
                    <a:ext uri="{9D8B030D-6E8A-4147-A177-3AD203B41FA5}">
                      <a16:colId xmlns:a16="http://schemas.microsoft.com/office/drawing/2014/main" val="3979367743"/>
                    </a:ext>
                  </a:extLst>
                </a:gridCol>
              </a:tblGrid>
              <a:tr h="340905">
                <a:tc rowSpan="7">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學年</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7">
                  <a:txBody>
                    <a:bodyPr/>
                    <a:lstStyle/>
                    <a:p>
                      <a:pPr algn="ctr">
                        <a:lnSpc>
                          <a:spcPts val="2600"/>
                        </a:lnSpc>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輔導身分別</a:t>
                      </a: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8">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學生懷孕</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含育有子女者</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HK" sz="2400" b="0" kern="100" dirty="0">
                          <a:solidFill>
                            <a:schemeClr val="tx1"/>
                          </a:solidFill>
                          <a:effectLst/>
                          <a:latin typeface="微軟正黑體" panose="020B0604030504040204" pitchFamily="34" charset="-120"/>
                          <a:ea typeface="微軟正黑體" panose="020B0604030504040204" pitchFamily="34" charset="-120"/>
                        </a:rPr>
                        <a:t>輔導協助</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312097559"/>
                  </a:ext>
                </a:extLst>
              </a:tr>
              <a:tr h="68181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校</a:t>
                      </a:r>
                      <a:r>
                        <a:rPr lang="zh-HK" sz="2400" b="0" kern="100" dirty="0">
                          <a:solidFill>
                            <a:schemeClr val="tx1"/>
                          </a:solidFill>
                          <a:effectLst/>
                          <a:latin typeface="微軟正黑體" panose="020B0604030504040204" pitchFamily="34" charset="-120"/>
                          <a:ea typeface="微軟正黑體" panose="020B0604030504040204" pitchFamily="34" charset="-120"/>
                        </a:rPr>
                        <a:t>內</a:t>
                      </a:r>
                      <a:r>
                        <a:rPr lang="zh-TW" sz="2400" b="0" kern="100" dirty="0">
                          <a:solidFill>
                            <a:schemeClr val="tx1"/>
                          </a:solidFill>
                          <a:effectLst/>
                          <a:latin typeface="微軟正黑體" panose="020B0604030504040204" pitchFamily="34" charset="-120"/>
                          <a:ea typeface="微軟正黑體" panose="020B0604030504040204" pitchFamily="34" charset="-120"/>
                        </a:rPr>
                        <a:t>輔導協助人數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轉介校外</a:t>
                      </a:r>
                      <a:r>
                        <a:rPr lang="zh-TW" sz="2400" b="0" kern="100" dirty="0" smtClean="0">
                          <a:solidFill>
                            <a:schemeClr val="tx1"/>
                          </a:solidFill>
                          <a:effectLst/>
                          <a:latin typeface="微軟正黑體" panose="020B0604030504040204" pitchFamily="34" charset="-120"/>
                          <a:ea typeface="微軟正黑體" panose="020B0604030504040204" pitchFamily="34" charset="-120"/>
                        </a:rPr>
                        <a:t>社會福利</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ts val="2600"/>
                        </a:lnSpc>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資源</a:t>
                      </a:r>
                      <a:r>
                        <a:rPr lang="zh-HK" sz="2400" b="0" kern="100" dirty="0">
                          <a:solidFill>
                            <a:schemeClr val="tx1"/>
                          </a:solidFill>
                          <a:effectLst/>
                          <a:latin typeface="微軟正黑體" panose="020B0604030504040204" pitchFamily="34" charset="-120"/>
                          <a:ea typeface="微軟正黑體" panose="020B0604030504040204" pitchFamily="34" charset="-120"/>
                        </a:rPr>
                        <a:t>輔導協助</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0295992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未滿</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含</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未滿</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含</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740862403"/>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085218"/>
                  </a:ext>
                </a:extLst>
              </a:tr>
              <a:tr h="340905">
                <a:tc vMerge="1">
                  <a:txBody>
                    <a:bodyPr/>
                    <a:lstStyle/>
                    <a:p>
                      <a:pPr>
                        <a:lnSpc>
                          <a:spcPts val="16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nSpc>
                          <a:spcPct val="1000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□懷孕學生</a:t>
                      </a:r>
                    </a:p>
                    <a:p>
                      <a:pP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□曾懷孕之學生</a:t>
                      </a:r>
                    </a:p>
                    <a:p>
                      <a:pP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□育有子女之學生</a:t>
                      </a: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latinLnBrk="0" hangingPunct="1">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727101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9583808"/>
                  </a:ext>
                </a:extLst>
              </a:tr>
              <a:tr h="45528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5635124"/>
                  </a:ext>
                </a:extLst>
              </a:tr>
            </a:tbl>
          </a:graphicData>
        </a:graphic>
      </p:graphicFrame>
    </p:spTree>
  </p:cSld>
  <p:clrMapOvr>
    <a:masterClrMapping/>
  </p:clrMapOvr>
  <p:transition spd="slow"/>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22</a:t>
            </a:r>
            <a:endParaRPr lang="zh-TW" altLang="en-US" smtClean="0"/>
          </a:p>
        </p:txBody>
      </p:sp>
      <p:sp>
        <p:nvSpPr>
          <p:cNvPr id="152579"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7413C626-B932-448C-98EE-5E96517D84C5}" type="slidenum">
              <a:rPr lang="zh-TW" altLang="en-US" smtClean="0">
                <a:solidFill>
                  <a:srgbClr val="000000"/>
                </a:solidFill>
              </a:rPr>
              <a:pPr fontAlgn="base">
                <a:spcBef>
                  <a:spcPct val="0"/>
                </a:spcBef>
                <a:spcAft>
                  <a:spcPct val="0"/>
                </a:spcAft>
              </a:pPr>
              <a:t>88</a:t>
            </a:fld>
            <a:endParaRPr lang="zh-TW" altLang="en-US" smtClean="0">
              <a:solidFill>
                <a:srgbClr val="000000"/>
              </a:solidFill>
            </a:endParaRPr>
          </a:p>
        </p:txBody>
      </p:sp>
      <p:sp>
        <p:nvSpPr>
          <p:cNvPr id="152580" name="標題 1"/>
          <p:cNvSpPr txBox="1">
            <a:spLocks/>
          </p:cNvSpPr>
          <p:nvPr/>
        </p:nvSpPr>
        <p:spPr bwMode="auto">
          <a:xfrm>
            <a:off x="1841500" y="27622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新表 </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7-12 </a:t>
            </a:r>
            <a:r>
              <a:rPr lang="zh-TW" altLang="zh-TW" sz="2800" b="1">
                <a:solidFill>
                  <a:srgbClr val="C5E0B4"/>
                </a:solidFill>
                <a:latin typeface="微軟正黑體" panose="020B0604030504040204" pitchFamily="34" charset="-120"/>
                <a:ea typeface="微軟正黑體" panose="020B0604030504040204" pitchFamily="34" charset="-120"/>
              </a:rPr>
              <a:t>學生懷孕</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含育有子女者</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輔導協助情形統計表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15875" y="3836988"/>
            <a:ext cx="12176125" cy="334962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輔導身分別</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lnSpc>
                <a:spcPts val="2600"/>
              </a:lnSpc>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前揭對象類別如下：</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lnSpc>
                <a:spcPts val="2600"/>
              </a:lnSpc>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en-US" sz="2400" dirty="0">
                <a:solidFill>
                  <a:prstClr val="black"/>
                </a:solidFill>
                <a:latin typeface="微軟正黑體" panose="020B0604030504040204" pitchFamily="34" charset="-120"/>
                <a:ea typeface="微軟正黑體" panose="020B0604030504040204" pitchFamily="34" charset="-120"/>
              </a:rPr>
              <a:t>一、</a:t>
            </a:r>
            <a:r>
              <a:rPr lang="zh-TW" altLang="zh-TW" sz="2400" b="1" dirty="0">
                <a:solidFill>
                  <a:srgbClr val="FF0000"/>
                </a:solidFill>
                <a:latin typeface="微軟正黑體" panose="020B0604030504040204" pitchFamily="34" charset="-120"/>
                <a:ea typeface="微軟正黑體" panose="020B0604030504040204" pitchFamily="34" charset="-120"/>
              </a:rPr>
              <a:t>懷孕</a:t>
            </a:r>
            <a:r>
              <a:rPr lang="zh-HK" altLang="zh-TW" sz="2400" b="1" dirty="0">
                <a:solidFill>
                  <a:srgbClr val="FF0000"/>
                </a:solidFill>
                <a:latin typeface="微軟正黑體" panose="020B0604030504040204" pitchFamily="34" charset="-120"/>
                <a:ea typeface="微軟正黑體" panose="020B0604030504040204" pitchFamily="34" charset="-120"/>
              </a:rPr>
              <a:t>學生</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lnSpc>
                <a:spcPts val="2600"/>
              </a:lnSpc>
              <a:defRPr/>
            </a:pPr>
            <a:r>
              <a:rPr lang="zh-TW" altLang="en-US" sz="2400" dirty="0">
                <a:solidFill>
                  <a:prstClr val="black"/>
                </a:solidFill>
                <a:latin typeface="微軟正黑體" panose="020B0604030504040204" pitchFamily="34" charset="-120"/>
                <a:ea typeface="微軟正黑體" panose="020B0604030504040204" pitchFamily="34" charset="-120"/>
              </a:rPr>
              <a:t>    二、</a:t>
            </a:r>
            <a:r>
              <a:rPr lang="zh-TW" altLang="zh-TW" sz="2400" b="1" dirty="0">
                <a:solidFill>
                  <a:srgbClr val="FF0000"/>
                </a:solidFill>
                <a:latin typeface="微軟正黑體" panose="020B0604030504040204" pitchFamily="34" charset="-120"/>
                <a:ea typeface="微軟正黑體" panose="020B0604030504040204" pitchFamily="34" charset="-120"/>
              </a:rPr>
              <a:t>曾懷孕</a:t>
            </a:r>
            <a:r>
              <a:rPr lang="zh-HK" altLang="zh-TW" sz="2400" b="1" dirty="0">
                <a:solidFill>
                  <a:srgbClr val="FF0000"/>
                </a:solidFill>
                <a:latin typeface="微軟正黑體" panose="020B0604030504040204" pitchFamily="34" charset="-120"/>
                <a:ea typeface="微軟正黑體" panose="020B0604030504040204" pitchFamily="34" charset="-120"/>
              </a:rPr>
              <a:t>之學生</a:t>
            </a:r>
            <a:r>
              <a:rPr lang="zh-TW" altLang="zh-TW" sz="2400" b="1" dirty="0">
                <a:solidFill>
                  <a:srgbClr val="FF0000"/>
                </a:solidFill>
                <a:latin typeface="微軟正黑體" panose="020B0604030504040204" pitchFamily="34" charset="-120"/>
                <a:ea typeface="微軟正黑體" panose="020B0604030504040204" pitchFamily="34" charset="-120"/>
              </a:rPr>
              <a:t>（墮胎、流產或出養）</a:t>
            </a:r>
            <a:r>
              <a:rPr lang="zh-TW" altLang="zh-TW" sz="2400" dirty="0">
                <a:solidFill>
                  <a:prstClr val="black"/>
                </a:solidFill>
                <a:latin typeface="微軟正黑體" panose="020B0604030504040204" pitchFamily="34" charset="-120"/>
                <a:ea typeface="微軟正黑體" panose="020B0604030504040204" pitchFamily="34" charset="-120"/>
              </a:rPr>
              <a:t>：係指學生因施行人工流產、因事</a:t>
            </a:r>
            <a:r>
              <a:rPr lang="en-US" altLang="zh-TW" sz="2400" dirty="0">
                <a:solidFill>
                  <a:prstClr val="black"/>
                </a:solidFill>
                <a:latin typeface="微軟正黑體" panose="020B0604030504040204" pitchFamily="34" charset="-120"/>
                <a:ea typeface="微軟正黑體" panose="020B0604030504040204" pitchFamily="34" charset="-120"/>
              </a:rPr>
              <a:t>  </a:t>
            </a:r>
          </a:p>
          <a:p>
            <a:pPr>
              <a:lnSpc>
                <a:spcPts val="2600"/>
              </a:lnSpc>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sz="2400" dirty="0">
                <a:solidFill>
                  <a:prstClr val="black"/>
                </a:solidFill>
                <a:latin typeface="微軟正黑體" panose="020B0604030504040204" pitchFamily="34" charset="-120"/>
                <a:ea typeface="微軟正黑體" panose="020B0604030504040204" pitchFamily="34" charset="-120"/>
              </a:rPr>
              <a:t>故流產，或生產後孩子出養，需學校提供校內諮商輔導、請假等輔導協助，或轉介</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lnSpc>
                <a:spcPts val="2600"/>
              </a:lnSpc>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sz="2400" dirty="0">
                <a:solidFill>
                  <a:prstClr val="black"/>
                </a:solidFill>
                <a:latin typeface="微軟正黑體" panose="020B0604030504040204" pitchFamily="34" charset="-120"/>
                <a:ea typeface="微軟正黑體" panose="020B0604030504040204" pitchFamily="34" charset="-120"/>
              </a:rPr>
              <a:t>校外社會福利資源者。</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lnSpc>
                <a:spcPts val="2600"/>
              </a:lnSpc>
              <a:defRPr/>
            </a:pPr>
            <a:r>
              <a:rPr lang="zh-TW" altLang="en-US" sz="2400" dirty="0">
                <a:solidFill>
                  <a:prstClr val="black"/>
                </a:solidFill>
                <a:latin typeface="微軟正黑體" panose="020B0604030504040204" pitchFamily="34" charset="-120"/>
                <a:ea typeface="微軟正黑體" panose="020B0604030504040204" pitchFamily="34" charset="-120"/>
              </a:rPr>
              <a:t>    三、</a:t>
            </a:r>
            <a:r>
              <a:rPr lang="zh-TW" altLang="zh-TW" sz="2400" b="1" dirty="0">
                <a:solidFill>
                  <a:srgbClr val="FF0000"/>
                </a:solidFill>
                <a:latin typeface="微軟正黑體" panose="020B0604030504040204" pitchFamily="34" charset="-120"/>
                <a:ea typeface="微軟正黑體" panose="020B0604030504040204" pitchFamily="34" charset="-120"/>
              </a:rPr>
              <a:t>育有子女之學生</a:t>
            </a:r>
            <a:r>
              <a:rPr lang="zh-TW" altLang="zh-TW" sz="2400" dirty="0">
                <a:solidFill>
                  <a:prstClr val="black"/>
                </a:solidFill>
                <a:latin typeface="微軟正黑體" panose="020B0604030504040204" pitchFamily="34" charset="-120"/>
                <a:ea typeface="微軟正黑體" panose="020B0604030504040204" pitchFamily="34" charset="-120"/>
              </a:rPr>
              <a:t>：係指</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男</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女</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學生因哺育幼兒，需學校提供請假或課程彈</a:t>
            </a:r>
            <a:r>
              <a:rPr lang="en-US" altLang="zh-TW" sz="2400" dirty="0">
                <a:solidFill>
                  <a:prstClr val="black"/>
                </a:solidFill>
                <a:latin typeface="微軟正黑體" panose="020B0604030504040204" pitchFamily="34" charset="-120"/>
                <a:ea typeface="微軟正黑體" panose="020B0604030504040204" pitchFamily="34" charset="-120"/>
              </a:rPr>
              <a:t> </a:t>
            </a:r>
          </a:p>
          <a:p>
            <a:pPr>
              <a:lnSpc>
                <a:spcPts val="2600"/>
              </a:lnSpc>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sz="2400" dirty="0">
                <a:solidFill>
                  <a:prstClr val="black"/>
                </a:solidFill>
                <a:latin typeface="微軟正黑體" panose="020B0604030504040204" pitchFamily="34" charset="-120"/>
                <a:ea typeface="微軟正黑體" panose="020B0604030504040204" pitchFamily="34" charset="-120"/>
              </a:rPr>
              <a:t>性調整等輔導協助，或轉介校外社會福利資源者。</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117475" y="995363"/>
          <a:ext cx="11988800" cy="2841625"/>
        </p:xfrm>
        <a:graphic>
          <a:graphicData uri="http://schemas.openxmlformats.org/drawingml/2006/table">
            <a:tbl>
              <a:tblPr firstRow="1" firstCol="1" bandRow="1">
                <a:tableStyleId>{5C22544A-7EE6-4342-B048-85BDC9FD1C3A}</a:tableStyleId>
              </a:tblPr>
              <a:tblGrid>
                <a:gridCol w="475131">
                  <a:extLst>
                    <a:ext uri="{9D8B030D-6E8A-4147-A177-3AD203B41FA5}">
                      <a16:colId xmlns:a16="http://schemas.microsoft.com/office/drawing/2014/main" val="869659325"/>
                    </a:ext>
                  </a:extLst>
                </a:gridCol>
                <a:gridCol w="633510">
                  <a:extLst>
                    <a:ext uri="{9D8B030D-6E8A-4147-A177-3AD203B41FA5}">
                      <a16:colId xmlns:a16="http://schemas.microsoft.com/office/drawing/2014/main" val="3193801514"/>
                    </a:ext>
                  </a:extLst>
                </a:gridCol>
                <a:gridCol w="2842866">
                  <a:extLst>
                    <a:ext uri="{9D8B030D-6E8A-4147-A177-3AD203B41FA5}">
                      <a16:colId xmlns:a16="http://schemas.microsoft.com/office/drawing/2014/main" val="2450790126"/>
                    </a:ext>
                  </a:extLst>
                </a:gridCol>
                <a:gridCol w="1014253">
                  <a:extLst>
                    <a:ext uri="{9D8B030D-6E8A-4147-A177-3AD203B41FA5}">
                      <a16:colId xmlns:a16="http://schemas.microsoft.com/office/drawing/2014/main" val="2440280604"/>
                    </a:ext>
                  </a:extLst>
                </a:gridCol>
                <a:gridCol w="1014253">
                  <a:extLst>
                    <a:ext uri="{9D8B030D-6E8A-4147-A177-3AD203B41FA5}">
                      <a16:colId xmlns:a16="http://schemas.microsoft.com/office/drawing/2014/main" val="400189211"/>
                    </a:ext>
                  </a:extLst>
                </a:gridCol>
                <a:gridCol w="1014253">
                  <a:extLst>
                    <a:ext uri="{9D8B030D-6E8A-4147-A177-3AD203B41FA5}">
                      <a16:colId xmlns:a16="http://schemas.microsoft.com/office/drawing/2014/main" val="1104241717"/>
                    </a:ext>
                  </a:extLst>
                </a:gridCol>
                <a:gridCol w="1014253">
                  <a:extLst>
                    <a:ext uri="{9D8B030D-6E8A-4147-A177-3AD203B41FA5}">
                      <a16:colId xmlns:a16="http://schemas.microsoft.com/office/drawing/2014/main" val="859261223"/>
                    </a:ext>
                  </a:extLst>
                </a:gridCol>
                <a:gridCol w="1014253">
                  <a:extLst>
                    <a:ext uri="{9D8B030D-6E8A-4147-A177-3AD203B41FA5}">
                      <a16:colId xmlns:a16="http://schemas.microsoft.com/office/drawing/2014/main" val="3092843336"/>
                    </a:ext>
                  </a:extLst>
                </a:gridCol>
                <a:gridCol w="1014253">
                  <a:extLst>
                    <a:ext uri="{9D8B030D-6E8A-4147-A177-3AD203B41FA5}">
                      <a16:colId xmlns:a16="http://schemas.microsoft.com/office/drawing/2014/main" val="495628562"/>
                    </a:ext>
                  </a:extLst>
                </a:gridCol>
                <a:gridCol w="1014253">
                  <a:extLst>
                    <a:ext uri="{9D8B030D-6E8A-4147-A177-3AD203B41FA5}">
                      <a16:colId xmlns:a16="http://schemas.microsoft.com/office/drawing/2014/main" val="583268173"/>
                    </a:ext>
                  </a:extLst>
                </a:gridCol>
                <a:gridCol w="937524">
                  <a:extLst>
                    <a:ext uri="{9D8B030D-6E8A-4147-A177-3AD203B41FA5}">
                      <a16:colId xmlns:a16="http://schemas.microsoft.com/office/drawing/2014/main" val="3979367743"/>
                    </a:ext>
                  </a:extLst>
                </a:gridCol>
              </a:tblGrid>
              <a:tr h="340905">
                <a:tc rowSpan="7">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學年</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7">
                  <a:txBody>
                    <a:bodyPr/>
                    <a:lstStyle/>
                    <a:p>
                      <a:pPr algn="ctr">
                        <a:lnSpc>
                          <a:spcPts val="2600"/>
                        </a:lnSpc>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輔導身分別</a:t>
                      </a: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8">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學生懷孕</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含育有子女者</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HK" sz="2400" b="0" kern="100" dirty="0">
                          <a:solidFill>
                            <a:schemeClr val="tx1"/>
                          </a:solidFill>
                          <a:effectLst/>
                          <a:latin typeface="微軟正黑體" panose="020B0604030504040204" pitchFamily="34" charset="-120"/>
                          <a:ea typeface="微軟正黑體" panose="020B0604030504040204" pitchFamily="34" charset="-120"/>
                        </a:rPr>
                        <a:t>輔導協助</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312097559"/>
                  </a:ext>
                </a:extLst>
              </a:tr>
              <a:tr h="68181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校</a:t>
                      </a:r>
                      <a:r>
                        <a:rPr lang="zh-HK" sz="2400" b="0" kern="100" dirty="0">
                          <a:solidFill>
                            <a:schemeClr val="tx1"/>
                          </a:solidFill>
                          <a:effectLst/>
                          <a:latin typeface="微軟正黑體" panose="020B0604030504040204" pitchFamily="34" charset="-120"/>
                          <a:ea typeface="微軟正黑體" panose="020B0604030504040204" pitchFamily="34" charset="-120"/>
                        </a:rPr>
                        <a:t>內</a:t>
                      </a:r>
                      <a:r>
                        <a:rPr lang="zh-TW" sz="2400" b="0" kern="100" dirty="0">
                          <a:solidFill>
                            <a:schemeClr val="tx1"/>
                          </a:solidFill>
                          <a:effectLst/>
                          <a:latin typeface="微軟正黑體" panose="020B0604030504040204" pitchFamily="34" charset="-120"/>
                          <a:ea typeface="微軟正黑體" panose="020B0604030504040204" pitchFamily="34" charset="-120"/>
                        </a:rPr>
                        <a:t>輔導協助人數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轉介校外</a:t>
                      </a:r>
                      <a:r>
                        <a:rPr lang="zh-TW" sz="2400" b="0" kern="100" dirty="0" smtClean="0">
                          <a:solidFill>
                            <a:schemeClr val="tx1"/>
                          </a:solidFill>
                          <a:effectLst/>
                          <a:latin typeface="微軟正黑體" panose="020B0604030504040204" pitchFamily="34" charset="-120"/>
                          <a:ea typeface="微軟正黑體" panose="020B0604030504040204" pitchFamily="34" charset="-120"/>
                        </a:rPr>
                        <a:t>社會福利</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ts val="2600"/>
                        </a:lnSpc>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資源</a:t>
                      </a:r>
                      <a:r>
                        <a:rPr lang="zh-HK" sz="2400" b="0" kern="100" dirty="0">
                          <a:solidFill>
                            <a:schemeClr val="tx1"/>
                          </a:solidFill>
                          <a:effectLst/>
                          <a:latin typeface="微軟正黑體" panose="020B0604030504040204" pitchFamily="34" charset="-120"/>
                          <a:ea typeface="微軟正黑體" panose="020B0604030504040204" pitchFamily="34" charset="-120"/>
                        </a:rPr>
                        <a:t>輔導協助</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0295992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未滿</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含</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未滿</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含</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740862403"/>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085218"/>
                  </a:ext>
                </a:extLst>
              </a:tr>
              <a:tr h="340905">
                <a:tc vMerge="1">
                  <a:txBody>
                    <a:bodyPr/>
                    <a:lstStyle/>
                    <a:p>
                      <a:pPr>
                        <a:lnSpc>
                          <a:spcPts val="16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nSpc>
                          <a:spcPct val="1000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□懷孕學生</a:t>
                      </a:r>
                    </a:p>
                    <a:p>
                      <a:pP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□曾懷孕之學生</a:t>
                      </a:r>
                    </a:p>
                    <a:p>
                      <a:pP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□育有子女之學生</a:t>
                      </a: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latinLnBrk="0" hangingPunct="1">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727101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9583808"/>
                  </a:ext>
                </a:extLst>
              </a:tr>
              <a:tr h="45528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5635124"/>
                  </a:ext>
                </a:extLst>
              </a:tr>
            </a:tbl>
          </a:graphicData>
        </a:graphic>
      </p:graphicFrame>
    </p:spTree>
  </p:cSld>
  <p:clrMapOvr>
    <a:masterClrMapping/>
  </p:clrMapOvr>
  <p:transition spd="slow"/>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22</a:t>
            </a:r>
            <a:endParaRPr lang="zh-TW" altLang="en-US" smtClean="0"/>
          </a:p>
        </p:txBody>
      </p:sp>
      <p:sp>
        <p:nvSpPr>
          <p:cNvPr id="153603"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CACEEEFD-C91D-4DD2-BA0C-11B1FE330556}" type="slidenum">
              <a:rPr lang="zh-TW" altLang="en-US" smtClean="0">
                <a:solidFill>
                  <a:srgbClr val="000000"/>
                </a:solidFill>
              </a:rPr>
              <a:pPr fontAlgn="base">
                <a:spcBef>
                  <a:spcPct val="0"/>
                </a:spcBef>
                <a:spcAft>
                  <a:spcPct val="0"/>
                </a:spcAft>
              </a:pPr>
              <a:t>89</a:t>
            </a:fld>
            <a:endParaRPr lang="zh-TW" altLang="en-US" smtClean="0">
              <a:solidFill>
                <a:srgbClr val="000000"/>
              </a:solidFill>
            </a:endParaRPr>
          </a:p>
        </p:txBody>
      </p:sp>
      <p:sp>
        <p:nvSpPr>
          <p:cNvPr id="153604" name="標題 1"/>
          <p:cNvSpPr txBox="1">
            <a:spLocks/>
          </p:cNvSpPr>
          <p:nvPr/>
        </p:nvSpPr>
        <p:spPr bwMode="auto">
          <a:xfrm>
            <a:off x="1841500" y="27622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新表 </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7-12 </a:t>
            </a:r>
            <a:r>
              <a:rPr lang="zh-TW" altLang="zh-TW" sz="2800" b="1">
                <a:solidFill>
                  <a:srgbClr val="C5E0B4"/>
                </a:solidFill>
                <a:latin typeface="微軟正黑體" panose="020B0604030504040204" pitchFamily="34" charset="-120"/>
                <a:ea typeface="微軟正黑體" panose="020B0604030504040204" pitchFamily="34" charset="-120"/>
              </a:rPr>
              <a:t>學生懷孕</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含育有子女者</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輔導協助情形統計表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輔導身分別</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倘學校學生為前揭對象（懷孕、曾懷孕、育有子女之學生）</a:t>
            </a:r>
            <a:r>
              <a:rPr lang="zh-TW" altLang="zh-TW" sz="2400" b="1" dirty="0">
                <a:solidFill>
                  <a:srgbClr val="FF0000"/>
                </a:solidFill>
                <a:latin typeface="微軟正黑體" panose="020B0604030504040204" pitchFamily="34" charset="-120"/>
                <a:ea typeface="微軟正黑體" panose="020B0604030504040204" pitchFamily="34" charset="-120"/>
              </a:rPr>
              <a:t>同時受「校</a:t>
            </a:r>
            <a:r>
              <a:rPr lang="zh-HK" altLang="zh-TW" sz="2400" b="1" dirty="0">
                <a:solidFill>
                  <a:srgbClr val="FF0000"/>
                </a:solidFill>
                <a:latin typeface="微軟正黑體" panose="020B0604030504040204" pitchFamily="34" charset="-120"/>
                <a:ea typeface="微軟正黑體" panose="020B0604030504040204" pitchFamily="34" charset="-120"/>
              </a:rPr>
              <a:t>內</a:t>
            </a:r>
            <a:r>
              <a:rPr lang="zh-TW" altLang="zh-TW" sz="2400" b="1" dirty="0">
                <a:solidFill>
                  <a:srgbClr val="FF0000"/>
                </a:solidFill>
                <a:latin typeface="微軟正黑體" panose="020B0604030504040204" pitchFamily="34" charset="-120"/>
                <a:ea typeface="微軟正黑體" panose="020B0604030504040204" pitchFamily="34" charset="-120"/>
              </a:rPr>
              <a:t>輔導協助」及「轉介校外社會福利資源</a:t>
            </a:r>
            <a:r>
              <a:rPr lang="zh-HK" altLang="zh-TW" sz="2400" b="1" dirty="0">
                <a:solidFill>
                  <a:srgbClr val="FF0000"/>
                </a:solidFill>
                <a:latin typeface="微軟正黑體" panose="020B0604030504040204" pitchFamily="34" charset="-120"/>
                <a:ea typeface="微軟正黑體" panose="020B0604030504040204" pitchFamily="34" charset="-120"/>
              </a:rPr>
              <a:t>輔導協助</a:t>
            </a:r>
            <a:r>
              <a:rPr lang="zh-TW" altLang="zh-TW" sz="2400" b="1" dirty="0">
                <a:solidFill>
                  <a:srgbClr val="FF0000"/>
                </a:solidFill>
                <a:latin typeface="微軟正黑體" panose="020B0604030504040204" pitchFamily="34" charset="-120"/>
                <a:ea typeface="微軟正黑體" panose="020B0604030504040204" pitchFamily="34" charset="-120"/>
              </a:rPr>
              <a:t>」者，請分別於【校</a:t>
            </a:r>
            <a:r>
              <a:rPr lang="zh-HK" altLang="zh-TW" sz="2400" b="1" dirty="0">
                <a:solidFill>
                  <a:srgbClr val="FF0000"/>
                </a:solidFill>
                <a:latin typeface="微軟正黑體" panose="020B0604030504040204" pitchFamily="34" charset="-120"/>
                <a:ea typeface="微軟正黑體" panose="020B0604030504040204" pitchFamily="34" charset="-120"/>
              </a:rPr>
              <a:t>內</a:t>
            </a:r>
            <a:r>
              <a:rPr lang="zh-TW" altLang="zh-TW" sz="2400" b="1" dirty="0">
                <a:solidFill>
                  <a:srgbClr val="FF0000"/>
                </a:solidFill>
                <a:latin typeface="微軟正黑體" panose="020B0604030504040204" pitchFamily="34" charset="-120"/>
                <a:ea typeface="微軟正黑體" panose="020B0604030504040204" pitchFamily="34" charset="-120"/>
              </a:rPr>
              <a:t>輔導協助人數】</a:t>
            </a:r>
            <a:r>
              <a:rPr lang="zh-HK" altLang="zh-TW" sz="2400" b="1" dirty="0">
                <a:solidFill>
                  <a:srgbClr val="FF0000"/>
                </a:solidFill>
                <a:latin typeface="微軟正黑體" panose="020B0604030504040204" pitchFamily="34" charset="-120"/>
                <a:ea typeface="微軟正黑體" panose="020B0604030504040204" pitchFamily="34" charset="-120"/>
              </a:rPr>
              <a:t>及</a:t>
            </a:r>
            <a:r>
              <a:rPr lang="zh-TW" altLang="zh-TW" sz="2400" b="1" dirty="0">
                <a:solidFill>
                  <a:srgbClr val="FF0000"/>
                </a:solidFill>
                <a:latin typeface="微軟正黑體" panose="020B0604030504040204" pitchFamily="34" charset="-120"/>
                <a:ea typeface="微軟正黑體" panose="020B0604030504040204" pitchFamily="34" charset="-120"/>
              </a:rPr>
              <a:t>【轉介校外社會福利資源</a:t>
            </a:r>
            <a:r>
              <a:rPr lang="zh-HK" altLang="zh-TW" sz="2400" b="1" dirty="0">
                <a:solidFill>
                  <a:srgbClr val="FF0000"/>
                </a:solidFill>
                <a:latin typeface="微軟正黑體" panose="020B0604030504040204" pitchFamily="34" charset="-120"/>
                <a:ea typeface="微軟正黑體" panose="020B0604030504040204" pitchFamily="34" charset="-120"/>
              </a:rPr>
              <a:t>輔導協助</a:t>
            </a:r>
            <a:r>
              <a:rPr lang="zh-TW" altLang="zh-TW" sz="2400" b="1" dirty="0">
                <a:solidFill>
                  <a:srgbClr val="FF0000"/>
                </a:solidFill>
                <a:latin typeface="微軟正黑體" panose="020B0604030504040204" pitchFamily="34" charset="-120"/>
                <a:ea typeface="微軟正黑體" panose="020B0604030504040204" pitchFamily="34" charset="-120"/>
              </a:rPr>
              <a:t>人數】各填列計</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人數</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並以學生該學年度第</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次接受「輔導身分別」進行填報。</a:t>
            </a:r>
            <a:r>
              <a:rPr lang="en-US" altLang="zh-TW" sz="2400" b="1" dirty="0">
                <a:solidFill>
                  <a:srgbClr val="FF0000"/>
                </a:solidFill>
                <a:latin typeface="微軟正黑體" panose="020B0604030504040204" pitchFamily="34" charset="-120"/>
                <a:ea typeface="微軟正黑體" panose="020B0604030504040204" pitchFamily="34" charset="-120"/>
              </a:rPr>
              <a:t>    </a:t>
            </a:r>
          </a:p>
          <a:p>
            <a:pPr marL="342900" indent="-342900">
              <a:buFont typeface="Wingdings" panose="05000000000000000000" pitchFamily="2" charset="2"/>
              <a:buChar char="u"/>
              <a:defRPr/>
            </a:pP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117475" y="995363"/>
          <a:ext cx="11988800" cy="2841625"/>
        </p:xfrm>
        <a:graphic>
          <a:graphicData uri="http://schemas.openxmlformats.org/drawingml/2006/table">
            <a:tbl>
              <a:tblPr firstRow="1" firstCol="1" bandRow="1">
                <a:tableStyleId>{5C22544A-7EE6-4342-B048-85BDC9FD1C3A}</a:tableStyleId>
              </a:tblPr>
              <a:tblGrid>
                <a:gridCol w="475131">
                  <a:extLst>
                    <a:ext uri="{9D8B030D-6E8A-4147-A177-3AD203B41FA5}">
                      <a16:colId xmlns:a16="http://schemas.microsoft.com/office/drawing/2014/main" val="869659325"/>
                    </a:ext>
                  </a:extLst>
                </a:gridCol>
                <a:gridCol w="633510">
                  <a:extLst>
                    <a:ext uri="{9D8B030D-6E8A-4147-A177-3AD203B41FA5}">
                      <a16:colId xmlns:a16="http://schemas.microsoft.com/office/drawing/2014/main" val="3193801514"/>
                    </a:ext>
                  </a:extLst>
                </a:gridCol>
                <a:gridCol w="2842866">
                  <a:extLst>
                    <a:ext uri="{9D8B030D-6E8A-4147-A177-3AD203B41FA5}">
                      <a16:colId xmlns:a16="http://schemas.microsoft.com/office/drawing/2014/main" val="2450790126"/>
                    </a:ext>
                  </a:extLst>
                </a:gridCol>
                <a:gridCol w="1014253">
                  <a:extLst>
                    <a:ext uri="{9D8B030D-6E8A-4147-A177-3AD203B41FA5}">
                      <a16:colId xmlns:a16="http://schemas.microsoft.com/office/drawing/2014/main" val="2440280604"/>
                    </a:ext>
                  </a:extLst>
                </a:gridCol>
                <a:gridCol w="1014253">
                  <a:extLst>
                    <a:ext uri="{9D8B030D-6E8A-4147-A177-3AD203B41FA5}">
                      <a16:colId xmlns:a16="http://schemas.microsoft.com/office/drawing/2014/main" val="400189211"/>
                    </a:ext>
                  </a:extLst>
                </a:gridCol>
                <a:gridCol w="1014253">
                  <a:extLst>
                    <a:ext uri="{9D8B030D-6E8A-4147-A177-3AD203B41FA5}">
                      <a16:colId xmlns:a16="http://schemas.microsoft.com/office/drawing/2014/main" val="1104241717"/>
                    </a:ext>
                  </a:extLst>
                </a:gridCol>
                <a:gridCol w="1014253">
                  <a:extLst>
                    <a:ext uri="{9D8B030D-6E8A-4147-A177-3AD203B41FA5}">
                      <a16:colId xmlns:a16="http://schemas.microsoft.com/office/drawing/2014/main" val="859261223"/>
                    </a:ext>
                  </a:extLst>
                </a:gridCol>
                <a:gridCol w="1014253">
                  <a:extLst>
                    <a:ext uri="{9D8B030D-6E8A-4147-A177-3AD203B41FA5}">
                      <a16:colId xmlns:a16="http://schemas.microsoft.com/office/drawing/2014/main" val="3092843336"/>
                    </a:ext>
                  </a:extLst>
                </a:gridCol>
                <a:gridCol w="1014253">
                  <a:extLst>
                    <a:ext uri="{9D8B030D-6E8A-4147-A177-3AD203B41FA5}">
                      <a16:colId xmlns:a16="http://schemas.microsoft.com/office/drawing/2014/main" val="495628562"/>
                    </a:ext>
                  </a:extLst>
                </a:gridCol>
                <a:gridCol w="1014253">
                  <a:extLst>
                    <a:ext uri="{9D8B030D-6E8A-4147-A177-3AD203B41FA5}">
                      <a16:colId xmlns:a16="http://schemas.microsoft.com/office/drawing/2014/main" val="583268173"/>
                    </a:ext>
                  </a:extLst>
                </a:gridCol>
                <a:gridCol w="937524">
                  <a:extLst>
                    <a:ext uri="{9D8B030D-6E8A-4147-A177-3AD203B41FA5}">
                      <a16:colId xmlns:a16="http://schemas.microsoft.com/office/drawing/2014/main" val="3979367743"/>
                    </a:ext>
                  </a:extLst>
                </a:gridCol>
              </a:tblGrid>
              <a:tr h="340905">
                <a:tc rowSpan="7">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學年</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7">
                  <a:txBody>
                    <a:bodyPr/>
                    <a:lstStyle/>
                    <a:p>
                      <a:pPr algn="ctr">
                        <a:lnSpc>
                          <a:spcPts val="2600"/>
                        </a:lnSpc>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輔導身分別</a:t>
                      </a: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8">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學生懷孕</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含育有子女者</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HK" sz="2400" b="0" kern="100" dirty="0">
                          <a:solidFill>
                            <a:schemeClr val="tx1"/>
                          </a:solidFill>
                          <a:effectLst/>
                          <a:latin typeface="微軟正黑體" panose="020B0604030504040204" pitchFamily="34" charset="-120"/>
                          <a:ea typeface="微軟正黑體" panose="020B0604030504040204" pitchFamily="34" charset="-120"/>
                        </a:rPr>
                        <a:t>輔導協助</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312097559"/>
                  </a:ext>
                </a:extLst>
              </a:tr>
              <a:tr h="68181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校</a:t>
                      </a:r>
                      <a:r>
                        <a:rPr lang="zh-HK" sz="2400" b="0" kern="100" dirty="0">
                          <a:solidFill>
                            <a:schemeClr val="tx1"/>
                          </a:solidFill>
                          <a:effectLst/>
                          <a:latin typeface="微軟正黑體" panose="020B0604030504040204" pitchFamily="34" charset="-120"/>
                          <a:ea typeface="微軟正黑體" panose="020B0604030504040204" pitchFamily="34" charset="-120"/>
                        </a:rPr>
                        <a:t>內</a:t>
                      </a:r>
                      <a:r>
                        <a:rPr lang="zh-TW" sz="2400" b="0" kern="100" dirty="0">
                          <a:solidFill>
                            <a:schemeClr val="tx1"/>
                          </a:solidFill>
                          <a:effectLst/>
                          <a:latin typeface="微軟正黑體" panose="020B0604030504040204" pitchFamily="34" charset="-120"/>
                          <a:ea typeface="微軟正黑體" panose="020B0604030504040204" pitchFamily="34" charset="-120"/>
                        </a:rPr>
                        <a:t>輔導協助人數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轉介校外</a:t>
                      </a:r>
                      <a:r>
                        <a:rPr lang="zh-TW" sz="2400" b="0" kern="100" dirty="0" smtClean="0">
                          <a:solidFill>
                            <a:schemeClr val="tx1"/>
                          </a:solidFill>
                          <a:effectLst/>
                          <a:latin typeface="微軟正黑體" panose="020B0604030504040204" pitchFamily="34" charset="-120"/>
                          <a:ea typeface="微軟正黑體" panose="020B0604030504040204" pitchFamily="34" charset="-120"/>
                        </a:rPr>
                        <a:t>社會福利</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ts val="2600"/>
                        </a:lnSpc>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資源</a:t>
                      </a:r>
                      <a:r>
                        <a:rPr lang="zh-HK" sz="2400" b="0" kern="100" dirty="0">
                          <a:solidFill>
                            <a:schemeClr val="tx1"/>
                          </a:solidFill>
                          <a:effectLst/>
                          <a:latin typeface="微軟正黑體" panose="020B0604030504040204" pitchFamily="34" charset="-120"/>
                          <a:ea typeface="微軟正黑體" panose="020B0604030504040204" pitchFamily="34" charset="-120"/>
                        </a:rPr>
                        <a:t>輔導協助</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0295992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未滿</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含</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未滿</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含</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740862403"/>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085218"/>
                  </a:ext>
                </a:extLst>
              </a:tr>
              <a:tr h="340905">
                <a:tc vMerge="1">
                  <a:txBody>
                    <a:bodyPr/>
                    <a:lstStyle/>
                    <a:p>
                      <a:pPr>
                        <a:lnSpc>
                          <a:spcPts val="16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nSpc>
                          <a:spcPct val="1000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□懷孕學生</a:t>
                      </a:r>
                    </a:p>
                    <a:p>
                      <a:pP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□曾懷孕之學生</a:t>
                      </a:r>
                    </a:p>
                    <a:p>
                      <a:pP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□育有子女之學生</a:t>
                      </a: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latinLnBrk="0" hangingPunct="1">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727101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9583808"/>
                  </a:ext>
                </a:extLst>
              </a:tr>
              <a:tr h="45528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5635124"/>
                  </a:ext>
                </a:extLst>
              </a:tr>
            </a:tbl>
          </a:graphicData>
        </a:graphic>
      </p:graphicFrame>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03</a:t>
            </a:r>
            <a:endParaRPr lang="zh-TW" altLang="en-US" smtClean="0"/>
          </a:p>
        </p:txBody>
      </p:sp>
      <p:sp>
        <p:nvSpPr>
          <p:cNvPr id="62467"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E32F88DC-130E-4CDA-BA8B-D81C0C23D601}" type="slidenum">
              <a:rPr lang="zh-TW" altLang="en-US" smtClean="0">
                <a:solidFill>
                  <a:srgbClr val="000000"/>
                </a:solidFill>
              </a:rPr>
              <a:pPr fontAlgn="base">
                <a:spcBef>
                  <a:spcPct val="0"/>
                </a:spcBef>
                <a:spcAft>
                  <a:spcPct val="0"/>
                </a:spcAft>
              </a:pPr>
              <a:t>9</a:t>
            </a:fld>
            <a:endParaRPr lang="zh-TW" altLang="en-US" smtClean="0">
              <a:solidFill>
                <a:srgbClr val="000000"/>
              </a:solidFill>
            </a:endParaRPr>
          </a:p>
        </p:txBody>
      </p:sp>
      <p:sp>
        <p:nvSpPr>
          <p:cNvPr id="62468" name="標題 1"/>
          <p:cNvSpPr txBox="1">
            <a:spLocks/>
          </p:cNvSpPr>
          <p:nvPr/>
        </p:nvSpPr>
        <p:spPr bwMode="auto">
          <a:xfrm>
            <a:off x="1914525" y="152400"/>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4000" b="1">
                <a:solidFill>
                  <a:srgbClr val="C5E0B4"/>
                </a:solidFill>
                <a:latin typeface="微軟正黑體" panose="020B0604030504040204" pitchFamily="34" charset="-120"/>
                <a:ea typeface="微軟正黑體" panose="020B0604030504040204" pitchFamily="34" charset="-120"/>
              </a:rPr>
              <a:t>新表 表</a:t>
            </a:r>
            <a:r>
              <a:rPr lang="en-US" altLang="zh-TW" sz="4000" b="1">
                <a:solidFill>
                  <a:srgbClr val="C5E0B4"/>
                </a:solidFill>
                <a:latin typeface="微軟正黑體" panose="020B0604030504040204" pitchFamily="34" charset="-120"/>
                <a:ea typeface="微軟正黑體" panose="020B0604030504040204" pitchFamily="34" charset="-120"/>
              </a:rPr>
              <a:t>1-23 </a:t>
            </a:r>
            <a:r>
              <a:rPr lang="zh-TW" altLang="en-US" sz="4000" b="1">
                <a:solidFill>
                  <a:srgbClr val="C5E0B4"/>
                </a:solidFill>
                <a:latin typeface="微軟正黑體" panose="020B0604030504040204" pitchFamily="34" charset="-120"/>
                <a:ea typeface="微軟正黑體" panose="020B0604030504040204" pitchFamily="34" charset="-120"/>
              </a:rPr>
              <a:t>專任教師積欠薪資情形調查</a:t>
            </a:r>
            <a:r>
              <a:rPr lang="zh-TW" altLang="zh-TW" sz="4000" b="1">
                <a:solidFill>
                  <a:srgbClr val="C5E0B4"/>
                </a:solidFill>
                <a:latin typeface="微軟正黑體" panose="020B0604030504040204" pitchFamily="34" charset="-120"/>
                <a:ea typeface="微軟正黑體" panose="020B0604030504040204" pitchFamily="34" charset="-120"/>
              </a:rPr>
              <a:t>表</a:t>
            </a:r>
            <a:endParaRPr lang="zh-TW" altLang="en-US" sz="4000" b="1">
              <a:solidFill>
                <a:srgbClr val="C5E0B4"/>
              </a:solidFill>
              <a:latin typeface="微軟正黑體" panose="020B0604030504040204" pitchFamily="34" charset="-120"/>
              <a:ea typeface="微軟正黑體" panose="020B0604030504040204" pitchFamily="34" charset="-120"/>
            </a:endParaRPr>
          </a:p>
        </p:txBody>
      </p:sp>
      <p:sp>
        <p:nvSpPr>
          <p:cNvPr id="2" name="矩形 1"/>
          <p:cNvSpPr/>
          <p:nvPr/>
        </p:nvSpPr>
        <p:spPr>
          <a:xfrm>
            <a:off x="0" y="3695700"/>
            <a:ext cx="12176125" cy="2862263"/>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是否有積欠專任教師薪資情形</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是：</a:t>
            </a:r>
            <a:r>
              <a:rPr lang="zh-TW" altLang="zh-TW" sz="2400" dirty="0">
                <a:solidFill>
                  <a:prstClr val="black"/>
                </a:solidFill>
                <a:latin typeface="微軟正黑體" panose="020B0604030504040204" pitchFamily="34" charset="-120"/>
                <a:ea typeface="微軟正黑體" panose="020B0604030504040204" pitchFamily="34" charset="-120"/>
              </a:rPr>
              <a:t>係指學校</a:t>
            </a:r>
            <a:r>
              <a:rPr lang="zh-TW" altLang="zh-TW" sz="2400" b="1" dirty="0">
                <a:solidFill>
                  <a:srgbClr val="FF0000"/>
                </a:solidFill>
                <a:latin typeface="微軟正黑體" panose="020B0604030504040204" pitchFamily="34" charset="-120"/>
                <a:ea typeface="微軟正黑體" panose="020B0604030504040204" pitchFamily="34" charset="-120"/>
              </a:rPr>
              <a:t>至資料調查基準日</a:t>
            </a:r>
            <a:r>
              <a:rPr lang="en-US" altLang="zh-TW" sz="2400" b="1" dirty="0">
                <a:solidFill>
                  <a:srgbClr val="FF0000"/>
                </a:solidFill>
                <a:latin typeface="微軟正黑體" panose="020B0604030504040204" pitchFamily="34" charset="-120"/>
                <a:ea typeface="微軟正黑體" panose="020B0604030504040204" pitchFamily="34" charset="-120"/>
              </a:rPr>
              <a:t>(10</a:t>
            </a:r>
            <a:r>
              <a:rPr lang="zh-TW" altLang="zh-TW" sz="2400" b="1" dirty="0">
                <a:solidFill>
                  <a:srgbClr val="FF0000"/>
                </a:solidFill>
                <a:latin typeface="微軟正黑體" panose="020B0604030504040204" pitchFamily="34" charset="-120"/>
                <a:ea typeface="微軟正黑體" panose="020B0604030504040204" pitchFamily="34" charset="-120"/>
              </a:rPr>
              <a:t>月</a:t>
            </a:r>
            <a:r>
              <a:rPr lang="en-US" altLang="zh-TW" sz="2400" b="1" dirty="0">
                <a:solidFill>
                  <a:srgbClr val="FF0000"/>
                </a:solidFill>
                <a:latin typeface="微軟正黑體" panose="020B0604030504040204" pitchFamily="34" charset="-120"/>
                <a:ea typeface="微軟正黑體" panose="020B0604030504040204" pitchFamily="34" charset="-120"/>
              </a:rPr>
              <a:t>15</a:t>
            </a:r>
            <a:r>
              <a:rPr lang="zh-TW" altLang="zh-TW" sz="2400" b="1" dirty="0">
                <a:solidFill>
                  <a:srgbClr val="FF0000"/>
                </a:solidFill>
                <a:latin typeface="微軟正黑體" panose="020B0604030504040204" pitchFamily="34" charset="-120"/>
                <a:ea typeface="微軟正黑體" panose="020B0604030504040204" pitchFamily="34" charset="-120"/>
              </a:rPr>
              <a:t>日</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仍有積欠教師薪資情形（包括薪資未全額支付），填報「是」者，請務必填報「開始積欠薪資時間」、「最後積欠薪資時間」及「</a:t>
            </a:r>
            <a:r>
              <a:rPr lang="zh-TW" altLang="en-US" sz="2400" b="1" dirty="0">
                <a:solidFill>
                  <a:srgbClr val="FF0000"/>
                </a:solidFill>
                <a:latin typeface="微軟正黑體" panose="020B0604030504040204" pitchFamily="34" charset="-120"/>
                <a:ea typeface="微軟正黑體" panose="020B0604030504040204" pitchFamily="34" charset="-120"/>
              </a:rPr>
              <a:t>積欠</a:t>
            </a:r>
            <a:r>
              <a:rPr lang="zh-TW" altLang="zh-TW" sz="2400" b="1" dirty="0">
                <a:solidFill>
                  <a:srgbClr val="FF0000"/>
                </a:solidFill>
                <a:latin typeface="微軟正黑體" panose="020B0604030504040204" pitchFamily="34" charset="-120"/>
                <a:ea typeface="微軟正黑體" panose="020B0604030504040204" pitchFamily="34" charset="-120"/>
              </a:rPr>
              <a:t>理由」等欄位。</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另如屬「學術研究加給有調減」情形，請至「表</a:t>
            </a:r>
            <a:r>
              <a:rPr lang="en-US" altLang="zh-TW" sz="2400" dirty="0">
                <a:solidFill>
                  <a:prstClr val="black"/>
                </a:solidFill>
                <a:latin typeface="微軟正黑體" panose="020B0604030504040204" pitchFamily="34" charset="-120"/>
                <a:ea typeface="微軟正黑體" panose="020B0604030504040204" pitchFamily="34" charset="-120"/>
              </a:rPr>
              <a:t>1-20</a:t>
            </a:r>
            <a:r>
              <a:rPr lang="zh-TW" altLang="zh-TW" sz="2400" dirty="0">
                <a:solidFill>
                  <a:prstClr val="black"/>
                </a:solidFill>
                <a:latin typeface="微軟正黑體" panose="020B0604030504040204" pitchFamily="34" charset="-120"/>
                <a:ea typeface="微軟正黑體" panose="020B0604030504040204" pitchFamily="34" charset="-120"/>
              </a:rPr>
              <a:t>私立大專校院編制內專任教師待遇」之「調整學術研究加給情形」填寫，本欄位毋須勾選。</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否：指學校「依法」按「月」給付教師薪資，未有因學校財務等因素積欠教師薪資情形</a:t>
            </a:r>
            <a:endParaRPr lang="zh-TW" altLang="zh-TW" sz="24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nvGraphicFramePr>
        <p:xfrm>
          <a:off x="117475" y="984250"/>
          <a:ext cx="11960225" cy="2711450"/>
        </p:xfrm>
        <a:graphic>
          <a:graphicData uri="http://schemas.openxmlformats.org/drawingml/2006/table">
            <a:tbl>
              <a:tblPr firstRow="1" firstCol="1" bandRow="1">
                <a:tableStyleId>{5C22544A-7EE6-4342-B048-85BDC9FD1C3A}</a:tableStyleId>
              </a:tblPr>
              <a:tblGrid>
                <a:gridCol w="1053462">
                  <a:extLst>
                    <a:ext uri="{9D8B030D-6E8A-4147-A177-3AD203B41FA5}">
                      <a16:colId xmlns:a16="http://schemas.microsoft.com/office/drawing/2014/main" val="1376779440"/>
                    </a:ext>
                  </a:extLst>
                </a:gridCol>
                <a:gridCol w="895402">
                  <a:extLst>
                    <a:ext uri="{9D8B030D-6E8A-4147-A177-3AD203B41FA5}">
                      <a16:colId xmlns:a16="http://schemas.microsoft.com/office/drawing/2014/main" val="72580502"/>
                    </a:ext>
                  </a:extLst>
                </a:gridCol>
                <a:gridCol w="704891">
                  <a:extLst>
                    <a:ext uri="{9D8B030D-6E8A-4147-A177-3AD203B41FA5}">
                      <a16:colId xmlns:a16="http://schemas.microsoft.com/office/drawing/2014/main" val="1139796086"/>
                    </a:ext>
                  </a:extLst>
                </a:gridCol>
                <a:gridCol w="2562375">
                  <a:extLst>
                    <a:ext uri="{9D8B030D-6E8A-4147-A177-3AD203B41FA5}">
                      <a16:colId xmlns:a16="http://schemas.microsoft.com/office/drawing/2014/main" val="1570964826"/>
                    </a:ext>
                  </a:extLst>
                </a:gridCol>
                <a:gridCol w="1390731">
                  <a:extLst>
                    <a:ext uri="{9D8B030D-6E8A-4147-A177-3AD203B41FA5}">
                      <a16:colId xmlns:a16="http://schemas.microsoft.com/office/drawing/2014/main" val="1533569617"/>
                    </a:ext>
                  </a:extLst>
                </a:gridCol>
                <a:gridCol w="1390731">
                  <a:extLst>
                    <a:ext uri="{9D8B030D-6E8A-4147-A177-3AD203B41FA5}">
                      <a16:colId xmlns:a16="http://schemas.microsoft.com/office/drawing/2014/main" val="4117102429"/>
                    </a:ext>
                  </a:extLst>
                </a:gridCol>
                <a:gridCol w="1343104">
                  <a:extLst>
                    <a:ext uri="{9D8B030D-6E8A-4147-A177-3AD203B41FA5}">
                      <a16:colId xmlns:a16="http://schemas.microsoft.com/office/drawing/2014/main" val="972262191"/>
                    </a:ext>
                  </a:extLst>
                </a:gridCol>
                <a:gridCol w="1247848">
                  <a:extLst>
                    <a:ext uri="{9D8B030D-6E8A-4147-A177-3AD203B41FA5}">
                      <a16:colId xmlns:a16="http://schemas.microsoft.com/office/drawing/2014/main" val="4286813936"/>
                    </a:ext>
                  </a:extLst>
                </a:gridCol>
                <a:gridCol w="1371680">
                  <a:extLst>
                    <a:ext uri="{9D8B030D-6E8A-4147-A177-3AD203B41FA5}">
                      <a16:colId xmlns:a16="http://schemas.microsoft.com/office/drawing/2014/main" val="4235789574"/>
                    </a:ext>
                  </a:extLst>
                </a:gridCol>
              </a:tblGrid>
              <a:tr h="1626870">
                <a:tc rowSpan="3">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系所</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教師</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是否有積欠</a:t>
                      </a:r>
                    </a:p>
                    <a:p>
                      <a:pPr algn="ctr">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專任教師薪資情形</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開始積欠薪資時間</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最後積欠薪資時間</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rowSpan="3">
                  <a:txBody>
                    <a:bodyPr/>
                    <a:lstStyle/>
                    <a:p>
                      <a:pPr algn="ctr">
                        <a:spcAft>
                          <a:spcPts val="0"/>
                        </a:spcAft>
                      </a:pPr>
                      <a:r>
                        <a:rPr lang="zh-TW" altLang="en-US" sz="2400" b="0" kern="100" dirty="0" smtClean="0">
                          <a:solidFill>
                            <a:schemeClr val="tx1"/>
                          </a:solidFill>
                          <a:effectLst/>
                          <a:latin typeface="微軟正黑體" panose="020B0604030504040204" pitchFamily="34" charset="-120"/>
                          <a:ea typeface="微軟正黑體" panose="020B0604030504040204" pitchFamily="34" charset="-120"/>
                        </a:rPr>
                        <a:t>積欠</a:t>
                      </a:r>
                      <a:r>
                        <a:rPr lang="zh-TW" sz="2400" b="0" kern="100" dirty="0" smtClean="0">
                          <a:solidFill>
                            <a:schemeClr val="tx1"/>
                          </a:solidFill>
                          <a:effectLst/>
                          <a:latin typeface="微軟正黑體" panose="020B0604030504040204" pitchFamily="34" charset="-120"/>
                          <a:ea typeface="微軟正黑體" panose="020B0604030504040204" pitchFamily="34" charset="-120"/>
                        </a:rPr>
                        <a:t>理由</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1499624"/>
                  </a:ext>
                </a:extLst>
              </a:tr>
              <a:tr h="54229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2">
                  <a:txBody>
                    <a:bodyPr/>
                    <a:lstStyle/>
                    <a:p>
                      <a:pPr algn="ctr">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rPr>
                        <a:t>□</a:t>
                      </a:r>
                      <a:r>
                        <a:rPr lang="zh-TW" sz="2400" b="1" kern="100" dirty="0">
                          <a:solidFill>
                            <a:srgbClr val="FF0000"/>
                          </a:solidFill>
                          <a:effectLst/>
                          <a:latin typeface="微軟正黑體" panose="020B0604030504040204" pitchFamily="34" charset="-120"/>
                          <a:ea typeface="微軟正黑體" panose="020B0604030504040204" pitchFamily="34" charset="-120"/>
                        </a:rPr>
                        <a:t>是</a:t>
                      </a:r>
                    </a:p>
                    <a:p>
                      <a:pPr algn="ctr">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rPr>
                        <a:t>□</a:t>
                      </a:r>
                      <a:r>
                        <a:rPr lang="zh-TW" sz="2400" b="1" kern="100" dirty="0">
                          <a:solidFill>
                            <a:srgbClr val="FF0000"/>
                          </a:solidFill>
                          <a:effectLst/>
                          <a:latin typeface="微軟正黑體" panose="020B0604030504040204" pitchFamily="34" charset="-120"/>
                          <a:ea typeface="微軟正黑體" panose="020B0604030504040204" pitchFamily="34" charset="-120"/>
                        </a:rPr>
                        <a:t>否</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年</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月</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年</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a:solidFill>
                            <a:schemeClr val="tx1"/>
                          </a:solidFill>
                          <a:effectLst/>
                          <a:latin typeface="微軟正黑體" panose="020B0604030504040204" pitchFamily="34" charset="-120"/>
                          <a:ea typeface="微軟正黑體" panose="020B0604030504040204" pitchFamily="34" charset="-120"/>
                        </a:rPr>
                        <a:t>月</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extLst>
                  <a:ext uri="{0D108BD9-81ED-4DB2-BD59-A6C34878D82A}">
                    <a16:rowId xmlns:a16="http://schemas.microsoft.com/office/drawing/2014/main" val="1302444901"/>
                  </a:ext>
                </a:extLst>
              </a:tr>
              <a:tr h="54229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endParaRPr lang="zh-TW" altLang="en-US"/>
                    </a:p>
                  </a:txBody>
                  <a:tcPr/>
                </a:tc>
                <a:extLst>
                  <a:ext uri="{0D108BD9-81ED-4DB2-BD59-A6C34878D82A}">
                    <a16:rowId xmlns:a16="http://schemas.microsoft.com/office/drawing/2014/main" val="3636861463"/>
                  </a:ext>
                </a:extLst>
              </a:tr>
            </a:tbl>
          </a:graphicData>
        </a:graphic>
      </p:graphicFrame>
    </p:spTree>
  </p:cSld>
  <p:clrMapOvr>
    <a:masterClrMapping/>
  </p:clrMapOvr>
  <p:transition spd="slow"/>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22</a:t>
            </a:r>
            <a:endParaRPr lang="zh-TW" altLang="en-US" smtClean="0"/>
          </a:p>
        </p:txBody>
      </p:sp>
      <p:sp>
        <p:nvSpPr>
          <p:cNvPr id="154627"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CC8F756D-F70E-4CE4-8195-5C3C7D626E90}" type="slidenum">
              <a:rPr lang="zh-TW" altLang="en-US" smtClean="0">
                <a:solidFill>
                  <a:srgbClr val="000000"/>
                </a:solidFill>
              </a:rPr>
              <a:pPr fontAlgn="base">
                <a:spcBef>
                  <a:spcPct val="0"/>
                </a:spcBef>
                <a:spcAft>
                  <a:spcPct val="0"/>
                </a:spcAft>
              </a:pPr>
              <a:t>90</a:t>
            </a:fld>
            <a:endParaRPr lang="zh-TW" altLang="en-US" smtClean="0">
              <a:solidFill>
                <a:srgbClr val="000000"/>
              </a:solidFill>
            </a:endParaRPr>
          </a:p>
        </p:txBody>
      </p:sp>
      <p:sp>
        <p:nvSpPr>
          <p:cNvPr id="154628" name="標題 1"/>
          <p:cNvSpPr txBox="1">
            <a:spLocks/>
          </p:cNvSpPr>
          <p:nvPr/>
        </p:nvSpPr>
        <p:spPr bwMode="auto">
          <a:xfrm>
            <a:off x="1841500" y="27622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新表 </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7-12 </a:t>
            </a:r>
            <a:r>
              <a:rPr lang="zh-TW" altLang="zh-TW" sz="2800" b="1">
                <a:solidFill>
                  <a:srgbClr val="C5E0B4"/>
                </a:solidFill>
                <a:latin typeface="微軟正黑體" panose="020B0604030504040204" pitchFamily="34" charset="-120"/>
                <a:ea typeface="微軟正黑體" panose="020B0604030504040204" pitchFamily="34" charset="-120"/>
              </a:rPr>
              <a:t>學生懷孕</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含育有子女者</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輔導協助情形統計表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校內輔導協助人數</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校內輔導協助</a:t>
            </a:r>
            <a:r>
              <a:rPr lang="zh-TW" altLang="en-US" sz="2400" b="1" dirty="0">
                <a:solidFill>
                  <a:srgbClr val="FF0000"/>
                </a:solidFill>
                <a:latin typeface="微軟正黑體" panose="020B0604030504040204" pitchFamily="34" charset="-120"/>
                <a:ea typeface="微軟正黑體" panose="020B0604030504040204" pitchFamily="34" charset="-120"/>
              </a:rPr>
              <a:t>人數</a:t>
            </a:r>
            <a:r>
              <a:rPr lang="zh-TW" altLang="zh-TW" sz="2400" dirty="0">
                <a:solidFill>
                  <a:prstClr val="black"/>
                </a:solidFill>
                <a:latin typeface="微軟正黑體" panose="020B0604030504040204" pitchFamily="34" charset="-120"/>
                <a:ea typeface="微軟正黑體" panose="020B0604030504040204" pitchFamily="34" charset="-120"/>
              </a:rPr>
              <a:t>：係指學校提供「懷孕</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曾懷孕</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育有子女」之學生「校內」相關輔導協助機制，並請按</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男</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女</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及年齡</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未滿</a:t>
            </a:r>
            <a:r>
              <a:rPr lang="en-US" altLang="zh-TW" sz="2400" dirty="0">
                <a:solidFill>
                  <a:prstClr val="black"/>
                </a:solidFill>
                <a:latin typeface="微軟正黑體" panose="020B0604030504040204" pitchFamily="34" charset="-120"/>
                <a:ea typeface="微軟正黑體" panose="020B0604030504040204" pitchFamily="34" charset="-120"/>
              </a:rPr>
              <a:t>20</a:t>
            </a:r>
            <a:r>
              <a:rPr lang="zh-TW" altLang="zh-TW" sz="2400" dirty="0">
                <a:solidFill>
                  <a:prstClr val="black"/>
                </a:solidFill>
                <a:latin typeface="微軟正黑體" panose="020B0604030504040204" pitchFamily="34" charset="-120"/>
                <a:ea typeface="微軟正黑體" panose="020B0604030504040204" pitchFamily="34" charset="-120"/>
              </a:rPr>
              <a:t>歲</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a:t>
            </a:r>
            <a:r>
              <a:rPr lang="en-US" altLang="zh-TW" sz="2400" dirty="0">
                <a:solidFill>
                  <a:prstClr val="black"/>
                </a:solidFill>
                <a:latin typeface="微軟正黑體" panose="020B0604030504040204" pitchFamily="34" charset="-120"/>
                <a:ea typeface="微軟正黑體" panose="020B0604030504040204" pitchFamily="34" charset="-120"/>
              </a:rPr>
              <a:t>20</a:t>
            </a:r>
            <a:r>
              <a:rPr lang="zh-TW" altLang="zh-TW" sz="2400" dirty="0">
                <a:solidFill>
                  <a:prstClr val="black"/>
                </a:solidFill>
                <a:latin typeface="微軟正黑體" panose="020B0604030504040204" pitchFamily="34" charset="-120"/>
                <a:ea typeface="微軟正黑體" panose="020B0604030504040204" pitchFamily="34" charset="-120"/>
              </a:rPr>
              <a:t>歲</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含</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以上</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等填列；倘若</a:t>
            </a:r>
            <a:r>
              <a:rPr lang="zh-TW" altLang="zh-TW" sz="2400" b="1" dirty="0">
                <a:solidFill>
                  <a:srgbClr val="FF0000"/>
                </a:solidFill>
                <a:latin typeface="微軟正黑體" panose="020B0604030504040204" pitchFamily="34" charset="-120"/>
                <a:ea typeface="微軟正黑體" panose="020B0604030504040204" pitchFamily="34" charset="-120"/>
              </a:rPr>
              <a:t>「同學年度」學校提供「同一學生」輔導協助共計</a:t>
            </a:r>
            <a:r>
              <a:rPr lang="en-US" altLang="zh-TW" sz="2400" b="1" dirty="0">
                <a:solidFill>
                  <a:srgbClr val="FF0000"/>
                </a:solidFill>
                <a:latin typeface="微軟正黑體" panose="020B0604030504040204" pitchFamily="34" charset="-120"/>
                <a:ea typeface="微軟正黑體" panose="020B0604030504040204" pitchFamily="34" charset="-120"/>
              </a:rPr>
              <a:t>2</a:t>
            </a:r>
            <a:r>
              <a:rPr lang="zh-TW" altLang="zh-TW" sz="2400" b="1" dirty="0">
                <a:solidFill>
                  <a:srgbClr val="FF0000"/>
                </a:solidFill>
                <a:latin typeface="微軟正黑體" panose="020B0604030504040204" pitchFamily="34" charset="-120"/>
                <a:ea typeface="微軟正黑體" panose="020B0604030504040204" pitchFamily="34" charset="-120"/>
              </a:rPr>
              <a:t>次，請填報</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人數</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；另統計對象</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人數</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包括統計期間有接受校內輔導協助後，立即休學之學生人數</a:t>
            </a:r>
            <a:r>
              <a:rPr lang="zh-TW" altLang="zh-TW" sz="2400" dirty="0">
                <a:solidFill>
                  <a:prstClr val="black"/>
                </a:solidFill>
                <a:latin typeface="微軟正黑體" panose="020B0604030504040204" pitchFamily="34" charset="-120"/>
                <a:ea typeface="微軟正黑體" panose="020B0604030504040204" pitchFamily="34" charset="-120"/>
              </a:rPr>
              <a:t>。</a:t>
            </a:r>
            <a:r>
              <a:rPr lang="en-US" altLang="zh-TW" sz="2400" dirty="0">
                <a:solidFill>
                  <a:prstClr val="black"/>
                </a:solidFill>
                <a:latin typeface="微軟正黑體" panose="020B0604030504040204" pitchFamily="34" charset="-120"/>
                <a:ea typeface="微軟正黑體" panose="020B0604030504040204" pitchFamily="34" charset="-120"/>
              </a:rPr>
              <a:t>                                                                                                                      </a:t>
            </a:r>
          </a:p>
          <a:p>
            <a:pPr algn="ctr">
              <a:defRPr/>
            </a:pPr>
            <a:r>
              <a:rPr lang="en-US" altLang="zh-TW" sz="2400" dirty="0">
                <a:solidFill>
                  <a:prstClr val="black"/>
                </a:solidFill>
                <a:latin typeface="微軟正黑體" panose="020B0604030504040204" pitchFamily="34" charset="-120"/>
                <a:ea typeface="微軟正黑體" panose="020B0604030504040204" pitchFamily="34" charset="-120"/>
              </a:rPr>
              <a:t>   </a:t>
            </a:r>
          </a:p>
          <a:p>
            <a:pPr algn="ct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117475" y="995363"/>
          <a:ext cx="11988800" cy="2841625"/>
        </p:xfrm>
        <a:graphic>
          <a:graphicData uri="http://schemas.openxmlformats.org/drawingml/2006/table">
            <a:tbl>
              <a:tblPr firstRow="1" firstCol="1" bandRow="1">
                <a:tableStyleId>{5C22544A-7EE6-4342-B048-85BDC9FD1C3A}</a:tableStyleId>
              </a:tblPr>
              <a:tblGrid>
                <a:gridCol w="475131">
                  <a:extLst>
                    <a:ext uri="{9D8B030D-6E8A-4147-A177-3AD203B41FA5}">
                      <a16:colId xmlns:a16="http://schemas.microsoft.com/office/drawing/2014/main" val="869659325"/>
                    </a:ext>
                  </a:extLst>
                </a:gridCol>
                <a:gridCol w="633510">
                  <a:extLst>
                    <a:ext uri="{9D8B030D-6E8A-4147-A177-3AD203B41FA5}">
                      <a16:colId xmlns:a16="http://schemas.microsoft.com/office/drawing/2014/main" val="3193801514"/>
                    </a:ext>
                  </a:extLst>
                </a:gridCol>
                <a:gridCol w="2842866">
                  <a:extLst>
                    <a:ext uri="{9D8B030D-6E8A-4147-A177-3AD203B41FA5}">
                      <a16:colId xmlns:a16="http://schemas.microsoft.com/office/drawing/2014/main" val="2450790126"/>
                    </a:ext>
                  </a:extLst>
                </a:gridCol>
                <a:gridCol w="1014253">
                  <a:extLst>
                    <a:ext uri="{9D8B030D-6E8A-4147-A177-3AD203B41FA5}">
                      <a16:colId xmlns:a16="http://schemas.microsoft.com/office/drawing/2014/main" val="2440280604"/>
                    </a:ext>
                  </a:extLst>
                </a:gridCol>
                <a:gridCol w="1014253">
                  <a:extLst>
                    <a:ext uri="{9D8B030D-6E8A-4147-A177-3AD203B41FA5}">
                      <a16:colId xmlns:a16="http://schemas.microsoft.com/office/drawing/2014/main" val="400189211"/>
                    </a:ext>
                  </a:extLst>
                </a:gridCol>
                <a:gridCol w="1014253">
                  <a:extLst>
                    <a:ext uri="{9D8B030D-6E8A-4147-A177-3AD203B41FA5}">
                      <a16:colId xmlns:a16="http://schemas.microsoft.com/office/drawing/2014/main" val="1104241717"/>
                    </a:ext>
                  </a:extLst>
                </a:gridCol>
                <a:gridCol w="1014253">
                  <a:extLst>
                    <a:ext uri="{9D8B030D-6E8A-4147-A177-3AD203B41FA5}">
                      <a16:colId xmlns:a16="http://schemas.microsoft.com/office/drawing/2014/main" val="859261223"/>
                    </a:ext>
                  </a:extLst>
                </a:gridCol>
                <a:gridCol w="1014253">
                  <a:extLst>
                    <a:ext uri="{9D8B030D-6E8A-4147-A177-3AD203B41FA5}">
                      <a16:colId xmlns:a16="http://schemas.microsoft.com/office/drawing/2014/main" val="3092843336"/>
                    </a:ext>
                  </a:extLst>
                </a:gridCol>
                <a:gridCol w="1014253">
                  <a:extLst>
                    <a:ext uri="{9D8B030D-6E8A-4147-A177-3AD203B41FA5}">
                      <a16:colId xmlns:a16="http://schemas.microsoft.com/office/drawing/2014/main" val="495628562"/>
                    </a:ext>
                  </a:extLst>
                </a:gridCol>
                <a:gridCol w="1014253">
                  <a:extLst>
                    <a:ext uri="{9D8B030D-6E8A-4147-A177-3AD203B41FA5}">
                      <a16:colId xmlns:a16="http://schemas.microsoft.com/office/drawing/2014/main" val="583268173"/>
                    </a:ext>
                  </a:extLst>
                </a:gridCol>
                <a:gridCol w="937524">
                  <a:extLst>
                    <a:ext uri="{9D8B030D-6E8A-4147-A177-3AD203B41FA5}">
                      <a16:colId xmlns:a16="http://schemas.microsoft.com/office/drawing/2014/main" val="3979367743"/>
                    </a:ext>
                  </a:extLst>
                </a:gridCol>
              </a:tblGrid>
              <a:tr h="340905">
                <a:tc rowSpan="7">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學年</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7">
                  <a:txBody>
                    <a:bodyPr/>
                    <a:lstStyle/>
                    <a:p>
                      <a:pPr algn="ctr">
                        <a:lnSpc>
                          <a:spcPts val="2600"/>
                        </a:lnSpc>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輔導身分別</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8">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學生懷孕</a:t>
                      </a:r>
                      <a:r>
                        <a:rPr lang="en-US" sz="2400" b="1" kern="100" dirty="0">
                          <a:solidFill>
                            <a:srgbClr val="FF0000"/>
                          </a:solidFill>
                          <a:effectLst/>
                          <a:latin typeface="微軟正黑體" panose="020B0604030504040204" pitchFamily="34" charset="-120"/>
                          <a:ea typeface="微軟正黑體" panose="020B0604030504040204" pitchFamily="34" charset="-120"/>
                        </a:rPr>
                        <a:t>(</a:t>
                      </a:r>
                      <a:r>
                        <a:rPr lang="zh-TW" sz="2400" b="1" kern="100" dirty="0">
                          <a:solidFill>
                            <a:srgbClr val="FF0000"/>
                          </a:solidFill>
                          <a:effectLst/>
                          <a:latin typeface="微軟正黑體" panose="020B0604030504040204" pitchFamily="34" charset="-120"/>
                          <a:ea typeface="微軟正黑體" panose="020B0604030504040204" pitchFamily="34" charset="-120"/>
                        </a:rPr>
                        <a:t>含育有子女者</a:t>
                      </a:r>
                      <a:r>
                        <a:rPr lang="en-US" sz="2400" b="1" kern="100" dirty="0">
                          <a:solidFill>
                            <a:srgbClr val="FF0000"/>
                          </a:solidFill>
                          <a:effectLst/>
                          <a:latin typeface="微軟正黑體" panose="020B0604030504040204" pitchFamily="34" charset="-120"/>
                          <a:ea typeface="微軟正黑體" panose="020B0604030504040204" pitchFamily="34" charset="-120"/>
                        </a:rPr>
                        <a:t>)</a:t>
                      </a:r>
                      <a:r>
                        <a:rPr lang="zh-HK" sz="2400" b="1" kern="100" dirty="0">
                          <a:solidFill>
                            <a:srgbClr val="FF0000"/>
                          </a:solidFill>
                          <a:effectLst/>
                          <a:latin typeface="微軟正黑體" panose="020B0604030504040204" pitchFamily="34" charset="-120"/>
                          <a:ea typeface="微軟正黑體" panose="020B0604030504040204" pitchFamily="34" charset="-120"/>
                        </a:rPr>
                        <a:t>輔導協助</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312097559"/>
                  </a:ext>
                </a:extLst>
              </a:tr>
              <a:tr h="68181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4">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校</a:t>
                      </a:r>
                      <a:r>
                        <a:rPr lang="zh-HK" sz="2400" b="1" kern="100" dirty="0">
                          <a:solidFill>
                            <a:srgbClr val="FF0000"/>
                          </a:solidFill>
                          <a:effectLst/>
                          <a:latin typeface="微軟正黑體" panose="020B0604030504040204" pitchFamily="34" charset="-120"/>
                          <a:ea typeface="微軟正黑體" panose="020B0604030504040204" pitchFamily="34" charset="-120"/>
                        </a:rPr>
                        <a:t>內</a:t>
                      </a:r>
                      <a:r>
                        <a:rPr lang="zh-TW" sz="2400" b="1" kern="100" dirty="0">
                          <a:solidFill>
                            <a:srgbClr val="FF0000"/>
                          </a:solidFill>
                          <a:effectLst/>
                          <a:latin typeface="微軟正黑體" panose="020B0604030504040204" pitchFamily="34" charset="-120"/>
                          <a:ea typeface="微軟正黑體" panose="020B0604030504040204" pitchFamily="34" charset="-120"/>
                        </a:rPr>
                        <a:t>輔導協助人數</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轉介校外</a:t>
                      </a:r>
                      <a:r>
                        <a:rPr lang="zh-TW" sz="2400" b="0" kern="100" dirty="0" smtClean="0">
                          <a:solidFill>
                            <a:schemeClr val="tx1"/>
                          </a:solidFill>
                          <a:effectLst/>
                          <a:latin typeface="微軟正黑體" panose="020B0604030504040204" pitchFamily="34" charset="-120"/>
                          <a:ea typeface="微軟正黑體" panose="020B0604030504040204" pitchFamily="34" charset="-120"/>
                        </a:rPr>
                        <a:t>社會福利</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ts val="2600"/>
                        </a:lnSpc>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資源</a:t>
                      </a:r>
                      <a:r>
                        <a:rPr lang="zh-HK" sz="2400" b="0" kern="100" dirty="0">
                          <a:solidFill>
                            <a:schemeClr val="tx1"/>
                          </a:solidFill>
                          <a:effectLst/>
                          <a:latin typeface="微軟正黑體" panose="020B0604030504040204" pitchFamily="34" charset="-120"/>
                          <a:ea typeface="微軟正黑體" panose="020B0604030504040204" pitchFamily="34" charset="-120"/>
                        </a:rPr>
                        <a:t>輔導協助</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0295992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未滿</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20</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20</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歲</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含</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未滿</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含</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740862403"/>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085218"/>
                  </a:ext>
                </a:extLst>
              </a:tr>
              <a:tr h="340905">
                <a:tc vMerge="1">
                  <a:txBody>
                    <a:bodyPr/>
                    <a:lstStyle/>
                    <a:p>
                      <a:pPr>
                        <a:lnSpc>
                          <a:spcPts val="16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nSpc>
                          <a:spcPct val="1000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□懷孕學生</a:t>
                      </a:r>
                    </a:p>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□曾懷孕之學生</a:t>
                      </a:r>
                    </a:p>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□育有子女之學生</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727101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9583808"/>
                  </a:ext>
                </a:extLst>
              </a:tr>
              <a:tr h="45528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5635124"/>
                  </a:ext>
                </a:extLst>
              </a:tr>
            </a:tbl>
          </a:graphicData>
        </a:graphic>
      </p:graphicFrame>
    </p:spTree>
  </p:cSld>
  <p:clrMapOvr>
    <a:masterClrMapping/>
  </p:clrMapOvr>
  <p:transition spd="slow"/>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22</a:t>
            </a:r>
            <a:endParaRPr lang="zh-TW" altLang="en-US" smtClean="0"/>
          </a:p>
        </p:txBody>
      </p:sp>
      <p:sp>
        <p:nvSpPr>
          <p:cNvPr id="155651"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E3857B0D-02E1-4F7F-9788-5480D558D857}" type="slidenum">
              <a:rPr lang="zh-TW" altLang="en-US" smtClean="0">
                <a:solidFill>
                  <a:srgbClr val="000000"/>
                </a:solidFill>
              </a:rPr>
              <a:pPr fontAlgn="base">
                <a:spcBef>
                  <a:spcPct val="0"/>
                </a:spcBef>
                <a:spcAft>
                  <a:spcPct val="0"/>
                </a:spcAft>
              </a:pPr>
              <a:t>91</a:t>
            </a:fld>
            <a:endParaRPr lang="zh-TW" altLang="en-US" smtClean="0">
              <a:solidFill>
                <a:srgbClr val="000000"/>
              </a:solidFill>
            </a:endParaRPr>
          </a:p>
        </p:txBody>
      </p:sp>
      <p:sp>
        <p:nvSpPr>
          <p:cNvPr id="155652" name="標題 1"/>
          <p:cNvSpPr txBox="1">
            <a:spLocks/>
          </p:cNvSpPr>
          <p:nvPr/>
        </p:nvSpPr>
        <p:spPr bwMode="auto">
          <a:xfrm>
            <a:off x="1841500" y="27622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新表 </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7-12 </a:t>
            </a:r>
            <a:r>
              <a:rPr lang="zh-TW" altLang="zh-TW" sz="2800" b="1">
                <a:solidFill>
                  <a:srgbClr val="C5E0B4"/>
                </a:solidFill>
                <a:latin typeface="微軟正黑體" panose="020B0604030504040204" pitchFamily="34" charset="-120"/>
                <a:ea typeface="微軟正黑體" panose="020B0604030504040204" pitchFamily="34" charset="-120"/>
              </a:rPr>
              <a:t>學生懷孕</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含育有子女者</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輔導協助情形統計表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15875" y="3836988"/>
            <a:ext cx="12176125" cy="332422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校內輔導協助人數</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前揭「輔導協助」：係指學校依</a:t>
            </a:r>
            <a:r>
              <a:rPr lang="zh-TW" altLang="zh-TW" sz="2400" b="1" dirty="0">
                <a:solidFill>
                  <a:srgbClr val="FF0000"/>
                </a:solidFill>
                <a:latin typeface="微軟正黑體" panose="020B0604030504040204" pitchFamily="34" charset="-120"/>
                <a:ea typeface="微軟正黑體" panose="020B0604030504040204" pitchFamily="34" charset="-120"/>
              </a:rPr>
              <a:t>「學生受教權維護及輔導協助要點」</a:t>
            </a:r>
            <a:r>
              <a:rPr lang="zh-TW" altLang="zh-TW" sz="2400" dirty="0">
                <a:solidFill>
                  <a:prstClr val="black"/>
                </a:solidFill>
                <a:latin typeface="微軟正黑體" panose="020B0604030504040204" pitchFamily="34" charset="-120"/>
                <a:ea typeface="微軟正黑體" panose="020B0604030504040204" pitchFamily="34" charset="-120"/>
              </a:rPr>
              <a:t>辦理，提供前揭學生申請</a:t>
            </a:r>
            <a:r>
              <a:rPr lang="zh-TW" altLang="zh-TW" sz="2400" b="1" dirty="0">
                <a:solidFill>
                  <a:srgbClr val="FF0000"/>
                </a:solidFill>
                <a:latin typeface="微軟正黑體" panose="020B0604030504040204" pitchFamily="34" charset="-120"/>
                <a:ea typeface="微軟正黑體" panose="020B0604030504040204" pitchFamily="34" charset="-120"/>
              </a:rPr>
              <a:t>保留入學資格、延長修業年限、成績考核彈性處理、申請休學期間不計入休學年限、校內諮商輔導、辦理多元適性教育，及提供合乎需要之設施</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教室安排、課桌椅調整、停車設施、如廁地點、母乳哺</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集</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相關設施</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等校內輔導協助措施。</a:t>
            </a: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117475" y="995363"/>
          <a:ext cx="11988800" cy="2841625"/>
        </p:xfrm>
        <a:graphic>
          <a:graphicData uri="http://schemas.openxmlformats.org/drawingml/2006/table">
            <a:tbl>
              <a:tblPr firstRow="1" firstCol="1" bandRow="1">
                <a:tableStyleId>{5C22544A-7EE6-4342-B048-85BDC9FD1C3A}</a:tableStyleId>
              </a:tblPr>
              <a:tblGrid>
                <a:gridCol w="475131">
                  <a:extLst>
                    <a:ext uri="{9D8B030D-6E8A-4147-A177-3AD203B41FA5}">
                      <a16:colId xmlns:a16="http://schemas.microsoft.com/office/drawing/2014/main" val="869659325"/>
                    </a:ext>
                  </a:extLst>
                </a:gridCol>
                <a:gridCol w="633510">
                  <a:extLst>
                    <a:ext uri="{9D8B030D-6E8A-4147-A177-3AD203B41FA5}">
                      <a16:colId xmlns:a16="http://schemas.microsoft.com/office/drawing/2014/main" val="3193801514"/>
                    </a:ext>
                  </a:extLst>
                </a:gridCol>
                <a:gridCol w="2842866">
                  <a:extLst>
                    <a:ext uri="{9D8B030D-6E8A-4147-A177-3AD203B41FA5}">
                      <a16:colId xmlns:a16="http://schemas.microsoft.com/office/drawing/2014/main" val="2450790126"/>
                    </a:ext>
                  </a:extLst>
                </a:gridCol>
                <a:gridCol w="1014253">
                  <a:extLst>
                    <a:ext uri="{9D8B030D-6E8A-4147-A177-3AD203B41FA5}">
                      <a16:colId xmlns:a16="http://schemas.microsoft.com/office/drawing/2014/main" val="2440280604"/>
                    </a:ext>
                  </a:extLst>
                </a:gridCol>
                <a:gridCol w="1014253">
                  <a:extLst>
                    <a:ext uri="{9D8B030D-6E8A-4147-A177-3AD203B41FA5}">
                      <a16:colId xmlns:a16="http://schemas.microsoft.com/office/drawing/2014/main" val="400189211"/>
                    </a:ext>
                  </a:extLst>
                </a:gridCol>
                <a:gridCol w="1014253">
                  <a:extLst>
                    <a:ext uri="{9D8B030D-6E8A-4147-A177-3AD203B41FA5}">
                      <a16:colId xmlns:a16="http://schemas.microsoft.com/office/drawing/2014/main" val="1104241717"/>
                    </a:ext>
                  </a:extLst>
                </a:gridCol>
                <a:gridCol w="1014253">
                  <a:extLst>
                    <a:ext uri="{9D8B030D-6E8A-4147-A177-3AD203B41FA5}">
                      <a16:colId xmlns:a16="http://schemas.microsoft.com/office/drawing/2014/main" val="859261223"/>
                    </a:ext>
                  </a:extLst>
                </a:gridCol>
                <a:gridCol w="1014253">
                  <a:extLst>
                    <a:ext uri="{9D8B030D-6E8A-4147-A177-3AD203B41FA5}">
                      <a16:colId xmlns:a16="http://schemas.microsoft.com/office/drawing/2014/main" val="3092843336"/>
                    </a:ext>
                  </a:extLst>
                </a:gridCol>
                <a:gridCol w="1014253">
                  <a:extLst>
                    <a:ext uri="{9D8B030D-6E8A-4147-A177-3AD203B41FA5}">
                      <a16:colId xmlns:a16="http://schemas.microsoft.com/office/drawing/2014/main" val="495628562"/>
                    </a:ext>
                  </a:extLst>
                </a:gridCol>
                <a:gridCol w="1014253">
                  <a:extLst>
                    <a:ext uri="{9D8B030D-6E8A-4147-A177-3AD203B41FA5}">
                      <a16:colId xmlns:a16="http://schemas.microsoft.com/office/drawing/2014/main" val="583268173"/>
                    </a:ext>
                  </a:extLst>
                </a:gridCol>
                <a:gridCol w="937524">
                  <a:extLst>
                    <a:ext uri="{9D8B030D-6E8A-4147-A177-3AD203B41FA5}">
                      <a16:colId xmlns:a16="http://schemas.microsoft.com/office/drawing/2014/main" val="3979367743"/>
                    </a:ext>
                  </a:extLst>
                </a:gridCol>
              </a:tblGrid>
              <a:tr h="340905">
                <a:tc rowSpan="7">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學年</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7">
                  <a:txBody>
                    <a:bodyPr/>
                    <a:lstStyle/>
                    <a:p>
                      <a:pPr algn="ctr">
                        <a:lnSpc>
                          <a:spcPts val="2600"/>
                        </a:lnSpc>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輔導身分別</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8">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學生懷孕</a:t>
                      </a:r>
                      <a:r>
                        <a:rPr lang="en-US" sz="2400" b="1" kern="100" dirty="0">
                          <a:solidFill>
                            <a:srgbClr val="FF0000"/>
                          </a:solidFill>
                          <a:effectLst/>
                          <a:latin typeface="微軟正黑體" panose="020B0604030504040204" pitchFamily="34" charset="-120"/>
                          <a:ea typeface="微軟正黑體" panose="020B0604030504040204" pitchFamily="34" charset="-120"/>
                        </a:rPr>
                        <a:t>(</a:t>
                      </a:r>
                      <a:r>
                        <a:rPr lang="zh-TW" sz="2400" b="1" kern="100" dirty="0">
                          <a:solidFill>
                            <a:srgbClr val="FF0000"/>
                          </a:solidFill>
                          <a:effectLst/>
                          <a:latin typeface="微軟正黑體" panose="020B0604030504040204" pitchFamily="34" charset="-120"/>
                          <a:ea typeface="微軟正黑體" panose="020B0604030504040204" pitchFamily="34" charset="-120"/>
                        </a:rPr>
                        <a:t>含育有子女者</a:t>
                      </a:r>
                      <a:r>
                        <a:rPr lang="en-US" sz="2400" b="1" kern="100" dirty="0">
                          <a:solidFill>
                            <a:srgbClr val="FF0000"/>
                          </a:solidFill>
                          <a:effectLst/>
                          <a:latin typeface="微軟正黑體" panose="020B0604030504040204" pitchFamily="34" charset="-120"/>
                          <a:ea typeface="微軟正黑體" panose="020B0604030504040204" pitchFamily="34" charset="-120"/>
                        </a:rPr>
                        <a:t>)</a:t>
                      </a:r>
                      <a:r>
                        <a:rPr lang="zh-HK" sz="2400" b="1" kern="100" dirty="0">
                          <a:solidFill>
                            <a:srgbClr val="FF0000"/>
                          </a:solidFill>
                          <a:effectLst/>
                          <a:latin typeface="微軟正黑體" panose="020B0604030504040204" pitchFamily="34" charset="-120"/>
                          <a:ea typeface="微軟正黑體" panose="020B0604030504040204" pitchFamily="34" charset="-120"/>
                        </a:rPr>
                        <a:t>輔導協助</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312097559"/>
                  </a:ext>
                </a:extLst>
              </a:tr>
              <a:tr h="68181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4">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校</a:t>
                      </a:r>
                      <a:r>
                        <a:rPr lang="zh-HK" sz="2400" b="1" kern="100" dirty="0">
                          <a:solidFill>
                            <a:srgbClr val="FF0000"/>
                          </a:solidFill>
                          <a:effectLst/>
                          <a:latin typeface="微軟正黑體" panose="020B0604030504040204" pitchFamily="34" charset="-120"/>
                          <a:ea typeface="微軟正黑體" panose="020B0604030504040204" pitchFamily="34" charset="-120"/>
                        </a:rPr>
                        <a:t>內</a:t>
                      </a:r>
                      <a:r>
                        <a:rPr lang="zh-TW" sz="2400" b="1" kern="100" dirty="0">
                          <a:solidFill>
                            <a:srgbClr val="FF0000"/>
                          </a:solidFill>
                          <a:effectLst/>
                          <a:latin typeface="微軟正黑體" panose="020B0604030504040204" pitchFamily="34" charset="-120"/>
                          <a:ea typeface="微軟正黑體" panose="020B0604030504040204" pitchFamily="34" charset="-120"/>
                        </a:rPr>
                        <a:t>輔導協助人數</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轉介校外</a:t>
                      </a:r>
                      <a:r>
                        <a:rPr lang="zh-TW" sz="2400" b="0" kern="100" dirty="0" smtClean="0">
                          <a:solidFill>
                            <a:schemeClr val="tx1"/>
                          </a:solidFill>
                          <a:effectLst/>
                          <a:latin typeface="微軟正黑體" panose="020B0604030504040204" pitchFamily="34" charset="-120"/>
                          <a:ea typeface="微軟正黑體" panose="020B0604030504040204" pitchFamily="34" charset="-120"/>
                        </a:rPr>
                        <a:t>社會福利</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ts val="2600"/>
                        </a:lnSpc>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資源</a:t>
                      </a:r>
                      <a:r>
                        <a:rPr lang="zh-HK" sz="2400" b="0" kern="100" dirty="0">
                          <a:solidFill>
                            <a:schemeClr val="tx1"/>
                          </a:solidFill>
                          <a:effectLst/>
                          <a:latin typeface="微軟正黑體" panose="020B0604030504040204" pitchFamily="34" charset="-120"/>
                          <a:ea typeface="微軟正黑體" panose="020B0604030504040204" pitchFamily="34" charset="-120"/>
                        </a:rPr>
                        <a:t>輔導協助</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0295992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未滿</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20</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20</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歲</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含</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未滿</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含</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740862403"/>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085218"/>
                  </a:ext>
                </a:extLst>
              </a:tr>
              <a:tr h="340905">
                <a:tc vMerge="1">
                  <a:txBody>
                    <a:bodyPr/>
                    <a:lstStyle/>
                    <a:p>
                      <a:pPr>
                        <a:lnSpc>
                          <a:spcPts val="16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nSpc>
                          <a:spcPct val="1000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□懷孕學生</a:t>
                      </a:r>
                    </a:p>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□曾懷孕之學生</a:t>
                      </a:r>
                    </a:p>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□育有子女之學生</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727101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9583808"/>
                  </a:ext>
                </a:extLst>
              </a:tr>
              <a:tr h="45528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5635124"/>
                  </a:ext>
                </a:extLst>
              </a:tr>
            </a:tbl>
          </a:graphicData>
        </a:graphic>
      </p:graphicFrame>
    </p:spTree>
  </p:cSld>
  <p:clrMapOvr>
    <a:masterClrMapping/>
  </p:clrMapOvr>
  <p:transition spd="slow"/>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22</a:t>
            </a:r>
            <a:endParaRPr lang="zh-TW" altLang="en-US" smtClean="0"/>
          </a:p>
        </p:txBody>
      </p:sp>
      <p:sp>
        <p:nvSpPr>
          <p:cNvPr id="156675"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2A0188EE-C9B9-49DD-9EFC-C3AC03E24C79}" type="slidenum">
              <a:rPr lang="zh-TW" altLang="en-US" smtClean="0">
                <a:solidFill>
                  <a:srgbClr val="000000"/>
                </a:solidFill>
              </a:rPr>
              <a:pPr fontAlgn="base">
                <a:spcBef>
                  <a:spcPct val="0"/>
                </a:spcBef>
                <a:spcAft>
                  <a:spcPct val="0"/>
                </a:spcAft>
              </a:pPr>
              <a:t>92</a:t>
            </a:fld>
            <a:endParaRPr lang="zh-TW" altLang="en-US" smtClean="0">
              <a:solidFill>
                <a:srgbClr val="000000"/>
              </a:solidFill>
            </a:endParaRPr>
          </a:p>
        </p:txBody>
      </p:sp>
      <p:sp>
        <p:nvSpPr>
          <p:cNvPr id="156676" name="標題 1"/>
          <p:cNvSpPr txBox="1">
            <a:spLocks/>
          </p:cNvSpPr>
          <p:nvPr/>
        </p:nvSpPr>
        <p:spPr bwMode="auto">
          <a:xfrm>
            <a:off x="1841500" y="27622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新表 </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7-12 </a:t>
            </a:r>
            <a:r>
              <a:rPr lang="zh-TW" altLang="zh-TW" sz="2800" b="1">
                <a:solidFill>
                  <a:srgbClr val="C5E0B4"/>
                </a:solidFill>
                <a:latin typeface="微軟正黑體" panose="020B0604030504040204" pitchFamily="34" charset="-120"/>
                <a:ea typeface="微軟正黑體" panose="020B0604030504040204" pitchFamily="34" charset="-120"/>
              </a:rPr>
              <a:t>學生懷孕</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含育有子女者</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輔導協助情形統計表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校內輔導協助人數</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針對學校提供</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保留入學資格</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延長修業年限</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成績考核彈性處理</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申請休學期間不計入「休學」年限</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等協助機制，請學校確</a:t>
            </a:r>
            <a:r>
              <a:rPr lang="zh-TW" altLang="en-US" sz="2400" dirty="0">
                <a:solidFill>
                  <a:prstClr val="black"/>
                </a:solidFill>
                <a:latin typeface="微軟正黑體" panose="020B0604030504040204" pitchFamily="34" charset="-120"/>
                <a:ea typeface="微軟正黑體" panose="020B0604030504040204" pitchFamily="34" charset="-120"/>
              </a:rPr>
              <a:t>實</a:t>
            </a:r>
            <a:r>
              <a:rPr lang="zh-TW" altLang="zh-TW" sz="2400" dirty="0">
                <a:solidFill>
                  <a:prstClr val="black"/>
                </a:solidFill>
                <a:latin typeface="微軟正黑體" panose="020B0604030504040204" pitchFamily="34" charset="-120"/>
                <a:ea typeface="微軟正黑體" panose="020B0604030504040204" pitchFamily="34" charset="-120"/>
              </a:rPr>
              <a:t>依</a:t>
            </a:r>
            <a:r>
              <a:rPr lang="zh-TW" altLang="zh-TW" sz="2400" b="1" dirty="0">
                <a:solidFill>
                  <a:srgbClr val="FF0000"/>
                </a:solidFill>
                <a:latin typeface="微軟正黑體" panose="020B0604030504040204" pitchFamily="34" charset="-120"/>
                <a:ea typeface="微軟正黑體" panose="020B0604030504040204" pitchFamily="34" charset="-120"/>
              </a:rPr>
              <a:t>教育部</a:t>
            </a:r>
            <a:r>
              <a:rPr lang="en-US" altLang="zh-TW" sz="2400" b="1" dirty="0">
                <a:solidFill>
                  <a:srgbClr val="FF0000"/>
                </a:solidFill>
                <a:latin typeface="微軟正黑體" panose="020B0604030504040204" pitchFamily="34" charset="-120"/>
                <a:ea typeface="微軟正黑體" panose="020B0604030504040204" pitchFamily="34" charset="-120"/>
              </a:rPr>
              <a:t>109</a:t>
            </a:r>
            <a:r>
              <a:rPr lang="zh-TW" altLang="zh-TW" sz="2400" b="1" dirty="0">
                <a:solidFill>
                  <a:srgbClr val="FF0000"/>
                </a:solidFill>
                <a:latin typeface="微軟正黑體" panose="020B0604030504040204" pitchFamily="34" charset="-120"/>
                <a:ea typeface="微軟正黑體" panose="020B0604030504040204" pitchFamily="34" charset="-120"/>
              </a:rPr>
              <a:t>年</a:t>
            </a:r>
            <a:r>
              <a:rPr lang="en-US" altLang="zh-TW" sz="2400" b="1" dirty="0">
                <a:solidFill>
                  <a:srgbClr val="FF0000"/>
                </a:solidFill>
                <a:latin typeface="微軟正黑體" panose="020B0604030504040204" pitchFamily="34" charset="-120"/>
                <a:ea typeface="微軟正黑體" panose="020B0604030504040204" pitchFamily="34" charset="-120"/>
              </a:rPr>
              <a:t>7</a:t>
            </a:r>
            <a:r>
              <a:rPr lang="zh-TW" altLang="zh-TW" sz="2400" b="1" dirty="0">
                <a:solidFill>
                  <a:srgbClr val="FF0000"/>
                </a:solidFill>
                <a:latin typeface="微軟正黑體" panose="020B0604030504040204" pitchFamily="34" charset="-120"/>
                <a:ea typeface="微軟正黑體" panose="020B0604030504040204" pitchFamily="34" charset="-120"/>
              </a:rPr>
              <a:t>月</a:t>
            </a:r>
            <a:r>
              <a:rPr lang="en-US" altLang="zh-TW" sz="2400" b="1" dirty="0">
                <a:solidFill>
                  <a:srgbClr val="FF0000"/>
                </a:solidFill>
                <a:latin typeface="微軟正黑體" panose="020B0604030504040204" pitchFamily="34" charset="-120"/>
                <a:ea typeface="微軟正黑體" panose="020B0604030504040204" pitchFamily="34" charset="-120"/>
              </a:rPr>
              <a:t>2</a:t>
            </a:r>
            <a:r>
              <a:rPr lang="zh-TW" altLang="zh-TW" sz="2400" b="1" dirty="0">
                <a:solidFill>
                  <a:srgbClr val="FF0000"/>
                </a:solidFill>
                <a:latin typeface="微軟正黑體" panose="020B0604030504040204" pitchFamily="34" charset="-120"/>
                <a:ea typeface="微軟正黑體" panose="020B0604030504040204" pitchFamily="34" charset="-120"/>
              </a:rPr>
              <a:t>日臺教學</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三</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字第</a:t>
            </a:r>
            <a:r>
              <a:rPr lang="en-US" altLang="zh-TW" sz="2400" b="1" dirty="0">
                <a:solidFill>
                  <a:srgbClr val="FF0000"/>
                </a:solidFill>
                <a:latin typeface="微軟正黑體" panose="020B0604030504040204" pitchFamily="34" charset="-120"/>
                <a:ea typeface="微軟正黑體" panose="020B0604030504040204" pitchFamily="34" charset="-120"/>
              </a:rPr>
              <a:t>1090094390</a:t>
            </a:r>
            <a:r>
              <a:rPr lang="zh-TW" altLang="zh-TW" sz="2400" b="1" dirty="0">
                <a:solidFill>
                  <a:srgbClr val="FF0000"/>
                </a:solidFill>
                <a:latin typeface="微軟正黑體" panose="020B0604030504040204" pitchFamily="34" charset="-120"/>
                <a:ea typeface="微軟正黑體" panose="020B0604030504040204" pitchFamily="34" charset="-120"/>
              </a:rPr>
              <a:t>號函</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諒達</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辦理。</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endParaRPr lang="zh-TW" altLang="zh-TW" sz="24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117475" y="995363"/>
          <a:ext cx="11988800" cy="2841625"/>
        </p:xfrm>
        <a:graphic>
          <a:graphicData uri="http://schemas.openxmlformats.org/drawingml/2006/table">
            <a:tbl>
              <a:tblPr firstRow="1" firstCol="1" bandRow="1">
                <a:tableStyleId>{5C22544A-7EE6-4342-B048-85BDC9FD1C3A}</a:tableStyleId>
              </a:tblPr>
              <a:tblGrid>
                <a:gridCol w="475131">
                  <a:extLst>
                    <a:ext uri="{9D8B030D-6E8A-4147-A177-3AD203B41FA5}">
                      <a16:colId xmlns:a16="http://schemas.microsoft.com/office/drawing/2014/main" val="869659325"/>
                    </a:ext>
                  </a:extLst>
                </a:gridCol>
                <a:gridCol w="633510">
                  <a:extLst>
                    <a:ext uri="{9D8B030D-6E8A-4147-A177-3AD203B41FA5}">
                      <a16:colId xmlns:a16="http://schemas.microsoft.com/office/drawing/2014/main" val="3193801514"/>
                    </a:ext>
                  </a:extLst>
                </a:gridCol>
                <a:gridCol w="2842866">
                  <a:extLst>
                    <a:ext uri="{9D8B030D-6E8A-4147-A177-3AD203B41FA5}">
                      <a16:colId xmlns:a16="http://schemas.microsoft.com/office/drawing/2014/main" val="2450790126"/>
                    </a:ext>
                  </a:extLst>
                </a:gridCol>
                <a:gridCol w="1014253">
                  <a:extLst>
                    <a:ext uri="{9D8B030D-6E8A-4147-A177-3AD203B41FA5}">
                      <a16:colId xmlns:a16="http://schemas.microsoft.com/office/drawing/2014/main" val="2440280604"/>
                    </a:ext>
                  </a:extLst>
                </a:gridCol>
                <a:gridCol w="1014253">
                  <a:extLst>
                    <a:ext uri="{9D8B030D-6E8A-4147-A177-3AD203B41FA5}">
                      <a16:colId xmlns:a16="http://schemas.microsoft.com/office/drawing/2014/main" val="400189211"/>
                    </a:ext>
                  </a:extLst>
                </a:gridCol>
                <a:gridCol w="1014253">
                  <a:extLst>
                    <a:ext uri="{9D8B030D-6E8A-4147-A177-3AD203B41FA5}">
                      <a16:colId xmlns:a16="http://schemas.microsoft.com/office/drawing/2014/main" val="1104241717"/>
                    </a:ext>
                  </a:extLst>
                </a:gridCol>
                <a:gridCol w="1014253">
                  <a:extLst>
                    <a:ext uri="{9D8B030D-6E8A-4147-A177-3AD203B41FA5}">
                      <a16:colId xmlns:a16="http://schemas.microsoft.com/office/drawing/2014/main" val="859261223"/>
                    </a:ext>
                  </a:extLst>
                </a:gridCol>
                <a:gridCol w="1014253">
                  <a:extLst>
                    <a:ext uri="{9D8B030D-6E8A-4147-A177-3AD203B41FA5}">
                      <a16:colId xmlns:a16="http://schemas.microsoft.com/office/drawing/2014/main" val="3092843336"/>
                    </a:ext>
                  </a:extLst>
                </a:gridCol>
                <a:gridCol w="1014253">
                  <a:extLst>
                    <a:ext uri="{9D8B030D-6E8A-4147-A177-3AD203B41FA5}">
                      <a16:colId xmlns:a16="http://schemas.microsoft.com/office/drawing/2014/main" val="495628562"/>
                    </a:ext>
                  </a:extLst>
                </a:gridCol>
                <a:gridCol w="1014253">
                  <a:extLst>
                    <a:ext uri="{9D8B030D-6E8A-4147-A177-3AD203B41FA5}">
                      <a16:colId xmlns:a16="http://schemas.microsoft.com/office/drawing/2014/main" val="583268173"/>
                    </a:ext>
                  </a:extLst>
                </a:gridCol>
                <a:gridCol w="937524">
                  <a:extLst>
                    <a:ext uri="{9D8B030D-6E8A-4147-A177-3AD203B41FA5}">
                      <a16:colId xmlns:a16="http://schemas.microsoft.com/office/drawing/2014/main" val="3979367743"/>
                    </a:ext>
                  </a:extLst>
                </a:gridCol>
              </a:tblGrid>
              <a:tr h="340905">
                <a:tc rowSpan="7">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學年</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7">
                  <a:txBody>
                    <a:bodyPr/>
                    <a:lstStyle/>
                    <a:p>
                      <a:pPr algn="ctr">
                        <a:lnSpc>
                          <a:spcPts val="2600"/>
                        </a:lnSpc>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輔導身分別</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8">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學生懷孕</a:t>
                      </a:r>
                      <a:r>
                        <a:rPr lang="en-US" sz="2400" b="1" kern="100" dirty="0">
                          <a:solidFill>
                            <a:srgbClr val="FF0000"/>
                          </a:solidFill>
                          <a:effectLst/>
                          <a:latin typeface="微軟正黑體" panose="020B0604030504040204" pitchFamily="34" charset="-120"/>
                          <a:ea typeface="微軟正黑體" panose="020B0604030504040204" pitchFamily="34" charset="-120"/>
                        </a:rPr>
                        <a:t>(</a:t>
                      </a:r>
                      <a:r>
                        <a:rPr lang="zh-TW" sz="2400" b="1" kern="100" dirty="0">
                          <a:solidFill>
                            <a:srgbClr val="FF0000"/>
                          </a:solidFill>
                          <a:effectLst/>
                          <a:latin typeface="微軟正黑體" panose="020B0604030504040204" pitchFamily="34" charset="-120"/>
                          <a:ea typeface="微軟正黑體" panose="020B0604030504040204" pitchFamily="34" charset="-120"/>
                        </a:rPr>
                        <a:t>含育有子女者</a:t>
                      </a:r>
                      <a:r>
                        <a:rPr lang="en-US" sz="2400" b="1" kern="100" dirty="0">
                          <a:solidFill>
                            <a:srgbClr val="FF0000"/>
                          </a:solidFill>
                          <a:effectLst/>
                          <a:latin typeface="微軟正黑體" panose="020B0604030504040204" pitchFamily="34" charset="-120"/>
                          <a:ea typeface="微軟正黑體" panose="020B0604030504040204" pitchFamily="34" charset="-120"/>
                        </a:rPr>
                        <a:t>)</a:t>
                      </a:r>
                      <a:r>
                        <a:rPr lang="zh-HK" sz="2400" b="1" kern="100" dirty="0">
                          <a:solidFill>
                            <a:srgbClr val="FF0000"/>
                          </a:solidFill>
                          <a:effectLst/>
                          <a:latin typeface="微軟正黑體" panose="020B0604030504040204" pitchFamily="34" charset="-120"/>
                          <a:ea typeface="微軟正黑體" panose="020B0604030504040204" pitchFamily="34" charset="-120"/>
                        </a:rPr>
                        <a:t>輔導協助</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312097559"/>
                  </a:ext>
                </a:extLst>
              </a:tr>
              <a:tr h="68181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4">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校</a:t>
                      </a:r>
                      <a:r>
                        <a:rPr lang="zh-HK" sz="2400" b="1" kern="100" dirty="0">
                          <a:solidFill>
                            <a:srgbClr val="FF0000"/>
                          </a:solidFill>
                          <a:effectLst/>
                          <a:latin typeface="微軟正黑體" panose="020B0604030504040204" pitchFamily="34" charset="-120"/>
                          <a:ea typeface="微軟正黑體" panose="020B0604030504040204" pitchFamily="34" charset="-120"/>
                        </a:rPr>
                        <a:t>內</a:t>
                      </a:r>
                      <a:r>
                        <a:rPr lang="zh-TW" sz="2400" b="1" kern="100" dirty="0">
                          <a:solidFill>
                            <a:srgbClr val="FF0000"/>
                          </a:solidFill>
                          <a:effectLst/>
                          <a:latin typeface="微軟正黑體" panose="020B0604030504040204" pitchFamily="34" charset="-120"/>
                          <a:ea typeface="微軟正黑體" panose="020B0604030504040204" pitchFamily="34" charset="-120"/>
                        </a:rPr>
                        <a:t>輔導協助人數</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轉介校外</a:t>
                      </a:r>
                      <a:r>
                        <a:rPr lang="zh-TW" sz="2400" b="0" kern="100" dirty="0" smtClean="0">
                          <a:solidFill>
                            <a:schemeClr val="tx1"/>
                          </a:solidFill>
                          <a:effectLst/>
                          <a:latin typeface="微軟正黑體" panose="020B0604030504040204" pitchFamily="34" charset="-120"/>
                          <a:ea typeface="微軟正黑體" panose="020B0604030504040204" pitchFamily="34" charset="-120"/>
                        </a:rPr>
                        <a:t>社會福利</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ts val="2600"/>
                        </a:lnSpc>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資源</a:t>
                      </a:r>
                      <a:r>
                        <a:rPr lang="zh-HK" sz="2400" b="0" kern="100" dirty="0">
                          <a:solidFill>
                            <a:schemeClr val="tx1"/>
                          </a:solidFill>
                          <a:effectLst/>
                          <a:latin typeface="微軟正黑體" panose="020B0604030504040204" pitchFamily="34" charset="-120"/>
                          <a:ea typeface="微軟正黑體" panose="020B0604030504040204" pitchFamily="34" charset="-120"/>
                        </a:rPr>
                        <a:t>輔導協助</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0295992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未滿</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20</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20</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歲</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含</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未滿</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含</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740862403"/>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085218"/>
                  </a:ext>
                </a:extLst>
              </a:tr>
              <a:tr h="340905">
                <a:tc vMerge="1">
                  <a:txBody>
                    <a:bodyPr/>
                    <a:lstStyle/>
                    <a:p>
                      <a:pPr>
                        <a:lnSpc>
                          <a:spcPts val="16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nSpc>
                          <a:spcPct val="1000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□懷孕學生</a:t>
                      </a:r>
                    </a:p>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□曾懷孕之學生</a:t>
                      </a:r>
                    </a:p>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□育有子女之學生</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727101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9583808"/>
                  </a:ext>
                </a:extLst>
              </a:tr>
              <a:tr h="45528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5635124"/>
                  </a:ext>
                </a:extLst>
              </a:tr>
            </a:tbl>
          </a:graphicData>
        </a:graphic>
      </p:graphicFrame>
    </p:spTree>
  </p:cSld>
  <p:clrMapOvr>
    <a:masterClrMapping/>
  </p:clrMapOvr>
  <p:transition spd="slow"/>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22</a:t>
            </a:r>
            <a:endParaRPr lang="zh-TW" altLang="en-US" smtClean="0"/>
          </a:p>
        </p:txBody>
      </p:sp>
      <p:sp>
        <p:nvSpPr>
          <p:cNvPr id="157699"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0174B8B3-39C6-4C53-AEAA-BB223E197421}" type="slidenum">
              <a:rPr lang="zh-TW" altLang="en-US" smtClean="0">
                <a:solidFill>
                  <a:srgbClr val="000000"/>
                </a:solidFill>
              </a:rPr>
              <a:pPr fontAlgn="base">
                <a:spcBef>
                  <a:spcPct val="0"/>
                </a:spcBef>
                <a:spcAft>
                  <a:spcPct val="0"/>
                </a:spcAft>
              </a:pPr>
              <a:t>93</a:t>
            </a:fld>
            <a:endParaRPr lang="zh-TW" altLang="en-US" smtClean="0">
              <a:solidFill>
                <a:srgbClr val="000000"/>
              </a:solidFill>
            </a:endParaRPr>
          </a:p>
        </p:txBody>
      </p:sp>
      <p:sp>
        <p:nvSpPr>
          <p:cNvPr id="157700" name="標題 1"/>
          <p:cNvSpPr txBox="1">
            <a:spLocks/>
          </p:cNvSpPr>
          <p:nvPr/>
        </p:nvSpPr>
        <p:spPr bwMode="auto">
          <a:xfrm>
            <a:off x="1841500" y="27622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新表 </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7-12 </a:t>
            </a:r>
            <a:r>
              <a:rPr lang="zh-TW" altLang="zh-TW" sz="2800" b="1">
                <a:solidFill>
                  <a:srgbClr val="C5E0B4"/>
                </a:solidFill>
                <a:latin typeface="微軟正黑體" panose="020B0604030504040204" pitchFamily="34" charset="-120"/>
                <a:ea typeface="微軟正黑體" panose="020B0604030504040204" pitchFamily="34" charset="-120"/>
              </a:rPr>
              <a:t>學生懷孕</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含育有子女者</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輔導協助情形統計表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15875" y="3836988"/>
            <a:ext cx="12176125" cy="3140075"/>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srgbClr val="FF0000"/>
                </a:solidFill>
                <a:latin typeface="微軟正黑體" panose="020B0604030504040204" pitchFamily="34" charset="-120"/>
                <a:ea typeface="微軟正黑體" panose="020B0604030504040204" pitchFamily="34" charset="-120"/>
              </a:rPr>
              <a:t>校內輔導協助人數</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學生年齡計算方法為：</a:t>
            </a:r>
            <a:endParaRPr lang="en-US" altLang="zh-TW" sz="2400" dirty="0">
              <a:solidFill>
                <a:prstClr val="black"/>
              </a:solidFill>
              <a:latin typeface="微軟正黑體" panose="020B0604030504040204" pitchFamily="34" charset="-120"/>
              <a:ea typeface="微軟正黑體" panose="020B0604030504040204" pitchFamily="34" charset="-120"/>
            </a:endParaRPr>
          </a:p>
          <a:p>
            <a:pPr lvl="1">
              <a:defRPr/>
            </a:pPr>
            <a:r>
              <a:rPr lang="zh-TW" altLang="zh-TW" sz="2400" b="1" dirty="0">
                <a:solidFill>
                  <a:srgbClr val="FF0000"/>
                </a:solidFill>
                <a:latin typeface="微軟正黑體" panose="020B0604030504040204" pitchFamily="34" charset="-120"/>
                <a:ea typeface="微軟正黑體" panose="020B0604030504040204" pitchFamily="34" charset="-120"/>
              </a:rPr>
              <a:t>接受輔導協助學年度</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出生年</a:t>
            </a:r>
            <a:r>
              <a:rPr lang="en-US" altLang="zh-TW" sz="2400" b="1" dirty="0">
                <a:solidFill>
                  <a:srgbClr val="FF0000"/>
                </a:solidFill>
                <a:latin typeface="微軟正黑體" panose="020B0604030504040204" pitchFamily="34" charset="-120"/>
                <a:ea typeface="微軟正黑體" panose="020B0604030504040204" pitchFamily="34" charset="-120"/>
              </a:rPr>
              <a:t>&lt;20</a:t>
            </a:r>
            <a:r>
              <a:rPr lang="zh-TW" altLang="zh-TW" sz="2400" b="1" dirty="0">
                <a:solidFill>
                  <a:srgbClr val="FF0000"/>
                </a:solidFill>
                <a:latin typeface="微軟正黑體" panose="020B0604030504040204" pitchFamily="34" charset="-120"/>
                <a:ea typeface="微軟正黑體" panose="020B0604030504040204" pitchFamily="34" charset="-120"/>
              </a:rPr>
              <a:t>，列計為未滿</a:t>
            </a:r>
            <a:r>
              <a:rPr lang="en-US" altLang="zh-TW" sz="2400" b="1" dirty="0">
                <a:solidFill>
                  <a:srgbClr val="FF0000"/>
                </a:solidFill>
                <a:latin typeface="微軟正黑體" panose="020B0604030504040204" pitchFamily="34" charset="-120"/>
                <a:ea typeface="微軟正黑體" panose="020B0604030504040204" pitchFamily="34" charset="-120"/>
              </a:rPr>
              <a:t>20</a:t>
            </a:r>
            <a:r>
              <a:rPr lang="zh-TW" altLang="zh-TW" sz="2400" b="1" dirty="0">
                <a:solidFill>
                  <a:srgbClr val="FF0000"/>
                </a:solidFill>
                <a:latin typeface="微軟正黑體" panose="020B0604030504040204" pitchFamily="34" charset="-120"/>
                <a:ea typeface="微軟正黑體" panose="020B0604030504040204" pitchFamily="34" charset="-120"/>
              </a:rPr>
              <a:t>歲。</a:t>
            </a:r>
          </a:p>
          <a:p>
            <a:pPr lvl="1">
              <a:defRPr/>
            </a:pPr>
            <a:r>
              <a:rPr lang="zh-TW" altLang="zh-TW" sz="2400" b="1" dirty="0">
                <a:solidFill>
                  <a:srgbClr val="FF0000"/>
                </a:solidFill>
                <a:latin typeface="微軟正黑體" panose="020B0604030504040204" pitchFamily="34" charset="-120"/>
                <a:ea typeface="微軟正黑體" panose="020B0604030504040204" pitchFamily="34" charset="-120"/>
              </a:rPr>
              <a:t>接受輔導協助學年度</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出生年≧</a:t>
            </a:r>
            <a:r>
              <a:rPr lang="en-US" altLang="zh-TW" sz="2400" b="1" dirty="0">
                <a:solidFill>
                  <a:srgbClr val="FF0000"/>
                </a:solidFill>
                <a:latin typeface="微軟正黑體" panose="020B0604030504040204" pitchFamily="34" charset="-120"/>
                <a:ea typeface="微軟正黑體" panose="020B0604030504040204" pitchFamily="34" charset="-120"/>
              </a:rPr>
              <a:t>20</a:t>
            </a:r>
            <a:r>
              <a:rPr lang="zh-TW" altLang="zh-TW" sz="2400" b="1" dirty="0">
                <a:solidFill>
                  <a:srgbClr val="FF0000"/>
                </a:solidFill>
                <a:latin typeface="微軟正黑體" panose="020B0604030504040204" pitchFamily="34" charset="-120"/>
                <a:ea typeface="微軟正黑體" panose="020B0604030504040204" pitchFamily="34" charset="-120"/>
              </a:rPr>
              <a:t>，列計為</a:t>
            </a:r>
            <a:r>
              <a:rPr lang="en-US" altLang="zh-TW" sz="2400" b="1" dirty="0">
                <a:solidFill>
                  <a:srgbClr val="FF0000"/>
                </a:solidFill>
                <a:latin typeface="微軟正黑體" panose="020B0604030504040204" pitchFamily="34" charset="-120"/>
                <a:ea typeface="微軟正黑體" panose="020B0604030504040204" pitchFamily="34" charset="-120"/>
              </a:rPr>
              <a:t>20</a:t>
            </a:r>
            <a:r>
              <a:rPr lang="zh-TW" altLang="zh-TW" sz="2400" b="1" dirty="0">
                <a:solidFill>
                  <a:srgbClr val="FF0000"/>
                </a:solidFill>
                <a:latin typeface="微軟正黑體" panose="020B0604030504040204" pitchFamily="34" charset="-120"/>
                <a:ea typeface="微軟正黑體" panose="020B0604030504040204" pitchFamily="34" charset="-120"/>
              </a:rPr>
              <a:t>歲</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含</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以上。</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zh-TW" altLang="zh-TW" sz="2400" dirty="0">
              <a:solidFill>
                <a:prstClr val="black"/>
              </a:solidFill>
              <a:latin typeface="微軟正黑體" panose="020B0604030504040204" pitchFamily="34" charset="-120"/>
              <a:ea typeface="微軟正黑體" panose="020B0604030504040204" pitchFamily="34" charset="-120"/>
            </a:endParaRPr>
          </a:p>
          <a:p>
            <a:pP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117475" y="995363"/>
          <a:ext cx="11988800" cy="2841625"/>
        </p:xfrm>
        <a:graphic>
          <a:graphicData uri="http://schemas.openxmlformats.org/drawingml/2006/table">
            <a:tbl>
              <a:tblPr firstRow="1" firstCol="1" bandRow="1">
                <a:tableStyleId>{5C22544A-7EE6-4342-B048-85BDC9FD1C3A}</a:tableStyleId>
              </a:tblPr>
              <a:tblGrid>
                <a:gridCol w="475131">
                  <a:extLst>
                    <a:ext uri="{9D8B030D-6E8A-4147-A177-3AD203B41FA5}">
                      <a16:colId xmlns:a16="http://schemas.microsoft.com/office/drawing/2014/main" val="869659325"/>
                    </a:ext>
                  </a:extLst>
                </a:gridCol>
                <a:gridCol w="633510">
                  <a:extLst>
                    <a:ext uri="{9D8B030D-6E8A-4147-A177-3AD203B41FA5}">
                      <a16:colId xmlns:a16="http://schemas.microsoft.com/office/drawing/2014/main" val="3193801514"/>
                    </a:ext>
                  </a:extLst>
                </a:gridCol>
                <a:gridCol w="2842866">
                  <a:extLst>
                    <a:ext uri="{9D8B030D-6E8A-4147-A177-3AD203B41FA5}">
                      <a16:colId xmlns:a16="http://schemas.microsoft.com/office/drawing/2014/main" val="2450790126"/>
                    </a:ext>
                  </a:extLst>
                </a:gridCol>
                <a:gridCol w="1014253">
                  <a:extLst>
                    <a:ext uri="{9D8B030D-6E8A-4147-A177-3AD203B41FA5}">
                      <a16:colId xmlns:a16="http://schemas.microsoft.com/office/drawing/2014/main" val="2440280604"/>
                    </a:ext>
                  </a:extLst>
                </a:gridCol>
                <a:gridCol w="1014253">
                  <a:extLst>
                    <a:ext uri="{9D8B030D-6E8A-4147-A177-3AD203B41FA5}">
                      <a16:colId xmlns:a16="http://schemas.microsoft.com/office/drawing/2014/main" val="400189211"/>
                    </a:ext>
                  </a:extLst>
                </a:gridCol>
                <a:gridCol w="1014253">
                  <a:extLst>
                    <a:ext uri="{9D8B030D-6E8A-4147-A177-3AD203B41FA5}">
                      <a16:colId xmlns:a16="http://schemas.microsoft.com/office/drawing/2014/main" val="1104241717"/>
                    </a:ext>
                  </a:extLst>
                </a:gridCol>
                <a:gridCol w="1014253">
                  <a:extLst>
                    <a:ext uri="{9D8B030D-6E8A-4147-A177-3AD203B41FA5}">
                      <a16:colId xmlns:a16="http://schemas.microsoft.com/office/drawing/2014/main" val="859261223"/>
                    </a:ext>
                  </a:extLst>
                </a:gridCol>
                <a:gridCol w="1014253">
                  <a:extLst>
                    <a:ext uri="{9D8B030D-6E8A-4147-A177-3AD203B41FA5}">
                      <a16:colId xmlns:a16="http://schemas.microsoft.com/office/drawing/2014/main" val="3092843336"/>
                    </a:ext>
                  </a:extLst>
                </a:gridCol>
                <a:gridCol w="1014253">
                  <a:extLst>
                    <a:ext uri="{9D8B030D-6E8A-4147-A177-3AD203B41FA5}">
                      <a16:colId xmlns:a16="http://schemas.microsoft.com/office/drawing/2014/main" val="495628562"/>
                    </a:ext>
                  </a:extLst>
                </a:gridCol>
                <a:gridCol w="1014253">
                  <a:extLst>
                    <a:ext uri="{9D8B030D-6E8A-4147-A177-3AD203B41FA5}">
                      <a16:colId xmlns:a16="http://schemas.microsoft.com/office/drawing/2014/main" val="583268173"/>
                    </a:ext>
                  </a:extLst>
                </a:gridCol>
                <a:gridCol w="937524">
                  <a:extLst>
                    <a:ext uri="{9D8B030D-6E8A-4147-A177-3AD203B41FA5}">
                      <a16:colId xmlns:a16="http://schemas.microsoft.com/office/drawing/2014/main" val="3979367743"/>
                    </a:ext>
                  </a:extLst>
                </a:gridCol>
              </a:tblGrid>
              <a:tr h="340905">
                <a:tc rowSpan="7">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學年</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7">
                  <a:txBody>
                    <a:bodyPr/>
                    <a:lstStyle/>
                    <a:p>
                      <a:pPr algn="ctr">
                        <a:lnSpc>
                          <a:spcPts val="2600"/>
                        </a:lnSpc>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輔導身分別</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8">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學生懷孕</a:t>
                      </a:r>
                      <a:r>
                        <a:rPr lang="en-US" sz="2400" b="1" kern="100" dirty="0">
                          <a:solidFill>
                            <a:srgbClr val="FF0000"/>
                          </a:solidFill>
                          <a:effectLst/>
                          <a:latin typeface="微軟正黑體" panose="020B0604030504040204" pitchFamily="34" charset="-120"/>
                          <a:ea typeface="微軟正黑體" panose="020B0604030504040204" pitchFamily="34" charset="-120"/>
                        </a:rPr>
                        <a:t>(</a:t>
                      </a:r>
                      <a:r>
                        <a:rPr lang="zh-TW" sz="2400" b="1" kern="100" dirty="0">
                          <a:solidFill>
                            <a:srgbClr val="FF0000"/>
                          </a:solidFill>
                          <a:effectLst/>
                          <a:latin typeface="微軟正黑體" panose="020B0604030504040204" pitchFamily="34" charset="-120"/>
                          <a:ea typeface="微軟正黑體" panose="020B0604030504040204" pitchFamily="34" charset="-120"/>
                        </a:rPr>
                        <a:t>含育有子女者</a:t>
                      </a:r>
                      <a:r>
                        <a:rPr lang="en-US" sz="2400" b="1" kern="100" dirty="0">
                          <a:solidFill>
                            <a:srgbClr val="FF0000"/>
                          </a:solidFill>
                          <a:effectLst/>
                          <a:latin typeface="微軟正黑體" panose="020B0604030504040204" pitchFamily="34" charset="-120"/>
                          <a:ea typeface="微軟正黑體" panose="020B0604030504040204" pitchFamily="34" charset="-120"/>
                        </a:rPr>
                        <a:t>)</a:t>
                      </a:r>
                      <a:r>
                        <a:rPr lang="zh-HK" sz="2400" b="1" kern="100" dirty="0">
                          <a:solidFill>
                            <a:srgbClr val="FF0000"/>
                          </a:solidFill>
                          <a:effectLst/>
                          <a:latin typeface="微軟正黑體" panose="020B0604030504040204" pitchFamily="34" charset="-120"/>
                          <a:ea typeface="微軟正黑體" panose="020B0604030504040204" pitchFamily="34" charset="-120"/>
                        </a:rPr>
                        <a:t>輔導協助</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312097559"/>
                  </a:ext>
                </a:extLst>
              </a:tr>
              <a:tr h="68181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4">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校</a:t>
                      </a:r>
                      <a:r>
                        <a:rPr lang="zh-HK" sz="2400" b="1" kern="100" dirty="0">
                          <a:solidFill>
                            <a:srgbClr val="FF0000"/>
                          </a:solidFill>
                          <a:effectLst/>
                          <a:latin typeface="微軟正黑體" panose="020B0604030504040204" pitchFamily="34" charset="-120"/>
                          <a:ea typeface="微軟正黑體" panose="020B0604030504040204" pitchFamily="34" charset="-120"/>
                        </a:rPr>
                        <a:t>內</a:t>
                      </a:r>
                      <a:r>
                        <a:rPr lang="zh-TW" sz="2400" b="1" kern="100" dirty="0">
                          <a:solidFill>
                            <a:srgbClr val="FF0000"/>
                          </a:solidFill>
                          <a:effectLst/>
                          <a:latin typeface="微軟正黑體" panose="020B0604030504040204" pitchFamily="34" charset="-120"/>
                          <a:ea typeface="微軟正黑體" panose="020B0604030504040204" pitchFamily="34" charset="-120"/>
                        </a:rPr>
                        <a:t>輔導協助人數</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轉介校外</a:t>
                      </a:r>
                      <a:r>
                        <a:rPr lang="zh-TW" sz="2400" b="0" kern="100" dirty="0" smtClean="0">
                          <a:solidFill>
                            <a:schemeClr val="tx1"/>
                          </a:solidFill>
                          <a:effectLst/>
                          <a:latin typeface="微軟正黑體" panose="020B0604030504040204" pitchFamily="34" charset="-120"/>
                          <a:ea typeface="微軟正黑體" panose="020B0604030504040204" pitchFamily="34" charset="-120"/>
                        </a:rPr>
                        <a:t>社會福利</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ts val="2600"/>
                        </a:lnSpc>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資源</a:t>
                      </a:r>
                      <a:r>
                        <a:rPr lang="zh-HK" sz="2400" b="0" kern="100" dirty="0">
                          <a:solidFill>
                            <a:schemeClr val="tx1"/>
                          </a:solidFill>
                          <a:effectLst/>
                          <a:latin typeface="微軟正黑體" panose="020B0604030504040204" pitchFamily="34" charset="-120"/>
                          <a:ea typeface="微軟正黑體" panose="020B0604030504040204" pitchFamily="34" charset="-120"/>
                        </a:rPr>
                        <a:t>輔導協助</a:t>
                      </a:r>
                      <a:r>
                        <a:rPr lang="zh-TW" sz="2400" b="0" kern="100" dirty="0">
                          <a:solidFill>
                            <a:schemeClr val="tx1"/>
                          </a:solidFill>
                          <a:effectLst/>
                          <a:latin typeface="微軟正黑體" panose="020B0604030504040204" pitchFamily="34" charset="-120"/>
                          <a:ea typeface="微軟正黑體" panose="020B0604030504040204" pitchFamily="34" charset="-120"/>
                        </a:rPr>
                        <a:t>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0295992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未滿</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20</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20</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歲</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含</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未滿</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含</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740862403"/>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085218"/>
                  </a:ext>
                </a:extLst>
              </a:tr>
              <a:tr h="340905">
                <a:tc vMerge="1">
                  <a:txBody>
                    <a:bodyPr/>
                    <a:lstStyle/>
                    <a:p>
                      <a:pPr>
                        <a:lnSpc>
                          <a:spcPts val="16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nSpc>
                          <a:spcPct val="1000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□懷孕學生</a:t>
                      </a:r>
                    </a:p>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□曾懷孕之學生</a:t>
                      </a:r>
                    </a:p>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□育有子女之學生</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727101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9583808"/>
                  </a:ext>
                </a:extLst>
              </a:tr>
              <a:tr h="45528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5635124"/>
                  </a:ext>
                </a:extLst>
              </a:tr>
            </a:tbl>
          </a:graphicData>
        </a:graphic>
      </p:graphicFrame>
    </p:spTree>
  </p:cSld>
  <p:clrMapOvr>
    <a:masterClrMapping/>
  </p:clrMapOvr>
  <p:transition spd="slow"/>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22</a:t>
            </a:r>
            <a:endParaRPr lang="zh-TW" altLang="en-US" smtClean="0"/>
          </a:p>
        </p:txBody>
      </p:sp>
      <p:sp>
        <p:nvSpPr>
          <p:cNvPr id="158723"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828D593D-16A9-4995-9F67-298A302E285B}" type="slidenum">
              <a:rPr lang="zh-TW" altLang="en-US" smtClean="0">
                <a:solidFill>
                  <a:srgbClr val="000000"/>
                </a:solidFill>
              </a:rPr>
              <a:pPr fontAlgn="base">
                <a:spcBef>
                  <a:spcPct val="0"/>
                </a:spcBef>
                <a:spcAft>
                  <a:spcPct val="0"/>
                </a:spcAft>
              </a:pPr>
              <a:t>94</a:t>
            </a:fld>
            <a:endParaRPr lang="zh-TW" altLang="en-US" smtClean="0">
              <a:solidFill>
                <a:srgbClr val="000000"/>
              </a:solidFill>
            </a:endParaRPr>
          </a:p>
        </p:txBody>
      </p:sp>
      <p:sp>
        <p:nvSpPr>
          <p:cNvPr id="158724" name="標題 1"/>
          <p:cNvSpPr txBox="1">
            <a:spLocks/>
          </p:cNvSpPr>
          <p:nvPr/>
        </p:nvSpPr>
        <p:spPr bwMode="auto">
          <a:xfrm>
            <a:off x="1841500" y="27622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新表 </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7-12 </a:t>
            </a:r>
            <a:r>
              <a:rPr lang="zh-TW" altLang="zh-TW" sz="2800" b="1">
                <a:solidFill>
                  <a:srgbClr val="C5E0B4"/>
                </a:solidFill>
                <a:latin typeface="微軟正黑體" panose="020B0604030504040204" pitchFamily="34" charset="-120"/>
                <a:ea typeface="微軟正黑體" panose="020B0604030504040204" pitchFamily="34" charset="-120"/>
              </a:rPr>
              <a:t>學生懷孕</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含育有子女者</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輔導協助情形統計表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15875" y="3836988"/>
            <a:ext cx="12176125" cy="3232150"/>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轉介校外社會福利資源輔導協助</a:t>
            </a:r>
            <a:r>
              <a:rPr lang="zh-TW" altLang="en-US" sz="2400" b="1" dirty="0">
                <a:solidFill>
                  <a:srgbClr val="FF0000"/>
                </a:solidFill>
                <a:latin typeface="微軟正黑體" panose="020B0604030504040204" pitchFamily="34" charset="-120"/>
                <a:ea typeface="微軟正黑體" panose="020B0604030504040204" pitchFamily="34" charset="-120"/>
              </a:rPr>
              <a:t>人數</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轉介校外社會福利資源輔導協助</a:t>
            </a:r>
            <a:r>
              <a:rPr lang="zh-TW" altLang="en-US" sz="2400" b="1" dirty="0">
                <a:solidFill>
                  <a:srgbClr val="FF0000"/>
                </a:solidFill>
                <a:latin typeface="微軟正黑體" panose="020B0604030504040204" pitchFamily="34" charset="-120"/>
                <a:ea typeface="微軟正黑體" panose="020B0604030504040204" pitchFamily="34" charset="-120"/>
              </a:rPr>
              <a:t>人數</a:t>
            </a:r>
            <a:r>
              <a:rPr lang="zh-TW" altLang="zh-TW" sz="2400" dirty="0">
                <a:solidFill>
                  <a:prstClr val="black"/>
                </a:solidFill>
                <a:latin typeface="微軟正黑體" panose="020B0604030504040204" pitchFamily="34" charset="-120"/>
                <a:ea typeface="微軟正黑體" panose="020B0604030504040204" pitchFamily="34" charset="-120"/>
              </a:rPr>
              <a:t>：係指學校</a:t>
            </a:r>
            <a:r>
              <a:rPr lang="zh-TW" altLang="zh-TW" sz="2400" b="1" dirty="0">
                <a:solidFill>
                  <a:srgbClr val="FF0000"/>
                </a:solidFill>
                <a:latin typeface="微軟正黑體" panose="020B0604030504040204" pitchFamily="34" charset="-120"/>
                <a:ea typeface="微軟正黑體" panose="020B0604030504040204" pitchFamily="34" charset="-120"/>
              </a:rPr>
              <a:t>將需輔導協助學生轉介到校外社會機構</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單位</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尋求相關輔導資源</a:t>
            </a:r>
            <a:r>
              <a:rPr lang="zh-TW" altLang="zh-TW" sz="2400" dirty="0">
                <a:solidFill>
                  <a:prstClr val="black"/>
                </a:solidFill>
                <a:latin typeface="微軟正黑體" panose="020B0604030504040204" pitchFamily="34" charset="-120"/>
                <a:ea typeface="微軟正黑體" panose="020B0604030504040204" pitchFamily="34" charset="-120"/>
              </a:rPr>
              <a:t>，亦即學校透過「個案服務轉介單」或「衛生福利部『社會安全網</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關懷</a:t>
            </a:r>
            <a:r>
              <a:rPr lang="en-US" altLang="zh-TW" sz="2400" dirty="0">
                <a:solidFill>
                  <a:prstClr val="black"/>
                </a:solidFill>
                <a:latin typeface="微軟正黑體" panose="020B0604030504040204" pitchFamily="34" charset="-120"/>
                <a:ea typeface="微軟正黑體" panose="020B0604030504040204" pitchFamily="34" charset="-120"/>
              </a:rPr>
              <a:t>e</a:t>
            </a:r>
            <a:r>
              <a:rPr lang="zh-TW" altLang="zh-TW" sz="2400" dirty="0">
                <a:solidFill>
                  <a:prstClr val="black"/>
                </a:solidFill>
                <a:latin typeface="微軟正黑體" panose="020B0604030504040204" pitchFamily="34" charset="-120"/>
                <a:ea typeface="微軟正黑體" panose="020B0604030504040204" pitchFamily="34" charset="-120"/>
              </a:rPr>
              <a:t>起來』線上求助平臺」或轉介至合法立案且依法執行社會福利相關事業等單位提供相關輔導協助</a:t>
            </a:r>
            <a:r>
              <a:rPr lang="zh-TW" altLang="en-US" sz="2400" dirty="0">
                <a:solidFill>
                  <a:prstClr val="black"/>
                </a:solidFill>
                <a:latin typeface="微軟正黑體" panose="020B0604030504040204" pitchFamily="34" charset="-120"/>
                <a:ea typeface="微軟正黑體" panose="020B0604030504040204" pitchFamily="34" charset="-120"/>
              </a:rPr>
              <a:t>。</a:t>
            </a:r>
            <a:endParaRPr lang="en-US" altLang="zh-TW" sz="2400" dirty="0">
              <a:solidFill>
                <a:prstClr val="black"/>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117475" y="995363"/>
          <a:ext cx="11988800" cy="2841625"/>
        </p:xfrm>
        <a:graphic>
          <a:graphicData uri="http://schemas.openxmlformats.org/drawingml/2006/table">
            <a:tbl>
              <a:tblPr firstRow="1" firstCol="1" bandRow="1">
                <a:tableStyleId>{5C22544A-7EE6-4342-B048-85BDC9FD1C3A}</a:tableStyleId>
              </a:tblPr>
              <a:tblGrid>
                <a:gridCol w="475131">
                  <a:extLst>
                    <a:ext uri="{9D8B030D-6E8A-4147-A177-3AD203B41FA5}">
                      <a16:colId xmlns:a16="http://schemas.microsoft.com/office/drawing/2014/main" val="869659325"/>
                    </a:ext>
                  </a:extLst>
                </a:gridCol>
                <a:gridCol w="633510">
                  <a:extLst>
                    <a:ext uri="{9D8B030D-6E8A-4147-A177-3AD203B41FA5}">
                      <a16:colId xmlns:a16="http://schemas.microsoft.com/office/drawing/2014/main" val="3193801514"/>
                    </a:ext>
                  </a:extLst>
                </a:gridCol>
                <a:gridCol w="2842866">
                  <a:extLst>
                    <a:ext uri="{9D8B030D-6E8A-4147-A177-3AD203B41FA5}">
                      <a16:colId xmlns:a16="http://schemas.microsoft.com/office/drawing/2014/main" val="2450790126"/>
                    </a:ext>
                  </a:extLst>
                </a:gridCol>
                <a:gridCol w="1014253">
                  <a:extLst>
                    <a:ext uri="{9D8B030D-6E8A-4147-A177-3AD203B41FA5}">
                      <a16:colId xmlns:a16="http://schemas.microsoft.com/office/drawing/2014/main" val="2440280604"/>
                    </a:ext>
                  </a:extLst>
                </a:gridCol>
                <a:gridCol w="1014253">
                  <a:extLst>
                    <a:ext uri="{9D8B030D-6E8A-4147-A177-3AD203B41FA5}">
                      <a16:colId xmlns:a16="http://schemas.microsoft.com/office/drawing/2014/main" val="400189211"/>
                    </a:ext>
                  </a:extLst>
                </a:gridCol>
                <a:gridCol w="1014253">
                  <a:extLst>
                    <a:ext uri="{9D8B030D-6E8A-4147-A177-3AD203B41FA5}">
                      <a16:colId xmlns:a16="http://schemas.microsoft.com/office/drawing/2014/main" val="1104241717"/>
                    </a:ext>
                  </a:extLst>
                </a:gridCol>
                <a:gridCol w="1014253">
                  <a:extLst>
                    <a:ext uri="{9D8B030D-6E8A-4147-A177-3AD203B41FA5}">
                      <a16:colId xmlns:a16="http://schemas.microsoft.com/office/drawing/2014/main" val="859261223"/>
                    </a:ext>
                  </a:extLst>
                </a:gridCol>
                <a:gridCol w="1014253">
                  <a:extLst>
                    <a:ext uri="{9D8B030D-6E8A-4147-A177-3AD203B41FA5}">
                      <a16:colId xmlns:a16="http://schemas.microsoft.com/office/drawing/2014/main" val="3092843336"/>
                    </a:ext>
                  </a:extLst>
                </a:gridCol>
                <a:gridCol w="1014253">
                  <a:extLst>
                    <a:ext uri="{9D8B030D-6E8A-4147-A177-3AD203B41FA5}">
                      <a16:colId xmlns:a16="http://schemas.microsoft.com/office/drawing/2014/main" val="495628562"/>
                    </a:ext>
                  </a:extLst>
                </a:gridCol>
                <a:gridCol w="1014253">
                  <a:extLst>
                    <a:ext uri="{9D8B030D-6E8A-4147-A177-3AD203B41FA5}">
                      <a16:colId xmlns:a16="http://schemas.microsoft.com/office/drawing/2014/main" val="583268173"/>
                    </a:ext>
                  </a:extLst>
                </a:gridCol>
                <a:gridCol w="937524">
                  <a:extLst>
                    <a:ext uri="{9D8B030D-6E8A-4147-A177-3AD203B41FA5}">
                      <a16:colId xmlns:a16="http://schemas.microsoft.com/office/drawing/2014/main" val="3979367743"/>
                    </a:ext>
                  </a:extLst>
                </a:gridCol>
              </a:tblGrid>
              <a:tr h="340905">
                <a:tc rowSpan="7">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學年</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7">
                  <a:txBody>
                    <a:bodyPr/>
                    <a:lstStyle/>
                    <a:p>
                      <a:pPr algn="ctr">
                        <a:lnSpc>
                          <a:spcPts val="2600"/>
                        </a:lnSpc>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輔導身分別</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8">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學生懷孕</a:t>
                      </a:r>
                      <a:r>
                        <a:rPr lang="en-US" sz="2400" b="1" kern="100" dirty="0">
                          <a:solidFill>
                            <a:srgbClr val="FF0000"/>
                          </a:solidFill>
                          <a:effectLst/>
                          <a:latin typeface="微軟正黑體" panose="020B0604030504040204" pitchFamily="34" charset="-120"/>
                          <a:ea typeface="微軟正黑體" panose="020B0604030504040204" pitchFamily="34" charset="-120"/>
                        </a:rPr>
                        <a:t>(</a:t>
                      </a:r>
                      <a:r>
                        <a:rPr lang="zh-TW" sz="2400" b="1" kern="100" dirty="0">
                          <a:solidFill>
                            <a:srgbClr val="FF0000"/>
                          </a:solidFill>
                          <a:effectLst/>
                          <a:latin typeface="微軟正黑體" panose="020B0604030504040204" pitchFamily="34" charset="-120"/>
                          <a:ea typeface="微軟正黑體" panose="020B0604030504040204" pitchFamily="34" charset="-120"/>
                        </a:rPr>
                        <a:t>含育有子女者</a:t>
                      </a:r>
                      <a:r>
                        <a:rPr lang="en-US" sz="2400" b="1" kern="100" dirty="0">
                          <a:solidFill>
                            <a:srgbClr val="FF0000"/>
                          </a:solidFill>
                          <a:effectLst/>
                          <a:latin typeface="微軟正黑體" panose="020B0604030504040204" pitchFamily="34" charset="-120"/>
                          <a:ea typeface="微軟正黑體" panose="020B0604030504040204" pitchFamily="34" charset="-120"/>
                        </a:rPr>
                        <a:t>)</a:t>
                      </a:r>
                      <a:r>
                        <a:rPr lang="zh-HK" sz="2400" b="1" kern="100" dirty="0">
                          <a:solidFill>
                            <a:srgbClr val="FF0000"/>
                          </a:solidFill>
                          <a:effectLst/>
                          <a:latin typeface="微軟正黑體" panose="020B0604030504040204" pitchFamily="34" charset="-120"/>
                          <a:ea typeface="微軟正黑體" panose="020B0604030504040204" pitchFamily="34" charset="-120"/>
                        </a:rPr>
                        <a:t>輔導協助</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312097559"/>
                  </a:ext>
                </a:extLst>
              </a:tr>
              <a:tr h="68181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校</a:t>
                      </a:r>
                      <a:r>
                        <a:rPr lang="zh-HK" sz="2400" b="0" kern="100" dirty="0">
                          <a:solidFill>
                            <a:schemeClr val="tx1"/>
                          </a:solidFill>
                          <a:effectLst/>
                          <a:latin typeface="微軟正黑體" panose="020B0604030504040204" pitchFamily="34" charset="-120"/>
                          <a:ea typeface="微軟正黑體" panose="020B0604030504040204" pitchFamily="34" charset="-120"/>
                        </a:rPr>
                        <a:t>內</a:t>
                      </a:r>
                      <a:r>
                        <a:rPr lang="zh-TW" sz="2400" b="0" kern="100" dirty="0">
                          <a:solidFill>
                            <a:schemeClr val="tx1"/>
                          </a:solidFill>
                          <a:effectLst/>
                          <a:latin typeface="微軟正黑體" panose="020B0604030504040204" pitchFamily="34" charset="-120"/>
                          <a:ea typeface="微軟正黑體" panose="020B0604030504040204" pitchFamily="34" charset="-120"/>
                        </a:rPr>
                        <a:t>輔導協助人數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轉介校外</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社會福利</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ts val="2600"/>
                        </a:lnSpc>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資源</a:t>
                      </a:r>
                      <a:r>
                        <a:rPr lang="zh-HK" sz="2400" b="1" kern="100" dirty="0">
                          <a:solidFill>
                            <a:srgbClr val="FF0000"/>
                          </a:solidFill>
                          <a:effectLst/>
                          <a:latin typeface="微軟正黑體" panose="020B0604030504040204" pitchFamily="34" charset="-120"/>
                          <a:ea typeface="微軟正黑體" panose="020B0604030504040204" pitchFamily="34" charset="-120"/>
                        </a:rPr>
                        <a:t>輔導協助</a:t>
                      </a:r>
                      <a:r>
                        <a:rPr lang="zh-TW" sz="2400" b="1" kern="100" dirty="0">
                          <a:solidFill>
                            <a:srgbClr val="FF0000"/>
                          </a:solidFill>
                          <a:effectLst/>
                          <a:latin typeface="微軟正黑體" panose="020B0604030504040204" pitchFamily="34" charset="-120"/>
                          <a:ea typeface="微軟正黑體" panose="020B0604030504040204" pitchFamily="34" charset="-120"/>
                        </a:rPr>
                        <a:t>人數</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0295992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未滿</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含</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未滿</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20</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20</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歲</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含</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extLst>
                  <a:ext uri="{0D108BD9-81ED-4DB2-BD59-A6C34878D82A}">
                    <a16:rowId xmlns:a16="http://schemas.microsoft.com/office/drawing/2014/main" val="740862403"/>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1085218"/>
                  </a:ext>
                </a:extLst>
              </a:tr>
              <a:tr h="340905">
                <a:tc vMerge="1">
                  <a:txBody>
                    <a:bodyPr/>
                    <a:lstStyle/>
                    <a:p>
                      <a:pPr>
                        <a:lnSpc>
                          <a:spcPts val="16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nSpc>
                          <a:spcPct val="1000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□懷孕學生</a:t>
                      </a:r>
                    </a:p>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□曾懷孕之學生</a:t>
                      </a:r>
                    </a:p>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□育有子女之學生</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72727101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29583808"/>
                  </a:ext>
                </a:extLst>
              </a:tr>
              <a:tr h="45528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55635124"/>
                  </a:ext>
                </a:extLst>
              </a:tr>
            </a:tbl>
          </a:graphicData>
        </a:graphic>
      </p:graphicFrame>
    </p:spTree>
  </p:cSld>
  <p:clrMapOvr>
    <a:masterClrMapping/>
  </p:clrMapOvr>
  <p:transition spd="slow"/>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22</a:t>
            </a:r>
            <a:endParaRPr lang="zh-TW" altLang="en-US" smtClean="0"/>
          </a:p>
        </p:txBody>
      </p:sp>
      <p:sp>
        <p:nvSpPr>
          <p:cNvPr id="159747"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C097A219-33D5-41C5-83EC-5B910286CCA4}" type="slidenum">
              <a:rPr lang="zh-TW" altLang="en-US" smtClean="0">
                <a:solidFill>
                  <a:srgbClr val="000000"/>
                </a:solidFill>
              </a:rPr>
              <a:pPr fontAlgn="base">
                <a:spcBef>
                  <a:spcPct val="0"/>
                </a:spcBef>
                <a:spcAft>
                  <a:spcPct val="0"/>
                </a:spcAft>
              </a:pPr>
              <a:t>95</a:t>
            </a:fld>
            <a:endParaRPr lang="zh-TW" altLang="en-US" smtClean="0">
              <a:solidFill>
                <a:srgbClr val="000000"/>
              </a:solidFill>
            </a:endParaRPr>
          </a:p>
        </p:txBody>
      </p:sp>
      <p:sp>
        <p:nvSpPr>
          <p:cNvPr id="159748" name="標題 1"/>
          <p:cNvSpPr txBox="1">
            <a:spLocks/>
          </p:cNvSpPr>
          <p:nvPr/>
        </p:nvSpPr>
        <p:spPr bwMode="auto">
          <a:xfrm>
            <a:off x="1841500" y="27622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新表 </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7-12 </a:t>
            </a:r>
            <a:r>
              <a:rPr lang="zh-TW" altLang="zh-TW" sz="2800" b="1">
                <a:solidFill>
                  <a:srgbClr val="C5E0B4"/>
                </a:solidFill>
                <a:latin typeface="微軟正黑體" panose="020B0604030504040204" pitchFamily="34" charset="-120"/>
                <a:ea typeface="微軟正黑體" panose="020B0604030504040204" pitchFamily="34" charset="-120"/>
              </a:rPr>
              <a:t>學生懷孕</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含育有子女者</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輔導協助情形統計表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15875" y="3836988"/>
            <a:ext cx="12176125" cy="2770187"/>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轉介校外社會福利資源輔導協助</a:t>
            </a:r>
            <a:r>
              <a:rPr lang="zh-TW" altLang="en-US" sz="2400" b="1" dirty="0">
                <a:solidFill>
                  <a:srgbClr val="FF0000"/>
                </a:solidFill>
                <a:latin typeface="微軟正黑體" panose="020B0604030504040204" pitchFamily="34" charset="-120"/>
                <a:ea typeface="微軟正黑體" panose="020B0604030504040204" pitchFamily="34" charset="-120"/>
              </a:rPr>
              <a:t>人數</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b="1" dirty="0">
                <a:solidFill>
                  <a:srgbClr val="FF0000"/>
                </a:solidFill>
                <a:latin typeface="微軟正黑體" panose="020B0604030504040204" pitchFamily="34" charset="-120"/>
                <a:ea typeface="微軟正黑體" panose="020B0604030504040204" pitchFamily="34" charset="-120"/>
              </a:rPr>
              <a:t>轉介校外社會福利資源輔導協助</a:t>
            </a:r>
            <a:r>
              <a:rPr lang="zh-TW" altLang="en-US" sz="2400" b="1" dirty="0">
                <a:solidFill>
                  <a:srgbClr val="FF0000"/>
                </a:solidFill>
                <a:latin typeface="微軟正黑體" panose="020B0604030504040204" pitchFamily="34" charset="-120"/>
                <a:ea typeface="微軟正黑體" panose="020B0604030504040204" pitchFamily="34" charset="-120"/>
              </a:rPr>
              <a:t>人數</a:t>
            </a:r>
            <a:r>
              <a:rPr lang="zh-TW" altLang="zh-TW" sz="2400" dirty="0">
                <a:solidFill>
                  <a:prstClr val="black"/>
                </a:solidFill>
                <a:latin typeface="微軟正黑體" panose="020B0604030504040204" pitchFamily="34" charset="-120"/>
                <a:ea typeface="微軟正黑體" panose="020B0604030504040204" pitchFamily="34" charset="-120"/>
              </a:rPr>
              <a:t>：並請按</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男</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女</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及年齡</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未滿</a:t>
            </a:r>
            <a:r>
              <a:rPr lang="en-US" altLang="zh-TW" sz="2400" dirty="0">
                <a:solidFill>
                  <a:prstClr val="black"/>
                </a:solidFill>
                <a:latin typeface="微軟正黑體" panose="020B0604030504040204" pitchFamily="34" charset="-120"/>
                <a:ea typeface="微軟正黑體" panose="020B0604030504040204" pitchFamily="34" charset="-120"/>
              </a:rPr>
              <a:t>20</a:t>
            </a:r>
            <a:r>
              <a:rPr lang="zh-TW" altLang="zh-TW" sz="2400" dirty="0">
                <a:solidFill>
                  <a:prstClr val="black"/>
                </a:solidFill>
                <a:latin typeface="微軟正黑體" panose="020B0604030504040204" pitchFamily="34" charset="-120"/>
                <a:ea typeface="微軟正黑體" panose="020B0604030504040204" pitchFamily="34" charset="-120"/>
              </a:rPr>
              <a:t>歲</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a:t>
            </a:r>
            <a:r>
              <a:rPr lang="en-US" altLang="zh-TW" sz="2400" dirty="0">
                <a:solidFill>
                  <a:prstClr val="black"/>
                </a:solidFill>
                <a:latin typeface="微軟正黑體" panose="020B0604030504040204" pitchFamily="34" charset="-120"/>
                <a:ea typeface="微軟正黑體" panose="020B0604030504040204" pitchFamily="34" charset="-120"/>
              </a:rPr>
              <a:t> </a:t>
            </a:r>
            <a:r>
              <a:rPr lang="zh-TW" altLang="en-US" sz="2400" dirty="0">
                <a:solidFill>
                  <a:prstClr val="black"/>
                </a:solidFill>
                <a:latin typeface="微軟正黑體" panose="020B0604030504040204" pitchFamily="34" charset="-120"/>
                <a:ea typeface="微軟正黑體" panose="020B0604030504040204" pitchFamily="34" charset="-120"/>
              </a:rPr>
              <a:t>「</a:t>
            </a:r>
            <a:r>
              <a:rPr lang="en-US" altLang="zh-TW" sz="2400" dirty="0">
                <a:solidFill>
                  <a:prstClr val="black"/>
                </a:solidFill>
                <a:latin typeface="微軟正黑體" panose="020B0604030504040204" pitchFamily="34" charset="-120"/>
                <a:ea typeface="微軟正黑體" panose="020B0604030504040204" pitchFamily="34" charset="-120"/>
              </a:rPr>
              <a:t>20</a:t>
            </a:r>
            <a:r>
              <a:rPr lang="zh-TW" altLang="zh-TW" sz="2400" dirty="0">
                <a:solidFill>
                  <a:prstClr val="black"/>
                </a:solidFill>
                <a:latin typeface="微軟正黑體" panose="020B0604030504040204" pitchFamily="34" charset="-120"/>
                <a:ea typeface="微軟正黑體" panose="020B0604030504040204" pitchFamily="34" charset="-120"/>
              </a:rPr>
              <a:t>歲</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含</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以上</a:t>
            </a:r>
            <a:r>
              <a:rPr lang="zh-TW" altLang="en-US"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等填列；</a:t>
            </a:r>
            <a:r>
              <a:rPr lang="zh-TW" altLang="zh-TW" sz="2400" b="1" dirty="0">
                <a:solidFill>
                  <a:srgbClr val="FF0000"/>
                </a:solidFill>
                <a:latin typeface="微軟正黑體" panose="020B0604030504040204" pitchFamily="34" charset="-120"/>
                <a:ea typeface="微軟正黑體" panose="020B0604030504040204" pitchFamily="34" charset="-120"/>
              </a:rPr>
              <a:t>倘若「同學年度」學校轉介「同一學生」至校外社會福利資源輔導協助共計</a:t>
            </a:r>
            <a:r>
              <a:rPr lang="en-US" altLang="zh-TW" sz="2400" b="1" dirty="0">
                <a:solidFill>
                  <a:srgbClr val="FF0000"/>
                </a:solidFill>
                <a:latin typeface="微軟正黑體" panose="020B0604030504040204" pitchFamily="34" charset="-120"/>
                <a:ea typeface="微軟正黑體" panose="020B0604030504040204" pitchFamily="34" charset="-120"/>
              </a:rPr>
              <a:t>3</a:t>
            </a:r>
            <a:r>
              <a:rPr lang="zh-TW" altLang="zh-TW" sz="2400" b="1" dirty="0">
                <a:solidFill>
                  <a:srgbClr val="FF0000"/>
                </a:solidFill>
                <a:latin typeface="微軟正黑體" panose="020B0604030504040204" pitchFamily="34" charset="-120"/>
                <a:ea typeface="微軟正黑體" panose="020B0604030504040204" pitchFamily="34" charset="-120"/>
              </a:rPr>
              <a:t>次，請填報為【</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人數】</a:t>
            </a:r>
            <a:r>
              <a:rPr lang="zh-TW" altLang="zh-TW" sz="2400" dirty="0">
                <a:solidFill>
                  <a:prstClr val="black"/>
                </a:solidFill>
                <a:latin typeface="微軟正黑體" panose="020B0604030504040204" pitchFamily="34" charset="-120"/>
                <a:ea typeface="微軟正黑體" panose="020B0604030504040204" pitchFamily="34" charset="-120"/>
              </a:rPr>
              <a:t>；另統計對象</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人數</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包括統計期間有接受學校轉介校外社會福利資源輔導協助後，立即休學之學生人數</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117475" y="995363"/>
          <a:ext cx="11988800" cy="2841625"/>
        </p:xfrm>
        <a:graphic>
          <a:graphicData uri="http://schemas.openxmlformats.org/drawingml/2006/table">
            <a:tbl>
              <a:tblPr firstRow="1" firstCol="1" bandRow="1">
                <a:tableStyleId>{5C22544A-7EE6-4342-B048-85BDC9FD1C3A}</a:tableStyleId>
              </a:tblPr>
              <a:tblGrid>
                <a:gridCol w="475131">
                  <a:extLst>
                    <a:ext uri="{9D8B030D-6E8A-4147-A177-3AD203B41FA5}">
                      <a16:colId xmlns:a16="http://schemas.microsoft.com/office/drawing/2014/main" val="869659325"/>
                    </a:ext>
                  </a:extLst>
                </a:gridCol>
                <a:gridCol w="633510">
                  <a:extLst>
                    <a:ext uri="{9D8B030D-6E8A-4147-A177-3AD203B41FA5}">
                      <a16:colId xmlns:a16="http://schemas.microsoft.com/office/drawing/2014/main" val="3193801514"/>
                    </a:ext>
                  </a:extLst>
                </a:gridCol>
                <a:gridCol w="2842866">
                  <a:extLst>
                    <a:ext uri="{9D8B030D-6E8A-4147-A177-3AD203B41FA5}">
                      <a16:colId xmlns:a16="http://schemas.microsoft.com/office/drawing/2014/main" val="2450790126"/>
                    </a:ext>
                  </a:extLst>
                </a:gridCol>
                <a:gridCol w="1014253">
                  <a:extLst>
                    <a:ext uri="{9D8B030D-6E8A-4147-A177-3AD203B41FA5}">
                      <a16:colId xmlns:a16="http://schemas.microsoft.com/office/drawing/2014/main" val="2440280604"/>
                    </a:ext>
                  </a:extLst>
                </a:gridCol>
                <a:gridCol w="1014253">
                  <a:extLst>
                    <a:ext uri="{9D8B030D-6E8A-4147-A177-3AD203B41FA5}">
                      <a16:colId xmlns:a16="http://schemas.microsoft.com/office/drawing/2014/main" val="400189211"/>
                    </a:ext>
                  </a:extLst>
                </a:gridCol>
                <a:gridCol w="1014253">
                  <a:extLst>
                    <a:ext uri="{9D8B030D-6E8A-4147-A177-3AD203B41FA5}">
                      <a16:colId xmlns:a16="http://schemas.microsoft.com/office/drawing/2014/main" val="1104241717"/>
                    </a:ext>
                  </a:extLst>
                </a:gridCol>
                <a:gridCol w="1014253">
                  <a:extLst>
                    <a:ext uri="{9D8B030D-6E8A-4147-A177-3AD203B41FA5}">
                      <a16:colId xmlns:a16="http://schemas.microsoft.com/office/drawing/2014/main" val="859261223"/>
                    </a:ext>
                  </a:extLst>
                </a:gridCol>
                <a:gridCol w="1014253">
                  <a:extLst>
                    <a:ext uri="{9D8B030D-6E8A-4147-A177-3AD203B41FA5}">
                      <a16:colId xmlns:a16="http://schemas.microsoft.com/office/drawing/2014/main" val="3092843336"/>
                    </a:ext>
                  </a:extLst>
                </a:gridCol>
                <a:gridCol w="1014253">
                  <a:extLst>
                    <a:ext uri="{9D8B030D-6E8A-4147-A177-3AD203B41FA5}">
                      <a16:colId xmlns:a16="http://schemas.microsoft.com/office/drawing/2014/main" val="495628562"/>
                    </a:ext>
                  </a:extLst>
                </a:gridCol>
                <a:gridCol w="1014253">
                  <a:extLst>
                    <a:ext uri="{9D8B030D-6E8A-4147-A177-3AD203B41FA5}">
                      <a16:colId xmlns:a16="http://schemas.microsoft.com/office/drawing/2014/main" val="583268173"/>
                    </a:ext>
                  </a:extLst>
                </a:gridCol>
                <a:gridCol w="937524">
                  <a:extLst>
                    <a:ext uri="{9D8B030D-6E8A-4147-A177-3AD203B41FA5}">
                      <a16:colId xmlns:a16="http://schemas.microsoft.com/office/drawing/2014/main" val="3979367743"/>
                    </a:ext>
                  </a:extLst>
                </a:gridCol>
              </a:tblGrid>
              <a:tr h="340905">
                <a:tc rowSpan="7">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學年</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7">
                  <a:txBody>
                    <a:bodyPr/>
                    <a:lstStyle/>
                    <a:p>
                      <a:pPr algn="ctr">
                        <a:lnSpc>
                          <a:spcPts val="2600"/>
                        </a:lnSpc>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輔導身分別</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8">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學生懷孕</a:t>
                      </a:r>
                      <a:r>
                        <a:rPr lang="en-US" sz="2400" b="1" kern="100" dirty="0">
                          <a:solidFill>
                            <a:srgbClr val="FF0000"/>
                          </a:solidFill>
                          <a:effectLst/>
                          <a:latin typeface="微軟正黑體" panose="020B0604030504040204" pitchFamily="34" charset="-120"/>
                          <a:ea typeface="微軟正黑體" panose="020B0604030504040204" pitchFamily="34" charset="-120"/>
                        </a:rPr>
                        <a:t>(</a:t>
                      </a:r>
                      <a:r>
                        <a:rPr lang="zh-TW" sz="2400" b="1" kern="100" dirty="0">
                          <a:solidFill>
                            <a:srgbClr val="FF0000"/>
                          </a:solidFill>
                          <a:effectLst/>
                          <a:latin typeface="微軟正黑體" panose="020B0604030504040204" pitchFamily="34" charset="-120"/>
                          <a:ea typeface="微軟正黑體" panose="020B0604030504040204" pitchFamily="34" charset="-120"/>
                        </a:rPr>
                        <a:t>含育有子女者</a:t>
                      </a:r>
                      <a:r>
                        <a:rPr lang="en-US" sz="2400" b="1" kern="100" dirty="0">
                          <a:solidFill>
                            <a:srgbClr val="FF0000"/>
                          </a:solidFill>
                          <a:effectLst/>
                          <a:latin typeface="微軟正黑體" panose="020B0604030504040204" pitchFamily="34" charset="-120"/>
                          <a:ea typeface="微軟正黑體" panose="020B0604030504040204" pitchFamily="34" charset="-120"/>
                        </a:rPr>
                        <a:t>)</a:t>
                      </a:r>
                      <a:r>
                        <a:rPr lang="zh-HK" sz="2400" b="1" kern="100" dirty="0">
                          <a:solidFill>
                            <a:srgbClr val="FF0000"/>
                          </a:solidFill>
                          <a:effectLst/>
                          <a:latin typeface="微軟正黑體" panose="020B0604030504040204" pitchFamily="34" charset="-120"/>
                          <a:ea typeface="微軟正黑體" panose="020B0604030504040204" pitchFamily="34" charset="-120"/>
                        </a:rPr>
                        <a:t>輔導協助</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312097559"/>
                  </a:ext>
                </a:extLst>
              </a:tr>
              <a:tr h="68181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校</a:t>
                      </a:r>
                      <a:r>
                        <a:rPr lang="zh-HK" sz="2400" b="0" kern="100" dirty="0">
                          <a:solidFill>
                            <a:schemeClr val="tx1"/>
                          </a:solidFill>
                          <a:effectLst/>
                          <a:latin typeface="微軟正黑體" panose="020B0604030504040204" pitchFamily="34" charset="-120"/>
                          <a:ea typeface="微軟正黑體" panose="020B0604030504040204" pitchFamily="34" charset="-120"/>
                        </a:rPr>
                        <a:t>內</a:t>
                      </a:r>
                      <a:r>
                        <a:rPr lang="zh-TW" sz="2400" b="0" kern="100" dirty="0">
                          <a:solidFill>
                            <a:schemeClr val="tx1"/>
                          </a:solidFill>
                          <a:effectLst/>
                          <a:latin typeface="微軟正黑體" panose="020B0604030504040204" pitchFamily="34" charset="-120"/>
                          <a:ea typeface="微軟正黑體" panose="020B0604030504040204" pitchFamily="34" charset="-120"/>
                        </a:rPr>
                        <a:t>輔導協助人數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轉介校外</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社會福利</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ts val="2600"/>
                        </a:lnSpc>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資源</a:t>
                      </a:r>
                      <a:r>
                        <a:rPr lang="zh-HK" sz="2400" b="1" kern="100" dirty="0">
                          <a:solidFill>
                            <a:srgbClr val="FF0000"/>
                          </a:solidFill>
                          <a:effectLst/>
                          <a:latin typeface="微軟正黑體" panose="020B0604030504040204" pitchFamily="34" charset="-120"/>
                          <a:ea typeface="微軟正黑體" panose="020B0604030504040204" pitchFamily="34" charset="-120"/>
                        </a:rPr>
                        <a:t>輔導協助</a:t>
                      </a:r>
                      <a:r>
                        <a:rPr lang="zh-TW" sz="2400" b="1" kern="100" dirty="0">
                          <a:solidFill>
                            <a:srgbClr val="FF0000"/>
                          </a:solidFill>
                          <a:effectLst/>
                          <a:latin typeface="微軟正黑體" panose="020B0604030504040204" pitchFamily="34" charset="-120"/>
                          <a:ea typeface="微軟正黑體" panose="020B0604030504040204" pitchFamily="34" charset="-120"/>
                        </a:rPr>
                        <a:t>人數</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0295992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未滿</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含</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未滿</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20</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20</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歲</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含</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extLst>
                  <a:ext uri="{0D108BD9-81ED-4DB2-BD59-A6C34878D82A}">
                    <a16:rowId xmlns:a16="http://schemas.microsoft.com/office/drawing/2014/main" val="740862403"/>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1085218"/>
                  </a:ext>
                </a:extLst>
              </a:tr>
              <a:tr h="340905">
                <a:tc vMerge="1">
                  <a:txBody>
                    <a:bodyPr/>
                    <a:lstStyle/>
                    <a:p>
                      <a:pPr>
                        <a:lnSpc>
                          <a:spcPts val="16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nSpc>
                          <a:spcPct val="1000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□懷孕學生</a:t>
                      </a:r>
                    </a:p>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□曾懷孕之學生</a:t>
                      </a:r>
                    </a:p>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□育有子女之學生</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72727101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29583808"/>
                  </a:ext>
                </a:extLst>
              </a:tr>
              <a:tr h="45528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55635124"/>
                  </a:ext>
                </a:extLst>
              </a:tr>
            </a:tbl>
          </a:graphicData>
        </a:graphic>
      </p:graphicFrame>
    </p:spTree>
  </p:cSld>
  <p:clrMapOvr>
    <a:masterClrMapping/>
  </p:clrMapOvr>
  <p:transition spd="slow"/>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22</a:t>
            </a:r>
            <a:endParaRPr lang="zh-TW" altLang="en-US" smtClean="0"/>
          </a:p>
        </p:txBody>
      </p:sp>
      <p:sp>
        <p:nvSpPr>
          <p:cNvPr id="160771"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32CE806F-F76F-4CD5-B3C9-AD69B171979A}" type="slidenum">
              <a:rPr lang="zh-TW" altLang="en-US" smtClean="0">
                <a:solidFill>
                  <a:srgbClr val="000000"/>
                </a:solidFill>
              </a:rPr>
              <a:pPr fontAlgn="base">
                <a:spcBef>
                  <a:spcPct val="0"/>
                </a:spcBef>
                <a:spcAft>
                  <a:spcPct val="0"/>
                </a:spcAft>
              </a:pPr>
              <a:t>96</a:t>
            </a:fld>
            <a:endParaRPr lang="zh-TW" altLang="en-US" smtClean="0">
              <a:solidFill>
                <a:srgbClr val="000000"/>
              </a:solidFill>
            </a:endParaRPr>
          </a:p>
        </p:txBody>
      </p:sp>
      <p:sp>
        <p:nvSpPr>
          <p:cNvPr id="160772" name="標題 1"/>
          <p:cNvSpPr txBox="1">
            <a:spLocks/>
          </p:cNvSpPr>
          <p:nvPr/>
        </p:nvSpPr>
        <p:spPr bwMode="auto">
          <a:xfrm>
            <a:off x="1841500" y="27622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新表 </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7-12 </a:t>
            </a:r>
            <a:r>
              <a:rPr lang="zh-TW" altLang="zh-TW" sz="2800" b="1">
                <a:solidFill>
                  <a:srgbClr val="C5E0B4"/>
                </a:solidFill>
                <a:latin typeface="微軟正黑體" panose="020B0604030504040204" pitchFamily="34" charset="-120"/>
                <a:ea typeface="微軟正黑體" panose="020B0604030504040204" pitchFamily="34" charset="-120"/>
              </a:rPr>
              <a:t>學生懷孕</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含育有子女者</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輔導協助情形統計表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15875" y="3836988"/>
            <a:ext cx="12176125" cy="2954337"/>
          </a:xfrm>
          <a:prstGeom prst="rect">
            <a:avLst/>
          </a:prstGeom>
        </p:spPr>
        <p:txBody>
          <a:bodyPr>
            <a:spAutoFit/>
          </a:bodyPr>
          <a:lstStyle/>
          <a:p>
            <a:pPr eaLnBrk="1" latinLnBrk="1" hangingPunct="1">
              <a:lnSpc>
                <a:spcPct val="150000"/>
              </a:lnSpc>
              <a:defRPr/>
            </a:pP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新增欄位</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zh-TW" altLang="en-US" sz="2400" b="1"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轉介校外社會福利資源輔導協助</a:t>
            </a:r>
            <a:r>
              <a:rPr lang="zh-TW" altLang="en-US" sz="2400" b="1" dirty="0">
                <a:solidFill>
                  <a:srgbClr val="FF0000"/>
                </a:solidFill>
                <a:latin typeface="微軟正黑體" panose="020B0604030504040204" pitchFamily="34" charset="-120"/>
                <a:ea typeface="微軟正黑體" panose="020B0604030504040204" pitchFamily="34" charset="-120"/>
              </a:rPr>
              <a:t>人數</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defRPr/>
            </a:pPr>
            <a:r>
              <a:rPr lang="zh-TW" altLang="zh-TW" sz="2400" dirty="0">
                <a:solidFill>
                  <a:prstClr val="black"/>
                </a:solidFill>
                <a:latin typeface="微軟正黑體" panose="020B0604030504040204" pitchFamily="34" charset="-120"/>
                <a:ea typeface="微軟正黑體" panose="020B0604030504040204" pitchFamily="34" charset="-120"/>
              </a:rPr>
              <a:t>學生年齡計算方法為：</a:t>
            </a:r>
            <a:endParaRPr lang="en-US" altLang="zh-TW" sz="2400" dirty="0">
              <a:solidFill>
                <a:prstClr val="black"/>
              </a:solidFill>
              <a:latin typeface="微軟正黑體" panose="020B0604030504040204" pitchFamily="34" charset="-120"/>
              <a:ea typeface="微軟正黑體" panose="020B0604030504040204" pitchFamily="34" charset="-120"/>
            </a:endParaRPr>
          </a:p>
          <a:p>
            <a:pPr lvl="1">
              <a:defRPr/>
            </a:pPr>
            <a:r>
              <a:rPr lang="zh-TW" altLang="zh-TW" sz="2400" b="1" dirty="0">
                <a:solidFill>
                  <a:srgbClr val="FF0000"/>
                </a:solidFill>
                <a:latin typeface="微軟正黑體" panose="020B0604030504040204" pitchFamily="34" charset="-120"/>
                <a:ea typeface="微軟正黑體" panose="020B0604030504040204" pitchFamily="34" charset="-120"/>
              </a:rPr>
              <a:t>接受輔導協助學年度</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出生年</a:t>
            </a:r>
            <a:r>
              <a:rPr lang="en-US" altLang="zh-TW" sz="2400" b="1" dirty="0">
                <a:solidFill>
                  <a:srgbClr val="FF0000"/>
                </a:solidFill>
                <a:latin typeface="微軟正黑體" panose="020B0604030504040204" pitchFamily="34" charset="-120"/>
                <a:ea typeface="微軟正黑體" panose="020B0604030504040204" pitchFamily="34" charset="-120"/>
              </a:rPr>
              <a:t>&lt;20</a:t>
            </a:r>
            <a:r>
              <a:rPr lang="zh-TW" altLang="zh-TW" sz="2400" b="1" dirty="0">
                <a:solidFill>
                  <a:srgbClr val="FF0000"/>
                </a:solidFill>
                <a:latin typeface="微軟正黑體" panose="020B0604030504040204" pitchFamily="34" charset="-120"/>
                <a:ea typeface="微軟正黑體" panose="020B0604030504040204" pitchFamily="34" charset="-120"/>
              </a:rPr>
              <a:t>，列計為未滿</a:t>
            </a:r>
            <a:r>
              <a:rPr lang="en-US" altLang="zh-TW" sz="2400" b="1" dirty="0">
                <a:solidFill>
                  <a:srgbClr val="FF0000"/>
                </a:solidFill>
                <a:latin typeface="微軟正黑體" panose="020B0604030504040204" pitchFamily="34" charset="-120"/>
                <a:ea typeface="微軟正黑體" panose="020B0604030504040204" pitchFamily="34" charset="-120"/>
              </a:rPr>
              <a:t>20</a:t>
            </a:r>
            <a:r>
              <a:rPr lang="zh-TW" altLang="zh-TW" sz="2400" b="1" dirty="0">
                <a:solidFill>
                  <a:srgbClr val="FF0000"/>
                </a:solidFill>
                <a:latin typeface="微軟正黑體" panose="020B0604030504040204" pitchFamily="34" charset="-120"/>
                <a:ea typeface="微軟正黑體" panose="020B0604030504040204" pitchFamily="34" charset="-120"/>
              </a:rPr>
              <a:t>歲。</a:t>
            </a:r>
          </a:p>
          <a:p>
            <a:pPr lvl="1">
              <a:defRPr/>
            </a:pPr>
            <a:r>
              <a:rPr lang="zh-TW" altLang="zh-TW" sz="2400" b="1" dirty="0">
                <a:solidFill>
                  <a:srgbClr val="FF0000"/>
                </a:solidFill>
                <a:latin typeface="微軟正黑體" panose="020B0604030504040204" pitchFamily="34" charset="-120"/>
                <a:ea typeface="微軟正黑體" panose="020B0604030504040204" pitchFamily="34" charset="-120"/>
              </a:rPr>
              <a:t>接受輔導協助學年度</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出生年≧</a:t>
            </a:r>
            <a:r>
              <a:rPr lang="en-US" altLang="zh-TW" sz="2400" b="1" dirty="0">
                <a:solidFill>
                  <a:srgbClr val="FF0000"/>
                </a:solidFill>
                <a:latin typeface="微軟正黑體" panose="020B0604030504040204" pitchFamily="34" charset="-120"/>
                <a:ea typeface="微軟正黑體" panose="020B0604030504040204" pitchFamily="34" charset="-120"/>
              </a:rPr>
              <a:t>20</a:t>
            </a:r>
            <a:r>
              <a:rPr lang="zh-TW" altLang="zh-TW" sz="2400" b="1" dirty="0">
                <a:solidFill>
                  <a:srgbClr val="FF0000"/>
                </a:solidFill>
                <a:latin typeface="微軟正黑體" panose="020B0604030504040204" pitchFamily="34" charset="-120"/>
                <a:ea typeface="微軟正黑體" panose="020B0604030504040204" pitchFamily="34" charset="-120"/>
              </a:rPr>
              <a:t>，列計為</a:t>
            </a:r>
            <a:r>
              <a:rPr lang="en-US" altLang="zh-TW" sz="2400" b="1" dirty="0">
                <a:solidFill>
                  <a:srgbClr val="FF0000"/>
                </a:solidFill>
                <a:latin typeface="微軟正黑體" panose="020B0604030504040204" pitchFamily="34" charset="-120"/>
                <a:ea typeface="微軟正黑體" panose="020B0604030504040204" pitchFamily="34" charset="-120"/>
              </a:rPr>
              <a:t>20</a:t>
            </a:r>
            <a:r>
              <a:rPr lang="zh-TW" altLang="zh-TW" sz="2400" b="1" dirty="0">
                <a:solidFill>
                  <a:srgbClr val="FF0000"/>
                </a:solidFill>
                <a:latin typeface="微軟正黑體" panose="020B0604030504040204" pitchFamily="34" charset="-120"/>
                <a:ea typeface="微軟正黑體" panose="020B0604030504040204" pitchFamily="34" charset="-120"/>
              </a:rPr>
              <a:t>歲</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含</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以上。</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dirty="0">
              <a:solidFill>
                <a:prstClr val="black"/>
              </a:solidFill>
              <a:latin typeface="微軟正黑體" panose="020B0604030504040204" pitchFamily="34" charset="-120"/>
              <a:ea typeface="微軟正黑體" panose="020B0604030504040204" pitchFamily="34" charset="-120"/>
            </a:endParaRPr>
          </a:p>
          <a:p>
            <a:pPr algn="ctr">
              <a:defRPr/>
            </a:pPr>
            <a:r>
              <a:rPr lang="en-US" altLang="zh-TW" dirty="0">
                <a:solidFill>
                  <a:prstClr val="black"/>
                </a:solidFill>
                <a:latin typeface="微軟正黑體" panose="020B0604030504040204" pitchFamily="34" charset="-120"/>
                <a:ea typeface="微軟正黑體" panose="020B0604030504040204" pitchFamily="34" charset="-120"/>
              </a:rPr>
              <a:t>                                                                                                                      </a:t>
            </a:r>
            <a:r>
              <a:rPr lang="zh-TW" altLang="zh-TW" dirty="0">
                <a:solidFill>
                  <a:prstClr val="black"/>
                </a:solidFill>
                <a:latin typeface="微軟正黑體" panose="020B0604030504040204" pitchFamily="34" charset="-120"/>
                <a:ea typeface="微軟正黑體" panose="020B0604030504040204" pitchFamily="34" charset="-120"/>
              </a:rPr>
              <a:t>【</a:t>
            </a:r>
            <a:r>
              <a:rPr lang="en-US" altLang="zh-TW" dirty="0">
                <a:solidFill>
                  <a:prstClr val="black"/>
                </a:solidFill>
                <a:latin typeface="微軟正黑體" panose="020B0604030504040204" pitchFamily="34" charset="-120"/>
                <a:ea typeface="微軟正黑體" panose="020B0604030504040204" pitchFamily="34" charset="-120"/>
              </a:rPr>
              <a:t>109</a:t>
            </a:r>
            <a:r>
              <a:rPr lang="zh-TW" altLang="zh-TW" dirty="0">
                <a:solidFill>
                  <a:prstClr val="black"/>
                </a:solidFill>
                <a:latin typeface="微軟正黑體" panose="020B0604030504040204" pitchFamily="34" charset="-120"/>
                <a:ea typeface="微軟正黑體" panose="020B0604030504040204" pitchFamily="34" charset="-120"/>
              </a:rPr>
              <a:t>年</a:t>
            </a:r>
            <a:r>
              <a:rPr lang="en-US" altLang="zh-TW" dirty="0">
                <a:solidFill>
                  <a:prstClr val="black"/>
                </a:solidFill>
                <a:latin typeface="微軟正黑體" panose="020B0604030504040204" pitchFamily="34" charset="-120"/>
                <a:ea typeface="微軟正黑體" panose="020B0604030504040204" pitchFamily="34" charset="-120"/>
              </a:rPr>
              <a:t>10</a:t>
            </a:r>
            <a:r>
              <a:rPr lang="zh-TW" altLang="zh-TW" dirty="0">
                <a:solidFill>
                  <a:prstClr val="black"/>
                </a:solidFill>
                <a:latin typeface="微軟正黑體" panose="020B0604030504040204" pitchFamily="34" charset="-120"/>
                <a:ea typeface="微軟正黑體" panose="020B0604030504040204" pitchFamily="34" charset="-120"/>
              </a:rPr>
              <a:t>月因應「教育部</a:t>
            </a:r>
            <a:r>
              <a:rPr lang="zh-TW" altLang="en-US" dirty="0">
                <a:solidFill>
                  <a:prstClr val="black"/>
                </a:solidFill>
                <a:latin typeface="微軟正黑體" panose="020B0604030504040204" pitchFamily="34" charset="-120"/>
                <a:ea typeface="微軟正黑體" panose="020B0604030504040204" pitchFamily="34" charset="-120"/>
              </a:rPr>
              <a:t>統計處</a:t>
            </a:r>
            <a:r>
              <a:rPr lang="zh-TW" altLang="zh-TW" dirty="0">
                <a:solidFill>
                  <a:prstClr val="black"/>
                </a:solidFill>
                <a:latin typeface="微軟正黑體" panose="020B0604030504040204" pitchFamily="34" charset="-120"/>
                <a:ea typeface="微軟正黑體" panose="020B0604030504040204" pitchFamily="34" charset="-120"/>
              </a:rPr>
              <a:t>」</a:t>
            </a:r>
            <a:r>
              <a:rPr lang="zh-TW" altLang="en-US" dirty="0">
                <a:solidFill>
                  <a:prstClr val="black"/>
                </a:solidFill>
                <a:latin typeface="微軟正黑體" panose="020B0604030504040204" pitchFamily="34" charset="-120"/>
                <a:ea typeface="微軟正黑體" panose="020B0604030504040204" pitchFamily="34" charset="-120"/>
              </a:rPr>
              <a:t>新增表冊</a:t>
            </a:r>
            <a:r>
              <a:rPr lang="zh-TW" altLang="zh-TW" dirty="0">
                <a:solidFill>
                  <a:prstClr val="black"/>
                </a:solidFill>
                <a:latin typeface="微軟正黑體" panose="020B0604030504040204" pitchFamily="34" charset="-120"/>
                <a:ea typeface="微軟正黑體" panose="020B0604030504040204" pitchFamily="34" charset="-120"/>
              </a:rPr>
              <a:t>】</a:t>
            </a:r>
            <a:endParaRPr lang="en-US" altLang="zh-TW"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b="1" dirty="0">
                <a:solidFill>
                  <a:srgbClr val="FF0000"/>
                </a:solidFill>
                <a:latin typeface="微軟正黑體" panose="020B0604030504040204" pitchFamily="34" charset="-120"/>
                <a:ea typeface="微軟正黑體" panose="020B0604030504040204" pitchFamily="34" charset="-120"/>
              </a:rPr>
              <a:t>                                                                      </a:t>
            </a:r>
            <a:endParaRPr lang="zh-TW" altLang="zh-TW" sz="20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nvGraphicFramePr>
        <p:xfrm>
          <a:off x="117475" y="995363"/>
          <a:ext cx="11988800" cy="2841625"/>
        </p:xfrm>
        <a:graphic>
          <a:graphicData uri="http://schemas.openxmlformats.org/drawingml/2006/table">
            <a:tbl>
              <a:tblPr firstRow="1" firstCol="1" bandRow="1">
                <a:tableStyleId>{5C22544A-7EE6-4342-B048-85BDC9FD1C3A}</a:tableStyleId>
              </a:tblPr>
              <a:tblGrid>
                <a:gridCol w="475131">
                  <a:extLst>
                    <a:ext uri="{9D8B030D-6E8A-4147-A177-3AD203B41FA5}">
                      <a16:colId xmlns:a16="http://schemas.microsoft.com/office/drawing/2014/main" val="869659325"/>
                    </a:ext>
                  </a:extLst>
                </a:gridCol>
                <a:gridCol w="633510">
                  <a:extLst>
                    <a:ext uri="{9D8B030D-6E8A-4147-A177-3AD203B41FA5}">
                      <a16:colId xmlns:a16="http://schemas.microsoft.com/office/drawing/2014/main" val="3193801514"/>
                    </a:ext>
                  </a:extLst>
                </a:gridCol>
                <a:gridCol w="2842866">
                  <a:extLst>
                    <a:ext uri="{9D8B030D-6E8A-4147-A177-3AD203B41FA5}">
                      <a16:colId xmlns:a16="http://schemas.microsoft.com/office/drawing/2014/main" val="2450790126"/>
                    </a:ext>
                  </a:extLst>
                </a:gridCol>
                <a:gridCol w="1014253">
                  <a:extLst>
                    <a:ext uri="{9D8B030D-6E8A-4147-A177-3AD203B41FA5}">
                      <a16:colId xmlns:a16="http://schemas.microsoft.com/office/drawing/2014/main" val="2440280604"/>
                    </a:ext>
                  </a:extLst>
                </a:gridCol>
                <a:gridCol w="1014253">
                  <a:extLst>
                    <a:ext uri="{9D8B030D-6E8A-4147-A177-3AD203B41FA5}">
                      <a16:colId xmlns:a16="http://schemas.microsoft.com/office/drawing/2014/main" val="400189211"/>
                    </a:ext>
                  </a:extLst>
                </a:gridCol>
                <a:gridCol w="1014253">
                  <a:extLst>
                    <a:ext uri="{9D8B030D-6E8A-4147-A177-3AD203B41FA5}">
                      <a16:colId xmlns:a16="http://schemas.microsoft.com/office/drawing/2014/main" val="1104241717"/>
                    </a:ext>
                  </a:extLst>
                </a:gridCol>
                <a:gridCol w="1014253">
                  <a:extLst>
                    <a:ext uri="{9D8B030D-6E8A-4147-A177-3AD203B41FA5}">
                      <a16:colId xmlns:a16="http://schemas.microsoft.com/office/drawing/2014/main" val="859261223"/>
                    </a:ext>
                  </a:extLst>
                </a:gridCol>
                <a:gridCol w="1014253">
                  <a:extLst>
                    <a:ext uri="{9D8B030D-6E8A-4147-A177-3AD203B41FA5}">
                      <a16:colId xmlns:a16="http://schemas.microsoft.com/office/drawing/2014/main" val="3092843336"/>
                    </a:ext>
                  </a:extLst>
                </a:gridCol>
                <a:gridCol w="1014253">
                  <a:extLst>
                    <a:ext uri="{9D8B030D-6E8A-4147-A177-3AD203B41FA5}">
                      <a16:colId xmlns:a16="http://schemas.microsoft.com/office/drawing/2014/main" val="495628562"/>
                    </a:ext>
                  </a:extLst>
                </a:gridCol>
                <a:gridCol w="1014253">
                  <a:extLst>
                    <a:ext uri="{9D8B030D-6E8A-4147-A177-3AD203B41FA5}">
                      <a16:colId xmlns:a16="http://schemas.microsoft.com/office/drawing/2014/main" val="583268173"/>
                    </a:ext>
                  </a:extLst>
                </a:gridCol>
                <a:gridCol w="937524">
                  <a:extLst>
                    <a:ext uri="{9D8B030D-6E8A-4147-A177-3AD203B41FA5}">
                      <a16:colId xmlns:a16="http://schemas.microsoft.com/office/drawing/2014/main" val="3979367743"/>
                    </a:ext>
                  </a:extLst>
                </a:gridCol>
              </a:tblGrid>
              <a:tr h="340905">
                <a:tc rowSpan="7">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學年</a:t>
                      </a: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7">
                  <a:txBody>
                    <a:bodyPr/>
                    <a:lstStyle/>
                    <a:p>
                      <a:pPr algn="ctr">
                        <a:lnSpc>
                          <a:spcPts val="2600"/>
                        </a:lnSpc>
                        <a:spcAft>
                          <a:spcPts val="0"/>
                        </a:spcAft>
                      </a:pPr>
                      <a:r>
                        <a:rPr lang="zh-TW" sz="2400" b="0" kern="100" dirty="0" smtClean="0">
                          <a:solidFill>
                            <a:schemeClr val="tx1"/>
                          </a:solidFill>
                          <a:effectLst/>
                          <a:latin typeface="微軟正黑體" panose="020B0604030504040204" pitchFamily="34" charset="-120"/>
                          <a:ea typeface="微軟正黑體" panose="020B0604030504040204" pitchFamily="34" charset="-120"/>
                          <a:cs typeface="+mn-cs"/>
                        </a:rPr>
                        <a:t>學制</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輔導身分別</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8">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學生懷孕</a:t>
                      </a:r>
                      <a:r>
                        <a:rPr lang="en-US" sz="2400" b="1" kern="100" dirty="0">
                          <a:solidFill>
                            <a:srgbClr val="FF0000"/>
                          </a:solidFill>
                          <a:effectLst/>
                          <a:latin typeface="微軟正黑體" panose="020B0604030504040204" pitchFamily="34" charset="-120"/>
                          <a:ea typeface="微軟正黑體" panose="020B0604030504040204" pitchFamily="34" charset="-120"/>
                        </a:rPr>
                        <a:t>(</a:t>
                      </a:r>
                      <a:r>
                        <a:rPr lang="zh-TW" sz="2400" b="1" kern="100" dirty="0">
                          <a:solidFill>
                            <a:srgbClr val="FF0000"/>
                          </a:solidFill>
                          <a:effectLst/>
                          <a:latin typeface="微軟正黑體" panose="020B0604030504040204" pitchFamily="34" charset="-120"/>
                          <a:ea typeface="微軟正黑體" panose="020B0604030504040204" pitchFamily="34" charset="-120"/>
                        </a:rPr>
                        <a:t>含育有子女者</a:t>
                      </a:r>
                      <a:r>
                        <a:rPr lang="en-US" sz="2400" b="1" kern="100" dirty="0">
                          <a:solidFill>
                            <a:srgbClr val="FF0000"/>
                          </a:solidFill>
                          <a:effectLst/>
                          <a:latin typeface="微軟正黑體" panose="020B0604030504040204" pitchFamily="34" charset="-120"/>
                          <a:ea typeface="微軟正黑體" panose="020B0604030504040204" pitchFamily="34" charset="-120"/>
                        </a:rPr>
                        <a:t>)</a:t>
                      </a:r>
                      <a:r>
                        <a:rPr lang="zh-HK" sz="2400" b="1" kern="100" dirty="0">
                          <a:solidFill>
                            <a:srgbClr val="FF0000"/>
                          </a:solidFill>
                          <a:effectLst/>
                          <a:latin typeface="微軟正黑體" panose="020B0604030504040204" pitchFamily="34" charset="-120"/>
                          <a:ea typeface="微軟正黑體" panose="020B0604030504040204" pitchFamily="34" charset="-120"/>
                        </a:rPr>
                        <a:t>輔導協助</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312097559"/>
                  </a:ext>
                </a:extLst>
              </a:tr>
              <a:tr h="68181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4">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rPr>
                        <a:t>校</a:t>
                      </a:r>
                      <a:r>
                        <a:rPr lang="zh-HK" sz="2400" b="0" kern="100" dirty="0">
                          <a:solidFill>
                            <a:schemeClr val="tx1"/>
                          </a:solidFill>
                          <a:effectLst/>
                          <a:latin typeface="微軟正黑體" panose="020B0604030504040204" pitchFamily="34" charset="-120"/>
                          <a:ea typeface="微軟正黑體" panose="020B0604030504040204" pitchFamily="34" charset="-120"/>
                        </a:rPr>
                        <a:t>內</a:t>
                      </a:r>
                      <a:r>
                        <a:rPr lang="zh-TW" sz="2400" b="0" kern="100" dirty="0">
                          <a:solidFill>
                            <a:schemeClr val="tx1"/>
                          </a:solidFill>
                          <a:effectLst/>
                          <a:latin typeface="微軟正黑體" panose="020B0604030504040204" pitchFamily="34" charset="-120"/>
                          <a:ea typeface="微軟正黑體" panose="020B0604030504040204" pitchFamily="34" charset="-120"/>
                        </a:rPr>
                        <a:t>輔導協助人數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rPr>
                        <a:t>轉介校外</a:t>
                      </a:r>
                      <a:r>
                        <a:rPr lang="zh-TW" sz="2400" b="1" kern="100" dirty="0" smtClean="0">
                          <a:solidFill>
                            <a:srgbClr val="FF0000"/>
                          </a:solidFill>
                          <a:effectLst/>
                          <a:latin typeface="微軟正黑體" panose="020B0604030504040204" pitchFamily="34" charset="-120"/>
                          <a:ea typeface="微軟正黑體" panose="020B0604030504040204" pitchFamily="34" charset="-120"/>
                        </a:rPr>
                        <a:t>社會福利</a:t>
                      </a:r>
                      <a:endParaRPr lang="en-US" altLang="zh-TW" sz="2400" b="1" kern="100" dirty="0" smtClean="0">
                        <a:solidFill>
                          <a:srgbClr val="FF0000"/>
                        </a:solidFill>
                        <a:effectLst/>
                        <a:latin typeface="微軟正黑體" panose="020B0604030504040204" pitchFamily="34" charset="-120"/>
                        <a:ea typeface="微軟正黑體" panose="020B0604030504040204" pitchFamily="34" charset="-120"/>
                      </a:endParaRPr>
                    </a:p>
                    <a:p>
                      <a:pPr algn="ctr">
                        <a:lnSpc>
                          <a:spcPts val="2600"/>
                        </a:lnSpc>
                        <a:spcAft>
                          <a:spcPts val="0"/>
                        </a:spcAft>
                      </a:pPr>
                      <a:r>
                        <a:rPr lang="zh-TW" sz="2400" b="1" kern="100" dirty="0" smtClean="0">
                          <a:solidFill>
                            <a:srgbClr val="FF0000"/>
                          </a:solidFill>
                          <a:effectLst/>
                          <a:latin typeface="微軟正黑體" panose="020B0604030504040204" pitchFamily="34" charset="-120"/>
                          <a:ea typeface="微軟正黑體" panose="020B0604030504040204" pitchFamily="34" charset="-120"/>
                        </a:rPr>
                        <a:t>資源</a:t>
                      </a:r>
                      <a:r>
                        <a:rPr lang="zh-HK" sz="2400" b="1" kern="100" dirty="0">
                          <a:solidFill>
                            <a:srgbClr val="FF0000"/>
                          </a:solidFill>
                          <a:effectLst/>
                          <a:latin typeface="微軟正黑體" panose="020B0604030504040204" pitchFamily="34" charset="-120"/>
                          <a:ea typeface="微軟正黑體" panose="020B0604030504040204" pitchFamily="34" charset="-120"/>
                        </a:rPr>
                        <a:t>輔導協助</a:t>
                      </a:r>
                      <a:r>
                        <a:rPr lang="zh-TW" sz="2400" b="1" kern="100" dirty="0">
                          <a:solidFill>
                            <a:srgbClr val="FF0000"/>
                          </a:solidFill>
                          <a:effectLst/>
                          <a:latin typeface="微軟正黑體" panose="020B0604030504040204" pitchFamily="34" charset="-120"/>
                          <a:ea typeface="微軟正黑體" panose="020B0604030504040204" pitchFamily="34" charset="-120"/>
                        </a:rPr>
                        <a:t>人數</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3" marR="685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0295992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未滿</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20</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歲</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含</a:t>
                      </a: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未滿</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20</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歲</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20</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歲</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含</a:t>
                      </a: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a:t>
                      </a: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以上</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extLst>
                  <a:ext uri="{0D108BD9-81ED-4DB2-BD59-A6C34878D82A}">
                    <a16:rowId xmlns:a16="http://schemas.microsoft.com/office/drawing/2014/main" val="740862403"/>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男</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zh-TW" sz="2400" b="1" kern="100" dirty="0">
                          <a:solidFill>
                            <a:srgbClr val="FF0000"/>
                          </a:solidFill>
                          <a:effectLst/>
                          <a:latin typeface="微軟正黑體" panose="020B0604030504040204" pitchFamily="34" charset="-120"/>
                          <a:ea typeface="微軟正黑體" panose="020B0604030504040204" pitchFamily="34" charset="-120"/>
                          <a:cs typeface="+mn-cs"/>
                        </a:rPr>
                        <a:t>女</a:t>
                      </a: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1085218"/>
                  </a:ext>
                </a:extLst>
              </a:tr>
              <a:tr h="340905">
                <a:tc vMerge="1">
                  <a:txBody>
                    <a:bodyPr/>
                    <a:lstStyle/>
                    <a:p>
                      <a:pPr>
                        <a:lnSpc>
                          <a:spcPts val="16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nSpc>
                          <a:spcPct val="100000"/>
                        </a:lnSpc>
                        <a:spcAft>
                          <a:spcPts val="0"/>
                        </a:spcAft>
                      </a:pP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rowSpan="3">
                  <a:txBody>
                    <a:bodyPr/>
                    <a:lstStyle/>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□懷孕學生</a:t>
                      </a:r>
                    </a:p>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□曾懷孕之學生</a:t>
                      </a:r>
                    </a:p>
                    <a:p>
                      <a:pPr>
                        <a:lnSpc>
                          <a:spcPts val="2600"/>
                        </a:lnSpc>
                        <a:spcAft>
                          <a:spcPts val="0"/>
                        </a:spcAft>
                      </a:pPr>
                      <a:r>
                        <a:rPr lang="zh-TW" sz="2400" b="0" kern="100" dirty="0">
                          <a:solidFill>
                            <a:schemeClr val="tx1"/>
                          </a:solidFill>
                          <a:effectLst/>
                          <a:latin typeface="微軟正黑體" panose="020B0604030504040204" pitchFamily="34" charset="-120"/>
                          <a:ea typeface="微軟正黑體" panose="020B0604030504040204" pitchFamily="34" charset="-120"/>
                          <a:cs typeface="+mn-cs"/>
                        </a:rPr>
                        <a:t>□育有子女之學生</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727271017"/>
                  </a:ext>
                </a:extLst>
              </a:tr>
              <a:tr h="3409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29583808"/>
                  </a:ext>
                </a:extLst>
              </a:tr>
              <a:tr h="45528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ts val="2600"/>
                        </a:lnSpc>
                        <a:spcAft>
                          <a:spcPts val="0"/>
                        </a:spcAft>
                      </a:pPr>
                      <a:r>
                        <a:rPr lang="en-US" sz="2400" b="0" kern="100" dirty="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0" kern="100">
                          <a:solidFill>
                            <a:schemeClr val="tx1"/>
                          </a:solidFill>
                          <a:effectLst/>
                          <a:latin typeface="微軟正黑體" panose="020B0604030504040204" pitchFamily="34" charset="-120"/>
                          <a:ea typeface="微軟正黑體" panose="020B0604030504040204" pitchFamily="34" charset="-120"/>
                          <a:cs typeface="+mn-cs"/>
                        </a:rPr>
                        <a:t> </a:t>
                      </a:r>
                      <a:endParaRPr lang="zh-TW" sz="2400" b="0" kern="100">
                        <a:solidFill>
                          <a:schemeClr val="tx1"/>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2600"/>
                        </a:lnSpc>
                        <a:spcAft>
                          <a:spcPts val="0"/>
                        </a:spcAft>
                      </a:pPr>
                      <a:r>
                        <a:rPr lang="en-US" sz="2400" b="1" kern="100" dirty="0">
                          <a:solidFill>
                            <a:srgbClr val="FF0000"/>
                          </a:solidFill>
                          <a:effectLst/>
                          <a:latin typeface="微軟正黑體" panose="020B0604030504040204" pitchFamily="34" charset="-120"/>
                          <a:ea typeface="微軟正黑體" panose="020B0604030504040204" pitchFamily="34" charset="-120"/>
                          <a:cs typeface="+mn-cs"/>
                        </a:rPr>
                        <a:t> </a:t>
                      </a:r>
                      <a:endParaRPr lang="zh-TW" sz="2400" b="1" kern="100" dirty="0">
                        <a:solidFill>
                          <a:srgbClr val="FF0000"/>
                        </a:solidFill>
                        <a:effectLst/>
                        <a:latin typeface="微軟正黑體" panose="020B0604030504040204" pitchFamily="34" charset="-120"/>
                        <a:ea typeface="微軟正黑體" panose="020B0604030504040204" pitchFamily="34" charset="-120"/>
                        <a:cs typeface="+mn-cs"/>
                      </a:endParaRPr>
                    </a:p>
                  </a:txBody>
                  <a:tcPr marL="68583" marR="68583"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55635124"/>
                  </a:ext>
                </a:extLst>
              </a:tr>
            </a:tbl>
          </a:graphicData>
        </a:graphic>
      </p:graphicFrame>
    </p:spTree>
  </p:cSld>
  <p:clrMapOvr>
    <a:masterClrMapping/>
  </p:clrMapOvr>
  <p:transition spd="slow"/>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22</a:t>
            </a:r>
            <a:endParaRPr lang="zh-TW" altLang="en-US" smtClean="0"/>
          </a:p>
        </p:txBody>
      </p:sp>
      <p:sp>
        <p:nvSpPr>
          <p:cNvPr id="161795" name="標題 1"/>
          <p:cNvSpPr txBox="1">
            <a:spLocks/>
          </p:cNvSpPr>
          <p:nvPr/>
        </p:nvSpPr>
        <p:spPr bwMode="auto">
          <a:xfrm>
            <a:off x="1841500" y="27622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新表 </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7-12 </a:t>
            </a:r>
            <a:r>
              <a:rPr lang="zh-TW" altLang="zh-TW" sz="2800" b="1">
                <a:solidFill>
                  <a:srgbClr val="C5E0B4"/>
                </a:solidFill>
                <a:latin typeface="微軟正黑體" panose="020B0604030504040204" pitchFamily="34" charset="-120"/>
                <a:ea typeface="微軟正黑體" panose="020B0604030504040204" pitchFamily="34" charset="-120"/>
              </a:rPr>
              <a:t>學生懷孕</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含育有子女者</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輔導協助情形統計表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0" y="1023938"/>
            <a:ext cx="12176125" cy="5632450"/>
          </a:xfrm>
          <a:prstGeom prst="rect">
            <a:avLst/>
          </a:prstGeom>
          <a:solidFill>
            <a:schemeClr val="bg1">
              <a:lumMod val="95000"/>
            </a:schemeClr>
          </a:solidFill>
        </p:spPr>
        <p:txBody>
          <a:bodyPr>
            <a:spAutoFit/>
          </a:bodyPr>
          <a:lstStyle/>
          <a:p>
            <a:pPr>
              <a:defRPr/>
            </a:pPr>
            <a:r>
              <a:rPr lang="zh-TW" altLang="zh-TW" sz="2400" b="1" dirty="0">
                <a:solidFill>
                  <a:srgbClr val="FF0000"/>
                </a:solidFill>
                <a:latin typeface="微軟正黑體" panose="020B0604030504040204" pitchFamily="34" charset="-120"/>
                <a:ea typeface="微軟正黑體" panose="020B0604030504040204" pitchFamily="34" charset="-120"/>
              </a:rPr>
              <a:t>範例</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dirty="0">
                <a:solidFill>
                  <a:prstClr val="black"/>
                </a:solidFill>
                <a:latin typeface="微軟正黑體" panose="020B0604030504040204" pitchFamily="34" charset="-120"/>
                <a:ea typeface="微軟正黑體" panose="020B0604030504040204" pitchFamily="34" charset="-120"/>
              </a:rPr>
              <a:t>ZZ</a:t>
            </a:r>
            <a:r>
              <a:rPr lang="zh-TW" altLang="zh-TW" sz="2400" dirty="0">
                <a:solidFill>
                  <a:prstClr val="black"/>
                </a:solidFill>
                <a:latin typeface="微軟正黑體" panose="020B0604030504040204" pitchFamily="34" charset="-120"/>
                <a:ea typeface="微軟正黑體" panose="020B0604030504040204" pitchFamily="34" charset="-120"/>
              </a:rPr>
              <a:t>大學</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en-US" altLang="zh-TW" sz="2400" b="1" dirty="0">
                <a:solidFill>
                  <a:srgbClr val="FF0000"/>
                </a:solidFill>
                <a:latin typeface="微軟正黑體" panose="020B0604030504040204" pitchFamily="34" charset="-120"/>
                <a:ea typeface="微軟正黑體" panose="020B0604030504040204" pitchFamily="34" charset="-120"/>
              </a:rPr>
              <a:t>A</a:t>
            </a:r>
            <a:r>
              <a:rPr lang="zh-TW" altLang="zh-TW" sz="2400" b="1" dirty="0">
                <a:solidFill>
                  <a:srgbClr val="FF0000"/>
                </a:solidFill>
                <a:latin typeface="微軟正黑體" panose="020B0604030504040204" pitchFamily="34" charset="-120"/>
                <a:ea typeface="微軟正黑體" panose="020B0604030504040204" pitchFamily="34" charset="-120"/>
              </a:rPr>
              <a:t>女學生」</a:t>
            </a:r>
            <a:r>
              <a:rPr lang="zh-TW" altLang="zh-TW" sz="2400" dirty="0">
                <a:solidFill>
                  <a:prstClr val="black"/>
                </a:solidFill>
                <a:latin typeface="微軟正黑體" panose="020B0604030504040204" pitchFamily="34" charset="-120"/>
                <a:ea typeface="微軟正黑體" panose="020B0604030504040204" pitchFamily="34" charset="-120"/>
              </a:rPr>
              <a:t>就讀</a:t>
            </a:r>
            <a:r>
              <a:rPr lang="zh-TW" altLang="zh-TW" sz="2400" b="1" dirty="0">
                <a:solidFill>
                  <a:srgbClr val="FF0000"/>
                </a:solidFill>
                <a:latin typeface="微軟正黑體" panose="020B0604030504040204" pitchFamily="34" charset="-120"/>
                <a:ea typeface="微軟正黑體" panose="020B0604030504040204" pitchFamily="34" charset="-120"/>
              </a:rPr>
              <a:t>日間學士班、出生年為</a:t>
            </a:r>
            <a:r>
              <a:rPr lang="en-US" altLang="zh-TW" sz="2400" b="1" dirty="0">
                <a:solidFill>
                  <a:srgbClr val="FF0000"/>
                </a:solidFill>
                <a:latin typeface="微軟正黑體" panose="020B0604030504040204" pitchFamily="34" charset="-120"/>
                <a:ea typeface="微軟正黑體" panose="020B0604030504040204" pitchFamily="34" charset="-120"/>
              </a:rPr>
              <a:t>89</a:t>
            </a:r>
            <a:r>
              <a:rPr lang="zh-TW" altLang="zh-TW" sz="2400" b="1" dirty="0">
                <a:solidFill>
                  <a:srgbClr val="FF0000"/>
                </a:solidFill>
                <a:latin typeface="微軟正黑體" panose="020B0604030504040204" pitchFamily="34" charset="-120"/>
                <a:ea typeface="微軟正黑體" panose="020B0604030504040204" pitchFamily="34" charset="-120"/>
              </a:rPr>
              <a:t>年</a:t>
            </a:r>
            <a:r>
              <a:rPr lang="zh-TW" altLang="zh-TW" sz="2400" dirty="0">
                <a:solidFill>
                  <a:prstClr val="black"/>
                </a:solidFill>
                <a:latin typeface="微軟正黑體" panose="020B0604030504040204" pitchFamily="34" charset="-120"/>
                <a:ea typeface="微軟正黑體" panose="020B0604030504040204" pitchFamily="34" charset="-120"/>
              </a:rPr>
              <a:t>，</a:t>
            </a:r>
            <a:r>
              <a:rPr lang="en-US" altLang="zh-TW" sz="2400" dirty="0">
                <a:solidFill>
                  <a:prstClr val="black"/>
                </a:solidFill>
                <a:latin typeface="微軟正黑體" panose="020B0604030504040204" pitchFamily="34" charset="-120"/>
                <a:ea typeface="微軟正黑體" panose="020B0604030504040204" pitchFamily="34" charset="-120"/>
              </a:rPr>
              <a:t>A</a:t>
            </a:r>
            <a:r>
              <a:rPr lang="zh-TW" altLang="zh-TW" sz="2400" dirty="0">
                <a:solidFill>
                  <a:prstClr val="black"/>
                </a:solidFill>
                <a:latin typeface="微軟正黑體" panose="020B0604030504040204" pitchFamily="34" charset="-120"/>
                <a:ea typeface="微軟正黑體" panose="020B0604030504040204" pitchFamily="34" charset="-120"/>
              </a:rPr>
              <a:t>女學生</a:t>
            </a:r>
            <a:r>
              <a:rPr lang="zh-TW" altLang="zh-TW" sz="2400" b="1" dirty="0">
                <a:solidFill>
                  <a:srgbClr val="FF0000"/>
                </a:solidFill>
                <a:latin typeface="微軟正黑體" panose="020B0604030504040204" pitchFamily="34" charset="-120"/>
                <a:ea typeface="微軟正黑體" panose="020B0604030504040204" pitchFamily="34" charset="-120"/>
              </a:rPr>
              <a:t>因懷孕接受輔導協助</a:t>
            </a:r>
            <a:r>
              <a:rPr lang="zh-TW" altLang="zh-TW" sz="2400" dirty="0">
                <a:solidFill>
                  <a:prstClr val="black"/>
                </a:solidFill>
                <a:latin typeface="微軟正黑體" panose="020B0604030504040204" pitchFamily="34" charset="-120"/>
                <a:ea typeface="微軟正黑體" panose="020B0604030504040204" pitchFamily="34" charset="-120"/>
              </a:rPr>
              <a:t>時間依序為：</a:t>
            </a:r>
          </a:p>
          <a:p>
            <a:pPr>
              <a:defRPr/>
            </a:pPr>
            <a:r>
              <a:rPr lang="zh-TW" altLang="zh-TW" sz="2400" b="1" dirty="0">
                <a:solidFill>
                  <a:srgbClr val="FF0000"/>
                </a:solidFill>
                <a:latin typeface="微軟正黑體" panose="020B0604030504040204" pitchFamily="34" charset="-120"/>
                <a:ea typeface="微軟正黑體" panose="020B0604030504040204" pitchFamily="34" charset="-120"/>
              </a:rPr>
              <a:t>第</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次：</a:t>
            </a:r>
            <a:r>
              <a:rPr lang="en-US" altLang="zh-TW" sz="2400" b="1" dirty="0">
                <a:solidFill>
                  <a:srgbClr val="FF0000"/>
                </a:solidFill>
                <a:latin typeface="微軟正黑體" panose="020B0604030504040204" pitchFamily="34" charset="-120"/>
                <a:ea typeface="微軟正黑體" panose="020B0604030504040204" pitchFamily="34" charset="-120"/>
              </a:rPr>
              <a:t>108</a:t>
            </a:r>
            <a:r>
              <a:rPr lang="zh-TW" altLang="zh-TW" sz="2400" b="1" dirty="0">
                <a:solidFill>
                  <a:srgbClr val="FF0000"/>
                </a:solidFill>
                <a:latin typeface="微軟正黑體" panose="020B0604030504040204" pitchFamily="34" charset="-120"/>
                <a:ea typeface="微軟正黑體" panose="020B0604030504040204" pitchFamily="34" charset="-120"/>
              </a:rPr>
              <a:t>年</a:t>
            </a:r>
            <a:r>
              <a:rPr lang="en-US" altLang="zh-TW" sz="2400" b="1" dirty="0">
                <a:solidFill>
                  <a:srgbClr val="FF0000"/>
                </a:solidFill>
                <a:latin typeface="微軟正黑體" panose="020B0604030504040204" pitchFamily="34" charset="-120"/>
                <a:ea typeface="微軟正黑體" panose="020B0604030504040204" pitchFamily="34" charset="-120"/>
              </a:rPr>
              <a:t>06</a:t>
            </a:r>
            <a:r>
              <a:rPr lang="zh-TW" altLang="zh-TW" sz="2400" b="1" dirty="0">
                <a:solidFill>
                  <a:srgbClr val="FF0000"/>
                </a:solidFill>
                <a:latin typeface="微軟正黑體" panose="020B0604030504040204" pitchFamily="34" charset="-120"/>
                <a:ea typeface="微軟正黑體" panose="020B0604030504040204" pitchFamily="34" charset="-120"/>
              </a:rPr>
              <a:t>月</a:t>
            </a:r>
            <a:r>
              <a:rPr lang="en-US" altLang="zh-TW" sz="2400" b="1" dirty="0">
                <a:solidFill>
                  <a:srgbClr val="FF0000"/>
                </a:solidFill>
                <a:latin typeface="微軟正黑體" panose="020B0604030504040204" pitchFamily="34" charset="-120"/>
                <a:ea typeface="微軟正黑體" panose="020B0604030504040204" pitchFamily="34" charset="-120"/>
              </a:rPr>
              <a:t>(107</a:t>
            </a:r>
            <a:r>
              <a:rPr lang="zh-TW" altLang="zh-TW" sz="2400" b="1" dirty="0">
                <a:solidFill>
                  <a:srgbClr val="FF0000"/>
                </a:solidFill>
                <a:latin typeface="微軟正黑體" panose="020B0604030504040204" pitchFamily="34" charset="-120"/>
                <a:ea typeface="微軟正黑體" panose="020B0604030504040204" pitchFamily="34" charset="-120"/>
              </a:rPr>
              <a:t>學年第</a:t>
            </a:r>
            <a:r>
              <a:rPr lang="en-US" altLang="zh-TW" sz="2400" b="1" dirty="0">
                <a:solidFill>
                  <a:srgbClr val="FF0000"/>
                </a:solidFill>
                <a:latin typeface="微軟正黑體" panose="020B0604030504040204" pitchFamily="34" charset="-120"/>
                <a:ea typeface="微軟正黑體" panose="020B0604030504040204" pitchFamily="34" charset="-120"/>
              </a:rPr>
              <a:t>2</a:t>
            </a:r>
            <a:r>
              <a:rPr lang="zh-TW" altLang="zh-TW" sz="2400" b="1" dirty="0">
                <a:solidFill>
                  <a:srgbClr val="FF0000"/>
                </a:solidFill>
                <a:latin typeface="微軟正黑體" panose="020B0604030504040204" pitchFamily="34" charset="-120"/>
                <a:ea typeface="微軟正黑體" panose="020B0604030504040204" pitchFamily="34" charset="-120"/>
              </a:rPr>
              <a:t>學期</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接受懷孕衛教輔導；</a:t>
            </a:r>
          </a:p>
          <a:p>
            <a:pPr>
              <a:defRPr/>
            </a:pPr>
            <a:r>
              <a:rPr lang="zh-TW" altLang="zh-TW" sz="2400" b="1" dirty="0">
                <a:solidFill>
                  <a:srgbClr val="FF0000"/>
                </a:solidFill>
                <a:latin typeface="微軟正黑體" panose="020B0604030504040204" pitchFamily="34" charset="-120"/>
                <a:ea typeface="微軟正黑體" panose="020B0604030504040204" pitchFamily="34" charset="-120"/>
              </a:rPr>
              <a:t>第</a:t>
            </a:r>
            <a:r>
              <a:rPr lang="en-US" altLang="zh-TW" sz="2400" b="1" dirty="0">
                <a:solidFill>
                  <a:srgbClr val="FF0000"/>
                </a:solidFill>
                <a:latin typeface="微軟正黑體" panose="020B0604030504040204" pitchFamily="34" charset="-120"/>
                <a:ea typeface="微軟正黑體" panose="020B0604030504040204" pitchFamily="34" charset="-120"/>
              </a:rPr>
              <a:t>2</a:t>
            </a:r>
            <a:r>
              <a:rPr lang="zh-TW" altLang="zh-TW" sz="2400" b="1" dirty="0">
                <a:solidFill>
                  <a:srgbClr val="FF0000"/>
                </a:solidFill>
                <a:latin typeface="微軟正黑體" panose="020B0604030504040204" pitchFamily="34" charset="-120"/>
                <a:ea typeface="微軟正黑體" panose="020B0604030504040204" pitchFamily="34" charset="-120"/>
              </a:rPr>
              <a:t>次：</a:t>
            </a:r>
            <a:r>
              <a:rPr lang="en-US" altLang="zh-TW" sz="2400" b="1" dirty="0">
                <a:solidFill>
                  <a:srgbClr val="FF0000"/>
                </a:solidFill>
                <a:latin typeface="微軟正黑體" panose="020B0604030504040204" pitchFamily="34" charset="-120"/>
                <a:ea typeface="微軟正黑體" panose="020B0604030504040204" pitchFamily="34" charset="-120"/>
              </a:rPr>
              <a:t>109</a:t>
            </a:r>
            <a:r>
              <a:rPr lang="zh-TW" altLang="zh-TW" sz="2400" b="1" dirty="0">
                <a:solidFill>
                  <a:srgbClr val="FF0000"/>
                </a:solidFill>
                <a:latin typeface="微軟正黑體" panose="020B0604030504040204" pitchFamily="34" charset="-120"/>
                <a:ea typeface="微軟正黑體" panose="020B0604030504040204" pitchFamily="34" charset="-120"/>
              </a:rPr>
              <a:t>年</a:t>
            </a:r>
            <a:r>
              <a:rPr lang="en-US" altLang="zh-TW" sz="2400" b="1" dirty="0">
                <a:solidFill>
                  <a:srgbClr val="FF0000"/>
                </a:solidFill>
                <a:latin typeface="微軟正黑體" panose="020B0604030504040204" pitchFamily="34" charset="-120"/>
                <a:ea typeface="微軟正黑體" panose="020B0604030504040204" pitchFamily="34" charset="-120"/>
              </a:rPr>
              <a:t>01</a:t>
            </a:r>
            <a:r>
              <a:rPr lang="zh-TW" altLang="zh-TW" sz="2400" b="1" dirty="0">
                <a:solidFill>
                  <a:srgbClr val="FF0000"/>
                </a:solidFill>
                <a:latin typeface="微軟正黑體" panose="020B0604030504040204" pitchFamily="34" charset="-120"/>
                <a:ea typeface="微軟正黑體" panose="020B0604030504040204" pitchFamily="34" charset="-120"/>
              </a:rPr>
              <a:t>月</a:t>
            </a:r>
            <a:r>
              <a:rPr lang="en-US" altLang="zh-TW" sz="2400" b="1" dirty="0">
                <a:solidFill>
                  <a:srgbClr val="FF0000"/>
                </a:solidFill>
                <a:latin typeface="微軟正黑體" panose="020B0604030504040204" pitchFamily="34" charset="-120"/>
                <a:ea typeface="微軟正黑體" panose="020B0604030504040204" pitchFamily="34" charset="-120"/>
              </a:rPr>
              <a:t>(108</a:t>
            </a:r>
            <a:r>
              <a:rPr lang="zh-TW" altLang="zh-TW" sz="2400" b="1" dirty="0">
                <a:solidFill>
                  <a:srgbClr val="FF0000"/>
                </a:solidFill>
                <a:latin typeface="微軟正黑體" panose="020B0604030504040204" pitchFamily="34" charset="-120"/>
                <a:ea typeface="微軟正黑體" panose="020B0604030504040204" pitchFamily="34" charset="-120"/>
              </a:rPr>
              <a:t>學年第</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學期</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接受申請上課教室及心理諮商輔導協助措施；</a:t>
            </a:r>
          </a:p>
          <a:p>
            <a:pPr>
              <a:defRPr/>
            </a:pPr>
            <a:r>
              <a:rPr lang="zh-TW" altLang="zh-TW" sz="2400" b="1" dirty="0">
                <a:solidFill>
                  <a:srgbClr val="FF0000"/>
                </a:solidFill>
                <a:latin typeface="微軟正黑體" panose="020B0604030504040204" pitchFamily="34" charset="-120"/>
                <a:ea typeface="微軟正黑體" panose="020B0604030504040204" pitchFamily="34" charset="-120"/>
              </a:rPr>
              <a:t>第</a:t>
            </a:r>
            <a:r>
              <a:rPr lang="en-US" altLang="zh-TW" sz="2400" b="1" dirty="0">
                <a:solidFill>
                  <a:srgbClr val="FF0000"/>
                </a:solidFill>
                <a:latin typeface="微軟正黑體" panose="020B0604030504040204" pitchFamily="34" charset="-120"/>
                <a:ea typeface="微軟正黑體" panose="020B0604030504040204" pitchFamily="34" charset="-120"/>
              </a:rPr>
              <a:t>3</a:t>
            </a:r>
            <a:r>
              <a:rPr lang="zh-TW" altLang="zh-TW" sz="2400" b="1" dirty="0">
                <a:solidFill>
                  <a:srgbClr val="FF0000"/>
                </a:solidFill>
                <a:latin typeface="微軟正黑體" panose="020B0604030504040204" pitchFamily="34" charset="-120"/>
                <a:ea typeface="微軟正黑體" panose="020B0604030504040204" pitchFamily="34" charset="-120"/>
              </a:rPr>
              <a:t>次：</a:t>
            </a:r>
            <a:r>
              <a:rPr lang="en-US" altLang="zh-TW" sz="2400" b="1" dirty="0">
                <a:solidFill>
                  <a:srgbClr val="FF0000"/>
                </a:solidFill>
                <a:latin typeface="微軟正黑體" panose="020B0604030504040204" pitchFamily="34" charset="-120"/>
                <a:ea typeface="微軟正黑體" panose="020B0604030504040204" pitchFamily="34" charset="-120"/>
              </a:rPr>
              <a:t>109</a:t>
            </a:r>
            <a:r>
              <a:rPr lang="zh-TW" altLang="zh-TW" sz="2400" b="1" dirty="0">
                <a:solidFill>
                  <a:srgbClr val="FF0000"/>
                </a:solidFill>
                <a:latin typeface="微軟正黑體" panose="020B0604030504040204" pitchFamily="34" charset="-120"/>
                <a:ea typeface="微軟正黑體" panose="020B0604030504040204" pitchFamily="34" charset="-120"/>
              </a:rPr>
              <a:t>年</a:t>
            </a:r>
            <a:r>
              <a:rPr lang="en-US" altLang="zh-TW" sz="2400" b="1" dirty="0">
                <a:solidFill>
                  <a:srgbClr val="FF0000"/>
                </a:solidFill>
                <a:latin typeface="微軟正黑體" panose="020B0604030504040204" pitchFamily="34" charset="-120"/>
                <a:ea typeface="微軟正黑體" panose="020B0604030504040204" pitchFamily="34" charset="-120"/>
              </a:rPr>
              <a:t>04</a:t>
            </a:r>
            <a:r>
              <a:rPr lang="zh-TW" altLang="zh-TW" sz="2400" b="1" dirty="0">
                <a:solidFill>
                  <a:srgbClr val="FF0000"/>
                </a:solidFill>
                <a:latin typeface="微軟正黑體" panose="020B0604030504040204" pitchFamily="34" charset="-120"/>
                <a:ea typeface="微軟正黑體" panose="020B0604030504040204" pitchFamily="34" charset="-120"/>
              </a:rPr>
              <a:t>月</a:t>
            </a:r>
            <a:r>
              <a:rPr lang="en-US" altLang="zh-TW" sz="2400" b="1" dirty="0">
                <a:solidFill>
                  <a:srgbClr val="FF0000"/>
                </a:solidFill>
                <a:latin typeface="微軟正黑體" panose="020B0604030504040204" pitchFamily="34" charset="-120"/>
                <a:ea typeface="微軟正黑體" panose="020B0604030504040204" pitchFamily="34" charset="-120"/>
              </a:rPr>
              <a:t>(108</a:t>
            </a:r>
            <a:r>
              <a:rPr lang="zh-TW" altLang="zh-TW" sz="2400" b="1" dirty="0">
                <a:solidFill>
                  <a:srgbClr val="FF0000"/>
                </a:solidFill>
                <a:latin typeface="微軟正黑體" panose="020B0604030504040204" pitchFamily="34" charset="-120"/>
                <a:ea typeface="微軟正黑體" panose="020B0604030504040204" pitchFamily="34" charset="-120"/>
              </a:rPr>
              <a:t>學年第</a:t>
            </a:r>
            <a:r>
              <a:rPr lang="en-US" altLang="zh-TW" sz="2400" b="1" dirty="0">
                <a:solidFill>
                  <a:srgbClr val="FF0000"/>
                </a:solidFill>
                <a:latin typeface="微軟正黑體" panose="020B0604030504040204" pitchFamily="34" charset="-120"/>
                <a:ea typeface="微軟正黑體" panose="020B0604030504040204" pitchFamily="34" charset="-120"/>
              </a:rPr>
              <a:t>2</a:t>
            </a:r>
            <a:r>
              <a:rPr lang="zh-TW" altLang="zh-TW" sz="2400" b="1" dirty="0">
                <a:solidFill>
                  <a:srgbClr val="FF0000"/>
                </a:solidFill>
                <a:latin typeface="微軟正黑體" panose="020B0604030504040204" pitchFamily="34" charset="-120"/>
                <a:ea typeface="微軟正黑體" panose="020B0604030504040204" pitchFamily="34" charset="-120"/>
              </a:rPr>
              <a:t>學期</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接受課程彈性調整與請假。</a:t>
            </a:r>
          </a:p>
          <a:p>
            <a:pPr>
              <a:defRPr/>
            </a:pPr>
            <a:r>
              <a:rPr lang="zh-TW" altLang="zh-TW" sz="2400" dirty="0">
                <a:solidFill>
                  <a:prstClr val="black"/>
                </a:solidFill>
                <a:latin typeface="微軟正黑體" panose="020B0604030504040204" pitchFamily="34" charset="-120"/>
                <a:ea typeface="微軟正黑體" panose="020B0604030504040204" pitchFamily="34" charset="-120"/>
              </a:rPr>
              <a:t>→故</a:t>
            </a:r>
            <a:r>
              <a:rPr lang="en-US" altLang="zh-TW" sz="2400" dirty="0">
                <a:solidFill>
                  <a:prstClr val="black"/>
                </a:solidFill>
                <a:latin typeface="微軟正黑體" panose="020B0604030504040204" pitchFamily="34" charset="-120"/>
                <a:ea typeface="微軟正黑體" panose="020B0604030504040204" pitchFamily="34" charset="-120"/>
              </a:rPr>
              <a:t>10910</a:t>
            </a:r>
            <a:r>
              <a:rPr lang="zh-TW" altLang="zh-TW" sz="2400" dirty="0">
                <a:solidFill>
                  <a:prstClr val="black"/>
                </a:solidFill>
                <a:latin typeface="微軟正黑體" panose="020B0604030504040204" pitchFamily="34" charset="-120"/>
                <a:ea typeface="微軟正黑體" panose="020B0604030504040204" pitchFamily="34" charset="-120"/>
              </a:rPr>
              <a:t>期填報前一</a:t>
            </a:r>
            <a:r>
              <a:rPr lang="en-US" altLang="zh-TW" sz="2400" dirty="0">
                <a:solidFill>
                  <a:prstClr val="black"/>
                </a:solidFill>
                <a:latin typeface="微軟正黑體" panose="020B0604030504040204" pitchFamily="34" charset="-120"/>
                <a:ea typeface="微軟正黑體" panose="020B0604030504040204" pitchFamily="34" charset="-120"/>
              </a:rPr>
              <a:t>(108)</a:t>
            </a:r>
            <a:r>
              <a:rPr lang="zh-TW" altLang="zh-TW" sz="2400" dirty="0">
                <a:solidFill>
                  <a:prstClr val="black"/>
                </a:solidFill>
                <a:latin typeface="微軟正黑體" panose="020B0604030504040204" pitchFamily="34" charset="-120"/>
                <a:ea typeface="微軟正黑體" panose="020B0604030504040204" pitchFamily="34" charset="-120"/>
              </a:rPr>
              <a:t>學年度提供校內輔導協助之計算</a:t>
            </a:r>
            <a:r>
              <a:rPr lang="en-US" altLang="zh-TW" sz="2400" b="1" dirty="0">
                <a:solidFill>
                  <a:srgbClr val="FF0000"/>
                </a:solidFill>
                <a:latin typeface="微軟正黑體" panose="020B0604030504040204" pitchFamily="34" charset="-120"/>
                <a:ea typeface="微軟正黑體" panose="020B0604030504040204" pitchFamily="34" charset="-120"/>
              </a:rPr>
              <a:t>(A</a:t>
            </a:r>
            <a:r>
              <a:rPr lang="zh-TW" altLang="zh-TW" sz="2400" b="1" dirty="0">
                <a:solidFill>
                  <a:srgbClr val="FF0000"/>
                </a:solidFill>
                <a:latin typeface="微軟正黑體" panose="020B0604030504040204" pitchFamily="34" charset="-120"/>
                <a:ea typeface="微軟正黑體" panose="020B0604030504040204" pitchFamily="34" charset="-120"/>
              </a:rPr>
              <a:t>女學生已於</a:t>
            </a:r>
            <a:r>
              <a:rPr lang="en-US" altLang="zh-TW" sz="2400" b="1" dirty="0">
                <a:solidFill>
                  <a:srgbClr val="FF0000"/>
                </a:solidFill>
                <a:latin typeface="微軟正黑體" panose="020B0604030504040204" pitchFamily="34" charset="-120"/>
                <a:ea typeface="微軟正黑體" panose="020B0604030504040204" pitchFamily="34" charset="-120"/>
              </a:rPr>
              <a:t>107</a:t>
            </a:r>
            <a:r>
              <a:rPr lang="zh-TW" altLang="zh-TW" sz="2400" b="1" dirty="0">
                <a:solidFill>
                  <a:srgbClr val="FF0000"/>
                </a:solidFill>
                <a:latin typeface="微軟正黑體" panose="020B0604030504040204" pitchFamily="34" charset="-120"/>
                <a:ea typeface="微軟正黑體" panose="020B0604030504040204" pitchFamily="34" charset="-120"/>
              </a:rPr>
              <a:t>學年度接受懷孕衛教輔導，</a:t>
            </a:r>
            <a:r>
              <a:rPr lang="en-US" altLang="zh-TW" sz="2400" b="1" dirty="0">
                <a:solidFill>
                  <a:srgbClr val="FF0000"/>
                </a:solidFill>
                <a:latin typeface="微軟正黑體" panose="020B0604030504040204" pitchFamily="34" charset="-120"/>
                <a:ea typeface="微軟正黑體" panose="020B0604030504040204" pitchFamily="34" charset="-120"/>
              </a:rPr>
              <a:t>108</a:t>
            </a:r>
            <a:r>
              <a:rPr lang="zh-TW" altLang="zh-TW" sz="2400" b="1" dirty="0">
                <a:solidFill>
                  <a:srgbClr val="FF0000"/>
                </a:solidFill>
                <a:latin typeface="微軟正黑體" panose="020B0604030504040204" pitchFamily="34" charset="-120"/>
                <a:ea typeface="微軟正黑體" panose="020B0604030504040204" pitchFamily="34" charset="-120"/>
              </a:rPr>
              <a:t>學年度仍需列計</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：由於</a:t>
            </a:r>
            <a:r>
              <a:rPr lang="en-US" altLang="zh-TW" sz="2400" b="1" dirty="0">
                <a:solidFill>
                  <a:srgbClr val="FF0000"/>
                </a:solidFill>
                <a:latin typeface="微軟正黑體" panose="020B0604030504040204" pitchFamily="34" charset="-120"/>
                <a:ea typeface="微軟正黑體" panose="020B0604030504040204" pitchFamily="34" charset="-120"/>
              </a:rPr>
              <a:t>A</a:t>
            </a:r>
            <a:r>
              <a:rPr lang="zh-TW" altLang="zh-TW" sz="2400" b="1" dirty="0">
                <a:solidFill>
                  <a:srgbClr val="FF0000"/>
                </a:solidFill>
                <a:latin typeface="微軟正黑體" panose="020B0604030504040204" pitchFamily="34" charset="-120"/>
                <a:ea typeface="微軟正黑體" panose="020B0604030504040204" pitchFamily="34" charset="-120"/>
              </a:rPr>
              <a:t>女學生</a:t>
            </a:r>
            <a:r>
              <a:rPr lang="en-US" altLang="zh-TW" sz="2400" b="1" dirty="0">
                <a:solidFill>
                  <a:srgbClr val="FF0000"/>
                </a:solidFill>
                <a:latin typeface="微軟正黑體" panose="020B0604030504040204" pitchFamily="34" charset="-120"/>
                <a:ea typeface="微軟正黑體" panose="020B0604030504040204" pitchFamily="34" charset="-120"/>
              </a:rPr>
              <a:t>108</a:t>
            </a:r>
            <a:r>
              <a:rPr lang="zh-TW" altLang="zh-TW" sz="2400" b="1" dirty="0">
                <a:solidFill>
                  <a:srgbClr val="FF0000"/>
                </a:solidFill>
                <a:latin typeface="微軟正黑體" panose="020B0604030504040204" pitchFamily="34" charset="-120"/>
                <a:ea typeface="微軟正黑體" panose="020B0604030504040204" pitchFamily="34" charset="-120"/>
              </a:rPr>
              <a:t>學年度間接受校內輔導次數為</a:t>
            </a:r>
            <a:r>
              <a:rPr lang="en-US" altLang="zh-TW" sz="2400" b="1" dirty="0">
                <a:solidFill>
                  <a:srgbClr val="FF0000"/>
                </a:solidFill>
                <a:latin typeface="微軟正黑體" panose="020B0604030504040204" pitchFamily="34" charset="-120"/>
                <a:ea typeface="微軟正黑體" panose="020B0604030504040204" pitchFamily="34" charset="-120"/>
              </a:rPr>
              <a:t>2</a:t>
            </a:r>
            <a:r>
              <a:rPr lang="zh-TW" altLang="zh-TW" sz="2400" b="1" dirty="0">
                <a:solidFill>
                  <a:srgbClr val="FF0000"/>
                </a:solidFill>
                <a:latin typeface="微軟正黑體" panose="020B0604030504040204" pitchFamily="34" charset="-120"/>
                <a:ea typeface="微軟正黑體" panose="020B0604030504040204" pitchFamily="34" charset="-120"/>
              </a:rPr>
              <a:t>次，本表【校內提供輔導協助人數】請填報為【</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人數】，其「年齡」計算則以</a:t>
            </a:r>
            <a:r>
              <a:rPr lang="en-US" altLang="zh-TW" sz="2400" b="1" dirty="0">
                <a:solidFill>
                  <a:srgbClr val="FF0000"/>
                </a:solidFill>
                <a:latin typeface="微軟正黑體" panose="020B0604030504040204" pitchFamily="34" charset="-120"/>
                <a:ea typeface="微軟正黑體" panose="020B0604030504040204" pitchFamily="34" charset="-120"/>
              </a:rPr>
              <a:t>108</a:t>
            </a:r>
            <a:r>
              <a:rPr lang="zh-TW" altLang="zh-TW" sz="2400" b="1" dirty="0">
                <a:solidFill>
                  <a:srgbClr val="FF0000"/>
                </a:solidFill>
                <a:latin typeface="微軟正黑體" panose="020B0604030504040204" pitchFamily="34" charset="-120"/>
                <a:ea typeface="微軟正黑體" panose="020B0604030504040204" pitchFamily="34" charset="-120"/>
              </a:rPr>
              <a:t>學年度</a:t>
            </a:r>
            <a:r>
              <a:rPr lang="en-US" altLang="zh-TW" sz="2400" b="1" dirty="0">
                <a:solidFill>
                  <a:srgbClr val="FF0000"/>
                </a:solidFill>
                <a:latin typeface="微軟正黑體" panose="020B0604030504040204" pitchFamily="34" charset="-120"/>
                <a:ea typeface="微軟正黑體" panose="020B0604030504040204" pitchFamily="34" charset="-120"/>
              </a:rPr>
              <a:t>-89</a:t>
            </a:r>
            <a:r>
              <a:rPr lang="zh-TW" altLang="zh-TW" sz="2400" b="1" dirty="0">
                <a:solidFill>
                  <a:srgbClr val="FF0000"/>
                </a:solidFill>
                <a:latin typeface="微軟正黑體" panose="020B0604030504040204" pitchFamily="34" charset="-120"/>
                <a:ea typeface="微軟正黑體" panose="020B0604030504040204" pitchFamily="34" charset="-120"/>
              </a:rPr>
              <a:t>年＝</a:t>
            </a:r>
            <a:r>
              <a:rPr lang="en-US" altLang="zh-TW" sz="2400" b="1" dirty="0">
                <a:solidFill>
                  <a:srgbClr val="FF0000"/>
                </a:solidFill>
                <a:latin typeface="微軟正黑體" panose="020B0604030504040204" pitchFamily="34" charset="-120"/>
                <a:ea typeface="微軟正黑體" panose="020B0604030504040204" pitchFamily="34" charset="-120"/>
              </a:rPr>
              <a:t>19</a:t>
            </a:r>
            <a:r>
              <a:rPr lang="zh-TW" altLang="zh-TW" sz="2400" b="1" dirty="0">
                <a:solidFill>
                  <a:srgbClr val="FF0000"/>
                </a:solidFill>
                <a:latin typeface="微軟正黑體" panose="020B0604030504040204" pitchFamily="34" charset="-120"/>
                <a:ea typeface="微軟正黑體" panose="020B0604030504040204" pitchFamily="34" charset="-120"/>
              </a:rPr>
              <a:t>歲，故請填報</a:t>
            </a:r>
            <a:r>
              <a:rPr lang="en-US" altLang="zh-TW" sz="2400" b="1" dirty="0">
                <a:solidFill>
                  <a:srgbClr val="FF0000"/>
                </a:solidFill>
                <a:latin typeface="微軟正黑體" panose="020B0604030504040204" pitchFamily="34" charset="-120"/>
                <a:ea typeface="微軟正黑體" panose="020B0604030504040204" pitchFamily="34" charset="-120"/>
              </a:rPr>
              <a:t>A</a:t>
            </a:r>
            <a:r>
              <a:rPr lang="zh-TW" altLang="zh-TW" sz="2400" b="1" dirty="0">
                <a:solidFill>
                  <a:srgbClr val="FF0000"/>
                </a:solidFill>
                <a:latin typeface="微軟正黑體" panose="020B0604030504040204" pitchFamily="34" charset="-120"/>
                <a:ea typeface="微軟正黑體" panose="020B0604030504040204" pitchFamily="34" charset="-120"/>
              </a:rPr>
              <a:t>女學生為【未滿</a:t>
            </a:r>
            <a:r>
              <a:rPr lang="en-US" altLang="zh-TW" sz="2400" b="1" dirty="0">
                <a:solidFill>
                  <a:srgbClr val="FF0000"/>
                </a:solidFill>
                <a:latin typeface="微軟正黑體" panose="020B0604030504040204" pitchFamily="34" charset="-120"/>
                <a:ea typeface="微軟正黑體" panose="020B0604030504040204" pitchFamily="34" charset="-120"/>
              </a:rPr>
              <a:t>20</a:t>
            </a:r>
            <a:r>
              <a:rPr lang="zh-TW" altLang="zh-TW" sz="2400" b="1" dirty="0">
                <a:solidFill>
                  <a:srgbClr val="FF0000"/>
                </a:solidFill>
                <a:latin typeface="微軟正黑體" panose="020B0604030504040204" pitchFamily="34" charset="-120"/>
                <a:ea typeface="微軟正黑體" panose="020B0604030504040204" pitchFamily="34" charset="-120"/>
              </a:rPr>
              <a:t>歲】者。</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nvGraphicFramePr>
        <p:xfrm>
          <a:off x="150813" y="4700588"/>
          <a:ext cx="11815762" cy="1781175"/>
        </p:xfrm>
        <a:graphic>
          <a:graphicData uri="http://schemas.openxmlformats.org/drawingml/2006/table">
            <a:tbl>
              <a:tblPr firstRow="1" firstCol="1" bandRow="1">
                <a:tableStyleId>{10A1B5D5-9B99-4C35-A422-299274C87663}</a:tableStyleId>
              </a:tblPr>
              <a:tblGrid>
                <a:gridCol w="1137738">
                  <a:extLst>
                    <a:ext uri="{9D8B030D-6E8A-4147-A177-3AD203B41FA5}">
                      <a16:colId xmlns:a16="http://schemas.microsoft.com/office/drawing/2014/main" val="1335679642"/>
                    </a:ext>
                  </a:extLst>
                </a:gridCol>
                <a:gridCol w="1738883">
                  <a:extLst>
                    <a:ext uri="{9D8B030D-6E8A-4147-A177-3AD203B41FA5}">
                      <a16:colId xmlns:a16="http://schemas.microsoft.com/office/drawing/2014/main" val="2144745038"/>
                    </a:ext>
                  </a:extLst>
                </a:gridCol>
                <a:gridCol w="1555515">
                  <a:extLst>
                    <a:ext uri="{9D8B030D-6E8A-4147-A177-3AD203B41FA5}">
                      <a16:colId xmlns:a16="http://schemas.microsoft.com/office/drawing/2014/main" val="2987961323"/>
                    </a:ext>
                  </a:extLst>
                </a:gridCol>
                <a:gridCol w="1845907">
                  <a:extLst>
                    <a:ext uri="{9D8B030D-6E8A-4147-A177-3AD203B41FA5}">
                      <a16:colId xmlns:a16="http://schemas.microsoft.com/office/drawing/2014/main" val="3088560125"/>
                    </a:ext>
                  </a:extLst>
                </a:gridCol>
                <a:gridCol w="1845907">
                  <a:extLst>
                    <a:ext uri="{9D8B030D-6E8A-4147-A177-3AD203B41FA5}">
                      <a16:colId xmlns:a16="http://schemas.microsoft.com/office/drawing/2014/main" val="1232193910"/>
                    </a:ext>
                  </a:extLst>
                </a:gridCol>
                <a:gridCol w="1845907">
                  <a:extLst>
                    <a:ext uri="{9D8B030D-6E8A-4147-A177-3AD203B41FA5}">
                      <a16:colId xmlns:a16="http://schemas.microsoft.com/office/drawing/2014/main" val="777657746"/>
                    </a:ext>
                  </a:extLst>
                </a:gridCol>
                <a:gridCol w="1845907">
                  <a:extLst>
                    <a:ext uri="{9D8B030D-6E8A-4147-A177-3AD203B41FA5}">
                      <a16:colId xmlns:a16="http://schemas.microsoft.com/office/drawing/2014/main" val="1657313694"/>
                    </a:ext>
                  </a:extLst>
                </a:gridCol>
              </a:tblGrid>
              <a:tr h="456431">
                <a:tc rowSpan="3">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rowSpan="3">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學制班別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rowSpan="3">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輔導</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身分</a:t>
                      </a:r>
                      <a:r>
                        <a:rPr lang="zh-TW" sz="2400" b="0" kern="100" dirty="0">
                          <a:solidFill>
                            <a:schemeClr val="tx1"/>
                          </a:solidFill>
                          <a:effectLst/>
                          <a:latin typeface="微軟正黑體" panose="020B0604030504040204" pitchFamily="34" charset="-120"/>
                          <a:ea typeface="微軟正黑體" panose="020B0604030504040204" pitchFamily="34" charset="-120"/>
                        </a:rPr>
                        <a:t>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gridSpan="4">
                  <a:txBody>
                    <a:bodyPr/>
                    <a:lstStyle/>
                    <a:p>
                      <a:pPr algn="ctr">
                        <a:lnSpc>
                          <a:spcPts val="15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校內輔導協助人數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585267824"/>
                  </a:ext>
                </a:extLst>
              </a:tr>
              <a:tr h="365779">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未滿</a:t>
                      </a:r>
                      <a:r>
                        <a:rPr lang="en-US" sz="2400" b="0" kern="100" dirty="0">
                          <a:solidFill>
                            <a:schemeClr val="tx1"/>
                          </a:solidFill>
                          <a:effectLst/>
                          <a:latin typeface="微軟正黑體" panose="020B0604030504040204" pitchFamily="34" charset="-120"/>
                          <a:ea typeface="微軟正黑體" panose="020B0604030504040204" pitchFamily="34" charset="-120"/>
                        </a:rPr>
                        <a:t>20</a:t>
                      </a:r>
                      <a:r>
                        <a:rPr lang="zh-TW" sz="2400" b="0" kern="100" dirty="0">
                          <a:solidFill>
                            <a:schemeClr val="tx1"/>
                          </a:solidFill>
                          <a:effectLst/>
                          <a:latin typeface="微軟正黑體" panose="020B0604030504040204" pitchFamily="34" charset="-120"/>
                          <a:ea typeface="微軟正黑體" panose="020B0604030504040204" pitchFamily="34" charset="-120"/>
                        </a:rPr>
                        <a:t>歲</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lang="zh-TW" altLang="en-US"/>
                    </a:p>
                  </a:txBody>
                  <a:tcPr/>
                </a:tc>
                <a:tc gridSpan="2">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b="0" kern="100" dirty="0">
                          <a:solidFill>
                            <a:schemeClr val="tx1"/>
                          </a:solidFill>
                          <a:effectLst/>
                          <a:latin typeface="微軟正黑體" panose="020B0604030504040204" pitchFamily="34" charset="-120"/>
                          <a:ea typeface="微軟正黑體" panose="020B0604030504040204" pitchFamily="34" charset="-120"/>
                        </a:rPr>
                        <a:t>20</a:t>
                      </a:r>
                      <a:r>
                        <a:rPr lang="zh-TW" sz="2400" b="0" kern="100" dirty="0">
                          <a:solidFill>
                            <a:schemeClr val="tx1"/>
                          </a:solidFill>
                          <a:effectLst/>
                          <a:latin typeface="微軟正黑體" panose="020B0604030504040204" pitchFamily="34" charset="-120"/>
                          <a:ea typeface="微軟正黑體" panose="020B0604030504040204" pitchFamily="34" charset="-120"/>
                        </a:rPr>
                        <a:t>歲</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含</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以上</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lang="zh-TW" altLang="en-US"/>
                    </a:p>
                  </a:txBody>
                  <a:tcPr/>
                </a:tc>
                <a:extLst>
                  <a:ext uri="{0D108BD9-81ED-4DB2-BD59-A6C34878D82A}">
                    <a16:rowId xmlns:a16="http://schemas.microsoft.com/office/drawing/2014/main" val="3986368431"/>
                  </a:ext>
                </a:extLst>
              </a:tr>
              <a:tr h="365779">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男</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女</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男</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女</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253083141"/>
                  </a:ext>
                </a:extLst>
              </a:tr>
              <a:tr h="593187">
                <a:tc>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b="1" kern="100" dirty="0">
                          <a:solidFill>
                            <a:schemeClr val="tx1"/>
                          </a:solidFill>
                          <a:effectLst/>
                          <a:latin typeface="微軟正黑體" panose="020B0604030504040204" pitchFamily="34" charset="-120"/>
                          <a:ea typeface="微軟正黑體" panose="020B0604030504040204" pitchFamily="34" charset="-120"/>
                        </a:rPr>
                        <a:t>108</a:t>
                      </a: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1" kern="100" dirty="0">
                          <a:solidFill>
                            <a:schemeClr val="tx1"/>
                          </a:solidFill>
                          <a:effectLst/>
                          <a:latin typeface="微軟正黑體" panose="020B0604030504040204" pitchFamily="34" charset="-120"/>
                          <a:ea typeface="微軟正黑體" panose="020B0604030504040204" pitchFamily="34" charset="-120"/>
                        </a:rPr>
                        <a:t>日間學士班</a:t>
                      </a: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1" kern="100" dirty="0">
                          <a:solidFill>
                            <a:schemeClr val="tx1"/>
                          </a:solidFill>
                          <a:effectLst/>
                          <a:latin typeface="微軟正黑體" panose="020B0604030504040204" pitchFamily="34" charset="-120"/>
                          <a:ea typeface="微軟正黑體" panose="020B0604030504040204" pitchFamily="34" charset="-120"/>
                        </a:rPr>
                        <a:t>懷孕</a:t>
                      </a: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b="1" kern="100" dirty="0">
                          <a:solidFill>
                            <a:schemeClr val="tx1"/>
                          </a:solidFill>
                          <a:effectLst/>
                          <a:latin typeface="微軟正黑體" panose="020B0604030504040204" pitchFamily="34" charset="-120"/>
                          <a:ea typeface="微軟正黑體" panose="020B0604030504040204" pitchFamily="34" charset="-120"/>
                        </a:rPr>
                        <a:t>…</a:t>
                      </a: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b="1" kern="100" dirty="0" smtClean="0">
                          <a:solidFill>
                            <a:schemeClr val="tx1"/>
                          </a:solidFill>
                          <a:effectLst/>
                          <a:latin typeface="微軟正黑體" panose="020B0604030504040204" pitchFamily="34" charset="-120"/>
                          <a:ea typeface="微軟正黑體" panose="020B0604030504040204" pitchFamily="34" charset="-120"/>
                        </a:rPr>
                        <a:t>1</a:t>
                      </a:r>
                      <a:endParaRPr lang="zh-TW" sz="2400" b="1" kern="100" dirty="0">
                        <a:solidFill>
                          <a:schemeClr val="tx1"/>
                        </a:solidFill>
                        <a:effectLst/>
                        <a:latin typeface="微軟正黑體" panose="020B0604030504040204" pitchFamily="34" charset="-120"/>
                        <a:ea typeface="微軟正黑體" panose="020B0604030504040204" pitchFamily="34" charset="-12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b="1" kern="100" dirty="0">
                          <a:solidFill>
                            <a:schemeClr val="tx1"/>
                          </a:solidFill>
                          <a:effectLst/>
                          <a:latin typeface="微軟正黑體" panose="020B0604030504040204" pitchFamily="34" charset="-120"/>
                          <a:ea typeface="微軟正黑體" panose="020B0604030504040204" pitchFamily="34" charset="-120"/>
                        </a:rPr>
                        <a:t>…</a:t>
                      </a: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b="1" kern="100" dirty="0">
                          <a:solidFill>
                            <a:schemeClr val="tx1"/>
                          </a:solidFill>
                          <a:effectLst/>
                          <a:latin typeface="微軟正黑體" panose="020B0604030504040204" pitchFamily="34" charset="-120"/>
                          <a:ea typeface="微軟正黑體" panose="020B0604030504040204" pitchFamily="34" charset="-120"/>
                        </a:rPr>
                        <a:t>…</a:t>
                      </a:r>
                      <a:endParaRPr lang="zh-TW" sz="24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559261"/>
                  </a:ext>
                </a:extLst>
              </a:tr>
            </a:tbl>
          </a:graphicData>
        </a:graphic>
      </p:graphicFrame>
      <p:sp>
        <p:nvSpPr>
          <p:cNvPr id="161828" name="投影片編號版面配置區 3"/>
          <p:cNvSpPr>
            <a:spLocks noGrp="1"/>
          </p:cNvSpPr>
          <p:nvPr>
            <p:ph type="sldNum" sz="quarter" idx="10"/>
          </p:nvPr>
        </p:nvSpPr>
        <p:spPr bwMode="auto">
          <a:xfrm>
            <a:off x="9448800" y="6392863"/>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DFBF1C49-0B9B-4F44-BF52-A79980DB31C3}" type="slidenum">
              <a:rPr lang="zh-TW" altLang="en-US" smtClean="0">
                <a:solidFill>
                  <a:srgbClr val="000000"/>
                </a:solidFill>
              </a:rPr>
              <a:pPr fontAlgn="base">
                <a:spcBef>
                  <a:spcPct val="0"/>
                </a:spcBef>
                <a:spcAft>
                  <a:spcPct val="0"/>
                </a:spcAft>
              </a:pPr>
              <a:t>97</a:t>
            </a:fld>
            <a:endParaRPr lang="zh-TW" altLang="en-US" smtClean="0">
              <a:solidFill>
                <a:srgbClr val="000000"/>
              </a:solidFill>
            </a:endParaRPr>
          </a:p>
        </p:txBody>
      </p:sp>
    </p:spTree>
  </p:cSld>
  <p:clrMapOvr>
    <a:masterClrMapping/>
  </p:clrMapOvr>
  <p:transition spd="slow"/>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22</a:t>
            </a:r>
            <a:endParaRPr lang="zh-TW" altLang="en-US" smtClean="0"/>
          </a:p>
        </p:txBody>
      </p:sp>
      <p:sp>
        <p:nvSpPr>
          <p:cNvPr id="162819" name="標題 1"/>
          <p:cNvSpPr txBox="1">
            <a:spLocks/>
          </p:cNvSpPr>
          <p:nvPr/>
        </p:nvSpPr>
        <p:spPr bwMode="auto">
          <a:xfrm>
            <a:off x="1841500" y="27622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新表 </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7-12 </a:t>
            </a:r>
            <a:r>
              <a:rPr lang="zh-TW" altLang="zh-TW" sz="2800" b="1">
                <a:solidFill>
                  <a:srgbClr val="C5E0B4"/>
                </a:solidFill>
                <a:latin typeface="微軟正黑體" panose="020B0604030504040204" pitchFamily="34" charset="-120"/>
                <a:ea typeface="微軟正黑體" panose="020B0604030504040204" pitchFamily="34" charset="-120"/>
              </a:rPr>
              <a:t>學生懷孕</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含育有子女者</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輔導協助情形統計表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0" y="1023938"/>
            <a:ext cx="12176125" cy="4894262"/>
          </a:xfrm>
          <a:prstGeom prst="rect">
            <a:avLst/>
          </a:prstGeom>
          <a:solidFill>
            <a:schemeClr val="bg1">
              <a:lumMod val="95000"/>
            </a:schemeClr>
          </a:solidFill>
        </p:spPr>
        <p:txBody>
          <a:bodyPr>
            <a:spAutoFit/>
          </a:bodyPr>
          <a:lstStyle/>
          <a:p>
            <a:pPr>
              <a:defRPr/>
            </a:pPr>
            <a:r>
              <a:rPr lang="zh-TW" altLang="zh-TW" sz="2400" b="1" dirty="0">
                <a:solidFill>
                  <a:srgbClr val="FF0000"/>
                </a:solidFill>
                <a:latin typeface="微軟正黑體" panose="020B0604030504040204" pitchFamily="34" charset="-120"/>
                <a:ea typeface="微軟正黑體" panose="020B0604030504040204" pitchFamily="34" charset="-120"/>
              </a:rPr>
              <a:t>範例</a:t>
            </a:r>
            <a:r>
              <a:rPr lang="en-US" altLang="zh-TW" sz="2400" b="1" dirty="0">
                <a:solidFill>
                  <a:srgbClr val="FF0000"/>
                </a:solidFill>
                <a:latin typeface="微軟正黑體" panose="020B0604030504040204" pitchFamily="34" charset="-120"/>
                <a:ea typeface="微軟正黑體" panose="020B0604030504040204" pitchFamily="34" charset="-120"/>
              </a:rPr>
              <a:t>2</a:t>
            </a:r>
            <a:r>
              <a:rPr lang="zh-TW" altLang="zh-TW" sz="2400" b="1" dirty="0">
                <a:solidFill>
                  <a:srgbClr val="FF0000"/>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dirty="0">
                <a:solidFill>
                  <a:prstClr val="black"/>
                </a:solidFill>
                <a:latin typeface="微軟正黑體" panose="020B0604030504040204" pitchFamily="34" charset="-120"/>
                <a:ea typeface="微軟正黑體" panose="020B0604030504040204" pitchFamily="34" charset="-120"/>
              </a:rPr>
              <a:t>ZZ</a:t>
            </a:r>
            <a:r>
              <a:rPr lang="zh-TW" altLang="zh-TW" sz="2400" dirty="0">
                <a:solidFill>
                  <a:prstClr val="black"/>
                </a:solidFill>
                <a:latin typeface="微軟正黑體" panose="020B0604030504040204" pitchFamily="34" charset="-120"/>
                <a:ea typeface="微軟正黑體" panose="020B0604030504040204" pitchFamily="34" charset="-120"/>
              </a:rPr>
              <a:t>大學</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en-US" altLang="zh-TW" sz="2400" b="1" dirty="0">
                <a:solidFill>
                  <a:srgbClr val="FF0000"/>
                </a:solidFill>
                <a:latin typeface="微軟正黑體" panose="020B0604030504040204" pitchFamily="34" charset="-120"/>
                <a:ea typeface="微軟正黑體" panose="020B0604030504040204" pitchFamily="34" charset="-120"/>
              </a:rPr>
              <a:t>B</a:t>
            </a:r>
            <a:r>
              <a:rPr lang="zh-TW" altLang="zh-TW" sz="2400" b="1" dirty="0">
                <a:solidFill>
                  <a:srgbClr val="FF0000"/>
                </a:solidFill>
                <a:latin typeface="微軟正黑體" panose="020B0604030504040204" pitchFamily="34" charset="-120"/>
                <a:ea typeface="微軟正黑體" panose="020B0604030504040204" pitchFamily="34" charset="-120"/>
              </a:rPr>
              <a:t>男學生」</a:t>
            </a:r>
            <a:r>
              <a:rPr lang="zh-TW" altLang="zh-TW" sz="2400" dirty="0">
                <a:solidFill>
                  <a:prstClr val="black"/>
                </a:solidFill>
                <a:latin typeface="微軟正黑體" panose="020B0604030504040204" pitchFamily="34" charset="-120"/>
                <a:ea typeface="微軟正黑體" panose="020B0604030504040204" pitchFamily="34" charset="-120"/>
              </a:rPr>
              <a:t>，就讀</a:t>
            </a:r>
            <a:r>
              <a:rPr lang="zh-TW" altLang="zh-TW" sz="2400" b="1" dirty="0">
                <a:solidFill>
                  <a:srgbClr val="FF0000"/>
                </a:solidFill>
                <a:latin typeface="微軟正黑體" panose="020B0604030504040204" pitchFamily="34" charset="-120"/>
                <a:ea typeface="微軟正黑體" panose="020B0604030504040204" pitchFamily="34" charset="-120"/>
              </a:rPr>
              <a:t>進修學士班、出生年為</a:t>
            </a:r>
            <a:r>
              <a:rPr lang="en-US" altLang="zh-TW" sz="2400" b="1" dirty="0">
                <a:solidFill>
                  <a:srgbClr val="FF0000"/>
                </a:solidFill>
                <a:latin typeface="微軟正黑體" panose="020B0604030504040204" pitchFamily="34" charset="-120"/>
                <a:ea typeface="微軟正黑體" panose="020B0604030504040204" pitchFamily="34" charset="-120"/>
              </a:rPr>
              <a:t>87</a:t>
            </a:r>
            <a:r>
              <a:rPr lang="zh-TW" altLang="zh-TW" sz="2400" b="1" dirty="0">
                <a:solidFill>
                  <a:srgbClr val="FF0000"/>
                </a:solidFill>
                <a:latin typeface="微軟正黑體" panose="020B0604030504040204" pitchFamily="34" charset="-120"/>
                <a:ea typeface="微軟正黑體" panose="020B0604030504040204" pitchFamily="34" charset="-120"/>
              </a:rPr>
              <a:t>年且育有</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歲子女</a:t>
            </a:r>
            <a:r>
              <a:rPr lang="zh-TW" altLang="zh-TW" sz="2400" dirty="0">
                <a:solidFill>
                  <a:prstClr val="black"/>
                </a:solidFill>
                <a:latin typeface="微軟正黑體" panose="020B0604030504040204" pitchFamily="34" charset="-120"/>
                <a:ea typeface="微軟正黑體" panose="020B0604030504040204" pitchFamily="34" charset="-120"/>
              </a:rPr>
              <a:t>，</a:t>
            </a:r>
            <a:r>
              <a:rPr lang="en-US" altLang="zh-TW" sz="2400" dirty="0">
                <a:solidFill>
                  <a:prstClr val="black"/>
                </a:solidFill>
                <a:latin typeface="微軟正黑體" panose="020B0604030504040204" pitchFamily="34" charset="-120"/>
                <a:ea typeface="微軟正黑體" panose="020B0604030504040204" pitchFamily="34" charset="-120"/>
              </a:rPr>
              <a:t>B</a:t>
            </a:r>
            <a:r>
              <a:rPr lang="zh-TW" altLang="zh-TW" sz="2400" dirty="0">
                <a:solidFill>
                  <a:prstClr val="black"/>
                </a:solidFill>
                <a:latin typeface="微軟正黑體" panose="020B0604030504040204" pitchFamily="34" charset="-120"/>
                <a:ea typeface="微軟正黑體" panose="020B0604030504040204" pitchFamily="34" charset="-120"/>
              </a:rPr>
              <a:t>男學生接受學校輔導協助：</a:t>
            </a:r>
          </a:p>
          <a:p>
            <a:pPr>
              <a:defRPr/>
            </a:pPr>
            <a:r>
              <a:rPr lang="zh-TW" altLang="zh-TW" sz="2400" b="1" dirty="0">
                <a:solidFill>
                  <a:srgbClr val="FF0000"/>
                </a:solidFill>
                <a:latin typeface="微軟正黑體" panose="020B0604030504040204" pitchFamily="34" charset="-120"/>
                <a:ea typeface="微軟正黑體" panose="020B0604030504040204" pitchFamily="34" charset="-120"/>
              </a:rPr>
              <a:t>第</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次：</a:t>
            </a:r>
            <a:r>
              <a:rPr lang="en-US" altLang="zh-TW" sz="2400" b="1" dirty="0">
                <a:solidFill>
                  <a:srgbClr val="FF0000"/>
                </a:solidFill>
                <a:latin typeface="微軟正黑體" panose="020B0604030504040204" pitchFamily="34" charset="-120"/>
                <a:ea typeface="微軟正黑體" panose="020B0604030504040204" pitchFamily="34" charset="-120"/>
              </a:rPr>
              <a:t>108</a:t>
            </a:r>
            <a:r>
              <a:rPr lang="zh-TW" altLang="zh-TW" sz="2400" b="1" dirty="0">
                <a:solidFill>
                  <a:srgbClr val="FF0000"/>
                </a:solidFill>
                <a:latin typeface="微軟正黑體" panose="020B0604030504040204" pitchFamily="34" charset="-120"/>
                <a:ea typeface="微軟正黑體" panose="020B0604030504040204" pitchFamily="34" charset="-120"/>
              </a:rPr>
              <a:t>年</a:t>
            </a:r>
            <a:r>
              <a:rPr lang="en-US" altLang="zh-TW" sz="2400" b="1" dirty="0">
                <a:solidFill>
                  <a:srgbClr val="FF0000"/>
                </a:solidFill>
                <a:latin typeface="微軟正黑體" panose="020B0604030504040204" pitchFamily="34" charset="-120"/>
                <a:ea typeface="微軟正黑體" panose="020B0604030504040204" pitchFamily="34" charset="-120"/>
              </a:rPr>
              <a:t>9</a:t>
            </a:r>
            <a:r>
              <a:rPr lang="zh-TW" altLang="zh-TW" sz="2400" b="1" dirty="0">
                <a:solidFill>
                  <a:srgbClr val="FF0000"/>
                </a:solidFill>
                <a:latin typeface="微軟正黑體" panose="020B0604030504040204" pitchFamily="34" charset="-120"/>
                <a:ea typeface="微軟正黑體" panose="020B0604030504040204" pitchFamily="34" charset="-120"/>
              </a:rPr>
              <a:t>月</a:t>
            </a:r>
            <a:r>
              <a:rPr lang="en-US" altLang="zh-TW" sz="2400" b="1" dirty="0">
                <a:solidFill>
                  <a:srgbClr val="FF0000"/>
                </a:solidFill>
                <a:latin typeface="微軟正黑體" panose="020B0604030504040204" pitchFamily="34" charset="-120"/>
                <a:ea typeface="微軟正黑體" panose="020B0604030504040204" pitchFamily="34" charset="-120"/>
              </a:rPr>
              <a:t>(108</a:t>
            </a:r>
            <a:r>
              <a:rPr lang="zh-TW" altLang="zh-TW" sz="2400" b="1" dirty="0">
                <a:solidFill>
                  <a:srgbClr val="FF0000"/>
                </a:solidFill>
                <a:latin typeface="微軟正黑體" panose="020B0604030504040204" pitchFamily="34" charset="-120"/>
                <a:ea typeface="微軟正黑體" panose="020B0604030504040204" pitchFamily="34" charset="-120"/>
              </a:rPr>
              <a:t>學年度第</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學期</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向學校申請提供彈性課程調整之校內輔導協助。</a:t>
            </a:r>
          </a:p>
          <a:p>
            <a:pPr>
              <a:defRPr/>
            </a:pPr>
            <a:r>
              <a:rPr lang="zh-TW" altLang="zh-TW" sz="2400" b="1" dirty="0">
                <a:solidFill>
                  <a:srgbClr val="FF0000"/>
                </a:solidFill>
                <a:latin typeface="微軟正黑體" panose="020B0604030504040204" pitchFamily="34" charset="-120"/>
                <a:ea typeface="微軟正黑體" panose="020B0604030504040204" pitchFamily="34" charset="-120"/>
              </a:rPr>
              <a:t>第</a:t>
            </a:r>
            <a:r>
              <a:rPr lang="en-US" altLang="zh-TW" sz="2400" b="1" dirty="0">
                <a:solidFill>
                  <a:srgbClr val="FF0000"/>
                </a:solidFill>
                <a:latin typeface="微軟正黑體" panose="020B0604030504040204" pitchFamily="34" charset="-120"/>
                <a:ea typeface="微軟正黑體" panose="020B0604030504040204" pitchFamily="34" charset="-120"/>
              </a:rPr>
              <a:t>2</a:t>
            </a:r>
            <a:r>
              <a:rPr lang="zh-TW" altLang="zh-TW" sz="2400" b="1" dirty="0">
                <a:solidFill>
                  <a:srgbClr val="FF0000"/>
                </a:solidFill>
                <a:latin typeface="微軟正黑體" panose="020B0604030504040204" pitchFamily="34" charset="-120"/>
                <a:ea typeface="微軟正黑體" panose="020B0604030504040204" pitchFamily="34" charset="-120"/>
              </a:rPr>
              <a:t>次：</a:t>
            </a:r>
            <a:r>
              <a:rPr lang="en-US" altLang="zh-TW" sz="2400" b="1" dirty="0">
                <a:solidFill>
                  <a:srgbClr val="FF0000"/>
                </a:solidFill>
                <a:latin typeface="微軟正黑體" panose="020B0604030504040204" pitchFamily="34" charset="-120"/>
                <a:ea typeface="微軟正黑體" panose="020B0604030504040204" pitchFamily="34" charset="-120"/>
              </a:rPr>
              <a:t>109</a:t>
            </a:r>
            <a:r>
              <a:rPr lang="zh-TW" altLang="zh-TW" sz="2400" b="1" dirty="0">
                <a:solidFill>
                  <a:srgbClr val="FF0000"/>
                </a:solidFill>
                <a:latin typeface="微軟正黑體" panose="020B0604030504040204" pitchFamily="34" charset="-120"/>
                <a:ea typeface="微軟正黑體" panose="020B0604030504040204" pitchFamily="34" charset="-120"/>
              </a:rPr>
              <a:t>年</a:t>
            </a:r>
            <a:r>
              <a:rPr lang="en-US" altLang="zh-TW" sz="2400" b="1" dirty="0">
                <a:solidFill>
                  <a:srgbClr val="FF0000"/>
                </a:solidFill>
                <a:latin typeface="微軟正黑體" panose="020B0604030504040204" pitchFamily="34" charset="-120"/>
                <a:ea typeface="微軟正黑體" panose="020B0604030504040204" pitchFamily="34" charset="-120"/>
              </a:rPr>
              <a:t>3</a:t>
            </a:r>
            <a:r>
              <a:rPr lang="zh-TW" altLang="zh-TW" sz="2400" b="1" dirty="0">
                <a:solidFill>
                  <a:srgbClr val="FF0000"/>
                </a:solidFill>
                <a:latin typeface="微軟正黑體" panose="020B0604030504040204" pitchFamily="34" charset="-120"/>
                <a:ea typeface="微軟正黑體" panose="020B0604030504040204" pitchFamily="34" charset="-120"/>
              </a:rPr>
              <a:t>月</a:t>
            </a:r>
            <a:r>
              <a:rPr lang="en-US" altLang="zh-TW" sz="2400" b="1" dirty="0">
                <a:solidFill>
                  <a:srgbClr val="FF0000"/>
                </a:solidFill>
                <a:latin typeface="微軟正黑體" panose="020B0604030504040204" pitchFamily="34" charset="-120"/>
                <a:ea typeface="微軟正黑體" panose="020B0604030504040204" pitchFamily="34" charset="-120"/>
              </a:rPr>
              <a:t>(108</a:t>
            </a:r>
            <a:r>
              <a:rPr lang="zh-TW" altLang="zh-TW" sz="2400" b="1" dirty="0">
                <a:solidFill>
                  <a:srgbClr val="FF0000"/>
                </a:solidFill>
                <a:latin typeface="微軟正黑體" panose="020B0604030504040204" pitchFamily="34" charset="-120"/>
                <a:ea typeface="微軟正黑體" panose="020B0604030504040204" pitchFamily="34" charset="-120"/>
              </a:rPr>
              <a:t>學年度第</a:t>
            </a:r>
            <a:r>
              <a:rPr lang="en-US" altLang="zh-TW" sz="2400" b="1" dirty="0">
                <a:solidFill>
                  <a:srgbClr val="FF0000"/>
                </a:solidFill>
                <a:latin typeface="微軟正黑體" panose="020B0604030504040204" pitchFamily="34" charset="-120"/>
                <a:ea typeface="微軟正黑體" panose="020B0604030504040204" pitchFamily="34" charset="-120"/>
              </a:rPr>
              <a:t>2</a:t>
            </a:r>
            <a:r>
              <a:rPr lang="zh-TW" altLang="zh-TW" sz="2400" b="1" dirty="0">
                <a:solidFill>
                  <a:srgbClr val="FF0000"/>
                </a:solidFill>
                <a:latin typeface="微軟正黑體" panose="020B0604030504040204" pitchFamily="34" charset="-120"/>
                <a:ea typeface="微軟正黑體" panose="020B0604030504040204" pitchFamily="34" charset="-120"/>
              </a:rPr>
              <a:t>學期</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向校內申請輔導育兒與課業協助。</a:t>
            </a:r>
          </a:p>
          <a:p>
            <a:pPr>
              <a:defRPr/>
            </a:pPr>
            <a:r>
              <a:rPr lang="zh-TW"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latin typeface="微軟正黑體" panose="020B0604030504040204" pitchFamily="34" charset="-120"/>
                <a:ea typeface="微軟正黑體" panose="020B0604030504040204" pitchFamily="34" charset="-120"/>
              </a:rPr>
              <a:t>故</a:t>
            </a:r>
            <a:r>
              <a:rPr lang="en-US" altLang="zh-TW" sz="2400" dirty="0">
                <a:latin typeface="微軟正黑體" panose="020B0604030504040204" pitchFamily="34" charset="-120"/>
                <a:ea typeface="微軟正黑體" panose="020B0604030504040204" pitchFamily="34" charset="-120"/>
              </a:rPr>
              <a:t>10910</a:t>
            </a:r>
            <a:r>
              <a:rPr lang="zh-TW" altLang="zh-TW" sz="2400" dirty="0">
                <a:latin typeface="微軟正黑體" panose="020B0604030504040204" pitchFamily="34" charset="-120"/>
                <a:ea typeface="微軟正黑體" panose="020B0604030504040204" pitchFamily="34" charset="-120"/>
              </a:rPr>
              <a:t>期填報前一</a:t>
            </a:r>
            <a:r>
              <a:rPr lang="en-US" altLang="zh-TW" sz="2400" dirty="0">
                <a:latin typeface="微軟正黑體" panose="020B0604030504040204" pitchFamily="34" charset="-120"/>
                <a:ea typeface="微軟正黑體" panose="020B0604030504040204" pitchFamily="34" charset="-120"/>
              </a:rPr>
              <a:t>(108)</a:t>
            </a:r>
            <a:r>
              <a:rPr lang="zh-TW" altLang="zh-TW" sz="2400" dirty="0">
                <a:latin typeface="微軟正黑體" panose="020B0604030504040204" pitchFamily="34" charset="-120"/>
                <a:ea typeface="微軟正黑體" panose="020B0604030504040204" pitchFamily="34" charset="-120"/>
              </a:rPr>
              <a:t>學年度提供校內輔導協助之計算：</a:t>
            </a:r>
            <a:r>
              <a:rPr lang="zh-TW" altLang="zh-TW" sz="2400" b="1" dirty="0">
                <a:solidFill>
                  <a:srgbClr val="FF0000"/>
                </a:solidFill>
                <a:latin typeface="微軟正黑體" panose="020B0604030504040204" pitchFamily="34" charset="-120"/>
                <a:ea typeface="微軟正黑體" panose="020B0604030504040204" pitchFamily="34" charset="-120"/>
              </a:rPr>
              <a:t>由於</a:t>
            </a:r>
            <a:r>
              <a:rPr lang="en-US" altLang="zh-TW" sz="2400" b="1" dirty="0">
                <a:solidFill>
                  <a:srgbClr val="FF0000"/>
                </a:solidFill>
                <a:latin typeface="微軟正黑體" panose="020B0604030504040204" pitchFamily="34" charset="-120"/>
                <a:ea typeface="微軟正黑體" panose="020B0604030504040204" pitchFamily="34" charset="-120"/>
              </a:rPr>
              <a:t>B</a:t>
            </a:r>
            <a:r>
              <a:rPr lang="zh-TW" altLang="zh-TW" sz="2400" b="1" dirty="0">
                <a:solidFill>
                  <a:srgbClr val="FF0000"/>
                </a:solidFill>
                <a:latin typeface="微軟正黑體" panose="020B0604030504040204" pitchFamily="34" charset="-120"/>
                <a:ea typeface="微軟正黑體" panose="020B0604030504040204" pitchFamily="34" charset="-120"/>
              </a:rPr>
              <a:t>男學生</a:t>
            </a:r>
            <a:r>
              <a:rPr lang="en-US" altLang="zh-TW" sz="2400" b="1" dirty="0">
                <a:solidFill>
                  <a:srgbClr val="FF0000"/>
                </a:solidFill>
                <a:latin typeface="微軟正黑體" panose="020B0604030504040204" pitchFamily="34" charset="-120"/>
                <a:ea typeface="微軟正黑體" panose="020B0604030504040204" pitchFamily="34" charset="-120"/>
              </a:rPr>
              <a:t>108</a:t>
            </a:r>
            <a:r>
              <a:rPr lang="zh-TW" altLang="zh-TW" sz="2400" b="1" dirty="0">
                <a:solidFill>
                  <a:srgbClr val="FF0000"/>
                </a:solidFill>
                <a:latin typeface="微軟正黑體" panose="020B0604030504040204" pitchFamily="34" charset="-120"/>
                <a:ea typeface="微軟正黑體" panose="020B0604030504040204" pitchFamily="34" charset="-120"/>
              </a:rPr>
              <a:t>學年度間接受校內輔導次數為</a:t>
            </a:r>
            <a:r>
              <a:rPr lang="en-US" altLang="zh-TW" sz="2400" b="1" dirty="0">
                <a:solidFill>
                  <a:srgbClr val="FF0000"/>
                </a:solidFill>
                <a:latin typeface="微軟正黑體" panose="020B0604030504040204" pitchFamily="34" charset="-120"/>
                <a:ea typeface="微軟正黑體" panose="020B0604030504040204" pitchFamily="34" charset="-120"/>
              </a:rPr>
              <a:t>2</a:t>
            </a:r>
            <a:r>
              <a:rPr lang="zh-TW" altLang="zh-TW" sz="2400" b="1" dirty="0">
                <a:solidFill>
                  <a:srgbClr val="FF0000"/>
                </a:solidFill>
                <a:latin typeface="微軟正黑體" panose="020B0604030504040204" pitchFamily="34" charset="-120"/>
                <a:ea typeface="微軟正黑體" panose="020B0604030504040204" pitchFamily="34" charset="-120"/>
              </a:rPr>
              <a:t>次，本表【校內提供輔導協助人數】請填報為【</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人數】，其「年齡」計算則以</a:t>
            </a:r>
            <a:r>
              <a:rPr lang="en-US" altLang="zh-TW" sz="2400" b="1" dirty="0">
                <a:solidFill>
                  <a:srgbClr val="FF0000"/>
                </a:solidFill>
                <a:latin typeface="微軟正黑體" panose="020B0604030504040204" pitchFamily="34" charset="-120"/>
                <a:ea typeface="微軟正黑體" panose="020B0604030504040204" pitchFamily="34" charset="-120"/>
              </a:rPr>
              <a:t>108</a:t>
            </a:r>
            <a:r>
              <a:rPr lang="zh-TW" altLang="zh-TW" sz="2400" b="1" dirty="0">
                <a:solidFill>
                  <a:srgbClr val="FF0000"/>
                </a:solidFill>
                <a:latin typeface="微軟正黑體" panose="020B0604030504040204" pitchFamily="34" charset="-120"/>
                <a:ea typeface="微軟正黑體" panose="020B0604030504040204" pitchFamily="34" charset="-120"/>
              </a:rPr>
              <a:t>學年度</a:t>
            </a:r>
            <a:r>
              <a:rPr lang="en-US" altLang="zh-TW" sz="2400" b="1" dirty="0">
                <a:solidFill>
                  <a:srgbClr val="FF0000"/>
                </a:solidFill>
                <a:latin typeface="微軟正黑體" panose="020B0604030504040204" pitchFamily="34" charset="-120"/>
                <a:ea typeface="微軟正黑體" panose="020B0604030504040204" pitchFamily="34" charset="-120"/>
              </a:rPr>
              <a:t>-87</a:t>
            </a:r>
            <a:r>
              <a:rPr lang="zh-TW" altLang="zh-TW" sz="2400" b="1" dirty="0">
                <a:solidFill>
                  <a:srgbClr val="FF0000"/>
                </a:solidFill>
                <a:latin typeface="微軟正黑體" panose="020B0604030504040204" pitchFamily="34" charset="-120"/>
                <a:ea typeface="微軟正黑體" panose="020B0604030504040204" pitchFamily="34" charset="-120"/>
              </a:rPr>
              <a:t>年＝</a:t>
            </a:r>
            <a:r>
              <a:rPr lang="en-US" altLang="zh-TW" sz="2400" b="1" dirty="0">
                <a:solidFill>
                  <a:srgbClr val="FF0000"/>
                </a:solidFill>
                <a:latin typeface="微軟正黑體" panose="020B0604030504040204" pitchFamily="34" charset="-120"/>
                <a:ea typeface="微軟正黑體" panose="020B0604030504040204" pitchFamily="34" charset="-120"/>
              </a:rPr>
              <a:t>21</a:t>
            </a:r>
            <a:r>
              <a:rPr lang="zh-TW" altLang="zh-TW" sz="2400" b="1" dirty="0">
                <a:solidFill>
                  <a:srgbClr val="FF0000"/>
                </a:solidFill>
                <a:latin typeface="微軟正黑體" panose="020B0604030504040204" pitchFamily="34" charset="-120"/>
                <a:ea typeface="微軟正黑體" panose="020B0604030504040204" pitchFamily="34" charset="-120"/>
              </a:rPr>
              <a:t>歲，故請填報</a:t>
            </a:r>
            <a:r>
              <a:rPr lang="en-US" altLang="zh-TW" sz="2400" b="1" dirty="0">
                <a:solidFill>
                  <a:srgbClr val="FF0000"/>
                </a:solidFill>
                <a:latin typeface="微軟正黑體" panose="020B0604030504040204" pitchFamily="34" charset="-120"/>
                <a:ea typeface="微軟正黑體" panose="020B0604030504040204" pitchFamily="34" charset="-120"/>
              </a:rPr>
              <a:t>B</a:t>
            </a:r>
            <a:r>
              <a:rPr lang="zh-TW" altLang="zh-TW" sz="2400" b="1" dirty="0">
                <a:solidFill>
                  <a:srgbClr val="FF0000"/>
                </a:solidFill>
                <a:latin typeface="微軟正黑體" panose="020B0604030504040204" pitchFamily="34" charset="-120"/>
                <a:ea typeface="微軟正黑體" panose="020B0604030504040204" pitchFamily="34" charset="-120"/>
              </a:rPr>
              <a:t>男學生【</a:t>
            </a:r>
            <a:r>
              <a:rPr lang="en-US" altLang="zh-TW" sz="2400" b="1" dirty="0">
                <a:solidFill>
                  <a:srgbClr val="FF0000"/>
                </a:solidFill>
                <a:latin typeface="微軟正黑體" panose="020B0604030504040204" pitchFamily="34" charset="-120"/>
                <a:ea typeface="微軟正黑體" panose="020B0604030504040204" pitchFamily="34" charset="-120"/>
              </a:rPr>
              <a:t>20</a:t>
            </a:r>
            <a:r>
              <a:rPr lang="zh-TW" altLang="zh-TW" sz="2400" b="1" dirty="0">
                <a:solidFill>
                  <a:srgbClr val="FF0000"/>
                </a:solidFill>
                <a:latin typeface="微軟正黑體" panose="020B0604030504040204" pitchFamily="34" charset="-120"/>
                <a:ea typeface="微軟正黑體" panose="020B0604030504040204" pitchFamily="34" charset="-120"/>
              </a:rPr>
              <a:t>歲</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含</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以上】。</a:t>
            </a:r>
          </a:p>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endParaRPr lang="en-US" altLang="zh-TW" sz="24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nvGraphicFramePr>
        <p:xfrm>
          <a:off x="150813" y="4137025"/>
          <a:ext cx="11815762" cy="2255838"/>
        </p:xfrm>
        <a:graphic>
          <a:graphicData uri="http://schemas.openxmlformats.org/drawingml/2006/table">
            <a:tbl>
              <a:tblPr firstRow="1" firstCol="1" bandRow="1">
                <a:tableStyleId>{10A1B5D5-9B99-4C35-A422-299274C87663}</a:tableStyleId>
              </a:tblPr>
              <a:tblGrid>
                <a:gridCol w="1137738">
                  <a:extLst>
                    <a:ext uri="{9D8B030D-6E8A-4147-A177-3AD203B41FA5}">
                      <a16:colId xmlns:a16="http://schemas.microsoft.com/office/drawing/2014/main" val="1335679642"/>
                    </a:ext>
                  </a:extLst>
                </a:gridCol>
                <a:gridCol w="1738883">
                  <a:extLst>
                    <a:ext uri="{9D8B030D-6E8A-4147-A177-3AD203B41FA5}">
                      <a16:colId xmlns:a16="http://schemas.microsoft.com/office/drawing/2014/main" val="2144745038"/>
                    </a:ext>
                  </a:extLst>
                </a:gridCol>
                <a:gridCol w="2608325">
                  <a:extLst>
                    <a:ext uri="{9D8B030D-6E8A-4147-A177-3AD203B41FA5}">
                      <a16:colId xmlns:a16="http://schemas.microsoft.com/office/drawing/2014/main" val="2987961323"/>
                    </a:ext>
                  </a:extLst>
                </a:gridCol>
                <a:gridCol w="1334143">
                  <a:extLst>
                    <a:ext uri="{9D8B030D-6E8A-4147-A177-3AD203B41FA5}">
                      <a16:colId xmlns:a16="http://schemas.microsoft.com/office/drawing/2014/main" val="3088560125"/>
                    </a:ext>
                  </a:extLst>
                </a:gridCol>
                <a:gridCol w="1304860">
                  <a:extLst>
                    <a:ext uri="{9D8B030D-6E8A-4147-A177-3AD203B41FA5}">
                      <a16:colId xmlns:a16="http://schemas.microsoft.com/office/drawing/2014/main" val="1232193910"/>
                    </a:ext>
                  </a:extLst>
                </a:gridCol>
                <a:gridCol w="1845907">
                  <a:extLst>
                    <a:ext uri="{9D8B030D-6E8A-4147-A177-3AD203B41FA5}">
                      <a16:colId xmlns:a16="http://schemas.microsoft.com/office/drawing/2014/main" val="777657746"/>
                    </a:ext>
                  </a:extLst>
                </a:gridCol>
                <a:gridCol w="1845907">
                  <a:extLst>
                    <a:ext uri="{9D8B030D-6E8A-4147-A177-3AD203B41FA5}">
                      <a16:colId xmlns:a16="http://schemas.microsoft.com/office/drawing/2014/main" val="1657313694"/>
                    </a:ext>
                  </a:extLst>
                </a:gridCol>
              </a:tblGrid>
              <a:tr h="578064">
                <a:tc rowSpan="3">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學年度</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rowSpan="3">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學制班別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rowSpan="3">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輔導</a:t>
                      </a:r>
                      <a:endParaRPr lang="en-US" altLang="zh-TW" sz="2400" b="0" kern="100" dirty="0" smtClean="0">
                        <a:solidFill>
                          <a:schemeClr val="tx1"/>
                        </a:solidFill>
                        <a:effectLst/>
                        <a:latin typeface="微軟正黑體" panose="020B0604030504040204" pitchFamily="34" charset="-120"/>
                        <a:ea typeface="微軟正黑體" panose="020B0604030504040204" pitchFamily="34" charset="-120"/>
                      </a:endParaRPr>
                    </a:p>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smtClean="0">
                          <a:solidFill>
                            <a:schemeClr val="tx1"/>
                          </a:solidFill>
                          <a:effectLst/>
                          <a:latin typeface="微軟正黑體" panose="020B0604030504040204" pitchFamily="34" charset="-120"/>
                          <a:ea typeface="微軟正黑體" panose="020B0604030504040204" pitchFamily="34" charset="-120"/>
                        </a:rPr>
                        <a:t>身分</a:t>
                      </a:r>
                      <a:r>
                        <a:rPr lang="zh-TW" sz="2400" b="0" kern="100" dirty="0">
                          <a:solidFill>
                            <a:schemeClr val="tx1"/>
                          </a:solidFill>
                          <a:effectLst/>
                          <a:latin typeface="微軟正黑體" panose="020B0604030504040204" pitchFamily="34" charset="-120"/>
                          <a:ea typeface="微軟正黑體" panose="020B0604030504040204" pitchFamily="34" charset="-120"/>
                        </a:rPr>
                        <a:t>別</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gridSpan="4">
                  <a:txBody>
                    <a:bodyPr/>
                    <a:lstStyle/>
                    <a:p>
                      <a:pPr algn="ctr">
                        <a:lnSpc>
                          <a:spcPts val="15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校內輔導協助人數</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585267824"/>
                  </a:ext>
                </a:extLst>
              </a:tr>
              <a:tr h="46325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未滿</a:t>
                      </a:r>
                      <a:r>
                        <a:rPr lang="en-US" sz="2400" b="0" kern="100" dirty="0">
                          <a:solidFill>
                            <a:schemeClr val="tx1"/>
                          </a:solidFill>
                          <a:effectLst/>
                          <a:latin typeface="微軟正黑體" panose="020B0604030504040204" pitchFamily="34" charset="-120"/>
                          <a:ea typeface="微軟正黑體" panose="020B0604030504040204" pitchFamily="34" charset="-120"/>
                        </a:rPr>
                        <a:t>20</a:t>
                      </a:r>
                      <a:r>
                        <a:rPr lang="zh-TW" sz="2400" b="0" kern="100" dirty="0">
                          <a:solidFill>
                            <a:schemeClr val="tx1"/>
                          </a:solidFill>
                          <a:effectLst/>
                          <a:latin typeface="微軟正黑體" panose="020B0604030504040204" pitchFamily="34" charset="-120"/>
                          <a:ea typeface="微軟正黑體" panose="020B0604030504040204" pitchFamily="34" charset="-120"/>
                        </a:rPr>
                        <a:t>歲</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lang="zh-TW" altLang="en-US"/>
                    </a:p>
                  </a:txBody>
                  <a:tcPr/>
                </a:tc>
                <a:tc gridSpan="2">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b="0" kern="100" dirty="0">
                          <a:solidFill>
                            <a:schemeClr val="tx1"/>
                          </a:solidFill>
                          <a:effectLst/>
                          <a:latin typeface="微軟正黑體" panose="020B0604030504040204" pitchFamily="34" charset="-120"/>
                          <a:ea typeface="微軟正黑體" panose="020B0604030504040204" pitchFamily="34" charset="-120"/>
                        </a:rPr>
                        <a:t>20</a:t>
                      </a:r>
                      <a:r>
                        <a:rPr lang="zh-TW" sz="2400" b="0" kern="100" dirty="0">
                          <a:solidFill>
                            <a:schemeClr val="tx1"/>
                          </a:solidFill>
                          <a:effectLst/>
                          <a:latin typeface="微軟正黑體" panose="020B0604030504040204" pitchFamily="34" charset="-120"/>
                          <a:ea typeface="微軟正黑體" panose="020B0604030504040204" pitchFamily="34" charset="-120"/>
                        </a:rPr>
                        <a:t>歲</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含</a:t>
                      </a:r>
                      <a:r>
                        <a:rPr lang="en-US" sz="2400" b="0" kern="100" dirty="0">
                          <a:solidFill>
                            <a:schemeClr val="tx1"/>
                          </a:solidFill>
                          <a:effectLst/>
                          <a:latin typeface="微軟正黑體" panose="020B0604030504040204" pitchFamily="34" charset="-120"/>
                          <a:ea typeface="微軟正黑體" panose="020B0604030504040204" pitchFamily="34" charset="-120"/>
                        </a:rPr>
                        <a:t>)</a:t>
                      </a:r>
                      <a:r>
                        <a:rPr lang="zh-TW" sz="2400" b="0" kern="100" dirty="0">
                          <a:solidFill>
                            <a:schemeClr val="tx1"/>
                          </a:solidFill>
                          <a:effectLst/>
                          <a:latin typeface="微軟正黑體" panose="020B0604030504040204" pitchFamily="34" charset="-120"/>
                          <a:ea typeface="微軟正黑體" panose="020B0604030504040204" pitchFamily="34" charset="-120"/>
                        </a:rPr>
                        <a:t>以上</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lang="zh-TW" altLang="en-US"/>
                    </a:p>
                  </a:txBody>
                  <a:tcPr/>
                </a:tc>
                <a:extLst>
                  <a:ext uri="{0D108BD9-81ED-4DB2-BD59-A6C34878D82A}">
                    <a16:rowId xmlns:a16="http://schemas.microsoft.com/office/drawing/2014/main" val="3986368431"/>
                  </a:ext>
                </a:extLst>
              </a:tr>
              <a:tr h="46325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男</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女</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男</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lnSpc>
                          <a:spcPct val="1000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0" kern="100" dirty="0">
                          <a:solidFill>
                            <a:schemeClr val="tx1"/>
                          </a:solidFill>
                          <a:effectLst/>
                          <a:latin typeface="微軟正黑體" panose="020B0604030504040204" pitchFamily="34" charset="-120"/>
                          <a:ea typeface="微軟正黑體" panose="020B0604030504040204" pitchFamily="34" charset="-120"/>
                        </a:rPr>
                        <a:t>女</a:t>
                      </a:r>
                      <a:endParaRPr lang="zh-TW" sz="24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253083141"/>
                  </a:ext>
                </a:extLst>
              </a:tr>
              <a:tr h="751264">
                <a:tc>
                  <a:txBody>
                    <a:bodyPr/>
                    <a:lstStyle/>
                    <a:p>
                      <a:pPr algn="ctr">
                        <a:lnSpc>
                          <a:spcPts val="15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b="1" kern="1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108</a:t>
                      </a:r>
                      <a:endParaRPr lang="zh-TW" sz="24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ts val="15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1" kern="1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進修學士班</a:t>
                      </a:r>
                      <a:endParaRPr lang="zh-TW" sz="24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ts val="15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sz="2400" b="1" kern="1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育有子女之學生</a:t>
                      </a:r>
                      <a:endParaRPr lang="zh-TW" sz="24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ts val="15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b="1" kern="1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a:t>
                      </a:r>
                      <a:endParaRPr lang="zh-TW" sz="24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ts val="15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b="1" kern="1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a:t>
                      </a:r>
                      <a:endParaRPr lang="zh-TW" sz="24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ts val="15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b="1" kern="100" dirty="0" smtClean="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1</a:t>
                      </a:r>
                      <a:endParaRPr lang="zh-TW" sz="24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ts val="1500"/>
                        </a:lnSpc>
                        <a:spcAft>
                          <a:spcPts val="0"/>
                        </a:spcAft>
                        <a:tabLst>
                          <a:tab pos="476885" algn="l"/>
                          <a:tab pos="747395" algn="l"/>
                          <a:tab pos="836930" algn="l"/>
                          <a:tab pos="1017270" algn="l"/>
                          <a:tab pos="1107440" algn="l"/>
                          <a:tab pos="1196975" algn="l"/>
                          <a:tab pos="1377315" algn="l"/>
                          <a:tab pos="1467485" algn="l"/>
                          <a:tab pos="1557020" algn="l"/>
                          <a:tab pos="164719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b="1" kern="1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a:t>
                      </a:r>
                      <a:endParaRPr lang="zh-TW" sz="24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1" marR="685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559261"/>
                  </a:ext>
                </a:extLst>
              </a:tr>
            </a:tbl>
          </a:graphicData>
        </a:graphic>
      </p:graphicFrame>
      <p:sp>
        <p:nvSpPr>
          <p:cNvPr id="162852" name="投影片編號版面配置區 3"/>
          <p:cNvSpPr>
            <a:spLocks noGrp="1"/>
          </p:cNvSpPr>
          <p:nvPr>
            <p:ph type="sldNum" sz="quarter" idx="10"/>
          </p:nvPr>
        </p:nvSpPr>
        <p:spPr bwMode="auto">
          <a:xfrm>
            <a:off x="9448800" y="6392863"/>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1438C994-1A5A-45EF-B97C-5525ECAFB2F1}" type="slidenum">
              <a:rPr lang="zh-TW" altLang="en-US" smtClean="0">
                <a:solidFill>
                  <a:srgbClr val="000000"/>
                </a:solidFill>
              </a:rPr>
              <a:pPr fontAlgn="base">
                <a:spcBef>
                  <a:spcPct val="0"/>
                </a:spcBef>
                <a:spcAft>
                  <a:spcPct val="0"/>
                </a:spcAft>
              </a:pPr>
              <a:t>98</a:t>
            </a:fld>
            <a:endParaRPr lang="zh-TW" altLang="en-US" smtClean="0">
              <a:solidFill>
                <a:srgbClr val="000000"/>
              </a:solidFill>
            </a:endParaRPr>
          </a:p>
        </p:txBody>
      </p:sp>
    </p:spTree>
  </p:cSld>
  <p:clrMapOvr>
    <a:masterClrMapping/>
  </p:clrMapOvr>
  <p:transition spd="slow"/>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標題 1"/>
          <p:cNvSpPr>
            <a:spLocks noGrp="1"/>
          </p:cNvSpPr>
          <p:nvPr>
            <p:ph type="title"/>
          </p:nvPr>
        </p:nvSpPr>
        <p:spPr bwMode="auto">
          <a:xfrm>
            <a:off x="314325" y="152400"/>
            <a:ext cx="125253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mtClean="0"/>
              <a:t>22</a:t>
            </a:r>
            <a:endParaRPr lang="zh-TW" altLang="en-US" smtClean="0"/>
          </a:p>
        </p:txBody>
      </p:sp>
      <p:sp>
        <p:nvSpPr>
          <p:cNvPr id="163843" name="標題 1"/>
          <p:cNvSpPr txBox="1">
            <a:spLocks/>
          </p:cNvSpPr>
          <p:nvPr/>
        </p:nvSpPr>
        <p:spPr bwMode="auto">
          <a:xfrm>
            <a:off x="1841500" y="276225"/>
            <a:ext cx="101250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eaLnBrk="1" hangingPunct="1">
              <a:lnSpc>
                <a:spcPct val="90000"/>
              </a:lnSpc>
            </a:pPr>
            <a:r>
              <a:rPr lang="zh-TW" altLang="en-US" sz="2800" b="1">
                <a:solidFill>
                  <a:srgbClr val="C5E0B4"/>
                </a:solidFill>
                <a:latin typeface="微軟正黑體" panose="020B0604030504040204" pitchFamily="34" charset="-120"/>
                <a:ea typeface="微軟正黑體" panose="020B0604030504040204" pitchFamily="34" charset="-120"/>
              </a:rPr>
              <a:t>新表 </a:t>
            </a:r>
            <a:r>
              <a:rPr lang="zh-TW" altLang="zh-TW" sz="2800" b="1">
                <a:solidFill>
                  <a:srgbClr val="C5E0B4"/>
                </a:solidFill>
                <a:latin typeface="微軟正黑體" panose="020B0604030504040204" pitchFamily="34" charset="-120"/>
                <a:ea typeface="微軟正黑體" panose="020B0604030504040204" pitchFamily="34" charset="-120"/>
              </a:rPr>
              <a:t>表</a:t>
            </a:r>
            <a:r>
              <a:rPr lang="en-US" altLang="zh-TW" sz="2800" b="1">
                <a:solidFill>
                  <a:srgbClr val="C5E0B4"/>
                </a:solidFill>
                <a:latin typeface="微軟正黑體" panose="020B0604030504040204" pitchFamily="34" charset="-120"/>
                <a:ea typeface="微軟正黑體" panose="020B0604030504040204" pitchFamily="34" charset="-120"/>
              </a:rPr>
              <a:t>7-12 </a:t>
            </a:r>
            <a:r>
              <a:rPr lang="zh-TW" altLang="zh-TW" sz="2800" b="1">
                <a:solidFill>
                  <a:srgbClr val="C5E0B4"/>
                </a:solidFill>
                <a:latin typeface="微軟正黑體" panose="020B0604030504040204" pitchFamily="34" charset="-120"/>
                <a:ea typeface="微軟正黑體" panose="020B0604030504040204" pitchFamily="34" charset="-120"/>
              </a:rPr>
              <a:t>學生懷孕</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含育有子女者</a:t>
            </a:r>
            <a:r>
              <a:rPr lang="en-US" altLang="zh-TW" sz="2800" b="1">
                <a:solidFill>
                  <a:srgbClr val="C5E0B4"/>
                </a:solidFill>
                <a:latin typeface="微軟正黑體" panose="020B0604030504040204" pitchFamily="34" charset="-120"/>
                <a:ea typeface="微軟正黑體" panose="020B0604030504040204" pitchFamily="34" charset="-120"/>
              </a:rPr>
              <a:t>)</a:t>
            </a:r>
            <a:r>
              <a:rPr lang="zh-TW" altLang="zh-TW" sz="2800" b="1">
                <a:solidFill>
                  <a:srgbClr val="C5E0B4"/>
                </a:solidFill>
                <a:latin typeface="微軟正黑體" panose="020B0604030504040204" pitchFamily="34" charset="-120"/>
                <a:ea typeface="微軟正黑體" panose="020B0604030504040204" pitchFamily="34" charset="-120"/>
              </a:rPr>
              <a:t>輔導協助情形統計表</a:t>
            </a:r>
            <a:endParaRPr lang="zh-TW" altLang="en-US" sz="2800" b="1">
              <a:solidFill>
                <a:srgbClr val="C5E0B4"/>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0" y="1112838"/>
            <a:ext cx="12176125" cy="5632450"/>
          </a:xfrm>
          <a:prstGeom prst="rect">
            <a:avLst/>
          </a:prstGeom>
          <a:solidFill>
            <a:schemeClr val="bg1">
              <a:lumMod val="95000"/>
            </a:schemeClr>
          </a:solidFill>
        </p:spPr>
        <p:txBody>
          <a:bodyPr>
            <a:spAutoFit/>
          </a:bodyPr>
          <a:lstStyle/>
          <a:p>
            <a:pPr>
              <a:defRPr/>
            </a:pPr>
            <a:r>
              <a:rPr lang="zh-TW" altLang="zh-TW" sz="2400" b="1" dirty="0">
                <a:solidFill>
                  <a:srgbClr val="FF0000"/>
                </a:solidFill>
                <a:latin typeface="微軟正黑體" panose="020B0604030504040204" pitchFamily="34" charset="-120"/>
                <a:ea typeface="微軟正黑體" panose="020B0604030504040204" pitchFamily="34" charset="-120"/>
              </a:rPr>
              <a:t>範例</a:t>
            </a:r>
            <a:r>
              <a:rPr lang="en-US" altLang="zh-TW" sz="2400" b="1" dirty="0">
                <a:solidFill>
                  <a:srgbClr val="FF0000"/>
                </a:solidFill>
                <a:latin typeface="微軟正黑體" panose="020B0604030504040204" pitchFamily="34" charset="-120"/>
                <a:ea typeface="微軟正黑體" panose="020B0604030504040204" pitchFamily="34" charset="-120"/>
              </a:rPr>
              <a:t>3</a:t>
            </a:r>
            <a:r>
              <a:rPr lang="zh-TW" altLang="zh-TW" sz="2400" b="1" dirty="0">
                <a:solidFill>
                  <a:srgbClr val="FF0000"/>
                </a:solidFill>
                <a:latin typeface="微軟正黑體" panose="020B0604030504040204" pitchFamily="34" charset="-120"/>
                <a:ea typeface="微軟正黑體" panose="020B0604030504040204" pitchFamily="34" charset="-120"/>
              </a:rPr>
              <a:t>：</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a:defRPr/>
            </a:pPr>
            <a:r>
              <a:rPr lang="en-US" altLang="zh-TW" sz="2400" dirty="0">
                <a:solidFill>
                  <a:prstClr val="black"/>
                </a:solidFill>
                <a:latin typeface="微軟正黑體" panose="020B0604030504040204" pitchFamily="34" charset="-120"/>
                <a:ea typeface="微軟正黑體" panose="020B0604030504040204" pitchFamily="34" charset="-120"/>
              </a:rPr>
              <a:t>YY</a:t>
            </a:r>
            <a:r>
              <a:rPr lang="zh-TW" altLang="zh-TW" sz="2400" dirty="0">
                <a:solidFill>
                  <a:prstClr val="black"/>
                </a:solidFill>
                <a:latin typeface="微軟正黑體" panose="020B0604030504040204" pitchFamily="34" charset="-120"/>
                <a:ea typeface="微軟正黑體" panose="020B0604030504040204" pitchFamily="34" charset="-120"/>
              </a:rPr>
              <a:t>大學</a:t>
            </a:r>
            <a:r>
              <a:rPr lang="zh-TW" altLang="zh-TW" sz="2400" b="1" dirty="0">
                <a:solidFill>
                  <a:srgbClr val="FF0000"/>
                </a:solidFill>
                <a:latin typeface="微軟正黑體" panose="020B0604030504040204" pitchFamily="34" charset="-120"/>
                <a:ea typeface="微軟正黑體" panose="020B0604030504040204" pitchFamily="34" charset="-120"/>
              </a:rPr>
              <a:t>「</a:t>
            </a:r>
            <a:r>
              <a:rPr lang="en-US" altLang="zh-TW" sz="2400" b="1" dirty="0">
                <a:solidFill>
                  <a:srgbClr val="FF0000"/>
                </a:solidFill>
                <a:latin typeface="微軟正黑體" panose="020B0604030504040204" pitchFamily="34" charset="-120"/>
                <a:ea typeface="微軟正黑體" panose="020B0604030504040204" pitchFamily="34" charset="-120"/>
              </a:rPr>
              <a:t>C</a:t>
            </a:r>
            <a:r>
              <a:rPr lang="zh-TW" altLang="zh-TW" sz="2400" b="1" dirty="0">
                <a:solidFill>
                  <a:srgbClr val="FF0000"/>
                </a:solidFill>
                <a:latin typeface="微軟正黑體" panose="020B0604030504040204" pitchFamily="34" charset="-120"/>
                <a:ea typeface="微軟正黑體" panose="020B0604030504040204" pitchFamily="34" charset="-120"/>
              </a:rPr>
              <a:t>女學生」</a:t>
            </a:r>
            <a:r>
              <a:rPr lang="zh-TW" altLang="zh-TW" sz="2400" dirty="0">
                <a:solidFill>
                  <a:prstClr val="black"/>
                </a:solidFill>
                <a:latin typeface="微軟正黑體" panose="020B0604030504040204" pitchFamily="34" charset="-120"/>
                <a:ea typeface="微軟正黑體" panose="020B0604030504040204" pitchFamily="34" charset="-120"/>
              </a:rPr>
              <a:t>就讀</a:t>
            </a:r>
            <a:r>
              <a:rPr lang="zh-TW" altLang="zh-TW" sz="2400" b="1" dirty="0">
                <a:solidFill>
                  <a:srgbClr val="FF0000"/>
                </a:solidFill>
                <a:latin typeface="微軟正黑體" panose="020B0604030504040204" pitchFamily="34" charset="-120"/>
                <a:ea typeface="微軟正黑體" panose="020B0604030504040204" pitchFamily="34" charset="-120"/>
              </a:rPr>
              <a:t>日間碩士班</a:t>
            </a:r>
            <a:r>
              <a:rPr lang="zh-TW" altLang="zh-TW" sz="2400"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出生年為</a:t>
            </a:r>
            <a:r>
              <a:rPr lang="en-US" altLang="zh-TW" sz="2400" b="1" dirty="0">
                <a:solidFill>
                  <a:srgbClr val="FF0000"/>
                </a:solidFill>
                <a:latin typeface="微軟正黑體" panose="020B0604030504040204" pitchFamily="34" charset="-120"/>
                <a:ea typeface="微軟正黑體" panose="020B0604030504040204" pitchFamily="34" charset="-120"/>
              </a:rPr>
              <a:t>83</a:t>
            </a:r>
            <a:r>
              <a:rPr lang="zh-TW" altLang="zh-TW" sz="2400" b="1" dirty="0">
                <a:solidFill>
                  <a:srgbClr val="FF0000"/>
                </a:solidFill>
                <a:latin typeface="微軟正黑體" panose="020B0604030504040204" pitchFamily="34" charset="-120"/>
                <a:ea typeface="微軟正黑體" panose="020B0604030504040204" pitchFamily="34" charset="-120"/>
              </a:rPr>
              <a:t>年、且育有</a:t>
            </a:r>
            <a:r>
              <a:rPr lang="en-US" altLang="zh-TW" sz="2400" b="1" dirty="0">
                <a:solidFill>
                  <a:srgbClr val="FF0000"/>
                </a:solidFill>
                <a:latin typeface="微軟正黑體" panose="020B0604030504040204" pitchFamily="34" charset="-120"/>
                <a:ea typeface="微軟正黑體" panose="020B0604030504040204" pitchFamily="34" charset="-120"/>
              </a:rPr>
              <a:t>2</a:t>
            </a:r>
            <a:r>
              <a:rPr lang="zh-TW" altLang="zh-TW" sz="2400" b="1" dirty="0">
                <a:solidFill>
                  <a:srgbClr val="FF0000"/>
                </a:solidFill>
                <a:latin typeface="微軟正黑體" panose="020B0604030504040204" pitchFamily="34" charset="-120"/>
                <a:ea typeface="微軟正黑體" panose="020B0604030504040204" pitchFamily="34" charset="-120"/>
              </a:rPr>
              <a:t>歲子女及懷孕第</a:t>
            </a:r>
            <a:r>
              <a:rPr lang="en-US" altLang="zh-TW" sz="2400" b="1" dirty="0">
                <a:solidFill>
                  <a:srgbClr val="FF0000"/>
                </a:solidFill>
                <a:latin typeface="微軟正黑體" panose="020B0604030504040204" pitchFamily="34" charset="-120"/>
                <a:ea typeface="微軟正黑體" panose="020B0604030504040204" pitchFamily="34" charset="-120"/>
              </a:rPr>
              <a:t>2</a:t>
            </a:r>
            <a:r>
              <a:rPr lang="zh-TW" altLang="zh-TW" sz="2400" b="1" dirty="0">
                <a:solidFill>
                  <a:srgbClr val="FF0000"/>
                </a:solidFill>
                <a:latin typeface="微軟正黑體" panose="020B0604030504040204" pitchFamily="34" charset="-120"/>
                <a:ea typeface="微軟正黑體" panose="020B0604030504040204" pitchFamily="34" charset="-120"/>
              </a:rPr>
              <a:t>胎</a:t>
            </a:r>
            <a:r>
              <a:rPr lang="zh-TW" altLang="zh-TW" sz="2400" dirty="0">
                <a:solidFill>
                  <a:prstClr val="black"/>
                </a:solidFill>
                <a:latin typeface="微軟正黑體" panose="020B0604030504040204" pitchFamily="34" charset="-120"/>
                <a:ea typeface="微軟正黑體" panose="020B0604030504040204" pitchFamily="34" charset="-120"/>
              </a:rPr>
              <a:t>，</a:t>
            </a:r>
            <a:r>
              <a:rPr lang="en-US" altLang="zh-TW" sz="2400" dirty="0">
                <a:solidFill>
                  <a:prstClr val="black"/>
                </a:solidFill>
                <a:latin typeface="微軟正黑體" panose="020B0604030504040204" pitchFamily="34" charset="-120"/>
                <a:ea typeface="微軟正黑體" panose="020B0604030504040204" pitchFamily="34" charset="-120"/>
              </a:rPr>
              <a:t>C</a:t>
            </a:r>
            <a:r>
              <a:rPr lang="zh-TW" altLang="zh-TW" sz="2400" dirty="0">
                <a:solidFill>
                  <a:prstClr val="black"/>
                </a:solidFill>
                <a:latin typeface="微軟正黑體" panose="020B0604030504040204" pitchFamily="34" charset="-120"/>
                <a:ea typeface="微軟正黑體" panose="020B0604030504040204" pitchFamily="34" charset="-120"/>
              </a:rPr>
              <a:t>女學生透過學校轉介校外社會福利機構輔導協助：</a:t>
            </a:r>
          </a:p>
          <a:p>
            <a:pPr>
              <a:defRPr/>
            </a:pPr>
            <a:r>
              <a:rPr lang="zh-TW" altLang="zh-TW" sz="2400" b="1" dirty="0">
                <a:solidFill>
                  <a:srgbClr val="FF0000"/>
                </a:solidFill>
                <a:latin typeface="微軟正黑體" panose="020B0604030504040204" pitchFamily="34" charset="-120"/>
                <a:ea typeface="微軟正黑體" panose="020B0604030504040204" pitchFamily="34" charset="-120"/>
              </a:rPr>
              <a:t>第</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次</a:t>
            </a:r>
            <a:r>
              <a:rPr lang="zh-TW" altLang="zh-TW" sz="2400" dirty="0">
                <a:solidFill>
                  <a:prstClr val="black"/>
                </a:solidFill>
                <a:latin typeface="微軟正黑體" panose="020B0604030504040204" pitchFamily="34" charset="-120"/>
                <a:ea typeface="微軟正黑體" panose="020B0604030504040204" pitchFamily="34" charset="-120"/>
              </a:rPr>
              <a:t>：</a:t>
            </a:r>
            <a:r>
              <a:rPr lang="en-US" altLang="zh-TW" sz="2400" dirty="0">
                <a:solidFill>
                  <a:prstClr val="black"/>
                </a:solidFill>
                <a:latin typeface="微軟正黑體" panose="020B0604030504040204" pitchFamily="34" charset="-120"/>
                <a:ea typeface="微軟正黑體" panose="020B0604030504040204" pitchFamily="34" charset="-120"/>
              </a:rPr>
              <a:t>108</a:t>
            </a:r>
            <a:r>
              <a:rPr lang="zh-TW" altLang="zh-TW"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05</a:t>
            </a:r>
            <a:r>
              <a:rPr lang="zh-TW" altLang="zh-TW" sz="2400" dirty="0">
                <a:solidFill>
                  <a:prstClr val="black"/>
                </a:solidFill>
                <a:latin typeface="微軟正黑體" panose="020B0604030504040204" pitchFamily="34" charset="-120"/>
                <a:ea typeface="微軟正黑體" panose="020B0604030504040204" pitchFamily="34" charset="-120"/>
              </a:rPr>
              <a:t>月</a:t>
            </a:r>
            <a:r>
              <a:rPr lang="en-US" altLang="zh-TW" sz="2400" dirty="0">
                <a:solidFill>
                  <a:prstClr val="black"/>
                </a:solidFill>
                <a:latin typeface="微軟正黑體" panose="020B0604030504040204" pitchFamily="34" charset="-120"/>
                <a:ea typeface="微軟正黑體" panose="020B0604030504040204" pitchFamily="34" charset="-120"/>
              </a:rPr>
              <a:t>(107</a:t>
            </a:r>
            <a:r>
              <a:rPr lang="zh-TW" altLang="zh-TW" sz="2400" dirty="0">
                <a:solidFill>
                  <a:prstClr val="black"/>
                </a:solidFill>
                <a:latin typeface="微軟正黑體" panose="020B0604030504040204" pitchFamily="34" charset="-120"/>
                <a:ea typeface="微軟正黑體" panose="020B0604030504040204" pitchFamily="34" charset="-120"/>
              </a:rPr>
              <a:t>學年度第</a:t>
            </a:r>
            <a:r>
              <a:rPr lang="en-US" altLang="zh-TW" sz="2400" dirty="0">
                <a:solidFill>
                  <a:prstClr val="black"/>
                </a:solidFill>
                <a:latin typeface="微軟正黑體" panose="020B0604030504040204" pitchFamily="34" charset="-120"/>
                <a:ea typeface="微軟正黑體" panose="020B0604030504040204" pitchFamily="34" charset="-120"/>
              </a:rPr>
              <a:t>2</a:t>
            </a:r>
            <a:r>
              <a:rPr lang="zh-TW" altLang="zh-TW" sz="2400" dirty="0">
                <a:solidFill>
                  <a:prstClr val="black"/>
                </a:solidFill>
                <a:latin typeface="微軟正黑體" panose="020B0604030504040204" pitchFamily="34" charset="-120"/>
                <a:ea typeface="微軟正黑體" panose="020B0604030504040204" pitchFamily="34" charset="-120"/>
              </a:rPr>
              <a:t>學期</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因育兒及因經濟</a:t>
            </a:r>
            <a:r>
              <a:rPr lang="zh-TW" altLang="zh-TW" sz="2400" dirty="0">
                <a:solidFill>
                  <a:prstClr val="black"/>
                </a:solidFill>
                <a:latin typeface="微軟正黑體" panose="020B0604030504040204" pitchFamily="34" charset="-120"/>
                <a:ea typeface="微軟正黑體" panose="020B0604030504040204" pitchFamily="34" charset="-120"/>
              </a:rPr>
              <a:t>，由學校轉介「衛生福利部『社會安全網</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關懷</a:t>
            </a:r>
            <a:r>
              <a:rPr lang="en-US" altLang="zh-TW" sz="2400" dirty="0">
                <a:solidFill>
                  <a:prstClr val="black"/>
                </a:solidFill>
                <a:latin typeface="微軟正黑體" panose="020B0604030504040204" pitchFamily="34" charset="-120"/>
                <a:ea typeface="微軟正黑體" panose="020B0604030504040204" pitchFamily="34" charset="-120"/>
              </a:rPr>
              <a:t>e</a:t>
            </a:r>
            <a:r>
              <a:rPr lang="zh-TW" altLang="zh-TW" sz="2400" dirty="0">
                <a:solidFill>
                  <a:prstClr val="black"/>
                </a:solidFill>
                <a:latin typeface="微軟正黑體" panose="020B0604030504040204" pitchFamily="34" charset="-120"/>
                <a:ea typeface="微軟正黑體" panose="020B0604030504040204" pitchFamily="34" charset="-120"/>
              </a:rPr>
              <a:t>起來』線上求助平臺」轉介至校外社會福利資源給予托育協助；</a:t>
            </a:r>
          </a:p>
          <a:p>
            <a:pPr>
              <a:defRPr/>
            </a:pPr>
            <a:r>
              <a:rPr lang="zh-TW" altLang="zh-TW" sz="2400" b="1" dirty="0">
                <a:solidFill>
                  <a:srgbClr val="FF0000"/>
                </a:solidFill>
                <a:latin typeface="微軟正黑體" panose="020B0604030504040204" pitchFamily="34" charset="-120"/>
                <a:ea typeface="微軟正黑體" panose="020B0604030504040204" pitchFamily="34" charset="-120"/>
              </a:rPr>
              <a:t>第</a:t>
            </a:r>
            <a:r>
              <a:rPr lang="en-US" altLang="zh-TW" sz="2400" b="1" dirty="0">
                <a:solidFill>
                  <a:srgbClr val="FF0000"/>
                </a:solidFill>
                <a:latin typeface="微軟正黑體" panose="020B0604030504040204" pitchFamily="34" charset="-120"/>
                <a:ea typeface="微軟正黑體" panose="020B0604030504040204" pitchFamily="34" charset="-120"/>
              </a:rPr>
              <a:t>2</a:t>
            </a:r>
            <a:r>
              <a:rPr lang="zh-TW" altLang="zh-TW" sz="2400" b="1" dirty="0">
                <a:solidFill>
                  <a:srgbClr val="FF0000"/>
                </a:solidFill>
                <a:latin typeface="微軟正黑體" panose="020B0604030504040204" pitchFamily="34" charset="-120"/>
                <a:ea typeface="微軟正黑體" panose="020B0604030504040204" pitchFamily="34" charset="-120"/>
              </a:rPr>
              <a:t>次</a:t>
            </a:r>
            <a:r>
              <a:rPr lang="zh-TW" altLang="zh-TW" sz="2400" dirty="0">
                <a:solidFill>
                  <a:prstClr val="black"/>
                </a:solidFill>
                <a:latin typeface="微軟正黑體" panose="020B0604030504040204" pitchFamily="34" charset="-120"/>
                <a:ea typeface="微軟正黑體" panose="020B0604030504040204" pitchFamily="34" charset="-120"/>
              </a:rPr>
              <a:t>：</a:t>
            </a:r>
            <a:r>
              <a:rPr lang="en-US" altLang="zh-TW" sz="2400" dirty="0">
                <a:solidFill>
                  <a:prstClr val="black"/>
                </a:solidFill>
                <a:latin typeface="微軟正黑體" panose="020B0604030504040204" pitchFamily="34" charset="-120"/>
                <a:ea typeface="微軟正黑體" panose="020B0604030504040204" pitchFamily="34" charset="-120"/>
              </a:rPr>
              <a:t>108</a:t>
            </a:r>
            <a:r>
              <a:rPr lang="zh-TW" altLang="zh-TW"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12</a:t>
            </a:r>
            <a:r>
              <a:rPr lang="zh-TW" altLang="zh-TW" sz="2400" dirty="0">
                <a:solidFill>
                  <a:prstClr val="black"/>
                </a:solidFill>
                <a:latin typeface="微軟正黑體" panose="020B0604030504040204" pitchFamily="34" charset="-120"/>
                <a:ea typeface="微軟正黑體" panose="020B0604030504040204" pitchFamily="34" charset="-120"/>
              </a:rPr>
              <a:t>月</a:t>
            </a:r>
            <a:r>
              <a:rPr lang="en-US" altLang="zh-TW" sz="2400" dirty="0">
                <a:solidFill>
                  <a:prstClr val="black"/>
                </a:solidFill>
                <a:latin typeface="微軟正黑體" panose="020B0604030504040204" pitchFamily="34" charset="-120"/>
                <a:ea typeface="微軟正黑體" panose="020B0604030504040204" pitchFamily="34" charset="-120"/>
              </a:rPr>
              <a:t>(108</a:t>
            </a:r>
            <a:r>
              <a:rPr lang="zh-TW" altLang="zh-TW" sz="2400" dirty="0">
                <a:solidFill>
                  <a:prstClr val="black"/>
                </a:solidFill>
                <a:latin typeface="微軟正黑體" panose="020B0604030504040204" pitchFamily="34" charset="-120"/>
                <a:ea typeface="微軟正黑體" panose="020B0604030504040204" pitchFamily="34" charset="-120"/>
              </a:rPr>
              <a:t>學年度第</a:t>
            </a:r>
            <a:r>
              <a:rPr lang="en-US" altLang="zh-TW" sz="2400" dirty="0">
                <a:solidFill>
                  <a:prstClr val="black"/>
                </a:solidFill>
                <a:latin typeface="微軟正黑體" panose="020B0604030504040204" pitchFamily="34" charset="-120"/>
                <a:ea typeface="微軟正黑體" panose="020B0604030504040204" pitchFamily="34" charset="-120"/>
              </a:rPr>
              <a:t>1</a:t>
            </a:r>
            <a:r>
              <a:rPr lang="zh-TW" altLang="zh-TW" sz="2400" dirty="0">
                <a:solidFill>
                  <a:prstClr val="black"/>
                </a:solidFill>
                <a:latin typeface="微軟正黑體" panose="020B0604030504040204" pitchFamily="34" charset="-120"/>
                <a:ea typeface="微軟正黑體" panose="020B0604030504040204" pitchFamily="34" charset="-120"/>
              </a:rPr>
              <a:t>學期</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因撫育幼兒</a:t>
            </a:r>
            <a:r>
              <a:rPr lang="zh-TW" altLang="zh-TW" sz="2400" dirty="0">
                <a:solidFill>
                  <a:prstClr val="black"/>
                </a:solidFill>
                <a:latin typeface="微軟正黑體" panose="020B0604030504040204" pitchFamily="34" charset="-120"/>
                <a:ea typeface="微軟正黑體" panose="020B0604030504040204" pitchFamily="34" charset="-120"/>
              </a:rPr>
              <a:t>，由學校轉介校外社會福利資源協助</a:t>
            </a:r>
            <a:endParaRPr lang="en-US" altLang="zh-TW" sz="2400" dirty="0">
              <a:solidFill>
                <a:prstClr val="black"/>
              </a:solidFill>
              <a:latin typeface="微軟正黑體" panose="020B0604030504040204" pitchFamily="34" charset="-120"/>
              <a:ea typeface="微軟正黑體" panose="020B0604030504040204" pitchFamily="34" charset="-120"/>
            </a:endParaRPr>
          </a:p>
          <a:p>
            <a:pPr>
              <a:defRPr/>
            </a:pPr>
            <a:r>
              <a:rPr lang="zh-TW" altLang="zh-TW" sz="2400" b="1" dirty="0">
                <a:solidFill>
                  <a:srgbClr val="FF0000"/>
                </a:solidFill>
                <a:latin typeface="微軟正黑體" panose="020B0604030504040204" pitchFamily="34" charset="-120"/>
                <a:ea typeface="微軟正黑體" panose="020B0604030504040204" pitchFamily="34" charset="-120"/>
              </a:rPr>
              <a:t>第</a:t>
            </a:r>
            <a:r>
              <a:rPr lang="en-US" altLang="zh-TW" sz="2400" b="1" dirty="0">
                <a:solidFill>
                  <a:srgbClr val="FF0000"/>
                </a:solidFill>
                <a:latin typeface="微軟正黑體" panose="020B0604030504040204" pitchFamily="34" charset="-120"/>
                <a:ea typeface="微軟正黑體" panose="020B0604030504040204" pitchFamily="34" charset="-120"/>
              </a:rPr>
              <a:t>3</a:t>
            </a:r>
            <a:r>
              <a:rPr lang="zh-TW" altLang="zh-TW" sz="2400" b="1" dirty="0">
                <a:solidFill>
                  <a:srgbClr val="FF0000"/>
                </a:solidFill>
                <a:latin typeface="微軟正黑體" panose="020B0604030504040204" pitchFamily="34" charset="-120"/>
                <a:ea typeface="微軟正黑體" panose="020B0604030504040204" pitchFamily="34" charset="-120"/>
              </a:rPr>
              <a:t>次</a:t>
            </a:r>
            <a:r>
              <a:rPr lang="zh-TW" altLang="zh-TW" sz="2400" dirty="0">
                <a:solidFill>
                  <a:prstClr val="black"/>
                </a:solidFill>
                <a:latin typeface="微軟正黑體" panose="020B0604030504040204" pitchFamily="34" charset="-120"/>
                <a:ea typeface="微軟正黑體" panose="020B0604030504040204" pitchFamily="34" charset="-120"/>
              </a:rPr>
              <a:t>：</a:t>
            </a:r>
            <a:r>
              <a:rPr lang="en-US" altLang="zh-TW" sz="2400" dirty="0">
                <a:solidFill>
                  <a:prstClr val="black"/>
                </a:solidFill>
                <a:latin typeface="微軟正黑體" panose="020B0604030504040204" pitchFamily="34" charset="-120"/>
                <a:ea typeface="微軟正黑體" panose="020B0604030504040204" pitchFamily="34" charset="-120"/>
              </a:rPr>
              <a:t>109</a:t>
            </a:r>
            <a:r>
              <a:rPr lang="zh-TW" altLang="zh-TW"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04</a:t>
            </a:r>
            <a:r>
              <a:rPr lang="zh-TW" altLang="zh-TW" sz="2400" dirty="0">
                <a:solidFill>
                  <a:prstClr val="black"/>
                </a:solidFill>
                <a:latin typeface="微軟正黑體" panose="020B0604030504040204" pitchFamily="34" charset="-120"/>
                <a:ea typeface="微軟正黑體" panose="020B0604030504040204" pitchFamily="34" charset="-120"/>
              </a:rPr>
              <a:t>月</a:t>
            </a:r>
            <a:r>
              <a:rPr lang="en-US" altLang="zh-TW" sz="2400" dirty="0">
                <a:solidFill>
                  <a:prstClr val="black"/>
                </a:solidFill>
                <a:latin typeface="微軟正黑體" panose="020B0604030504040204" pitchFamily="34" charset="-120"/>
                <a:ea typeface="微軟正黑體" panose="020B0604030504040204" pitchFamily="34" charset="-120"/>
              </a:rPr>
              <a:t>(108</a:t>
            </a:r>
            <a:r>
              <a:rPr lang="zh-TW" altLang="zh-TW" sz="2400" dirty="0">
                <a:solidFill>
                  <a:prstClr val="black"/>
                </a:solidFill>
                <a:latin typeface="微軟正黑體" panose="020B0604030504040204" pitchFamily="34" charset="-120"/>
                <a:ea typeface="微軟正黑體" panose="020B0604030504040204" pitchFamily="34" charset="-120"/>
              </a:rPr>
              <a:t>學年度第</a:t>
            </a:r>
            <a:r>
              <a:rPr lang="en-US" altLang="zh-TW" sz="2400" dirty="0">
                <a:solidFill>
                  <a:prstClr val="black"/>
                </a:solidFill>
                <a:latin typeface="微軟正黑體" panose="020B0604030504040204" pitchFamily="34" charset="-120"/>
                <a:ea typeface="微軟正黑體" panose="020B0604030504040204" pitchFamily="34" charset="-120"/>
              </a:rPr>
              <a:t>2</a:t>
            </a:r>
            <a:r>
              <a:rPr lang="zh-TW" altLang="zh-TW" sz="2400" dirty="0">
                <a:solidFill>
                  <a:prstClr val="black"/>
                </a:solidFill>
                <a:latin typeface="微軟正黑體" panose="020B0604030504040204" pitchFamily="34" charset="-120"/>
                <a:ea typeface="微軟正黑體" panose="020B0604030504040204" pitchFamily="34" charset="-120"/>
              </a:rPr>
              <a:t>學期</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因</a:t>
            </a:r>
            <a:r>
              <a:rPr lang="zh-TW" altLang="zh-TW" sz="2400" b="1" dirty="0">
                <a:solidFill>
                  <a:srgbClr val="FF0000"/>
                </a:solidFill>
                <a:latin typeface="微軟正黑體" panose="020B0604030504040204" pitchFamily="34" charset="-120"/>
                <a:ea typeface="微軟正黑體" panose="020B0604030504040204" pitchFamily="34" charset="-120"/>
              </a:rPr>
              <a:t>在學期間懷孕第</a:t>
            </a:r>
            <a:r>
              <a:rPr lang="en-US" altLang="zh-TW" sz="2400" b="1" dirty="0">
                <a:solidFill>
                  <a:srgbClr val="FF0000"/>
                </a:solidFill>
                <a:latin typeface="微軟正黑體" panose="020B0604030504040204" pitchFamily="34" charset="-120"/>
                <a:ea typeface="微軟正黑體" panose="020B0604030504040204" pitchFamily="34" charset="-120"/>
              </a:rPr>
              <a:t>2</a:t>
            </a:r>
            <a:r>
              <a:rPr lang="zh-TW" altLang="zh-TW" sz="2400" b="1" dirty="0">
                <a:solidFill>
                  <a:srgbClr val="FF0000"/>
                </a:solidFill>
                <a:latin typeface="微軟正黑體" panose="020B0604030504040204" pitchFamily="34" charset="-120"/>
                <a:ea typeface="微軟正黑體" panose="020B0604030504040204" pitchFamily="34" charset="-120"/>
              </a:rPr>
              <a:t>胎</a:t>
            </a:r>
            <a:r>
              <a:rPr lang="zh-TW" altLang="zh-TW" sz="2400" dirty="0">
                <a:solidFill>
                  <a:prstClr val="black"/>
                </a:solidFill>
                <a:latin typeface="微軟正黑體" panose="020B0604030504040204" pitchFamily="34" charset="-120"/>
                <a:ea typeface="微軟正黑體" panose="020B0604030504040204" pitchFamily="34" charset="-120"/>
              </a:rPr>
              <a:t>，由學校轉介校外社會福利機構輔助。</a:t>
            </a:r>
          </a:p>
          <a:p>
            <a:pPr>
              <a:defRPr/>
            </a:pPr>
            <a:r>
              <a:rPr lang="zh-TW" altLang="zh-TW" sz="2400" b="1" dirty="0">
                <a:solidFill>
                  <a:srgbClr val="FF0000"/>
                </a:solidFill>
                <a:latin typeface="微軟正黑體" panose="020B0604030504040204" pitchFamily="34" charset="-120"/>
                <a:ea typeface="微軟正黑體" panose="020B0604030504040204" pitchFamily="34" charset="-120"/>
              </a:rPr>
              <a:t>第</a:t>
            </a:r>
            <a:r>
              <a:rPr lang="en-US" altLang="zh-TW" sz="2400" b="1" dirty="0">
                <a:solidFill>
                  <a:srgbClr val="FF0000"/>
                </a:solidFill>
                <a:latin typeface="微軟正黑體" panose="020B0604030504040204" pitchFamily="34" charset="-120"/>
                <a:ea typeface="微軟正黑體" panose="020B0604030504040204" pitchFamily="34" charset="-120"/>
              </a:rPr>
              <a:t>4</a:t>
            </a:r>
            <a:r>
              <a:rPr lang="zh-TW" altLang="zh-TW" sz="2400" b="1" dirty="0">
                <a:solidFill>
                  <a:srgbClr val="FF0000"/>
                </a:solidFill>
                <a:latin typeface="微軟正黑體" panose="020B0604030504040204" pitchFamily="34" charset="-120"/>
                <a:ea typeface="微軟正黑體" panose="020B0604030504040204" pitchFamily="34" charset="-120"/>
              </a:rPr>
              <a:t>次</a:t>
            </a:r>
            <a:r>
              <a:rPr lang="zh-TW" altLang="zh-TW" sz="2400" dirty="0">
                <a:solidFill>
                  <a:prstClr val="black"/>
                </a:solidFill>
                <a:latin typeface="微軟正黑體" panose="020B0604030504040204" pitchFamily="34" charset="-120"/>
                <a:ea typeface="微軟正黑體" panose="020B0604030504040204" pitchFamily="34" charset="-120"/>
              </a:rPr>
              <a:t>：</a:t>
            </a:r>
            <a:r>
              <a:rPr lang="en-US" altLang="zh-TW" sz="2400" dirty="0">
                <a:solidFill>
                  <a:prstClr val="black"/>
                </a:solidFill>
                <a:latin typeface="微軟正黑體" panose="020B0604030504040204" pitchFamily="34" charset="-120"/>
                <a:ea typeface="微軟正黑體" panose="020B0604030504040204" pitchFamily="34" charset="-120"/>
              </a:rPr>
              <a:t>109</a:t>
            </a:r>
            <a:r>
              <a:rPr lang="zh-TW" altLang="zh-TW" sz="2400" dirty="0">
                <a:solidFill>
                  <a:prstClr val="black"/>
                </a:solidFill>
                <a:latin typeface="微軟正黑體" panose="020B0604030504040204" pitchFamily="34" charset="-120"/>
                <a:ea typeface="微軟正黑體" panose="020B0604030504040204" pitchFamily="34" charset="-120"/>
              </a:rPr>
              <a:t>年</a:t>
            </a:r>
            <a:r>
              <a:rPr lang="en-US" altLang="zh-TW" sz="2400" dirty="0">
                <a:solidFill>
                  <a:prstClr val="black"/>
                </a:solidFill>
                <a:latin typeface="微軟正黑體" panose="020B0604030504040204" pitchFamily="34" charset="-120"/>
                <a:ea typeface="微軟正黑體" panose="020B0604030504040204" pitchFamily="34" charset="-120"/>
              </a:rPr>
              <a:t>05</a:t>
            </a:r>
            <a:r>
              <a:rPr lang="zh-TW" altLang="zh-TW" sz="2400" dirty="0">
                <a:solidFill>
                  <a:prstClr val="black"/>
                </a:solidFill>
                <a:latin typeface="微軟正黑體" panose="020B0604030504040204" pitchFamily="34" charset="-120"/>
                <a:ea typeface="微軟正黑體" panose="020B0604030504040204" pitchFamily="34" charset="-120"/>
              </a:rPr>
              <a:t>月</a:t>
            </a:r>
            <a:r>
              <a:rPr lang="en-US" altLang="zh-TW" sz="2400" dirty="0">
                <a:solidFill>
                  <a:prstClr val="black"/>
                </a:solidFill>
                <a:latin typeface="微軟正黑體" panose="020B0604030504040204" pitchFamily="34" charset="-120"/>
                <a:ea typeface="微軟正黑體" panose="020B0604030504040204" pitchFamily="34" charset="-120"/>
              </a:rPr>
              <a:t>(108</a:t>
            </a:r>
            <a:r>
              <a:rPr lang="zh-TW" altLang="zh-TW" sz="2400" dirty="0">
                <a:solidFill>
                  <a:prstClr val="black"/>
                </a:solidFill>
                <a:latin typeface="微軟正黑體" panose="020B0604030504040204" pitchFamily="34" charset="-120"/>
                <a:ea typeface="微軟正黑體" panose="020B0604030504040204" pitchFamily="34" charset="-120"/>
              </a:rPr>
              <a:t>學年度第</a:t>
            </a:r>
            <a:r>
              <a:rPr lang="en-US" altLang="zh-TW" sz="2400" dirty="0">
                <a:solidFill>
                  <a:prstClr val="black"/>
                </a:solidFill>
                <a:latin typeface="微軟正黑體" panose="020B0604030504040204" pitchFamily="34" charset="-120"/>
                <a:ea typeface="微軟正黑體" panose="020B0604030504040204" pitchFamily="34" charset="-120"/>
              </a:rPr>
              <a:t>2</a:t>
            </a:r>
            <a:r>
              <a:rPr lang="zh-TW" altLang="zh-TW" sz="2400" dirty="0">
                <a:solidFill>
                  <a:prstClr val="black"/>
                </a:solidFill>
                <a:latin typeface="微軟正黑體" panose="020B0604030504040204" pitchFamily="34" charset="-120"/>
                <a:ea typeface="微軟正黑體" panose="020B0604030504040204" pitchFamily="34" charset="-120"/>
              </a:rPr>
              <a:t>學期</a:t>
            </a:r>
            <a:r>
              <a:rPr lang="en-US" altLang="zh-TW" sz="2400" dirty="0">
                <a:solidFill>
                  <a:prstClr val="black"/>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因懷孕與課業需求</a:t>
            </a:r>
            <a:r>
              <a:rPr lang="zh-TW" altLang="zh-TW" sz="2400" dirty="0">
                <a:solidFill>
                  <a:prstClr val="black"/>
                </a:solidFill>
                <a:latin typeface="微軟正黑體" panose="020B0604030504040204" pitchFamily="34" charset="-120"/>
                <a:ea typeface="微軟正黑體" panose="020B0604030504040204" pitchFamily="34" charset="-120"/>
              </a:rPr>
              <a:t>，由學校轉介校外社會福利機構輔助。</a:t>
            </a:r>
          </a:p>
          <a:p>
            <a:pPr>
              <a:defRPr/>
            </a:pPr>
            <a:r>
              <a:rPr lang="zh-TW" altLang="zh-TW" sz="2400" dirty="0">
                <a:solidFill>
                  <a:prstClr val="black"/>
                </a:solidFill>
                <a:latin typeface="微軟正黑體" panose="020B0604030504040204" pitchFamily="34" charset="-120"/>
                <a:ea typeface="微軟正黑體" panose="020B0604030504040204" pitchFamily="34" charset="-120"/>
              </a:rPr>
              <a:t>→故</a:t>
            </a:r>
            <a:r>
              <a:rPr lang="en-US" altLang="zh-TW" sz="2400" dirty="0">
                <a:solidFill>
                  <a:prstClr val="black"/>
                </a:solidFill>
                <a:latin typeface="微軟正黑體" panose="020B0604030504040204" pitchFamily="34" charset="-120"/>
                <a:ea typeface="微軟正黑體" panose="020B0604030504040204" pitchFamily="34" charset="-120"/>
              </a:rPr>
              <a:t>10910</a:t>
            </a:r>
            <a:r>
              <a:rPr lang="zh-TW" altLang="zh-TW" sz="2400" dirty="0">
                <a:solidFill>
                  <a:prstClr val="black"/>
                </a:solidFill>
                <a:latin typeface="微軟正黑體" panose="020B0604030504040204" pitchFamily="34" charset="-120"/>
                <a:ea typeface="微軟正黑體" panose="020B0604030504040204" pitchFamily="34" charset="-120"/>
              </a:rPr>
              <a:t>期填報前一</a:t>
            </a:r>
            <a:r>
              <a:rPr lang="en-US" altLang="zh-TW" sz="2400" dirty="0">
                <a:solidFill>
                  <a:prstClr val="black"/>
                </a:solidFill>
                <a:latin typeface="微軟正黑體" panose="020B0604030504040204" pitchFamily="34" charset="-120"/>
                <a:ea typeface="微軟正黑體" panose="020B0604030504040204" pitchFamily="34" charset="-120"/>
              </a:rPr>
              <a:t>(108)</a:t>
            </a:r>
            <a:r>
              <a:rPr lang="zh-TW" altLang="zh-TW" sz="2400" dirty="0">
                <a:solidFill>
                  <a:prstClr val="black"/>
                </a:solidFill>
                <a:latin typeface="微軟正黑體" panose="020B0604030504040204" pitchFamily="34" charset="-120"/>
                <a:ea typeface="微軟正黑體" panose="020B0604030504040204" pitchFamily="34" charset="-120"/>
              </a:rPr>
              <a:t>學年度提供校內輔導協助之計算：由於</a:t>
            </a:r>
            <a:r>
              <a:rPr lang="en-US" altLang="zh-TW" sz="2400" b="1" dirty="0">
                <a:solidFill>
                  <a:srgbClr val="FF0000"/>
                </a:solidFill>
                <a:latin typeface="微軟正黑體" panose="020B0604030504040204" pitchFamily="34" charset="-120"/>
                <a:ea typeface="微軟正黑體" panose="020B0604030504040204" pitchFamily="34" charset="-120"/>
              </a:rPr>
              <a:t>C</a:t>
            </a:r>
            <a:r>
              <a:rPr lang="zh-TW" altLang="zh-TW" sz="2400" b="1" dirty="0">
                <a:solidFill>
                  <a:srgbClr val="FF0000"/>
                </a:solidFill>
                <a:latin typeface="微軟正黑體" panose="020B0604030504040204" pitchFamily="34" charset="-120"/>
                <a:ea typeface="微軟正黑體" panose="020B0604030504040204" pitchFamily="34" charset="-120"/>
              </a:rPr>
              <a:t>女學生</a:t>
            </a:r>
            <a:r>
              <a:rPr lang="en-US" altLang="zh-TW" sz="2400" b="1" dirty="0">
                <a:solidFill>
                  <a:srgbClr val="FF0000"/>
                </a:solidFill>
                <a:latin typeface="微軟正黑體" panose="020B0604030504040204" pitchFamily="34" charset="-120"/>
                <a:ea typeface="微軟正黑體" panose="020B0604030504040204" pitchFamily="34" charset="-120"/>
              </a:rPr>
              <a:t>108</a:t>
            </a:r>
            <a:r>
              <a:rPr lang="zh-TW" altLang="zh-TW" sz="2400" b="1" dirty="0">
                <a:solidFill>
                  <a:srgbClr val="FF0000"/>
                </a:solidFill>
                <a:latin typeface="微軟正黑體" panose="020B0604030504040204" pitchFamily="34" charset="-120"/>
                <a:ea typeface="微軟正黑體" panose="020B0604030504040204" pitchFamily="34" charset="-120"/>
              </a:rPr>
              <a:t>學年度間接受轉介校外社會福利資源</a:t>
            </a:r>
            <a:r>
              <a:rPr lang="zh-HK" altLang="zh-TW" sz="2400" b="1" dirty="0">
                <a:solidFill>
                  <a:srgbClr val="FF0000"/>
                </a:solidFill>
                <a:latin typeface="微軟正黑體" panose="020B0604030504040204" pitchFamily="34" charset="-120"/>
                <a:ea typeface="微軟正黑體" panose="020B0604030504040204" pitchFamily="34" charset="-120"/>
              </a:rPr>
              <a:t>輔導協助</a:t>
            </a:r>
            <a:r>
              <a:rPr lang="zh-TW" altLang="zh-TW" sz="2400" b="1" dirty="0">
                <a:solidFill>
                  <a:srgbClr val="FF0000"/>
                </a:solidFill>
                <a:latin typeface="微軟正黑體" panose="020B0604030504040204" pitchFamily="34" charset="-120"/>
                <a:ea typeface="微軟正黑體" panose="020B0604030504040204" pitchFamily="34" charset="-120"/>
              </a:rPr>
              <a:t>次數為</a:t>
            </a:r>
            <a:r>
              <a:rPr lang="en-US" altLang="zh-TW" sz="2400" b="1" dirty="0">
                <a:solidFill>
                  <a:srgbClr val="FF0000"/>
                </a:solidFill>
                <a:latin typeface="微軟正黑體" panose="020B0604030504040204" pitchFamily="34" charset="-120"/>
                <a:ea typeface="微軟正黑體" panose="020B0604030504040204" pitchFamily="34" charset="-120"/>
              </a:rPr>
              <a:t>3</a:t>
            </a:r>
            <a:r>
              <a:rPr lang="zh-TW" altLang="zh-TW" sz="2400" b="1" dirty="0">
                <a:solidFill>
                  <a:srgbClr val="FF0000"/>
                </a:solidFill>
                <a:latin typeface="微軟正黑體" panose="020B0604030504040204" pitchFamily="34" charset="-120"/>
                <a:ea typeface="微軟正黑體" panose="020B0604030504040204" pitchFamily="34" charset="-120"/>
              </a:rPr>
              <a:t>次，本表【轉介校外社會福利資源</a:t>
            </a:r>
            <a:r>
              <a:rPr lang="zh-HK" altLang="zh-TW" sz="2400" b="1" dirty="0">
                <a:solidFill>
                  <a:srgbClr val="FF0000"/>
                </a:solidFill>
                <a:latin typeface="微軟正黑體" panose="020B0604030504040204" pitchFamily="34" charset="-120"/>
                <a:ea typeface="微軟正黑體" panose="020B0604030504040204" pitchFamily="34" charset="-120"/>
              </a:rPr>
              <a:t>輔導協助</a:t>
            </a:r>
            <a:r>
              <a:rPr lang="zh-TW" altLang="zh-TW" sz="2400" b="1" dirty="0">
                <a:solidFill>
                  <a:srgbClr val="FF0000"/>
                </a:solidFill>
                <a:latin typeface="微軟正黑體" panose="020B0604030504040204" pitchFamily="34" charset="-120"/>
                <a:ea typeface="微軟正黑體" panose="020B0604030504040204" pitchFamily="34" charset="-120"/>
              </a:rPr>
              <a:t>人數】請填報為【</a:t>
            </a:r>
            <a:r>
              <a:rPr lang="en-US" altLang="zh-TW" sz="2400" b="1" dirty="0">
                <a:solidFill>
                  <a:srgbClr val="FF0000"/>
                </a:solidFill>
                <a:latin typeface="微軟正黑體" panose="020B0604030504040204" pitchFamily="34" charset="-120"/>
                <a:ea typeface="微軟正黑體" panose="020B0604030504040204" pitchFamily="34" charset="-120"/>
              </a:rPr>
              <a:t>1</a:t>
            </a:r>
            <a:r>
              <a:rPr lang="zh-TW" altLang="zh-TW" sz="2400" b="1" dirty="0">
                <a:solidFill>
                  <a:srgbClr val="FF0000"/>
                </a:solidFill>
                <a:latin typeface="微軟正黑體" panose="020B0604030504040204" pitchFamily="34" charset="-120"/>
                <a:ea typeface="微軟正黑體" panose="020B0604030504040204" pitchFamily="34" charset="-120"/>
              </a:rPr>
              <a:t>人數】，其「年齡」計算則以</a:t>
            </a:r>
            <a:r>
              <a:rPr lang="en-US" altLang="zh-TW" sz="2400" b="1" dirty="0">
                <a:solidFill>
                  <a:srgbClr val="FF0000"/>
                </a:solidFill>
                <a:latin typeface="微軟正黑體" panose="020B0604030504040204" pitchFamily="34" charset="-120"/>
                <a:ea typeface="微軟正黑體" panose="020B0604030504040204" pitchFamily="34" charset="-120"/>
              </a:rPr>
              <a:t>108</a:t>
            </a:r>
            <a:r>
              <a:rPr lang="zh-TW" altLang="zh-TW" sz="2400" b="1" dirty="0">
                <a:solidFill>
                  <a:srgbClr val="FF0000"/>
                </a:solidFill>
                <a:latin typeface="微軟正黑體" panose="020B0604030504040204" pitchFamily="34" charset="-120"/>
                <a:ea typeface="微軟正黑體" panose="020B0604030504040204" pitchFamily="34" charset="-120"/>
              </a:rPr>
              <a:t>學年度</a:t>
            </a:r>
            <a:r>
              <a:rPr lang="en-US" altLang="zh-TW" sz="2400" b="1" dirty="0">
                <a:solidFill>
                  <a:srgbClr val="FF0000"/>
                </a:solidFill>
                <a:latin typeface="微軟正黑體" panose="020B0604030504040204" pitchFamily="34" charset="-120"/>
                <a:ea typeface="微軟正黑體" panose="020B0604030504040204" pitchFamily="34" charset="-120"/>
              </a:rPr>
              <a:t>-83</a:t>
            </a:r>
            <a:r>
              <a:rPr lang="zh-TW" altLang="zh-TW" sz="2400" b="1" dirty="0">
                <a:solidFill>
                  <a:srgbClr val="FF0000"/>
                </a:solidFill>
                <a:latin typeface="微軟正黑體" panose="020B0604030504040204" pitchFamily="34" charset="-120"/>
                <a:ea typeface="微軟正黑體" panose="020B0604030504040204" pitchFamily="34" charset="-120"/>
              </a:rPr>
              <a:t>年＝</a:t>
            </a:r>
            <a:r>
              <a:rPr lang="en-US" altLang="zh-TW" sz="2400" b="1" dirty="0">
                <a:solidFill>
                  <a:srgbClr val="FF0000"/>
                </a:solidFill>
                <a:latin typeface="微軟正黑體" panose="020B0604030504040204" pitchFamily="34" charset="-120"/>
                <a:ea typeface="微軟正黑體" panose="020B0604030504040204" pitchFamily="34" charset="-120"/>
              </a:rPr>
              <a:t>25</a:t>
            </a:r>
            <a:r>
              <a:rPr lang="zh-TW" altLang="zh-TW" sz="2400" b="1" dirty="0">
                <a:solidFill>
                  <a:srgbClr val="FF0000"/>
                </a:solidFill>
                <a:latin typeface="微軟正黑體" panose="020B0604030504040204" pitchFamily="34" charset="-120"/>
                <a:ea typeface="微軟正黑體" panose="020B0604030504040204" pitchFamily="34" charset="-120"/>
              </a:rPr>
              <a:t>歲，故請填報</a:t>
            </a:r>
            <a:r>
              <a:rPr lang="en-US" altLang="zh-TW" sz="2400" b="1" dirty="0">
                <a:solidFill>
                  <a:srgbClr val="FF0000"/>
                </a:solidFill>
                <a:latin typeface="微軟正黑體" panose="020B0604030504040204" pitchFamily="34" charset="-120"/>
                <a:ea typeface="微軟正黑體" panose="020B0604030504040204" pitchFamily="34" charset="-120"/>
              </a:rPr>
              <a:t>C</a:t>
            </a:r>
            <a:r>
              <a:rPr lang="zh-TW" altLang="zh-TW" sz="2400" b="1" dirty="0">
                <a:solidFill>
                  <a:srgbClr val="FF0000"/>
                </a:solidFill>
                <a:latin typeface="微軟正黑體" panose="020B0604030504040204" pitchFamily="34" charset="-120"/>
                <a:ea typeface="微軟正黑體" panose="020B0604030504040204" pitchFamily="34" charset="-120"/>
              </a:rPr>
              <a:t>女學生為【</a:t>
            </a:r>
            <a:r>
              <a:rPr lang="en-US" altLang="zh-TW" sz="2400" b="1" dirty="0">
                <a:solidFill>
                  <a:srgbClr val="FF0000"/>
                </a:solidFill>
                <a:latin typeface="微軟正黑體" panose="020B0604030504040204" pitchFamily="34" charset="-120"/>
                <a:ea typeface="微軟正黑體" panose="020B0604030504040204" pitchFamily="34" charset="-120"/>
              </a:rPr>
              <a:t>20</a:t>
            </a:r>
            <a:r>
              <a:rPr lang="zh-TW" altLang="zh-TW" sz="2400" b="1" dirty="0">
                <a:solidFill>
                  <a:srgbClr val="FF0000"/>
                </a:solidFill>
                <a:latin typeface="微軟正黑體" panose="020B0604030504040204" pitchFamily="34" charset="-120"/>
                <a:ea typeface="微軟正黑體" panose="020B0604030504040204" pitchFamily="34" charset="-120"/>
              </a:rPr>
              <a:t>歲</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含</a:t>
            </a:r>
            <a:r>
              <a:rPr lang="en-US" altLang="zh-TW" sz="2400" b="1" dirty="0">
                <a:solidFill>
                  <a:srgbClr val="FF0000"/>
                </a:solidFill>
                <a:latin typeface="微軟正黑體" panose="020B0604030504040204" pitchFamily="34" charset="-120"/>
                <a:ea typeface="微軟正黑體" panose="020B0604030504040204" pitchFamily="34" charset="-120"/>
              </a:rPr>
              <a:t>)</a:t>
            </a:r>
            <a:r>
              <a:rPr lang="zh-TW" altLang="zh-TW" sz="2400" b="1" dirty="0">
                <a:solidFill>
                  <a:srgbClr val="FF0000"/>
                </a:solidFill>
                <a:latin typeface="微軟正黑體" panose="020B0604030504040204" pitchFamily="34" charset="-120"/>
                <a:ea typeface="微軟正黑體" panose="020B0604030504040204" pitchFamily="34" charset="-120"/>
              </a:rPr>
              <a:t>以上者】</a:t>
            </a:r>
            <a:r>
              <a:rPr lang="zh-TW" altLang="en-US" sz="2400" b="1" dirty="0">
                <a:solidFill>
                  <a:srgbClr val="FF0000"/>
                </a:solidFill>
                <a:latin typeface="微軟正黑體" panose="020B0604030504040204" pitchFamily="34" charset="-120"/>
                <a:ea typeface="微軟正黑體" panose="020B0604030504040204" pitchFamily="34" charset="-120"/>
              </a:rPr>
              <a:t>，另</a:t>
            </a:r>
            <a:r>
              <a:rPr lang="en-US" altLang="zh-TW" sz="2400" b="1" dirty="0">
                <a:solidFill>
                  <a:srgbClr val="FF0000"/>
                </a:solidFill>
                <a:latin typeface="微軟正黑體" panose="020B0604030504040204" pitchFamily="34" charset="-120"/>
                <a:ea typeface="微軟正黑體" panose="020B0604030504040204" pitchFamily="34" charset="-120"/>
              </a:rPr>
              <a:t>C</a:t>
            </a:r>
            <a:r>
              <a:rPr lang="zh-TW" altLang="zh-TW" sz="2400" b="1" dirty="0">
                <a:solidFill>
                  <a:srgbClr val="FF0000"/>
                </a:solidFill>
                <a:latin typeface="微軟正黑體" panose="020B0604030504040204" pitchFamily="34" charset="-120"/>
                <a:ea typeface="微軟正黑體" panose="020B0604030504040204" pitchFamily="34" charset="-120"/>
              </a:rPr>
              <a:t>女學生</a:t>
            </a:r>
            <a:r>
              <a:rPr lang="zh-TW" altLang="zh-TW" sz="2400" dirty="0">
                <a:solidFill>
                  <a:prstClr val="black"/>
                </a:solidFill>
                <a:latin typeface="微軟正黑體" panose="020B0604030504040204" pitchFamily="34" charset="-120"/>
                <a:ea typeface="微軟正黑體" panose="020B0604030504040204" pitchFamily="34" charset="-120"/>
              </a:rPr>
              <a:t>轉介輔導之</a:t>
            </a:r>
            <a:r>
              <a:rPr lang="zh-TW" altLang="zh-TW" sz="2400" b="1" dirty="0">
                <a:solidFill>
                  <a:srgbClr val="FF0000"/>
                </a:solidFill>
                <a:latin typeface="微軟正黑體" panose="020B0604030504040204" pitchFamily="34" charset="-120"/>
                <a:ea typeface="微軟正黑體" panose="020B0604030504040204" pitchFamily="34" charset="-120"/>
              </a:rPr>
              <a:t>首次理由為「育有子女之學生</a:t>
            </a:r>
            <a:r>
              <a:rPr lang="zh-TW" altLang="en-US" sz="2400" b="1" dirty="0">
                <a:solidFill>
                  <a:srgbClr val="FF0000"/>
                </a:solidFill>
                <a:latin typeface="微軟正黑體" panose="020B0604030504040204" pitchFamily="34" charset="-120"/>
                <a:ea typeface="微軟正黑體" panose="020B0604030504040204" pitchFamily="34" charset="-120"/>
              </a:rPr>
              <a:t>」</a:t>
            </a:r>
            <a:r>
              <a:rPr lang="zh-TW" altLang="zh-TW" sz="2400" dirty="0">
                <a:solidFill>
                  <a:prstClr val="black"/>
                </a:solidFill>
                <a:latin typeface="微軟正黑體" panose="020B0604030504040204" pitchFamily="34" charset="-120"/>
                <a:ea typeface="微軟正黑體" panose="020B0604030504040204" pitchFamily="34" charset="-120"/>
              </a:rPr>
              <a:t>，後續雖懷孕第</a:t>
            </a:r>
            <a:r>
              <a:rPr lang="en-US" altLang="zh-TW" sz="2400" dirty="0">
                <a:solidFill>
                  <a:prstClr val="black"/>
                </a:solidFill>
                <a:latin typeface="微軟正黑體" panose="020B0604030504040204" pitchFamily="34" charset="-120"/>
                <a:ea typeface="微軟正黑體" panose="020B0604030504040204" pitchFamily="34" charset="-120"/>
              </a:rPr>
              <a:t>2</a:t>
            </a:r>
            <a:r>
              <a:rPr lang="zh-TW" altLang="zh-TW" sz="2400" dirty="0">
                <a:solidFill>
                  <a:prstClr val="black"/>
                </a:solidFill>
                <a:latin typeface="微軟正黑體" panose="020B0604030504040204" pitchFamily="34" charset="-120"/>
                <a:ea typeface="微軟正黑體" panose="020B0604030504040204" pitchFamily="34" charset="-120"/>
              </a:rPr>
              <a:t>胎再次接受輔導，故此範例</a:t>
            </a:r>
            <a:r>
              <a:rPr lang="en-US" altLang="zh-TW" sz="2400" dirty="0">
                <a:solidFill>
                  <a:prstClr val="black"/>
                </a:solidFill>
                <a:latin typeface="微軟正黑體" panose="020B0604030504040204" pitchFamily="34" charset="-120"/>
                <a:ea typeface="微軟正黑體" panose="020B0604030504040204" pitchFamily="34" charset="-120"/>
              </a:rPr>
              <a:t>3</a:t>
            </a:r>
            <a:r>
              <a:rPr lang="zh-TW" altLang="zh-TW" sz="2400" dirty="0">
                <a:solidFill>
                  <a:prstClr val="black"/>
                </a:solidFill>
                <a:latin typeface="微軟正黑體" panose="020B0604030504040204" pitchFamily="34" charset="-120"/>
                <a:ea typeface="微軟正黑體" panose="020B0604030504040204" pitchFamily="34" charset="-120"/>
              </a:rPr>
              <a:t>填報方式如下：</a:t>
            </a:r>
          </a:p>
        </p:txBody>
      </p:sp>
      <p:sp>
        <p:nvSpPr>
          <p:cNvPr id="163845" name="投影片編號版面配置區 3"/>
          <p:cNvSpPr>
            <a:spLocks noGrp="1"/>
          </p:cNvSpPr>
          <p:nvPr>
            <p:ph type="sldNum" sz="quarter" idx="10"/>
          </p:nvPr>
        </p:nvSpPr>
        <p:spPr bwMode="auto">
          <a:xfrm>
            <a:off x="9432925" y="6380163"/>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ea typeface="新細明體" panose="02020500000000000000" pitchFamily="18" charset="-120"/>
              </a:defRPr>
            </a:lvl1pPr>
            <a:lvl2pPr marL="742950" indent="-285750">
              <a:defRPr>
                <a:solidFill>
                  <a:schemeClr val="tx1"/>
                </a:solidFill>
                <a:latin typeface="Calibri" panose="020F0502020204030204" pitchFamily="34" charset="0"/>
                <a:ea typeface="新細明體" panose="02020500000000000000" pitchFamily="18" charset="-120"/>
              </a:defRPr>
            </a:lvl2pPr>
            <a:lvl3pPr marL="1143000" indent="-228600">
              <a:defRPr>
                <a:solidFill>
                  <a:schemeClr val="tx1"/>
                </a:solidFill>
                <a:latin typeface="Calibri" panose="020F0502020204030204" pitchFamily="34" charset="0"/>
                <a:ea typeface="新細明體" panose="02020500000000000000" pitchFamily="18" charset="-120"/>
              </a:defRPr>
            </a:lvl3pPr>
            <a:lvl4pPr marL="1600200" indent="-228600">
              <a:defRPr>
                <a:solidFill>
                  <a:schemeClr val="tx1"/>
                </a:solidFill>
                <a:latin typeface="Calibri" panose="020F0502020204030204" pitchFamily="34" charset="0"/>
                <a:ea typeface="新細明體" panose="02020500000000000000" pitchFamily="18" charset="-120"/>
              </a:defRPr>
            </a:lvl4pPr>
            <a:lvl5pPr marL="2057400" indent="-228600">
              <a:defRPr>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Calibri" panose="020F0502020204030204" pitchFamily="34" charset="0"/>
                <a:ea typeface="新細明體" panose="02020500000000000000" pitchFamily="18" charset="-120"/>
              </a:defRPr>
            </a:lvl9pPr>
          </a:lstStyle>
          <a:p>
            <a:pPr fontAlgn="base">
              <a:spcBef>
                <a:spcPct val="0"/>
              </a:spcBef>
              <a:spcAft>
                <a:spcPct val="0"/>
              </a:spcAft>
            </a:pPr>
            <a:fld id="{D5DAB4C4-38B8-4045-A6EC-FFBB03D903A4}" type="slidenum">
              <a:rPr lang="zh-TW" altLang="en-US" smtClean="0">
                <a:solidFill>
                  <a:srgbClr val="000000"/>
                </a:solidFill>
              </a:rPr>
              <a:pPr fontAlgn="base">
                <a:spcBef>
                  <a:spcPct val="0"/>
                </a:spcBef>
                <a:spcAft>
                  <a:spcPct val="0"/>
                </a:spcAft>
              </a:pPr>
              <a:t>99</a:t>
            </a:fld>
            <a:endParaRPr lang="zh-TW" altLang="en-US" smtClean="0">
              <a:solidFill>
                <a:srgbClr val="000000"/>
              </a:solidFill>
            </a:endParaRP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20000"/>
            <a:lumOff val="80000"/>
          </a:schemeClr>
        </a:solidFill>
        <a:ln w="38100"/>
      </a:spPr>
      <a:bodyPr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bodyPr vert="horz" lIns="91440" tIns="45720" rIns="91440" bIns="45720" rtlCol="0" anchor="ctr">
        <a:norm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22861</TotalTime>
  <Words>19606</Words>
  <Application>Microsoft Office PowerPoint</Application>
  <PresentationFormat>寬螢幕</PresentationFormat>
  <Paragraphs>3663</Paragraphs>
  <Slides>104</Slides>
  <Notes>15</Notes>
  <HiddenSlides>0</HiddenSlides>
  <MMClips>0</MMClips>
  <ScaleCrop>false</ScaleCrop>
  <HeadingPairs>
    <vt:vector size="6" baseType="variant">
      <vt:variant>
        <vt:lpstr>使用字型</vt:lpstr>
      </vt:variant>
      <vt:variant>
        <vt:i4>15</vt:i4>
      </vt:variant>
      <vt:variant>
        <vt:lpstr>佈景主題</vt:lpstr>
      </vt:variant>
      <vt:variant>
        <vt:i4>2</vt:i4>
      </vt:variant>
      <vt:variant>
        <vt:lpstr>投影片標題</vt:lpstr>
      </vt:variant>
      <vt:variant>
        <vt:i4>104</vt:i4>
      </vt:variant>
    </vt:vector>
  </HeadingPairs>
  <TitlesOfParts>
    <vt:vector size="121" baseType="lpstr">
      <vt:lpstr>Calibri</vt:lpstr>
      <vt:lpstr>新細明體</vt:lpstr>
      <vt:lpstr>Arial</vt:lpstr>
      <vt:lpstr>微軟正黑體</vt:lpstr>
      <vt:lpstr>等线</vt:lpstr>
      <vt:lpstr>Microsoft YaHei</vt:lpstr>
      <vt:lpstr>+mn-lt</vt:lpstr>
      <vt:lpstr>HY얕은샘물M</vt:lpstr>
      <vt:lpstr>Tw Cen MT</vt:lpstr>
      <vt:lpstr>Gulim</vt:lpstr>
      <vt:lpstr>Wingdings</vt:lpstr>
      <vt:lpstr>Times New Roman</vt:lpstr>
      <vt:lpstr>Corbel</vt:lpstr>
      <vt:lpstr>Arial Black</vt:lpstr>
      <vt:lpstr>GungsuhChe</vt:lpstr>
      <vt:lpstr>Office 佈景主題</vt:lpstr>
      <vt:lpstr>2_Office 佈景主題</vt:lpstr>
      <vt:lpstr>PowerPoint 簡報</vt:lpstr>
      <vt:lpstr>01</vt:lpstr>
      <vt:lpstr>01</vt:lpstr>
      <vt:lpstr>02</vt:lpstr>
      <vt:lpstr>02</vt:lpstr>
      <vt:lpstr>02</vt:lpstr>
      <vt:lpstr>03</vt:lpstr>
      <vt:lpstr>03</vt:lpstr>
      <vt:lpstr>03</vt:lpstr>
      <vt:lpstr>03</vt:lpstr>
      <vt:lpstr>03</vt:lpstr>
      <vt:lpstr>03</vt:lpstr>
      <vt:lpstr>04</vt:lpstr>
      <vt:lpstr>05</vt:lpstr>
      <vt:lpstr>05</vt:lpstr>
      <vt:lpstr>06</vt:lpstr>
      <vt:lpstr>06</vt:lpstr>
      <vt:lpstr>06</vt:lpstr>
      <vt:lpstr>06</vt:lpstr>
      <vt:lpstr>06</vt:lpstr>
      <vt:lpstr>07</vt:lpstr>
      <vt:lpstr>07</vt:lpstr>
      <vt:lpstr>07</vt:lpstr>
      <vt:lpstr>08</vt:lpstr>
      <vt:lpstr>08</vt:lpstr>
      <vt:lpstr>08</vt:lpstr>
      <vt:lpstr>09</vt:lpstr>
      <vt:lpstr>09</vt:lpstr>
      <vt:lpstr>09</vt:lpstr>
      <vt:lpstr>09</vt:lpstr>
      <vt:lpstr>04</vt:lpstr>
      <vt:lpstr>04</vt:lpstr>
      <vt:lpstr>10</vt:lpstr>
      <vt:lpstr>10</vt:lpstr>
      <vt:lpstr>10</vt:lpstr>
      <vt:lpstr>10</vt:lpstr>
      <vt:lpstr>11</vt:lpstr>
      <vt:lpstr>12</vt:lpstr>
      <vt:lpstr>12</vt:lpstr>
      <vt:lpstr>13</vt:lpstr>
      <vt:lpstr>13</vt:lpstr>
      <vt:lpstr>13</vt:lpstr>
      <vt:lpstr>13</vt:lpstr>
      <vt:lpstr>13</vt:lpstr>
      <vt:lpstr>13</vt:lpstr>
      <vt:lpstr>14</vt:lpstr>
      <vt:lpstr>14</vt:lpstr>
      <vt:lpstr>14</vt:lpstr>
      <vt:lpstr>14</vt:lpstr>
      <vt:lpstr>14</vt:lpstr>
      <vt:lpstr>14</vt:lpstr>
      <vt:lpstr>14</vt:lpstr>
      <vt:lpstr>14</vt:lpstr>
      <vt:lpstr>14</vt:lpstr>
      <vt:lpstr>14</vt:lpstr>
      <vt:lpstr>14</vt:lpstr>
      <vt:lpstr>14</vt:lpstr>
      <vt:lpstr>14</vt:lpstr>
      <vt:lpstr>14</vt:lpstr>
      <vt:lpstr>14</vt:lpstr>
      <vt:lpstr>14</vt:lpstr>
      <vt:lpstr>14</vt:lpstr>
      <vt:lpstr>14</vt:lpstr>
      <vt:lpstr>14</vt:lpstr>
      <vt:lpstr>15</vt:lpstr>
      <vt:lpstr>15</vt:lpstr>
      <vt:lpstr>16</vt:lpstr>
      <vt:lpstr>16</vt:lpstr>
      <vt:lpstr>16</vt:lpstr>
      <vt:lpstr>16</vt:lpstr>
      <vt:lpstr>16</vt:lpstr>
      <vt:lpstr>17</vt:lpstr>
      <vt:lpstr>17</vt:lpstr>
      <vt:lpstr>17</vt:lpstr>
      <vt:lpstr>17</vt:lpstr>
      <vt:lpstr>17</vt:lpstr>
      <vt:lpstr>17</vt:lpstr>
      <vt:lpstr>18</vt:lpstr>
      <vt:lpstr>19</vt:lpstr>
      <vt:lpstr>19</vt:lpstr>
      <vt:lpstr>20</vt:lpstr>
      <vt:lpstr>21</vt:lpstr>
      <vt:lpstr>21</vt:lpstr>
      <vt:lpstr>21</vt:lpstr>
      <vt:lpstr>21</vt:lpstr>
      <vt:lpstr>22</vt:lpstr>
      <vt:lpstr>22</vt:lpstr>
      <vt:lpstr>22</vt:lpstr>
      <vt:lpstr>22</vt:lpstr>
      <vt:lpstr>22</vt:lpstr>
      <vt:lpstr>22</vt:lpstr>
      <vt:lpstr>22</vt:lpstr>
      <vt:lpstr>22</vt:lpstr>
      <vt:lpstr>22</vt:lpstr>
      <vt:lpstr>22</vt:lpstr>
      <vt:lpstr>22</vt:lpstr>
      <vt:lpstr>22</vt:lpstr>
      <vt:lpstr>22</vt:lpstr>
      <vt:lpstr>22</vt:lpstr>
      <vt:lpstr>22</vt:lpstr>
      <vt:lpstr>23</vt:lpstr>
      <vt:lpstr>23</vt:lpstr>
      <vt:lpstr>24</vt:lpstr>
      <vt:lpstr>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tvedb</dc:creator>
  <cp:lastModifiedBy>user</cp:lastModifiedBy>
  <cp:revision>769</cp:revision>
  <cp:lastPrinted>2019-08-16T07:25:00Z</cp:lastPrinted>
  <dcterms:created xsi:type="dcterms:W3CDTF">2017-07-18T06:08:12Z</dcterms:created>
  <dcterms:modified xsi:type="dcterms:W3CDTF">2020-09-04T07:18:22Z</dcterms:modified>
</cp:coreProperties>
</file>