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672" r:id="rId4"/>
  </p:sldMasterIdLst>
  <p:notesMasterIdLst>
    <p:notesMasterId r:id="rId58"/>
  </p:notesMasterIdLst>
  <p:handoutMasterIdLst>
    <p:handoutMasterId r:id="rId59"/>
  </p:handoutMasterIdLst>
  <p:sldIdLst>
    <p:sldId id="385" r:id="rId5"/>
    <p:sldId id="386" r:id="rId6"/>
    <p:sldId id="387" r:id="rId7"/>
    <p:sldId id="389" r:id="rId8"/>
    <p:sldId id="869" r:id="rId9"/>
    <p:sldId id="1074" r:id="rId10"/>
    <p:sldId id="1075" r:id="rId11"/>
    <p:sldId id="1076" r:id="rId12"/>
    <p:sldId id="416" r:id="rId13"/>
    <p:sldId id="417" r:id="rId14"/>
    <p:sldId id="418" r:id="rId15"/>
    <p:sldId id="868" r:id="rId16"/>
    <p:sldId id="1061" r:id="rId17"/>
    <p:sldId id="1062" r:id="rId18"/>
    <p:sldId id="554" r:id="rId19"/>
    <p:sldId id="638" r:id="rId20"/>
    <p:sldId id="555" r:id="rId21"/>
    <p:sldId id="557" r:id="rId22"/>
    <p:sldId id="540" r:id="rId23"/>
    <p:sldId id="601" r:id="rId24"/>
    <p:sldId id="602" r:id="rId25"/>
    <p:sldId id="1022" r:id="rId26"/>
    <p:sldId id="1031" r:id="rId27"/>
    <p:sldId id="1078" r:id="rId28"/>
    <p:sldId id="1079" r:id="rId29"/>
    <p:sldId id="1050" r:id="rId30"/>
    <p:sldId id="1081" r:id="rId31"/>
    <p:sldId id="1098" r:id="rId32"/>
    <p:sldId id="1018" r:id="rId33"/>
    <p:sldId id="1080" r:id="rId34"/>
    <p:sldId id="1016" r:id="rId35"/>
    <p:sldId id="1060" r:id="rId36"/>
    <p:sldId id="1082" r:id="rId37"/>
    <p:sldId id="1084" r:id="rId38"/>
    <p:sldId id="1085" r:id="rId39"/>
    <p:sldId id="1087" r:id="rId40"/>
    <p:sldId id="1088" r:id="rId41"/>
    <p:sldId id="1089" r:id="rId42"/>
    <p:sldId id="1090" r:id="rId43"/>
    <p:sldId id="1086" r:id="rId44"/>
    <p:sldId id="1091" r:id="rId45"/>
    <p:sldId id="1092" r:id="rId46"/>
    <p:sldId id="1093" r:id="rId47"/>
    <p:sldId id="1094" r:id="rId48"/>
    <p:sldId id="1095" r:id="rId49"/>
    <p:sldId id="1096" r:id="rId50"/>
    <p:sldId id="1097" r:id="rId51"/>
    <p:sldId id="1017" r:id="rId52"/>
    <p:sldId id="537" r:id="rId53"/>
    <p:sldId id="521" r:id="rId54"/>
    <p:sldId id="522" r:id="rId55"/>
    <p:sldId id="538" r:id="rId56"/>
    <p:sldId id="548" r:id="rId57"/>
  </p:sldIdLst>
  <p:sldSz cx="9144000" cy="6858000" type="overhead"/>
  <p:notesSz cx="6802438" cy="9934575"/>
  <p:defaultTextStyle>
    <a:defPPr>
      <a:defRPr lang="fr-FR"/>
    </a:defPPr>
    <a:lvl1pPr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99FF"/>
    <a:srgbClr val="CC3399"/>
    <a:srgbClr val="FF66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9455" autoAdjust="0"/>
  </p:normalViewPr>
  <p:slideViewPr>
    <p:cSldViewPr>
      <p:cViewPr varScale="1">
        <p:scale>
          <a:sx n="103" d="100"/>
          <a:sy n="103" d="100"/>
        </p:scale>
        <p:origin x="1896" y="102"/>
      </p:cViewPr>
      <p:guideLst>
        <p:guide orient="horz" pos="2160"/>
        <p:guide pos="2880"/>
      </p:guideLst>
    </p:cSldViewPr>
  </p:slideViewPr>
  <p:outlineViewPr>
    <p:cViewPr>
      <p:scale>
        <a:sx n="33" d="100"/>
        <a:sy n="33" d="100"/>
      </p:scale>
      <p:origin x="0" y="99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6"/>
            <a:ext cx="2949028" cy="496149"/>
          </a:xfrm>
          <a:prstGeom prst="rect">
            <a:avLst/>
          </a:prstGeom>
        </p:spPr>
        <p:txBody>
          <a:bodyPr vert="horz" lIns="91458" tIns="45729" rIns="91458" bIns="45729" rtlCol="0"/>
          <a:lstStyle>
            <a:lvl1pPr algn="l" eaLnBrk="1" hangingPunct="1">
              <a:defRPr sz="1200">
                <a:latin typeface="Calibri" pitchFamily="34" charset="0"/>
                <a:ea typeface="新細明體" pitchFamily="18" charset="-120"/>
                <a:cs typeface="Arial" pitchFamily="34" charset="0"/>
              </a:defRPr>
            </a:lvl1pPr>
          </a:lstStyle>
          <a:p>
            <a:pPr>
              <a:defRPr/>
            </a:pPr>
            <a:endParaRPr lang="zh-TW" altLang="en-US"/>
          </a:p>
        </p:txBody>
      </p:sp>
      <p:sp>
        <p:nvSpPr>
          <p:cNvPr id="3" name="日期版面配置區 2"/>
          <p:cNvSpPr>
            <a:spLocks noGrp="1"/>
          </p:cNvSpPr>
          <p:nvPr>
            <p:ph type="dt" sz="quarter" idx="1"/>
          </p:nvPr>
        </p:nvSpPr>
        <p:spPr>
          <a:xfrm>
            <a:off x="3852323" y="6"/>
            <a:ext cx="2949028" cy="496149"/>
          </a:xfrm>
          <a:prstGeom prst="rect">
            <a:avLst/>
          </a:prstGeom>
        </p:spPr>
        <p:txBody>
          <a:bodyPr vert="horz" lIns="91458" tIns="45729" rIns="91458" bIns="45729" rtlCol="0"/>
          <a:lstStyle>
            <a:lvl1pPr algn="r" eaLnBrk="1" hangingPunct="1">
              <a:defRPr sz="1200">
                <a:latin typeface="Calibri" pitchFamily="34" charset="0"/>
                <a:ea typeface="新細明體" pitchFamily="18" charset="-120"/>
                <a:cs typeface="Arial" pitchFamily="34" charset="0"/>
              </a:defRPr>
            </a:lvl1pPr>
          </a:lstStyle>
          <a:p>
            <a:pPr>
              <a:defRPr/>
            </a:pPr>
            <a:fld id="{72CCC50F-7B18-41A6-82BB-E682E84000E0}" type="datetimeFigureOut">
              <a:rPr lang="zh-TW" altLang="en-US"/>
              <a:pPr>
                <a:defRPr/>
              </a:pPr>
              <a:t>2020/9/14</a:t>
            </a:fld>
            <a:endParaRPr lang="zh-TW" altLang="en-US"/>
          </a:p>
        </p:txBody>
      </p:sp>
      <p:sp>
        <p:nvSpPr>
          <p:cNvPr id="4" name="頁尾版面配置區 3"/>
          <p:cNvSpPr>
            <a:spLocks noGrp="1"/>
          </p:cNvSpPr>
          <p:nvPr>
            <p:ph type="ftr" sz="quarter" idx="2"/>
          </p:nvPr>
        </p:nvSpPr>
        <p:spPr>
          <a:xfrm>
            <a:off x="0" y="9436113"/>
            <a:ext cx="2949028" cy="496149"/>
          </a:xfrm>
          <a:prstGeom prst="rect">
            <a:avLst/>
          </a:prstGeom>
        </p:spPr>
        <p:txBody>
          <a:bodyPr vert="horz" lIns="91458" tIns="45729" rIns="91458" bIns="45729" rtlCol="0" anchor="b"/>
          <a:lstStyle>
            <a:lvl1pPr algn="l" eaLnBrk="1" hangingPunct="1">
              <a:defRPr sz="1200">
                <a:latin typeface="Calibri" pitchFamily="34" charset="0"/>
                <a:ea typeface="新細明體" pitchFamily="18" charset="-120"/>
                <a:cs typeface="Arial" pitchFamily="34" charset="0"/>
              </a:defRPr>
            </a:lvl1pPr>
          </a:lstStyle>
          <a:p>
            <a:pPr>
              <a:defRPr/>
            </a:pPr>
            <a:endParaRPr lang="zh-TW" altLang="en-US"/>
          </a:p>
        </p:txBody>
      </p:sp>
      <p:sp>
        <p:nvSpPr>
          <p:cNvPr id="5" name="投影片編號版面配置區 4"/>
          <p:cNvSpPr>
            <a:spLocks noGrp="1"/>
          </p:cNvSpPr>
          <p:nvPr>
            <p:ph type="sldNum" sz="quarter" idx="3"/>
          </p:nvPr>
        </p:nvSpPr>
        <p:spPr>
          <a:xfrm>
            <a:off x="3852323" y="9436113"/>
            <a:ext cx="2949028" cy="496149"/>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71FCAB8B-16C7-4328-857E-5B078CFD27A7}" type="slidenum">
              <a:rPr lang="zh-TW" altLang="en-US"/>
              <a:pPr>
                <a:defRPr/>
              </a:pPr>
              <a:t>‹#›</a:t>
            </a:fld>
            <a:endParaRPr lang="zh-TW" altLang="en-US"/>
          </a:p>
        </p:txBody>
      </p:sp>
    </p:spTree>
    <p:extLst>
      <p:ext uri="{BB962C8B-B14F-4D97-AF65-F5344CB8AC3E}">
        <p14:creationId xmlns:p14="http://schemas.microsoft.com/office/powerpoint/2010/main" val="15686134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6"/>
            <a:ext cx="2949028" cy="496149"/>
          </a:xfrm>
          <a:prstGeom prst="rect">
            <a:avLst/>
          </a:prstGeom>
        </p:spPr>
        <p:txBody>
          <a:bodyPr vert="horz" lIns="86036" tIns="43019" rIns="86036" bIns="43019" rtlCol="0"/>
          <a:lstStyle>
            <a:lvl1pPr algn="l" eaLnBrk="1" hangingPunct="1">
              <a:defRPr sz="1100">
                <a:latin typeface="Calibri" pitchFamily="34" charset="0"/>
                <a:ea typeface="新細明體" pitchFamily="18" charset="-120"/>
                <a:cs typeface="Arial" pitchFamily="34" charset="0"/>
              </a:defRPr>
            </a:lvl1pPr>
          </a:lstStyle>
          <a:p>
            <a:pPr>
              <a:defRPr/>
            </a:pPr>
            <a:endParaRPr lang="zh-TW" altLang="en-US"/>
          </a:p>
        </p:txBody>
      </p:sp>
      <p:sp>
        <p:nvSpPr>
          <p:cNvPr id="3" name="日期版面配置區 2"/>
          <p:cNvSpPr>
            <a:spLocks noGrp="1"/>
          </p:cNvSpPr>
          <p:nvPr>
            <p:ph type="dt" idx="1"/>
          </p:nvPr>
        </p:nvSpPr>
        <p:spPr>
          <a:xfrm>
            <a:off x="3852323" y="6"/>
            <a:ext cx="2949028" cy="496149"/>
          </a:xfrm>
          <a:prstGeom prst="rect">
            <a:avLst/>
          </a:prstGeom>
        </p:spPr>
        <p:txBody>
          <a:bodyPr vert="horz" lIns="86036" tIns="43019" rIns="86036" bIns="43019" rtlCol="0"/>
          <a:lstStyle>
            <a:lvl1pPr algn="r" eaLnBrk="1" hangingPunct="1">
              <a:defRPr sz="1100">
                <a:latin typeface="Calibri" pitchFamily="34" charset="0"/>
                <a:ea typeface="新細明體" pitchFamily="18" charset="-120"/>
                <a:cs typeface="Arial" pitchFamily="34" charset="0"/>
              </a:defRPr>
            </a:lvl1pPr>
          </a:lstStyle>
          <a:p>
            <a:pPr>
              <a:defRPr/>
            </a:pPr>
            <a:fld id="{A8183FB5-ACF6-4FC0-8202-717F20058486}" type="datetimeFigureOut">
              <a:rPr lang="zh-TW" altLang="en-US"/>
              <a:pPr>
                <a:defRPr/>
              </a:pPr>
              <a:t>2020/9/14</a:t>
            </a:fld>
            <a:endParaRPr lang="zh-TW" altLang="en-US"/>
          </a:p>
        </p:txBody>
      </p:sp>
      <p:sp>
        <p:nvSpPr>
          <p:cNvPr id="4" name="投影片圖像版面配置區 3"/>
          <p:cNvSpPr>
            <a:spLocks noGrp="1" noRot="1" noChangeAspect="1"/>
          </p:cNvSpPr>
          <p:nvPr>
            <p:ph type="sldImg" idx="2"/>
          </p:nvPr>
        </p:nvSpPr>
        <p:spPr>
          <a:xfrm>
            <a:off x="919163" y="746125"/>
            <a:ext cx="4964112" cy="3724275"/>
          </a:xfrm>
          <a:prstGeom prst="rect">
            <a:avLst/>
          </a:prstGeom>
          <a:noFill/>
          <a:ln w="12700">
            <a:solidFill>
              <a:prstClr val="black"/>
            </a:solidFill>
          </a:ln>
        </p:spPr>
        <p:txBody>
          <a:bodyPr vert="horz" lIns="86036" tIns="43019" rIns="86036" bIns="43019" rtlCol="0" anchor="ctr"/>
          <a:lstStyle/>
          <a:p>
            <a:pPr lvl="0"/>
            <a:endParaRPr lang="zh-TW" altLang="en-US" noProof="0" smtClean="0"/>
          </a:p>
        </p:txBody>
      </p:sp>
      <p:sp>
        <p:nvSpPr>
          <p:cNvPr id="5" name="備忘稿版面配置區 4"/>
          <p:cNvSpPr>
            <a:spLocks noGrp="1"/>
          </p:cNvSpPr>
          <p:nvPr>
            <p:ph type="body" sz="quarter" idx="3"/>
          </p:nvPr>
        </p:nvSpPr>
        <p:spPr>
          <a:xfrm>
            <a:off x="679375" y="4718058"/>
            <a:ext cx="5443690" cy="4469979"/>
          </a:xfrm>
          <a:prstGeom prst="rect">
            <a:avLst/>
          </a:prstGeom>
        </p:spPr>
        <p:txBody>
          <a:bodyPr vert="horz" lIns="86036" tIns="43019" rIns="86036" bIns="43019"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38428"/>
            <a:ext cx="2949028" cy="493830"/>
          </a:xfrm>
          <a:prstGeom prst="rect">
            <a:avLst/>
          </a:prstGeom>
        </p:spPr>
        <p:txBody>
          <a:bodyPr vert="horz" lIns="86036" tIns="43019" rIns="86036" bIns="43019" rtlCol="0" anchor="b"/>
          <a:lstStyle>
            <a:lvl1pPr algn="l" eaLnBrk="1" hangingPunct="1">
              <a:defRPr sz="1100">
                <a:latin typeface="Calibri" pitchFamily="34" charset="0"/>
                <a:ea typeface="新細明體" pitchFamily="18" charset="-120"/>
                <a:cs typeface="Arial" pitchFamily="34" charset="0"/>
              </a:defRPr>
            </a:lvl1pPr>
          </a:lstStyle>
          <a:p>
            <a:pPr>
              <a:defRPr/>
            </a:pPr>
            <a:endParaRPr lang="zh-TW" altLang="en-US"/>
          </a:p>
        </p:txBody>
      </p:sp>
      <p:sp>
        <p:nvSpPr>
          <p:cNvPr id="7" name="投影片編號版面配置區 6"/>
          <p:cNvSpPr>
            <a:spLocks noGrp="1"/>
          </p:cNvSpPr>
          <p:nvPr>
            <p:ph type="sldNum" sz="quarter" idx="5"/>
          </p:nvPr>
        </p:nvSpPr>
        <p:spPr>
          <a:xfrm>
            <a:off x="3852323" y="9438428"/>
            <a:ext cx="2949028" cy="493830"/>
          </a:xfrm>
          <a:prstGeom prst="rect">
            <a:avLst/>
          </a:prstGeom>
        </p:spPr>
        <p:txBody>
          <a:bodyPr vert="horz" wrap="square" lIns="86036" tIns="43019" rIns="86036" bIns="43019" numCol="1" anchor="b" anchorCtr="0" compatLnSpc="1">
            <a:prstTxWarp prst="textNoShape">
              <a:avLst/>
            </a:prstTxWarp>
          </a:bodyPr>
          <a:lstStyle>
            <a:lvl1pPr algn="r" eaLnBrk="1" hangingPunct="1">
              <a:defRPr sz="1100" smtClean="0">
                <a:cs typeface="Arial" panose="020B0604020202020204" pitchFamily="34" charset="0"/>
              </a:defRPr>
            </a:lvl1pPr>
          </a:lstStyle>
          <a:p>
            <a:pPr>
              <a:defRPr/>
            </a:pPr>
            <a:fld id="{C645EFA3-BC27-4C53-82F3-195B6E90FC09}" type="slidenum">
              <a:rPr lang="zh-TW" altLang="en-US"/>
              <a:pPr>
                <a:defRPr/>
              </a:pPr>
              <a:t>‹#›</a:t>
            </a:fld>
            <a:endParaRPr lang="zh-TW" altLang="en-US"/>
          </a:p>
        </p:txBody>
      </p:sp>
    </p:spTree>
    <p:extLst>
      <p:ext uri="{BB962C8B-B14F-4D97-AF65-F5344CB8AC3E}">
        <p14:creationId xmlns:p14="http://schemas.microsoft.com/office/powerpoint/2010/main" val="131825383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15655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33063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46982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9163" y="746125"/>
            <a:ext cx="4964112" cy="3724275"/>
          </a:xfrm>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8136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9163" y="746125"/>
            <a:ext cx="4964112" cy="3724275"/>
          </a:xfrm>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7487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a:xfrm>
            <a:off x="919163" y="746125"/>
            <a:ext cx="4964112" cy="3724275"/>
          </a:xfrm>
          <a:ln/>
        </p:spPr>
      </p:sp>
      <p:sp>
        <p:nvSpPr>
          <p:cNvPr id="1269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125393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3705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a:xfrm>
            <a:off x="919163" y="746125"/>
            <a:ext cx="4964112" cy="3724275"/>
          </a:xfrm>
          <a:ln/>
        </p:spPr>
      </p:sp>
      <p:sp>
        <p:nvSpPr>
          <p:cNvPr id="1269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25842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a:xfrm>
            <a:off x="919163" y="746125"/>
            <a:ext cx="4964112" cy="3724275"/>
          </a:xfrm>
          <a:ln/>
        </p:spPr>
      </p:sp>
      <p:sp>
        <p:nvSpPr>
          <p:cNvPr id="1269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834619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7552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zh-TW" altLang="en-US" smtClean="0"/>
              <a:t>按一下以編輯母片標題樣式</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Date Placeholder 3"/>
          <p:cNvSpPr>
            <a:spLocks noGrp="1"/>
          </p:cNvSpPr>
          <p:nvPr>
            <p:ph type="dt" sz="half" idx="10"/>
          </p:nvPr>
        </p:nvSpPr>
        <p:spPr/>
        <p:txBody>
          <a:bodyPr/>
          <a:lstStyle>
            <a:lvl1pPr>
              <a:defRPr/>
            </a:lvl1pPr>
          </a:lstStyle>
          <a:p>
            <a:pPr>
              <a:defRPr/>
            </a:pPr>
            <a:endParaRPr lang="fr-CA" altLang="zh-TW"/>
          </a:p>
        </p:txBody>
      </p:sp>
      <p:sp>
        <p:nvSpPr>
          <p:cNvPr id="5" name="Footer Placeholder 4"/>
          <p:cNvSpPr>
            <a:spLocks noGrp="1"/>
          </p:cNvSpPr>
          <p:nvPr>
            <p:ph type="ftr" sz="quarter" idx="11"/>
          </p:nvPr>
        </p:nvSpPr>
        <p:spPr/>
        <p:txBody>
          <a:bodyPr/>
          <a:lstStyle>
            <a:lvl1pPr>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a:lvl1pPr>
          </a:lstStyle>
          <a:p>
            <a:pPr>
              <a:defRPr/>
            </a:pPr>
            <a:fld id="{1FACF62C-95FC-4ECD-8141-623B5EE7B51D}" type="slidenum">
              <a:rPr lang="fr-CA" altLang="zh-TW"/>
              <a:pPr>
                <a:defRPr/>
              </a:pPr>
              <a:t>‹#›</a:t>
            </a:fld>
            <a:endParaRPr lang="fr-CA" altLang="zh-TW"/>
          </a:p>
        </p:txBody>
      </p:sp>
    </p:spTree>
    <p:extLst>
      <p:ext uri="{BB962C8B-B14F-4D97-AF65-F5344CB8AC3E}">
        <p14:creationId xmlns:p14="http://schemas.microsoft.com/office/powerpoint/2010/main" val="94809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Date Placeholder 3"/>
          <p:cNvSpPr>
            <a:spLocks noGrp="1"/>
          </p:cNvSpPr>
          <p:nvPr>
            <p:ph type="dt" sz="half" idx="10"/>
          </p:nvPr>
        </p:nvSpPr>
        <p:spPr/>
        <p:txBody>
          <a:bodyPr/>
          <a:lstStyle>
            <a:lvl1pPr>
              <a:defRPr/>
            </a:lvl1pPr>
          </a:lstStyle>
          <a:p>
            <a:pPr>
              <a:defRPr/>
            </a:pPr>
            <a:endParaRPr lang="fr-CA" altLang="zh-TW"/>
          </a:p>
        </p:txBody>
      </p:sp>
      <p:sp>
        <p:nvSpPr>
          <p:cNvPr id="5" name="Footer Placeholder 4"/>
          <p:cNvSpPr>
            <a:spLocks noGrp="1"/>
          </p:cNvSpPr>
          <p:nvPr>
            <p:ph type="ftr" sz="quarter" idx="11"/>
          </p:nvPr>
        </p:nvSpPr>
        <p:spPr/>
        <p:txBody>
          <a:bodyPr/>
          <a:lstStyle>
            <a:lvl1pPr>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a:lvl1pPr>
          </a:lstStyle>
          <a:p>
            <a:pPr>
              <a:defRPr/>
            </a:pPr>
            <a:fld id="{6DE8BF0B-9F32-47D5-99D4-B323224BCE8C}" type="slidenum">
              <a:rPr lang="fr-CA" altLang="zh-TW"/>
              <a:pPr>
                <a:defRPr/>
              </a:pPr>
              <a:t>‹#›</a:t>
            </a:fld>
            <a:endParaRPr lang="fr-CA" altLang="zh-TW"/>
          </a:p>
        </p:txBody>
      </p:sp>
    </p:spTree>
    <p:extLst>
      <p:ext uri="{BB962C8B-B14F-4D97-AF65-F5344CB8AC3E}">
        <p14:creationId xmlns:p14="http://schemas.microsoft.com/office/powerpoint/2010/main" val="29729792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8"/>
            <a:ext cx="2057400" cy="4387851"/>
          </a:xfrm>
        </p:spPr>
        <p:txBody>
          <a:bodyPr vert="eaVert"/>
          <a:lstStyle/>
          <a:p>
            <a:r>
              <a:rPr lang="zh-TW" altLang="en-US" smtClean="0"/>
              <a:t>按一下以編輯母片標題樣式</a:t>
            </a:r>
            <a:endParaRPr lang="fr-CA"/>
          </a:p>
        </p:txBody>
      </p:sp>
      <p:sp>
        <p:nvSpPr>
          <p:cNvPr id="3" name="Vertical Text Placeholder 2"/>
          <p:cNvSpPr>
            <a:spLocks noGrp="1"/>
          </p:cNvSpPr>
          <p:nvPr>
            <p:ph type="body" orient="vert" idx="1"/>
          </p:nvPr>
        </p:nvSpPr>
        <p:spPr>
          <a:xfrm>
            <a:off x="457200" y="206378"/>
            <a:ext cx="6019800" cy="43878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Date Placeholder 3"/>
          <p:cNvSpPr>
            <a:spLocks noGrp="1"/>
          </p:cNvSpPr>
          <p:nvPr>
            <p:ph type="dt" sz="half" idx="10"/>
          </p:nvPr>
        </p:nvSpPr>
        <p:spPr/>
        <p:txBody>
          <a:bodyPr/>
          <a:lstStyle>
            <a:lvl1pPr>
              <a:defRPr/>
            </a:lvl1pPr>
          </a:lstStyle>
          <a:p>
            <a:pPr>
              <a:defRPr/>
            </a:pPr>
            <a:endParaRPr lang="fr-CA" altLang="zh-TW"/>
          </a:p>
        </p:txBody>
      </p:sp>
      <p:sp>
        <p:nvSpPr>
          <p:cNvPr id="5" name="Footer Placeholder 4"/>
          <p:cNvSpPr>
            <a:spLocks noGrp="1"/>
          </p:cNvSpPr>
          <p:nvPr>
            <p:ph type="ftr" sz="quarter" idx="11"/>
          </p:nvPr>
        </p:nvSpPr>
        <p:spPr/>
        <p:txBody>
          <a:bodyPr/>
          <a:lstStyle>
            <a:lvl1pPr>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a:lvl1pPr>
          </a:lstStyle>
          <a:p>
            <a:pPr>
              <a:defRPr/>
            </a:pPr>
            <a:fld id="{36E231DA-85C9-4CA7-9E31-0AC6D5A4A626}" type="slidenum">
              <a:rPr lang="fr-CA" altLang="zh-TW"/>
              <a:pPr>
                <a:defRPr/>
              </a:pPr>
              <a:t>‹#›</a:t>
            </a:fld>
            <a:endParaRPr lang="fr-CA" altLang="zh-TW"/>
          </a:p>
        </p:txBody>
      </p:sp>
    </p:spTree>
    <p:extLst>
      <p:ext uri="{BB962C8B-B14F-4D97-AF65-F5344CB8AC3E}">
        <p14:creationId xmlns:p14="http://schemas.microsoft.com/office/powerpoint/2010/main" val="26605772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6ACD9-F410-4E0C-AA39-2C3CA9F8E6F8}" type="slidenum">
              <a:rPr lang="zh-TW" altLang="en-US" smtClean="0"/>
              <a:t>‹#›</a:t>
            </a:fld>
            <a:endParaRPr lang="zh-TW" altLang="en-US" dirty="0"/>
          </a:p>
        </p:txBody>
      </p:sp>
    </p:spTree>
    <p:extLst>
      <p:ext uri="{BB962C8B-B14F-4D97-AF65-F5344CB8AC3E}">
        <p14:creationId xmlns:p14="http://schemas.microsoft.com/office/powerpoint/2010/main" val="1468348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zh-TW" altLang="en-US" smtClean="0"/>
              <a:t>按一下以編輯母片標題樣式</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Date Placeholder 3"/>
          <p:cNvSpPr>
            <a:spLocks noGrp="1"/>
          </p:cNvSpPr>
          <p:nvPr>
            <p:ph type="dt" sz="half" idx="10"/>
          </p:nvPr>
        </p:nvSpPr>
        <p:spPr/>
        <p:txBody>
          <a:bodyPr/>
          <a:lstStyle>
            <a:lvl1pPr>
              <a:defRPr/>
            </a:lvl1pPr>
          </a:lstStyle>
          <a:p>
            <a:pPr>
              <a:defRPr/>
            </a:pPr>
            <a:endParaRPr lang="fr-CA" altLang="zh-TW"/>
          </a:p>
        </p:txBody>
      </p:sp>
      <p:sp>
        <p:nvSpPr>
          <p:cNvPr id="5" name="Footer Placeholder 4"/>
          <p:cNvSpPr>
            <a:spLocks noGrp="1"/>
          </p:cNvSpPr>
          <p:nvPr>
            <p:ph type="ftr" sz="quarter" idx="11"/>
          </p:nvPr>
        </p:nvSpPr>
        <p:spPr/>
        <p:txBody>
          <a:bodyPr/>
          <a:lstStyle>
            <a:lvl1pPr>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a:lvl1pPr>
          </a:lstStyle>
          <a:p>
            <a:pPr>
              <a:defRPr/>
            </a:pPr>
            <a:fld id="{F109C372-AF43-4E91-90C3-D6835DC5DC27}" type="slidenum">
              <a:rPr lang="fr-CA" altLang="zh-TW"/>
              <a:pPr>
                <a:defRPr/>
              </a:pPr>
              <a:t>‹#›</a:t>
            </a:fld>
            <a:endParaRPr lang="fr-CA" altLang="zh-TW"/>
          </a:p>
        </p:txBody>
      </p:sp>
    </p:spTree>
    <p:extLst>
      <p:ext uri="{BB962C8B-B14F-4D97-AF65-F5344CB8AC3E}">
        <p14:creationId xmlns:p14="http://schemas.microsoft.com/office/powerpoint/2010/main" val="20170424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Date Placeholder 3"/>
          <p:cNvSpPr>
            <a:spLocks noGrp="1"/>
          </p:cNvSpPr>
          <p:nvPr>
            <p:ph type="dt" sz="half" idx="10"/>
          </p:nvPr>
        </p:nvSpPr>
        <p:spPr/>
        <p:txBody>
          <a:bodyPr/>
          <a:lstStyle>
            <a:lvl1pPr>
              <a:defRPr/>
            </a:lvl1pPr>
          </a:lstStyle>
          <a:p>
            <a:pPr>
              <a:defRPr/>
            </a:pPr>
            <a:endParaRPr lang="fr-CA" altLang="zh-TW"/>
          </a:p>
        </p:txBody>
      </p:sp>
      <p:sp>
        <p:nvSpPr>
          <p:cNvPr id="5" name="Footer Placeholder 4"/>
          <p:cNvSpPr>
            <a:spLocks noGrp="1"/>
          </p:cNvSpPr>
          <p:nvPr>
            <p:ph type="ftr" sz="quarter" idx="11"/>
          </p:nvPr>
        </p:nvSpPr>
        <p:spPr/>
        <p:txBody>
          <a:bodyPr/>
          <a:lstStyle>
            <a:lvl1pPr>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a:lvl1pPr>
          </a:lstStyle>
          <a:p>
            <a:pPr>
              <a:defRPr/>
            </a:pPr>
            <a:fld id="{6762ABB0-7438-4054-8956-D60F5E9250EB}" type="slidenum">
              <a:rPr lang="fr-CA" altLang="zh-TW"/>
              <a:pPr>
                <a:defRPr/>
              </a:pPr>
              <a:t>‹#›</a:t>
            </a:fld>
            <a:endParaRPr lang="fr-CA" altLang="zh-TW"/>
          </a:p>
        </p:txBody>
      </p:sp>
    </p:spTree>
    <p:extLst>
      <p:ext uri="{BB962C8B-B14F-4D97-AF65-F5344CB8AC3E}">
        <p14:creationId xmlns:p14="http://schemas.microsoft.com/office/powerpoint/2010/main" val="1311729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endParaRPr lang="fr-CA" altLang="zh-TW"/>
          </a:p>
        </p:txBody>
      </p:sp>
      <p:sp>
        <p:nvSpPr>
          <p:cNvPr id="5" name="Footer Placeholder 4"/>
          <p:cNvSpPr>
            <a:spLocks noGrp="1"/>
          </p:cNvSpPr>
          <p:nvPr>
            <p:ph type="ftr" sz="quarter" idx="11"/>
          </p:nvPr>
        </p:nvSpPr>
        <p:spPr/>
        <p:txBody>
          <a:bodyPr/>
          <a:lstStyle>
            <a:lvl1pPr>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a:lvl1pPr>
          </a:lstStyle>
          <a:p>
            <a:pPr>
              <a:defRPr/>
            </a:pPr>
            <a:fld id="{799E01F5-350E-48AC-A503-042BCBB053FB}" type="slidenum">
              <a:rPr lang="fr-CA" altLang="zh-TW"/>
              <a:pPr>
                <a:defRPr/>
              </a:pPr>
              <a:t>‹#›</a:t>
            </a:fld>
            <a:endParaRPr lang="fr-CA" altLang="zh-TW"/>
          </a:p>
        </p:txBody>
      </p:sp>
    </p:spTree>
    <p:extLst>
      <p:ext uri="{BB962C8B-B14F-4D97-AF65-F5344CB8AC3E}">
        <p14:creationId xmlns:p14="http://schemas.microsoft.com/office/powerpoint/2010/main" val="2325427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Content Placeholder 2"/>
          <p:cNvSpPr>
            <a:spLocks noGrp="1"/>
          </p:cNvSpPr>
          <p:nvPr>
            <p:ph sz="half" idx="1"/>
          </p:nvPr>
        </p:nvSpPr>
        <p:spPr>
          <a:xfrm>
            <a:off x="457200" y="120015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Content Placeholder 3"/>
          <p:cNvSpPr>
            <a:spLocks noGrp="1"/>
          </p:cNvSpPr>
          <p:nvPr>
            <p:ph sz="half" idx="2"/>
          </p:nvPr>
        </p:nvSpPr>
        <p:spPr>
          <a:xfrm>
            <a:off x="4648200" y="120015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Date Placeholder 3"/>
          <p:cNvSpPr>
            <a:spLocks noGrp="1"/>
          </p:cNvSpPr>
          <p:nvPr>
            <p:ph type="dt" sz="half" idx="10"/>
          </p:nvPr>
        </p:nvSpPr>
        <p:spPr/>
        <p:txBody>
          <a:bodyPr/>
          <a:lstStyle>
            <a:lvl1pPr>
              <a:defRPr/>
            </a:lvl1pPr>
          </a:lstStyle>
          <a:p>
            <a:pPr>
              <a:defRPr/>
            </a:pPr>
            <a:endParaRPr lang="fr-CA" altLang="zh-TW"/>
          </a:p>
        </p:txBody>
      </p:sp>
      <p:sp>
        <p:nvSpPr>
          <p:cNvPr id="6" name="Footer Placeholder 4"/>
          <p:cNvSpPr>
            <a:spLocks noGrp="1"/>
          </p:cNvSpPr>
          <p:nvPr>
            <p:ph type="ftr" sz="quarter" idx="11"/>
          </p:nvPr>
        </p:nvSpPr>
        <p:spPr/>
        <p:txBody>
          <a:bodyPr/>
          <a:lstStyle>
            <a:lvl1pPr>
              <a:defRPr/>
            </a:lvl1pPr>
          </a:lstStyle>
          <a:p>
            <a:pPr>
              <a:defRPr/>
            </a:pPr>
            <a:endParaRPr lang="fr-CA" altLang="zh-TW"/>
          </a:p>
        </p:txBody>
      </p:sp>
      <p:sp>
        <p:nvSpPr>
          <p:cNvPr id="7" name="Slide Number Placeholder 5"/>
          <p:cNvSpPr>
            <a:spLocks noGrp="1"/>
          </p:cNvSpPr>
          <p:nvPr>
            <p:ph type="sldNum" sz="quarter" idx="12"/>
          </p:nvPr>
        </p:nvSpPr>
        <p:spPr/>
        <p:txBody>
          <a:bodyPr/>
          <a:lstStyle>
            <a:lvl1pPr>
              <a:defRPr/>
            </a:lvl1pPr>
          </a:lstStyle>
          <a:p>
            <a:pPr>
              <a:defRPr/>
            </a:pPr>
            <a:fld id="{739EA55B-B3F6-4CC0-A43C-3BE454D1E737}" type="slidenum">
              <a:rPr lang="fr-CA" altLang="zh-TW"/>
              <a:pPr>
                <a:defRPr/>
              </a:pPr>
              <a:t>‹#›</a:t>
            </a:fld>
            <a:endParaRPr lang="fr-CA" altLang="zh-TW"/>
          </a:p>
        </p:txBody>
      </p:sp>
    </p:spTree>
    <p:extLst>
      <p:ext uri="{BB962C8B-B14F-4D97-AF65-F5344CB8AC3E}">
        <p14:creationId xmlns:p14="http://schemas.microsoft.com/office/powerpoint/2010/main" val="42780474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zh-TW" altLang="en-US" smtClean="0"/>
              <a:t>按一下以編輯母片標題樣式</a:t>
            </a:r>
            <a:endParaRPr lang="fr-C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Date Placeholder 3"/>
          <p:cNvSpPr>
            <a:spLocks noGrp="1"/>
          </p:cNvSpPr>
          <p:nvPr>
            <p:ph type="dt" sz="half" idx="10"/>
          </p:nvPr>
        </p:nvSpPr>
        <p:spPr/>
        <p:txBody>
          <a:bodyPr/>
          <a:lstStyle>
            <a:lvl1pPr>
              <a:defRPr/>
            </a:lvl1pPr>
          </a:lstStyle>
          <a:p>
            <a:pPr>
              <a:defRPr/>
            </a:pPr>
            <a:endParaRPr lang="fr-CA" altLang="zh-TW"/>
          </a:p>
        </p:txBody>
      </p:sp>
      <p:sp>
        <p:nvSpPr>
          <p:cNvPr id="8" name="Footer Placeholder 4"/>
          <p:cNvSpPr>
            <a:spLocks noGrp="1"/>
          </p:cNvSpPr>
          <p:nvPr>
            <p:ph type="ftr" sz="quarter" idx="11"/>
          </p:nvPr>
        </p:nvSpPr>
        <p:spPr/>
        <p:txBody>
          <a:bodyPr/>
          <a:lstStyle>
            <a:lvl1pPr>
              <a:defRPr/>
            </a:lvl1pPr>
          </a:lstStyle>
          <a:p>
            <a:pPr>
              <a:defRPr/>
            </a:pPr>
            <a:endParaRPr lang="fr-CA" altLang="zh-TW"/>
          </a:p>
        </p:txBody>
      </p:sp>
      <p:sp>
        <p:nvSpPr>
          <p:cNvPr id="9" name="Slide Number Placeholder 5"/>
          <p:cNvSpPr>
            <a:spLocks noGrp="1"/>
          </p:cNvSpPr>
          <p:nvPr>
            <p:ph type="sldNum" sz="quarter" idx="12"/>
          </p:nvPr>
        </p:nvSpPr>
        <p:spPr/>
        <p:txBody>
          <a:bodyPr/>
          <a:lstStyle>
            <a:lvl1pPr>
              <a:defRPr/>
            </a:lvl1pPr>
          </a:lstStyle>
          <a:p>
            <a:pPr>
              <a:defRPr/>
            </a:pPr>
            <a:fld id="{82FF34B2-05A2-4732-9DCE-116830DF87F6}" type="slidenum">
              <a:rPr lang="fr-CA" altLang="zh-TW"/>
              <a:pPr>
                <a:defRPr/>
              </a:pPr>
              <a:t>‹#›</a:t>
            </a:fld>
            <a:endParaRPr lang="fr-CA" altLang="zh-TW"/>
          </a:p>
        </p:txBody>
      </p:sp>
    </p:spTree>
    <p:extLst>
      <p:ext uri="{BB962C8B-B14F-4D97-AF65-F5344CB8AC3E}">
        <p14:creationId xmlns:p14="http://schemas.microsoft.com/office/powerpoint/2010/main" val="10880925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Date Placeholder 3"/>
          <p:cNvSpPr>
            <a:spLocks noGrp="1"/>
          </p:cNvSpPr>
          <p:nvPr>
            <p:ph type="dt" sz="half" idx="10"/>
          </p:nvPr>
        </p:nvSpPr>
        <p:spPr/>
        <p:txBody>
          <a:bodyPr/>
          <a:lstStyle>
            <a:lvl1pPr>
              <a:defRPr/>
            </a:lvl1pPr>
          </a:lstStyle>
          <a:p>
            <a:pPr>
              <a:defRPr/>
            </a:pPr>
            <a:endParaRPr lang="fr-CA" altLang="zh-TW"/>
          </a:p>
        </p:txBody>
      </p:sp>
      <p:sp>
        <p:nvSpPr>
          <p:cNvPr id="4" name="Footer Placeholder 4"/>
          <p:cNvSpPr>
            <a:spLocks noGrp="1"/>
          </p:cNvSpPr>
          <p:nvPr>
            <p:ph type="ftr" sz="quarter" idx="11"/>
          </p:nvPr>
        </p:nvSpPr>
        <p:spPr/>
        <p:txBody>
          <a:bodyPr/>
          <a:lstStyle>
            <a:lvl1pPr>
              <a:defRPr/>
            </a:lvl1pPr>
          </a:lstStyle>
          <a:p>
            <a:pPr>
              <a:defRPr/>
            </a:pPr>
            <a:endParaRPr lang="fr-CA" altLang="zh-TW"/>
          </a:p>
        </p:txBody>
      </p:sp>
      <p:sp>
        <p:nvSpPr>
          <p:cNvPr id="5" name="Slide Number Placeholder 5"/>
          <p:cNvSpPr>
            <a:spLocks noGrp="1"/>
          </p:cNvSpPr>
          <p:nvPr>
            <p:ph type="sldNum" sz="quarter" idx="12"/>
          </p:nvPr>
        </p:nvSpPr>
        <p:spPr/>
        <p:txBody>
          <a:bodyPr/>
          <a:lstStyle>
            <a:lvl1pPr>
              <a:defRPr/>
            </a:lvl1pPr>
          </a:lstStyle>
          <a:p>
            <a:pPr>
              <a:defRPr/>
            </a:pPr>
            <a:fld id="{1AD8BC94-D7C3-4C26-9800-E73F6E5D134F}" type="slidenum">
              <a:rPr lang="fr-CA" altLang="zh-TW"/>
              <a:pPr>
                <a:defRPr/>
              </a:pPr>
              <a:t>‹#›</a:t>
            </a:fld>
            <a:endParaRPr lang="fr-CA" altLang="zh-TW"/>
          </a:p>
        </p:txBody>
      </p:sp>
    </p:spTree>
    <p:extLst>
      <p:ext uri="{BB962C8B-B14F-4D97-AF65-F5344CB8AC3E}">
        <p14:creationId xmlns:p14="http://schemas.microsoft.com/office/powerpoint/2010/main" val="26450778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CA" altLang="zh-TW"/>
          </a:p>
        </p:txBody>
      </p:sp>
      <p:sp>
        <p:nvSpPr>
          <p:cNvPr id="3" name="Footer Placeholder 4"/>
          <p:cNvSpPr>
            <a:spLocks noGrp="1"/>
          </p:cNvSpPr>
          <p:nvPr>
            <p:ph type="ftr" sz="quarter" idx="11"/>
          </p:nvPr>
        </p:nvSpPr>
        <p:spPr/>
        <p:txBody>
          <a:bodyPr/>
          <a:lstStyle>
            <a:lvl1pPr>
              <a:defRPr/>
            </a:lvl1pPr>
          </a:lstStyle>
          <a:p>
            <a:pPr>
              <a:defRPr/>
            </a:pPr>
            <a:endParaRPr lang="fr-CA" altLang="zh-TW"/>
          </a:p>
        </p:txBody>
      </p:sp>
      <p:sp>
        <p:nvSpPr>
          <p:cNvPr id="4" name="Slide Number Placeholder 5"/>
          <p:cNvSpPr>
            <a:spLocks noGrp="1"/>
          </p:cNvSpPr>
          <p:nvPr>
            <p:ph type="sldNum" sz="quarter" idx="12"/>
          </p:nvPr>
        </p:nvSpPr>
        <p:spPr/>
        <p:txBody>
          <a:bodyPr/>
          <a:lstStyle>
            <a:lvl1pPr>
              <a:defRPr/>
            </a:lvl1pPr>
          </a:lstStyle>
          <a:p>
            <a:pPr>
              <a:defRPr/>
            </a:pPr>
            <a:fld id="{C5463CE2-89BD-4C78-8F8B-5A67F1DB0FAE}" type="slidenum">
              <a:rPr lang="fr-CA" altLang="zh-TW"/>
              <a:pPr>
                <a:defRPr/>
              </a:pPr>
              <a:t>‹#›</a:t>
            </a:fld>
            <a:endParaRPr lang="fr-CA" altLang="zh-TW"/>
          </a:p>
        </p:txBody>
      </p:sp>
    </p:spTree>
    <p:extLst>
      <p:ext uri="{BB962C8B-B14F-4D97-AF65-F5344CB8AC3E}">
        <p14:creationId xmlns:p14="http://schemas.microsoft.com/office/powerpoint/2010/main" val="8783074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Date Placeholder 3"/>
          <p:cNvSpPr>
            <a:spLocks noGrp="1"/>
          </p:cNvSpPr>
          <p:nvPr>
            <p:ph type="dt" sz="half" idx="10"/>
          </p:nvPr>
        </p:nvSpPr>
        <p:spPr/>
        <p:txBody>
          <a:bodyPr/>
          <a:lstStyle>
            <a:lvl1pPr>
              <a:defRPr/>
            </a:lvl1pPr>
          </a:lstStyle>
          <a:p>
            <a:pPr>
              <a:defRPr/>
            </a:pPr>
            <a:endParaRPr lang="fr-CA" altLang="zh-TW"/>
          </a:p>
        </p:txBody>
      </p:sp>
      <p:sp>
        <p:nvSpPr>
          <p:cNvPr id="5" name="Footer Placeholder 4"/>
          <p:cNvSpPr>
            <a:spLocks noGrp="1"/>
          </p:cNvSpPr>
          <p:nvPr>
            <p:ph type="ftr" sz="quarter" idx="11"/>
          </p:nvPr>
        </p:nvSpPr>
        <p:spPr/>
        <p:txBody>
          <a:bodyPr/>
          <a:lstStyle>
            <a:lvl1pPr>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a:lvl1pPr>
          </a:lstStyle>
          <a:p>
            <a:pPr>
              <a:defRPr/>
            </a:pPr>
            <a:fld id="{2BBE02C7-423E-44AD-92E8-0D4143BB8B67}" type="slidenum">
              <a:rPr lang="fr-CA" altLang="zh-TW"/>
              <a:pPr>
                <a:defRPr/>
              </a:pPr>
              <a:t>‹#›</a:t>
            </a:fld>
            <a:endParaRPr lang="fr-CA" altLang="zh-TW"/>
          </a:p>
        </p:txBody>
      </p:sp>
    </p:spTree>
    <p:extLst>
      <p:ext uri="{BB962C8B-B14F-4D97-AF65-F5344CB8AC3E}">
        <p14:creationId xmlns:p14="http://schemas.microsoft.com/office/powerpoint/2010/main" val="40410045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2000" b="1"/>
            </a:lvl1pPr>
          </a:lstStyle>
          <a:p>
            <a:r>
              <a:rPr lang="zh-TW" altLang="en-US" smtClean="0"/>
              <a:t>按一下以編輯母片標題樣式</a:t>
            </a:r>
            <a:endParaRPr lang="fr-CA"/>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endParaRPr lang="fr-CA" altLang="zh-TW"/>
          </a:p>
        </p:txBody>
      </p:sp>
      <p:sp>
        <p:nvSpPr>
          <p:cNvPr id="6" name="Footer Placeholder 4"/>
          <p:cNvSpPr>
            <a:spLocks noGrp="1"/>
          </p:cNvSpPr>
          <p:nvPr>
            <p:ph type="ftr" sz="quarter" idx="11"/>
          </p:nvPr>
        </p:nvSpPr>
        <p:spPr/>
        <p:txBody>
          <a:bodyPr/>
          <a:lstStyle>
            <a:lvl1pPr>
              <a:defRPr/>
            </a:lvl1pPr>
          </a:lstStyle>
          <a:p>
            <a:pPr>
              <a:defRPr/>
            </a:pPr>
            <a:endParaRPr lang="fr-CA" altLang="zh-TW"/>
          </a:p>
        </p:txBody>
      </p:sp>
      <p:sp>
        <p:nvSpPr>
          <p:cNvPr id="7" name="Slide Number Placeholder 5"/>
          <p:cNvSpPr>
            <a:spLocks noGrp="1"/>
          </p:cNvSpPr>
          <p:nvPr>
            <p:ph type="sldNum" sz="quarter" idx="12"/>
          </p:nvPr>
        </p:nvSpPr>
        <p:spPr/>
        <p:txBody>
          <a:bodyPr/>
          <a:lstStyle>
            <a:lvl1pPr>
              <a:defRPr/>
            </a:lvl1pPr>
          </a:lstStyle>
          <a:p>
            <a:pPr>
              <a:defRPr/>
            </a:pPr>
            <a:fld id="{377CD8D7-1790-4BD4-A42E-373B52D71F8B}" type="slidenum">
              <a:rPr lang="fr-CA" altLang="zh-TW"/>
              <a:pPr>
                <a:defRPr/>
              </a:pPr>
              <a:t>‹#›</a:t>
            </a:fld>
            <a:endParaRPr lang="fr-CA" altLang="zh-TW"/>
          </a:p>
        </p:txBody>
      </p:sp>
    </p:spTree>
    <p:extLst>
      <p:ext uri="{BB962C8B-B14F-4D97-AF65-F5344CB8AC3E}">
        <p14:creationId xmlns:p14="http://schemas.microsoft.com/office/powerpoint/2010/main" val="244405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zh-TW" altLang="en-US" smtClean="0"/>
              <a:t>按一下以編輯母片標題樣式</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endParaRPr lang="fr-CA" altLang="zh-TW"/>
          </a:p>
        </p:txBody>
      </p:sp>
      <p:sp>
        <p:nvSpPr>
          <p:cNvPr id="6" name="Footer Placeholder 4"/>
          <p:cNvSpPr>
            <a:spLocks noGrp="1"/>
          </p:cNvSpPr>
          <p:nvPr>
            <p:ph type="ftr" sz="quarter" idx="11"/>
          </p:nvPr>
        </p:nvSpPr>
        <p:spPr/>
        <p:txBody>
          <a:bodyPr/>
          <a:lstStyle>
            <a:lvl1pPr>
              <a:defRPr/>
            </a:lvl1pPr>
          </a:lstStyle>
          <a:p>
            <a:pPr>
              <a:defRPr/>
            </a:pPr>
            <a:endParaRPr lang="fr-CA" altLang="zh-TW"/>
          </a:p>
        </p:txBody>
      </p:sp>
      <p:sp>
        <p:nvSpPr>
          <p:cNvPr id="7" name="Slide Number Placeholder 5"/>
          <p:cNvSpPr>
            <a:spLocks noGrp="1"/>
          </p:cNvSpPr>
          <p:nvPr>
            <p:ph type="sldNum" sz="quarter" idx="12"/>
          </p:nvPr>
        </p:nvSpPr>
        <p:spPr/>
        <p:txBody>
          <a:bodyPr/>
          <a:lstStyle>
            <a:lvl1pPr>
              <a:defRPr/>
            </a:lvl1pPr>
          </a:lstStyle>
          <a:p>
            <a:pPr>
              <a:defRPr/>
            </a:pPr>
            <a:fld id="{90565A69-D9ED-4211-8320-292A51AD59B0}" type="slidenum">
              <a:rPr lang="fr-CA" altLang="zh-TW"/>
              <a:pPr>
                <a:defRPr/>
              </a:pPr>
              <a:t>‹#›</a:t>
            </a:fld>
            <a:endParaRPr lang="fr-CA" altLang="zh-TW"/>
          </a:p>
        </p:txBody>
      </p:sp>
    </p:spTree>
    <p:extLst>
      <p:ext uri="{BB962C8B-B14F-4D97-AF65-F5344CB8AC3E}">
        <p14:creationId xmlns:p14="http://schemas.microsoft.com/office/powerpoint/2010/main" val="35569562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Date Placeholder 3"/>
          <p:cNvSpPr>
            <a:spLocks noGrp="1"/>
          </p:cNvSpPr>
          <p:nvPr>
            <p:ph type="dt" sz="half" idx="10"/>
          </p:nvPr>
        </p:nvSpPr>
        <p:spPr/>
        <p:txBody>
          <a:bodyPr/>
          <a:lstStyle>
            <a:lvl1pPr>
              <a:defRPr/>
            </a:lvl1pPr>
          </a:lstStyle>
          <a:p>
            <a:pPr>
              <a:defRPr/>
            </a:pPr>
            <a:endParaRPr lang="fr-CA" altLang="zh-TW"/>
          </a:p>
        </p:txBody>
      </p:sp>
      <p:sp>
        <p:nvSpPr>
          <p:cNvPr id="5" name="Footer Placeholder 4"/>
          <p:cNvSpPr>
            <a:spLocks noGrp="1"/>
          </p:cNvSpPr>
          <p:nvPr>
            <p:ph type="ftr" sz="quarter" idx="11"/>
          </p:nvPr>
        </p:nvSpPr>
        <p:spPr/>
        <p:txBody>
          <a:bodyPr/>
          <a:lstStyle>
            <a:lvl1pPr>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a:lvl1pPr>
          </a:lstStyle>
          <a:p>
            <a:pPr>
              <a:defRPr/>
            </a:pPr>
            <a:fld id="{2948E954-DCE6-46FF-9D96-375DBAD50440}" type="slidenum">
              <a:rPr lang="fr-CA" altLang="zh-TW"/>
              <a:pPr>
                <a:defRPr/>
              </a:pPr>
              <a:t>‹#›</a:t>
            </a:fld>
            <a:endParaRPr lang="fr-CA" altLang="zh-TW"/>
          </a:p>
        </p:txBody>
      </p:sp>
    </p:spTree>
    <p:extLst>
      <p:ext uri="{BB962C8B-B14F-4D97-AF65-F5344CB8AC3E}">
        <p14:creationId xmlns:p14="http://schemas.microsoft.com/office/powerpoint/2010/main" val="39284054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8"/>
            <a:ext cx="2057400" cy="4387851"/>
          </a:xfrm>
        </p:spPr>
        <p:txBody>
          <a:bodyPr vert="eaVert"/>
          <a:lstStyle/>
          <a:p>
            <a:r>
              <a:rPr lang="zh-TW" altLang="en-US" smtClean="0"/>
              <a:t>按一下以編輯母片標題樣式</a:t>
            </a:r>
            <a:endParaRPr lang="fr-CA"/>
          </a:p>
        </p:txBody>
      </p:sp>
      <p:sp>
        <p:nvSpPr>
          <p:cNvPr id="3" name="Vertical Text Placeholder 2"/>
          <p:cNvSpPr>
            <a:spLocks noGrp="1"/>
          </p:cNvSpPr>
          <p:nvPr>
            <p:ph type="body" orient="vert" idx="1"/>
          </p:nvPr>
        </p:nvSpPr>
        <p:spPr>
          <a:xfrm>
            <a:off x="457200" y="206378"/>
            <a:ext cx="6019800" cy="43878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Date Placeholder 3"/>
          <p:cNvSpPr>
            <a:spLocks noGrp="1"/>
          </p:cNvSpPr>
          <p:nvPr>
            <p:ph type="dt" sz="half" idx="10"/>
          </p:nvPr>
        </p:nvSpPr>
        <p:spPr/>
        <p:txBody>
          <a:bodyPr/>
          <a:lstStyle>
            <a:lvl1pPr>
              <a:defRPr/>
            </a:lvl1pPr>
          </a:lstStyle>
          <a:p>
            <a:pPr>
              <a:defRPr/>
            </a:pPr>
            <a:endParaRPr lang="fr-CA" altLang="zh-TW"/>
          </a:p>
        </p:txBody>
      </p:sp>
      <p:sp>
        <p:nvSpPr>
          <p:cNvPr id="5" name="Footer Placeholder 4"/>
          <p:cNvSpPr>
            <a:spLocks noGrp="1"/>
          </p:cNvSpPr>
          <p:nvPr>
            <p:ph type="ftr" sz="quarter" idx="11"/>
          </p:nvPr>
        </p:nvSpPr>
        <p:spPr/>
        <p:txBody>
          <a:bodyPr/>
          <a:lstStyle>
            <a:lvl1pPr>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a:lvl1pPr>
          </a:lstStyle>
          <a:p>
            <a:pPr>
              <a:defRPr/>
            </a:pPr>
            <a:fld id="{B743E17D-DB86-434B-87EF-DA9B035ED79C}" type="slidenum">
              <a:rPr lang="fr-CA" altLang="zh-TW"/>
              <a:pPr>
                <a:defRPr/>
              </a:pPr>
              <a:t>‹#›</a:t>
            </a:fld>
            <a:endParaRPr lang="fr-CA" altLang="zh-TW"/>
          </a:p>
        </p:txBody>
      </p:sp>
    </p:spTree>
    <p:extLst>
      <p:ext uri="{BB962C8B-B14F-4D97-AF65-F5344CB8AC3E}">
        <p14:creationId xmlns:p14="http://schemas.microsoft.com/office/powerpoint/2010/main" val="38378802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直排標題及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792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zh-TW" altLang="en-US" smtClean="0"/>
              <a:t>按一下以編輯母片標題樣式</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5"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smtClean="0"/>
            </a:lvl1pPr>
          </a:lstStyle>
          <a:p>
            <a:pPr>
              <a:defRPr/>
            </a:pPr>
            <a:fld id="{8C233375-C5FA-435C-8BA0-D39E917133C9}" type="slidenum">
              <a:rPr lang="fr-CA" altLang="zh-TW"/>
              <a:pPr>
                <a:defRPr/>
              </a:pPr>
              <a:t>‹#›</a:t>
            </a:fld>
            <a:endParaRPr lang="fr-CA" altLang="zh-TW"/>
          </a:p>
        </p:txBody>
      </p:sp>
    </p:spTree>
    <p:extLst>
      <p:ext uri="{BB962C8B-B14F-4D97-AF65-F5344CB8AC3E}">
        <p14:creationId xmlns:p14="http://schemas.microsoft.com/office/powerpoint/2010/main" val="30829875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5"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sz="2000" smtClean="0">
                <a:latin typeface="微軟正黑體" panose="020B0604030504040204" pitchFamily="34" charset="-120"/>
                <a:ea typeface="微軟正黑體" panose="020B0604030504040204" pitchFamily="34" charset="-120"/>
              </a:defRPr>
            </a:lvl1pPr>
          </a:lstStyle>
          <a:p>
            <a:pPr>
              <a:defRPr/>
            </a:pPr>
            <a:fld id="{949DF830-BAC0-4777-B347-219FD9410D2E}" type="slidenum">
              <a:rPr lang="fr-CA" altLang="zh-TW" smtClean="0"/>
              <a:pPr>
                <a:defRPr/>
              </a:pPr>
              <a:t>‹#›</a:t>
            </a:fld>
            <a:endParaRPr lang="fr-CA" altLang="zh-TW" dirty="0"/>
          </a:p>
        </p:txBody>
      </p:sp>
    </p:spTree>
    <p:extLst>
      <p:ext uri="{BB962C8B-B14F-4D97-AF65-F5344CB8AC3E}">
        <p14:creationId xmlns:p14="http://schemas.microsoft.com/office/powerpoint/2010/main" val="3086118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5"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smtClean="0"/>
            </a:lvl1pPr>
          </a:lstStyle>
          <a:p>
            <a:pPr>
              <a:defRPr/>
            </a:pPr>
            <a:fld id="{2B96D28A-45F4-4CD1-AF3E-EB7B85652770}" type="slidenum">
              <a:rPr lang="fr-CA" altLang="zh-TW"/>
              <a:pPr>
                <a:defRPr/>
              </a:pPr>
              <a:t>‹#›</a:t>
            </a:fld>
            <a:endParaRPr lang="fr-CA" altLang="zh-TW"/>
          </a:p>
        </p:txBody>
      </p:sp>
    </p:spTree>
    <p:extLst>
      <p:ext uri="{BB962C8B-B14F-4D97-AF65-F5344CB8AC3E}">
        <p14:creationId xmlns:p14="http://schemas.microsoft.com/office/powerpoint/2010/main" val="29606567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Content Placeholder 2"/>
          <p:cNvSpPr>
            <a:spLocks noGrp="1"/>
          </p:cNvSpPr>
          <p:nvPr>
            <p:ph sz="half" idx="1"/>
          </p:nvPr>
        </p:nvSpPr>
        <p:spPr>
          <a:xfrm>
            <a:off x="457200" y="120015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Content Placeholder 3"/>
          <p:cNvSpPr>
            <a:spLocks noGrp="1"/>
          </p:cNvSpPr>
          <p:nvPr>
            <p:ph sz="half" idx="2"/>
          </p:nvPr>
        </p:nvSpPr>
        <p:spPr>
          <a:xfrm>
            <a:off x="4648200" y="120015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6"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7" name="Slide Number Placeholder 5"/>
          <p:cNvSpPr>
            <a:spLocks noGrp="1"/>
          </p:cNvSpPr>
          <p:nvPr>
            <p:ph type="sldNum" sz="quarter" idx="12"/>
          </p:nvPr>
        </p:nvSpPr>
        <p:spPr/>
        <p:txBody>
          <a:bodyPr/>
          <a:lstStyle>
            <a:lvl1pPr>
              <a:defRPr smtClean="0"/>
            </a:lvl1pPr>
          </a:lstStyle>
          <a:p>
            <a:pPr>
              <a:defRPr/>
            </a:pPr>
            <a:fld id="{F2FA428E-C992-4D0A-A367-FF4FA5154F8F}" type="slidenum">
              <a:rPr lang="fr-CA" altLang="zh-TW"/>
              <a:pPr>
                <a:defRPr/>
              </a:pPr>
              <a:t>‹#›</a:t>
            </a:fld>
            <a:endParaRPr lang="fr-CA" altLang="zh-TW"/>
          </a:p>
        </p:txBody>
      </p:sp>
    </p:spTree>
    <p:extLst>
      <p:ext uri="{BB962C8B-B14F-4D97-AF65-F5344CB8AC3E}">
        <p14:creationId xmlns:p14="http://schemas.microsoft.com/office/powerpoint/2010/main" val="22982077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zh-TW" altLang="en-US" smtClean="0"/>
              <a:t>按一下以編輯母片標題樣式</a:t>
            </a:r>
            <a:endParaRPr lang="fr-C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8"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9" name="Slide Number Placeholder 5"/>
          <p:cNvSpPr>
            <a:spLocks noGrp="1"/>
          </p:cNvSpPr>
          <p:nvPr>
            <p:ph type="sldNum" sz="quarter" idx="12"/>
          </p:nvPr>
        </p:nvSpPr>
        <p:spPr/>
        <p:txBody>
          <a:bodyPr/>
          <a:lstStyle>
            <a:lvl1pPr>
              <a:defRPr smtClean="0"/>
            </a:lvl1pPr>
          </a:lstStyle>
          <a:p>
            <a:pPr>
              <a:defRPr/>
            </a:pPr>
            <a:fld id="{04DEFE71-BD46-486D-A613-568708623A40}" type="slidenum">
              <a:rPr lang="fr-CA" altLang="zh-TW"/>
              <a:pPr>
                <a:defRPr/>
              </a:pPr>
              <a:t>‹#›</a:t>
            </a:fld>
            <a:endParaRPr lang="fr-CA" altLang="zh-TW"/>
          </a:p>
        </p:txBody>
      </p:sp>
    </p:spTree>
    <p:extLst>
      <p:ext uri="{BB962C8B-B14F-4D97-AF65-F5344CB8AC3E}">
        <p14:creationId xmlns:p14="http://schemas.microsoft.com/office/powerpoint/2010/main" val="41487190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endParaRPr lang="fr-CA" altLang="zh-TW"/>
          </a:p>
        </p:txBody>
      </p:sp>
      <p:sp>
        <p:nvSpPr>
          <p:cNvPr id="5" name="Footer Placeholder 4"/>
          <p:cNvSpPr>
            <a:spLocks noGrp="1"/>
          </p:cNvSpPr>
          <p:nvPr>
            <p:ph type="ftr" sz="quarter" idx="11"/>
          </p:nvPr>
        </p:nvSpPr>
        <p:spPr/>
        <p:txBody>
          <a:bodyPr/>
          <a:lstStyle>
            <a:lvl1pPr>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a:lvl1pPr>
          </a:lstStyle>
          <a:p>
            <a:pPr>
              <a:defRPr/>
            </a:pPr>
            <a:fld id="{9DAD61FE-0BA7-42E2-AF33-87D9684700CB}" type="slidenum">
              <a:rPr lang="fr-CA" altLang="zh-TW"/>
              <a:pPr>
                <a:defRPr/>
              </a:pPr>
              <a:t>‹#›</a:t>
            </a:fld>
            <a:endParaRPr lang="fr-CA" altLang="zh-TW"/>
          </a:p>
        </p:txBody>
      </p:sp>
    </p:spTree>
    <p:extLst>
      <p:ext uri="{BB962C8B-B14F-4D97-AF65-F5344CB8AC3E}">
        <p14:creationId xmlns:p14="http://schemas.microsoft.com/office/powerpoint/2010/main" val="64904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4"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5" name="Slide Number Placeholder 5"/>
          <p:cNvSpPr>
            <a:spLocks noGrp="1"/>
          </p:cNvSpPr>
          <p:nvPr>
            <p:ph type="sldNum" sz="quarter" idx="12"/>
          </p:nvPr>
        </p:nvSpPr>
        <p:spPr/>
        <p:txBody>
          <a:bodyPr/>
          <a:lstStyle>
            <a:lvl1pPr>
              <a:defRPr smtClean="0"/>
            </a:lvl1pPr>
          </a:lstStyle>
          <a:p>
            <a:pPr>
              <a:defRPr/>
            </a:pPr>
            <a:fld id="{935BEE93-1E71-46A2-A09B-DC5DDA149523}" type="slidenum">
              <a:rPr lang="fr-CA" altLang="zh-TW"/>
              <a:pPr>
                <a:defRPr/>
              </a:pPr>
              <a:t>‹#›</a:t>
            </a:fld>
            <a:endParaRPr lang="fr-CA" altLang="zh-TW"/>
          </a:p>
        </p:txBody>
      </p:sp>
    </p:spTree>
    <p:extLst>
      <p:ext uri="{BB962C8B-B14F-4D97-AF65-F5344CB8AC3E}">
        <p14:creationId xmlns:p14="http://schemas.microsoft.com/office/powerpoint/2010/main" val="6723830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3"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4" name="Slide Number Placeholder 5"/>
          <p:cNvSpPr>
            <a:spLocks noGrp="1"/>
          </p:cNvSpPr>
          <p:nvPr>
            <p:ph type="sldNum" sz="quarter" idx="12"/>
          </p:nvPr>
        </p:nvSpPr>
        <p:spPr/>
        <p:txBody>
          <a:bodyPr/>
          <a:lstStyle>
            <a:lvl1pPr>
              <a:defRPr smtClean="0"/>
            </a:lvl1pPr>
          </a:lstStyle>
          <a:p>
            <a:pPr>
              <a:defRPr/>
            </a:pPr>
            <a:fld id="{4316275A-7973-41E0-9DF9-C3C015451DD9}" type="slidenum">
              <a:rPr lang="fr-CA" altLang="zh-TW"/>
              <a:pPr>
                <a:defRPr/>
              </a:pPr>
              <a:t>‹#›</a:t>
            </a:fld>
            <a:endParaRPr lang="fr-CA" altLang="zh-TW"/>
          </a:p>
        </p:txBody>
      </p:sp>
    </p:spTree>
    <p:extLst>
      <p:ext uri="{BB962C8B-B14F-4D97-AF65-F5344CB8AC3E}">
        <p14:creationId xmlns:p14="http://schemas.microsoft.com/office/powerpoint/2010/main" val="118942141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2000" b="1"/>
            </a:lvl1pPr>
          </a:lstStyle>
          <a:p>
            <a:r>
              <a:rPr lang="zh-TW" altLang="en-US" smtClean="0"/>
              <a:t>按一下以編輯母片標題樣式</a:t>
            </a:r>
            <a:endParaRPr lang="fr-CA"/>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6"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7" name="Slide Number Placeholder 5"/>
          <p:cNvSpPr>
            <a:spLocks noGrp="1"/>
          </p:cNvSpPr>
          <p:nvPr>
            <p:ph type="sldNum" sz="quarter" idx="12"/>
          </p:nvPr>
        </p:nvSpPr>
        <p:spPr/>
        <p:txBody>
          <a:bodyPr/>
          <a:lstStyle>
            <a:lvl1pPr>
              <a:defRPr smtClean="0"/>
            </a:lvl1pPr>
          </a:lstStyle>
          <a:p>
            <a:pPr>
              <a:defRPr/>
            </a:pPr>
            <a:fld id="{C3A720FD-7267-486C-98D3-D7346D57B1FD}" type="slidenum">
              <a:rPr lang="fr-CA" altLang="zh-TW"/>
              <a:pPr>
                <a:defRPr/>
              </a:pPr>
              <a:t>‹#›</a:t>
            </a:fld>
            <a:endParaRPr lang="fr-CA" altLang="zh-TW"/>
          </a:p>
        </p:txBody>
      </p:sp>
    </p:spTree>
    <p:extLst>
      <p:ext uri="{BB962C8B-B14F-4D97-AF65-F5344CB8AC3E}">
        <p14:creationId xmlns:p14="http://schemas.microsoft.com/office/powerpoint/2010/main" val="40754707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zh-TW" altLang="en-US" smtClean="0"/>
              <a:t>按一下以編輯母片標題樣式</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6"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7" name="Slide Number Placeholder 5"/>
          <p:cNvSpPr>
            <a:spLocks noGrp="1"/>
          </p:cNvSpPr>
          <p:nvPr>
            <p:ph type="sldNum" sz="quarter" idx="12"/>
          </p:nvPr>
        </p:nvSpPr>
        <p:spPr/>
        <p:txBody>
          <a:bodyPr/>
          <a:lstStyle>
            <a:lvl1pPr>
              <a:defRPr smtClean="0"/>
            </a:lvl1pPr>
          </a:lstStyle>
          <a:p>
            <a:pPr>
              <a:defRPr/>
            </a:pPr>
            <a:fld id="{4EBC2E4B-95D2-477A-AF89-7F976D8A9EDD}" type="slidenum">
              <a:rPr lang="fr-CA" altLang="zh-TW"/>
              <a:pPr>
                <a:defRPr/>
              </a:pPr>
              <a:t>‹#›</a:t>
            </a:fld>
            <a:endParaRPr lang="fr-CA" altLang="zh-TW"/>
          </a:p>
        </p:txBody>
      </p:sp>
    </p:spTree>
    <p:extLst>
      <p:ext uri="{BB962C8B-B14F-4D97-AF65-F5344CB8AC3E}">
        <p14:creationId xmlns:p14="http://schemas.microsoft.com/office/powerpoint/2010/main" val="154992795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5"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smtClean="0"/>
            </a:lvl1pPr>
          </a:lstStyle>
          <a:p>
            <a:pPr>
              <a:defRPr/>
            </a:pPr>
            <a:fld id="{ED02B336-E0FB-4D8D-B273-2C473FD8061C}" type="slidenum">
              <a:rPr lang="fr-CA" altLang="zh-TW"/>
              <a:pPr>
                <a:defRPr/>
              </a:pPr>
              <a:t>‹#›</a:t>
            </a:fld>
            <a:endParaRPr lang="fr-CA" altLang="zh-TW"/>
          </a:p>
        </p:txBody>
      </p:sp>
    </p:spTree>
    <p:extLst>
      <p:ext uri="{BB962C8B-B14F-4D97-AF65-F5344CB8AC3E}">
        <p14:creationId xmlns:p14="http://schemas.microsoft.com/office/powerpoint/2010/main" val="645214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8"/>
            <a:ext cx="2057400" cy="4387851"/>
          </a:xfrm>
        </p:spPr>
        <p:txBody>
          <a:bodyPr vert="eaVert"/>
          <a:lstStyle/>
          <a:p>
            <a:r>
              <a:rPr lang="zh-TW" altLang="en-US" smtClean="0"/>
              <a:t>按一下以編輯母片標題樣式</a:t>
            </a:r>
            <a:endParaRPr lang="fr-CA"/>
          </a:p>
        </p:txBody>
      </p:sp>
      <p:sp>
        <p:nvSpPr>
          <p:cNvPr id="3" name="Vertical Text Placeholder 2"/>
          <p:cNvSpPr>
            <a:spLocks noGrp="1"/>
          </p:cNvSpPr>
          <p:nvPr>
            <p:ph type="body" orient="vert" idx="1"/>
          </p:nvPr>
        </p:nvSpPr>
        <p:spPr>
          <a:xfrm>
            <a:off x="457200" y="206378"/>
            <a:ext cx="6019800" cy="43878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Date Placeholder 3"/>
          <p:cNvSpPr>
            <a:spLocks noGrp="1"/>
          </p:cNvSpPr>
          <p:nvPr>
            <p:ph type="dt" sz="half" idx="10"/>
          </p:nvPr>
        </p:nvSpPr>
        <p:spPr/>
        <p:txBody>
          <a:bodyPr/>
          <a:lstStyle>
            <a:lvl1pPr>
              <a:defRPr>
                <a:ea typeface="新細明體" charset="-120"/>
              </a:defRPr>
            </a:lvl1pPr>
          </a:lstStyle>
          <a:p>
            <a:pPr>
              <a:defRPr/>
            </a:pPr>
            <a:endParaRPr lang="fr-CA" altLang="zh-TW"/>
          </a:p>
        </p:txBody>
      </p:sp>
      <p:sp>
        <p:nvSpPr>
          <p:cNvPr id="5" name="Footer Placeholder 4"/>
          <p:cNvSpPr>
            <a:spLocks noGrp="1"/>
          </p:cNvSpPr>
          <p:nvPr>
            <p:ph type="ftr" sz="quarter" idx="11"/>
          </p:nvPr>
        </p:nvSpPr>
        <p:spPr/>
        <p:txBody>
          <a:bodyPr/>
          <a:lstStyle>
            <a:lvl1pPr>
              <a:defRPr>
                <a:ea typeface="新細明體" charset="-120"/>
              </a:defRPr>
            </a:lvl1pPr>
          </a:lstStyle>
          <a:p>
            <a:pPr>
              <a:defRPr/>
            </a:pPr>
            <a:endParaRPr lang="fr-CA" altLang="zh-TW"/>
          </a:p>
        </p:txBody>
      </p:sp>
      <p:sp>
        <p:nvSpPr>
          <p:cNvPr id="6" name="Slide Number Placeholder 5"/>
          <p:cNvSpPr>
            <a:spLocks noGrp="1"/>
          </p:cNvSpPr>
          <p:nvPr>
            <p:ph type="sldNum" sz="quarter" idx="12"/>
          </p:nvPr>
        </p:nvSpPr>
        <p:spPr/>
        <p:txBody>
          <a:bodyPr/>
          <a:lstStyle>
            <a:lvl1pPr>
              <a:defRPr smtClean="0"/>
            </a:lvl1pPr>
          </a:lstStyle>
          <a:p>
            <a:pPr>
              <a:defRPr/>
            </a:pPr>
            <a:fld id="{D5476C4E-CCE7-4867-8C91-0F3DA4FEFA36}" type="slidenum">
              <a:rPr lang="fr-CA" altLang="zh-TW"/>
              <a:pPr>
                <a:defRPr/>
              </a:pPr>
              <a:t>‹#›</a:t>
            </a:fld>
            <a:endParaRPr lang="fr-CA" altLang="zh-TW"/>
          </a:p>
        </p:txBody>
      </p:sp>
    </p:spTree>
    <p:extLst>
      <p:ext uri="{BB962C8B-B14F-4D97-AF65-F5344CB8AC3E}">
        <p14:creationId xmlns:p14="http://schemas.microsoft.com/office/powerpoint/2010/main" val="82035688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4"/>
            <a:ext cx="8229600" cy="4525963"/>
          </a:xfrm>
        </p:spPr>
        <p:txBody>
          <a:bodyPr/>
          <a:lstStyle/>
          <a:p>
            <a:pPr lvl="0"/>
            <a:endParaRPr lang="zh-TW" altLang="en-US" noProof="0"/>
          </a:p>
        </p:txBody>
      </p:sp>
      <p:sp>
        <p:nvSpPr>
          <p:cNvPr id="4" name="日期版面配置區 3"/>
          <p:cNvSpPr>
            <a:spLocks noGrp="1"/>
          </p:cNvSpPr>
          <p:nvPr>
            <p:ph type="dt" sz="half" idx="10"/>
          </p:nvPr>
        </p:nvSpPr>
        <p:spPr>
          <a:xfrm>
            <a:off x="457200" y="6356354"/>
            <a:ext cx="2133600" cy="365125"/>
          </a:xfrm>
        </p:spPr>
        <p:txBody>
          <a:bodyPr/>
          <a:lstStyle>
            <a:lvl1pPr>
              <a:defRPr>
                <a:ea typeface="新細明體" charset="-120"/>
              </a:defRPr>
            </a:lvl1pPr>
          </a:lstStyle>
          <a:p>
            <a:pPr>
              <a:defRPr/>
            </a:pPr>
            <a:endParaRPr lang="zh-TW" altLang="en-US"/>
          </a:p>
        </p:txBody>
      </p:sp>
      <p:sp>
        <p:nvSpPr>
          <p:cNvPr id="5" name="頁尾版面配置區 4"/>
          <p:cNvSpPr>
            <a:spLocks noGrp="1"/>
          </p:cNvSpPr>
          <p:nvPr>
            <p:ph type="ftr" sz="quarter" idx="11"/>
          </p:nvPr>
        </p:nvSpPr>
        <p:spPr>
          <a:xfrm>
            <a:off x="3124200" y="6356354"/>
            <a:ext cx="2895600" cy="365125"/>
          </a:xfrm>
        </p:spPr>
        <p:txBody>
          <a:bodyPr/>
          <a:lstStyle>
            <a:lvl1pPr>
              <a:defRPr>
                <a:ea typeface="新細明體" charset="-120"/>
              </a:defRPr>
            </a:lvl1pPr>
          </a:lstStyle>
          <a:p>
            <a:pPr>
              <a:defRPr/>
            </a:pPr>
            <a:endParaRPr lang="zh-TW" altLang="en-US"/>
          </a:p>
        </p:txBody>
      </p:sp>
      <p:sp>
        <p:nvSpPr>
          <p:cNvPr id="6" name="投影片編號版面配置區 5"/>
          <p:cNvSpPr>
            <a:spLocks noGrp="1"/>
          </p:cNvSpPr>
          <p:nvPr>
            <p:ph type="sldNum" sz="quarter" idx="12"/>
          </p:nvPr>
        </p:nvSpPr>
        <p:spPr>
          <a:xfrm>
            <a:off x="6553200" y="6356354"/>
            <a:ext cx="2133600" cy="365125"/>
          </a:xfrm>
        </p:spPr>
        <p:txBody>
          <a:bodyPr/>
          <a:lstStyle>
            <a:lvl1pPr>
              <a:defRPr smtClean="0"/>
            </a:lvl1pPr>
          </a:lstStyle>
          <a:p>
            <a:pPr>
              <a:defRPr/>
            </a:pPr>
            <a:fld id="{ADE83AF5-CD76-46FE-9340-A0815AC3ACFA}" type="slidenum">
              <a:rPr lang="zh-TW" altLang="en-US"/>
              <a:pPr>
                <a:defRPr/>
              </a:pPr>
              <a:t>‹#›</a:t>
            </a:fld>
            <a:endParaRPr lang="zh-TW" altLang="en-US"/>
          </a:p>
        </p:txBody>
      </p:sp>
    </p:spTree>
    <p:extLst>
      <p:ext uri="{BB962C8B-B14F-4D97-AF65-F5344CB8AC3E}">
        <p14:creationId xmlns:p14="http://schemas.microsoft.com/office/powerpoint/2010/main" val="31549898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Content Placeholder 2"/>
          <p:cNvSpPr>
            <a:spLocks noGrp="1"/>
          </p:cNvSpPr>
          <p:nvPr>
            <p:ph sz="half" idx="1"/>
          </p:nvPr>
        </p:nvSpPr>
        <p:spPr>
          <a:xfrm>
            <a:off x="457200" y="120015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Content Placeholder 3"/>
          <p:cNvSpPr>
            <a:spLocks noGrp="1"/>
          </p:cNvSpPr>
          <p:nvPr>
            <p:ph sz="half" idx="2"/>
          </p:nvPr>
        </p:nvSpPr>
        <p:spPr>
          <a:xfrm>
            <a:off x="4648200" y="120015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Date Placeholder 3"/>
          <p:cNvSpPr>
            <a:spLocks noGrp="1"/>
          </p:cNvSpPr>
          <p:nvPr>
            <p:ph type="dt" sz="half" idx="10"/>
          </p:nvPr>
        </p:nvSpPr>
        <p:spPr/>
        <p:txBody>
          <a:bodyPr/>
          <a:lstStyle>
            <a:lvl1pPr>
              <a:defRPr/>
            </a:lvl1pPr>
          </a:lstStyle>
          <a:p>
            <a:pPr>
              <a:defRPr/>
            </a:pPr>
            <a:endParaRPr lang="fr-CA" altLang="zh-TW"/>
          </a:p>
        </p:txBody>
      </p:sp>
      <p:sp>
        <p:nvSpPr>
          <p:cNvPr id="6" name="Footer Placeholder 4"/>
          <p:cNvSpPr>
            <a:spLocks noGrp="1"/>
          </p:cNvSpPr>
          <p:nvPr>
            <p:ph type="ftr" sz="quarter" idx="11"/>
          </p:nvPr>
        </p:nvSpPr>
        <p:spPr/>
        <p:txBody>
          <a:bodyPr/>
          <a:lstStyle>
            <a:lvl1pPr>
              <a:defRPr/>
            </a:lvl1pPr>
          </a:lstStyle>
          <a:p>
            <a:pPr>
              <a:defRPr/>
            </a:pPr>
            <a:endParaRPr lang="fr-CA" altLang="zh-TW"/>
          </a:p>
        </p:txBody>
      </p:sp>
      <p:sp>
        <p:nvSpPr>
          <p:cNvPr id="7" name="Slide Number Placeholder 5"/>
          <p:cNvSpPr>
            <a:spLocks noGrp="1"/>
          </p:cNvSpPr>
          <p:nvPr>
            <p:ph type="sldNum" sz="quarter" idx="12"/>
          </p:nvPr>
        </p:nvSpPr>
        <p:spPr/>
        <p:txBody>
          <a:bodyPr/>
          <a:lstStyle>
            <a:lvl1pPr>
              <a:defRPr/>
            </a:lvl1pPr>
          </a:lstStyle>
          <a:p>
            <a:pPr>
              <a:defRPr/>
            </a:pPr>
            <a:fld id="{33E6FB1A-29FE-4352-8F22-5C71EE3E38D0}" type="slidenum">
              <a:rPr lang="fr-CA" altLang="zh-TW"/>
              <a:pPr>
                <a:defRPr/>
              </a:pPr>
              <a:t>‹#›</a:t>
            </a:fld>
            <a:endParaRPr lang="fr-CA" altLang="zh-TW"/>
          </a:p>
        </p:txBody>
      </p:sp>
    </p:spTree>
    <p:extLst>
      <p:ext uri="{BB962C8B-B14F-4D97-AF65-F5344CB8AC3E}">
        <p14:creationId xmlns:p14="http://schemas.microsoft.com/office/powerpoint/2010/main" val="6191970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zh-TW" altLang="en-US" smtClean="0"/>
              <a:t>按一下以編輯母片標題樣式</a:t>
            </a:r>
            <a:endParaRPr lang="fr-C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Date Placeholder 3"/>
          <p:cNvSpPr>
            <a:spLocks noGrp="1"/>
          </p:cNvSpPr>
          <p:nvPr>
            <p:ph type="dt" sz="half" idx="10"/>
          </p:nvPr>
        </p:nvSpPr>
        <p:spPr/>
        <p:txBody>
          <a:bodyPr/>
          <a:lstStyle>
            <a:lvl1pPr>
              <a:defRPr/>
            </a:lvl1pPr>
          </a:lstStyle>
          <a:p>
            <a:pPr>
              <a:defRPr/>
            </a:pPr>
            <a:endParaRPr lang="fr-CA" altLang="zh-TW"/>
          </a:p>
        </p:txBody>
      </p:sp>
      <p:sp>
        <p:nvSpPr>
          <p:cNvPr id="8" name="Footer Placeholder 4"/>
          <p:cNvSpPr>
            <a:spLocks noGrp="1"/>
          </p:cNvSpPr>
          <p:nvPr>
            <p:ph type="ftr" sz="quarter" idx="11"/>
          </p:nvPr>
        </p:nvSpPr>
        <p:spPr/>
        <p:txBody>
          <a:bodyPr/>
          <a:lstStyle>
            <a:lvl1pPr>
              <a:defRPr/>
            </a:lvl1pPr>
          </a:lstStyle>
          <a:p>
            <a:pPr>
              <a:defRPr/>
            </a:pPr>
            <a:endParaRPr lang="fr-CA" altLang="zh-TW"/>
          </a:p>
        </p:txBody>
      </p:sp>
      <p:sp>
        <p:nvSpPr>
          <p:cNvPr id="9" name="Slide Number Placeholder 5"/>
          <p:cNvSpPr>
            <a:spLocks noGrp="1"/>
          </p:cNvSpPr>
          <p:nvPr>
            <p:ph type="sldNum" sz="quarter" idx="12"/>
          </p:nvPr>
        </p:nvSpPr>
        <p:spPr/>
        <p:txBody>
          <a:bodyPr/>
          <a:lstStyle>
            <a:lvl1pPr>
              <a:defRPr/>
            </a:lvl1pPr>
          </a:lstStyle>
          <a:p>
            <a:pPr>
              <a:defRPr/>
            </a:pPr>
            <a:fld id="{3BC710CF-0723-401A-9888-48B5CA57DADE}" type="slidenum">
              <a:rPr lang="fr-CA" altLang="zh-TW"/>
              <a:pPr>
                <a:defRPr/>
              </a:pPr>
              <a:t>‹#›</a:t>
            </a:fld>
            <a:endParaRPr lang="fr-CA" altLang="zh-TW"/>
          </a:p>
        </p:txBody>
      </p:sp>
    </p:spTree>
    <p:extLst>
      <p:ext uri="{BB962C8B-B14F-4D97-AF65-F5344CB8AC3E}">
        <p14:creationId xmlns:p14="http://schemas.microsoft.com/office/powerpoint/2010/main" val="137045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fr-CA"/>
          </a:p>
        </p:txBody>
      </p:sp>
      <p:sp>
        <p:nvSpPr>
          <p:cNvPr id="3" name="Date Placeholder 3"/>
          <p:cNvSpPr>
            <a:spLocks noGrp="1"/>
          </p:cNvSpPr>
          <p:nvPr>
            <p:ph type="dt" sz="half" idx="10"/>
          </p:nvPr>
        </p:nvSpPr>
        <p:spPr/>
        <p:txBody>
          <a:bodyPr/>
          <a:lstStyle>
            <a:lvl1pPr>
              <a:defRPr/>
            </a:lvl1pPr>
          </a:lstStyle>
          <a:p>
            <a:pPr>
              <a:defRPr/>
            </a:pPr>
            <a:endParaRPr lang="fr-CA" altLang="zh-TW"/>
          </a:p>
        </p:txBody>
      </p:sp>
      <p:sp>
        <p:nvSpPr>
          <p:cNvPr id="4" name="Footer Placeholder 4"/>
          <p:cNvSpPr>
            <a:spLocks noGrp="1"/>
          </p:cNvSpPr>
          <p:nvPr>
            <p:ph type="ftr" sz="quarter" idx="11"/>
          </p:nvPr>
        </p:nvSpPr>
        <p:spPr/>
        <p:txBody>
          <a:bodyPr/>
          <a:lstStyle>
            <a:lvl1pPr>
              <a:defRPr/>
            </a:lvl1pPr>
          </a:lstStyle>
          <a:p>
            <a:pPr>
              <a:defRPr/>
            </a:pPr>
            <a:endParaRPr lang="fr-CA" altLang="zh-TW"/>
          </a:p>
        </p:txBody>
      </p:sp>
      <p:sp>
        <p:nvSpPr>
          <p:cNvPr id="5" name="Slide Number Placeholder 5"/>
          <p:cNvSpPr>
            <a:spLocks noGrp="1"/>
          </p:cNvSpPr>
          <p:nvPr>
            <p:ph type="sldNum" sz="quarter" idx="12"/>
          </p:nvPr>
        </p:nvSpPr>
        <p:spPr/>
        <p:txBody>
          <a:bodyPr/>
          <a:lstStyle>
            <a:lvl1pPr>
              <a:defRPr/>
            </a:lvl1pPr>
          </a:lstStyle>
          <a:p>
            <a:pPr>
              <a:defRPr/>
            </a:pPr>
            <a:fld id="{46922005-AD04-407A-9AA6-55C51802A26A}" type="slidenum">
              <a:rPr lang="fr-CA" altLang="zh-TW"/>
              <a:pPr>
                <a:defRPr/>
              </a:pPr>
              <a:t>‹#›</a:t>
            </a:fld>
            <a:endParaRPr lang="fr-CA" altLang="zh-TW"/>
          </a:p>
        </p:txBody>
      </p:sp>
    </p:spTree>
    <p:extLst>
      <p:ext uri="{BB962C8B-B14F-4D97-AF65-F5344CB8AC3E}">
        <p14:creationId xmlns:p14="http://schemas.microsoft.com/office/powerpoint/2010/main" val="25182149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CA" altLang="zh-TW"/>
          </a:p>
        </p:txBody>
      </p:sp>
      <p:sp>
        <p:nvSpPr>
          <p:cNvPr id="3" name="Footer Placeholder 4"/>
          <p:cNvSpPr>
            <a:spLocks noGrp="1"/>
          </p:cNvSpPr>
          <p:nvPr>
            <p:ph type="ftr" sz="quarter" idx="11"/>
          </p:nvPr>
        </p:nvSpPr>
        <p:spPr/>
        <p:txBody>
          <a:bodyPr/>
          <a:lstStyle>
            <a:lvl1pPr>
              <a:defRPr/>
            </a:lvl1pPr>
          </a:lstStyle>
          <a:p>
            <a:pPr>
              <a:defRPr/>
            </a:pPr>
            <a:endParaRPr lang="fr-CA" altLang="zh-TW"/>
          </a:p>
        </p:txBody>
      </p:sp>
      <p:sp>
        <p:nvSpPr>
          <p:cNvPr id="4" name="Slide Number Placeholder 5"/>
          <p:cNvSpPr>
            <a:spLocks noGrp="1"/>
          </p:cNvSpPr>
          <p:nvPr>
            <p:ph type="sldNum" sz="quarter" idx="12"/>
          </p:nvPr>
        </p:nvSpPr>
        <p:spPr/>
        <p:txBody>
          <a:bodyPr/>
          <a:lstStyle>
            <a:lvl1pPr>
              <a:defRPr/>
            </a:lvl1pPr>
          </a:lstStyle>
          <a:p>
            <a:pPr>
              <a:defRPr/>
            </a:pPr>
            <a:fld id="{20FE66E0-212D-4F01-BE98-1EA754B4145D}" type="slidenum">
              <a:rPr lang="fr-CA" altLang="zh-TW"/>
              <a:pPr>
                <a:defRPr/>
              </a:pPr>
              <a:t>‹#›</a:t>
            </a:fld>
            <a:endParaRPr lang="fr-CA" altLang="zh-TW"/>
          </a:p>
        </p:txBody>
      </p:sp>
    </p:spTree>
    <p:extLst>
      <p:ext uri="{BB962C8B-B14F-4D97-AF65-F5344CB8AC3E}">
        <p14:creationId xmlns:p14="http://schemas.microsoft.com/office/powerpoint/2010/main" val="20486836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2000" b="1"/>
            </a:lvl1pPr>
          </a:lstStyle>
          <a:p>
            <a:r>
              <a:rPr lang="zh-TW" altLang="en-US" smtClean="0"/>
              <a:t>按一下以編輯母片標題樣式</a:t>
            </a:r>
            <a:endParaRPr lang="fr-CA"/>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endParaRPr lang="fr-CA" altLang="zh-TW"/>
          </a:p>
        </p:txBody>
      </p:sp>
      <p:sp>
        <p:nvSpPr>
          <p:cNvPr id="6" name="Footer Placeholder 4"/>
          <p:cNvSpPr>
            <a:spLocks noGrp="1"/>
          </p:cNvSpPr>
          <p:nvPr>
            <p:ph type="ftr" sz="quarter" idx="11"/>
          </p:nvPr>
        </p:nvSpPr>
        <p:spPr/>
        <p:txBody>
          <a:bodyPr/>
          <a:lstStyle>
            <a:lvl1pPr>
              <a:defRPr/>
            </a:lvl1pPr>
          </a:lstStyle>
          <a:p>
            <a:pPr>
              <a:defRPr/>
            </a:pPr>
            <a:endParaRPr lang="fr-CA" altLang="zh-TW"/>
          </a:p>
        </p:txBody>
      </p:sp>
      <p:sp>
        <p:nvSpPr>
          <p:cNvPr id="7" name="Slide Number Placeholder 5"/>
          <p:cNvSpPr>
            <a:spLocks noGrp="1"/>
          </p:cNvSpPr>
          <p:nvPr>
            <p:ph type="sldNum" sz="quarter" idx="12"/>
          </p:nvPr>
        </p:nvSpPr>
        <p:spPr/>
        <p:txBody>
          <a:bodyPr/>
          <a:lstStyle>
            <a:lvl1pPr>
              <a:defRPr/>
            </a:lvl1pPr>
          </a:lstStyle>
          <a:p>
            <a:pPr>
              <a:defRPr/>
            </a:pPr>
            <a:fld id="{3094D2CC-E5B8-4CB1-B95C-495E5BDE52CC}" type="slidenum">
              <a:rPr lang="fr-CA" altLang="zh-TW"/>
              <a:pPr>
                <a:defRPr/>
              </a:pPr>
              <a:t>‹#›</a:t>
            </a:fld>
            <a:endParaRPr lang="fr-CA" altLang="zh-TW"/>
          </a:p>
        </p:txBody>
      </p:sp>
    </p:spTree>
    <p:extLst>
      <p:ext uri="{BB962C8B-B14F-4D97-AF65-F5344CB8AC3E}">
        <p14:creationId xmlns:p14="http://schemas.microsoft.com/office/powerpoint/2010/main" val="255489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zh-TW" altLang="en-US" smtClean="0"/>
              <a:t>按一下以編輯母片標題樣式</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endParaRPr lang="fr-CA" altLang="zh-TW"/>
          </a:p>
        </p:txBody>
      </p:sp>
      <p:sp>
        <p:nvSpPr>
          <p:cNvPr id="6" name="Footer Placeholder 4"/>
          <p:cNvSpPr>
            <a:spLocks noGrp="1"/>
          </p:cNvSpPr>
          <p:nvPr>
            <p:ph type="ftr" sz="quarter" idx="11"/>
          </p:nvPr>
        </p:nvSpPr>
        <p:spPr/>
        <p:txBody>
          <a:bodyPr/>
          <a:lstStyle>
            <a:lvl1pPr>
              <a:defRPr/>
            </a:lvl1pPr>
          </a:lstStyle>
          <a:p>
            <a:pPr>
              <a:defRPr/>
            </a:pPr>
            <a:endParaRPr lang="fr-CA" altLang="zh-TW"/>
          </a:p>
        </p:txBody>
      </p:sp>
      <p:sp>
        <p:nvSpPr>
          <p:cNvPr id="7" name="Slide Number Placeholder 5"/>
          <p:cNvSpPr>
            <a:spLocks noGrp="1"/>
          </p:cNvSpPr>
          <p:nvPr>
            <p:ph type="sldNum" sz="quarter" idx="12"/>
          </p:nvPr>
        </p:nvSpPr>
        <p:spPr/>
        <p:txBody>
          <a:bodyPr/>
          <a:lstStyle>
            <a:lvl1pPr>
              <a:defRPr/>
            </a:lvl1pPr>
          </a:lstStyle>
          <a:p>
            <a:pPr>
              <a:defRPr/>
            </a:pPr>
            <a:fld id="{C80A0C9F-96FE-4C11-A056-831CA2063766}" type="slidenum">
              <a:rPr lang="fr-CA" altLang="zh-TW"/>
              <a:pPr>
                <a:defRPr/>
              </a:pPr>
              <a:t>‹#›</a:t>
            </a:fld>
            <a:endParaRPr lang="fr-CA" altLang="zh-TW"/>
          </a:p>
        </p:txBody>
      </p:sp>
    </p:spTree>
    <p:extLst>
      <p:ext uri="{BB962C8B-B14F-4D97-AF65-F5344CB8AC3E}">
        <p14:creationId xmlns:p14="http://schemas.microsoft.com/office/powerpoint/2010/main" val="2872488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fr-CA" altLang="zh-TW"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ltLang="zh-TW" smtClean="0"/>
          </a:p>
        </p:txBody>
      </p:sp>
      <p:sp>
        <p:nvSpPr>
          <p:cNvPr id="4" name="Date Placeholder 3"/>
          <p:cNvSpPr>
            <a:spLocks noGrp="1"/>
          </p:cNvSpPr>
          <p:nvPr>
            <p:ph type="dt" sz="half" idx="2"/>
          </p:nvPr>
        </p:nvSpPr>
        <p:spPr>
          <a:xfrm>
            <a:off x="457200" y="6356354"/>
            <a:ext cx="21336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新細明體" pitchFamily="18" charset="-120"/>
                <a:cs typeface="Arial" pitchFamily="34" charset="0"/>
              </a:defRPr>
            </a:lvl1pPr>
          </a:lstStyle>
          <a:p>
            <a:pPr>
              <a:defRPr/>
            </a:pPr>
            <a:endParaRPr lang="fr-CA" altLang="zh-TW"/>
          </a:p>
        </p:txBody>
      </p:sp>
      <p:sp>
        <p:nvSpPr>
          <p:cNvPr id="5" name="Footer Placeholder 4"/>
          <p:cNvSpPr>
            <a:spLocks noGrp="1"/>
          </p:cNvSpPr>
          <p:nvPr>
            <p:ph type="ftr" sz="quarter" idx="3"/>
          </p:nvPr>
        </p:nvSpPr>
        <p:spPr>
          <a:xfrm>
            <a:off x="3124200" y="6356354"/>
            <a:ext cx="2895600" cy="3667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新細明體" pitchFamily="18" charset="-120"/>
                <a:cs typeface="Arial" pitchFamily="34" charset="0"/>
              </a:defRPr>
            </a:lvl1pPr>
          </a:lstStyle>
          <a:p>
            <a:pPr>
              <a:defRPr/>
            </a:pPr>
            <a:endParaRPr lang="fr-CA" altLang="zh-TW"/>
          </a:p>
        </p:txBody>
      </p:sp>
      <p:sp>
        <p:nvSpPr>
          <p:cNvPr id="6" name="Slide Number Placeholder 5"/>
          <p:cNvSpPr>
            <a:spLocks noGrp="1"/>
          </p:cNvSpPr>
          <p:nvPr>
            <p:ph type="sldNum" sz="quarter" idx="4"/>
          </p:nvPr>
        </p:nvSpPr>
        <p:spPr>
          <a:xfrm>
            <a:off x="6553200" y="6356354"/>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defRPr>
            </a:lvl1pPr>
          </a:lstStyle>
          <a:p>
            <a:pPr>
              <a:defRPr/>
            </a:pPr>
            <a:fld id="{E19E2D39-86CB-452E-810F-D9927E28324A}" type="slidenum">
              <a:rPr lang="fr-CA" altLang="zh-TW" smtClean="0"/>
              <a:pPr>
                <a:defRPr/>
              </a:pPr>
              <a:t>‹#›</a:t>
            </a:fld>
            <a:endParaRPr lang="fr-CA" altLang="zh-TW"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74"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fr-CA" altLang="zh-TW" smtClean="0"/>
          </a:p>
        </p:txBody>
      </p:sp>
      <p:sp>
        <p:nvSpPr>
          <p:cNvPr id="2051"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ltLang="zh-TW" smtClean="0"/>
          </a:p>
        </p:txBody>
      </p:sp>
      <p:sp>
        <p:nvSpPr>
          <p:cNvPr id="4" name="Date Placeholder 3"/>
          <p:cNvSpPr>
            <a:spLocks noGrp="1"/>
          </p:cNvSpPr>
          <p:nvPr>
            <p:ph type="dt" sz="half" idx="2"/>
          </p:nvPr>
        </p:nvSpPr>
        <p:spPr>
          <a:xfrm>
            <a:off x="457200" y="6356354"/>
            <a:ext cx="21336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ea typeface="新細明體" pitchFamily="18" charset="-120"/>
                <a:cs typeface="Arial" pitchFamily="34" charset="0"/>
              </a:defRPr>
            </a:lvl1pPr>
          </a:lstStyle>
          <a:p>
            <a:pPr>
              <a:defRPr/>
            </a:pPr>
            <a:endParaRPr lang="fr-CA" altLang="zh-TW"/>
          </a:p>
        </p:txBody>
      </p:sp>
      <p:sp>
        <p:nvSpPr>
          <p:cNvPr id="5" name="Footer Placeholder 4"/>
          <p:cNvSpPr>
            <a:spLocks noGrp="1"/>
          </p:cNvSpPr>
          <p:nvPr>
            <p:ph type="ftr" sz="quarter" idx="3"/>
          </p:nvPr>
        </p:nvSpPr>
        <p:spPr>
          <a:xfrm>
            <a:off x="3124200" y="6356354"/>
            <a:ext cx="2895600" cy="3667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ea typeface="新細明體" pitchFamily="18" charset="-120"/>
                <a:cs typeface="Arial" pitchFamily="34" charset="0"/>
              </a:defRPr>
            </a:lvl1pPr>
          </a:lstStyle>
          <a:p>
            <a:pPr>
              <a:defRPr/>
            </a:pPr>
            <a:endParaRPr lang="fr-CA" altLang="zh-TW"/>
          </a:p>
        </p:txBody>
      </p:sp>
      <p:sp>
        <p:nvSpPr>
          <p:cNvPr id="6" name="Slide Number Placeholder 5"/>
          <p:cNvSpPr>
            <a:spLocks noGrp="1"/>
          </p:cNvSpPr>
          <p:nvPr>
            <p:ph type="sldNum" sz="quarter" idx="4"/>
          </p:nvPr>
        </p:nvSpPr>
        <p:spPr>
          <a:xfrm>
            <a:off x="6553200" y="6356354"/>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smtClean="0">
                <a:solidFill>
                  <a:srgbClr val="898989"/>
                </a:solidFill>
                <a:cs typeface="Arial" panose="020B0604020202020204" pitchFamily="34" charset="0"/>
              </a:defRPr>
            </a:lvl1pPr>
          </a:lstStyle>
          <a:p>
            <a:pPr>
              <a:defRPr/>
            </a:pPr>
            <a:fld id="{CD509BA1-B019-4420-8A22-8B2BD939AAFE}" type="slidenum">
              <a:rPr lang="fr-CA" altLang="zh-TW"/>
              <a:pPr>
                <a:defRPr/>
              </a:pPr>
              <a:t>‹#›</a:t>
            </a:fld>
            <a:endParaRPr lang="fr-CA" altLang="zh-TW"/>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81"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fr-CA" altLang="zh-TW" smtClean="0"/>
          </a:p>
        </p:txBody>
      </p:sp>
      <p:sp>
        <p:nvSpPr>
          <p:cNvPr id="307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ltLang="zh-TW" smtClean="0"/>
          </a:p>
        </p:txBody>
      </p:sp>
      <p:sp>
        <p:nvSpPr>
          <p:cNvPr id="4" name="Date Placeholder 3"/>
          <p:cNvSpPr>
            <a:spLocks noGrp="1"/>
          </p:cNvSpPr>
          <p:nvPr>
            <p:ph type="dt" sz="half" idx="2"/>
          </p:nvPr>
        </p:nvSpPr>
        <p:spPr>
          <a:xfrm>
            <a:off x="457200" y="6356354"/>
            <a:ext cx="21336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新細明體"/>
                <a:cs typeface="Arial" pitchFamily="34" charset="0"/>
              </a:defRPr>
            </a:lvl1pPr>
          </a:lstStyle>
          <a:p>
            <a:pPr>
              <a:defRPr/>
            </a:pPr>
            <a:endParaRPr lang="fr-CA" altLang="zh-TW"/>
          </a:p>
        </p:txBody>
      </p:sp>
      <p:sp>
        <p:nvSpPr>
          <p:cNvPr id="5" name="Footer Placeholder 4"/>
          <p:cNvSpPr>
            <a:spLocks noGrp="1"/>
          </p:cNvSpPr>
          <p:nvPr>
            <p:ph type="ftr" sz="quarter" idx="3"/>
          </p:nvPr>
        </p:nvSpPr>
        <p:spPr>
          <a:xfrm>
            <a:off x="3124200" y="6356354"/>
            <a:ext cx="2895600" cy="3667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新細明體"/>
                <a:cs typeface="Arial" pitchFamily="34" charset="0"/>
              </a:defRPr>
            </a:lvl1pPr>
          </a:lstStyle>
          <a:p>
            <a:pPr>
              <a:defRPr/>
            </a:pPr>
            <a:endParaRPr lang="fr-CA" altLang="zh-TW"/>
          </a:p>
        </p:txBody>
      </p:sp>
      <p:sp>
        <p:nvSpPr>
          <p:cNvPr id="6" name="Slide Number Placeholder 5"/>
          <p:cNvSpPr>
            <a:spLocks noGrp="1"/>
          </p:cNvSpPr>
          <p:nvPr>
            <p:ph type="sldNum" sz="quarter" idx="4"/>
          </p:nvPr>
        </p:nvSpPr>
        <p:spPr>
          <a:xfrm>
            <a:off x="6553200" y="6356354"/>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smtClean="0">
                <a:solidFill>
                  <a:srgbClr val="898989"/>
                </a:solidFill>
                <a:cs typeface="Arial" panose="020B0604020202020204" pitchFamily="34" charset="0"/>
              </a:defRPr>
            </a:lvl1pPr>
          </a:lstStyle>
          <a:p>
            <a:pPr>
              <a:defRPr/>
            </a:pPr>
            <a:fld id="{AC99ABC4-7A31-4FE5-BF37-302237192A7D}" type="slidenum">
              <a:rPr lang="fr-CA" altLang="zh-TW"/>
              <a:pPr>
                <a:defRPr/>
              </a:pPr>
              <a:t>‹#›</a:t>
            </a:fld>
            <a:endParaRPr lang="fr-CA" altLang="zh-TW"/>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customXml" Target="../../customXml/item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cc.npust.edu.t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副標題 3"/>
          <p:cNvSpPr>
            <a:spLocks noGrp="1"/>
          </p:cNvSpPr>
          <p:nvPr>
            <p:ph type="subTitle" idx="1"/>
          </p:nvPr>
        </p:nvSpPr>
        <p:spPr>
          <a:xfrm>
            <a:off x="1619672" y="692696"/>
            <a:ext cx="6400800" cy="1752600"/>
          </a:xfrm>
          <a:ln>
            <a:miter lim="800000"/>
            <a:headEnd/>
            <a:tailEnd/>
          </a:ln>
          <a:effectLst>
            <a:reflection blurRad="6350" stA="52000" endA="300" endPos="35000" dir="5400000" sy="-100000" algn="bl" rotWithShape="0"/>
          </a:effectLst>
          <a:extLst/>
        </p:spPr>
        <p:txBody>
          <a:bodyPr/>
          <a:lstStyle/>
          <a:p>
            <a:pPr eaLnBrk="1" hangingPunct="1">
              <a:buFont typeface="Arial" charset="0"/>
              <a:buNone/>
              <a:defRPr/>
            </a:pPr>
            <a:r>
              <a:rPr lang="zh-TW" altLang="en-US" sz="4000" b="1" spc="-300" dirty="0">
                <a:ln w="12700">
                  <a:solidFill>
                    <a:schemeClr val="bg1"/>
                  </a:solidFill>
                </a:ln>
                <a:solidFill>
                  <a:schemeClr val="tx1"/>
                </a:solidFill>
                <a:effectLst>
                  <a:outerShdw blurRad="25400" dir="2700000" algn="tl" rotWithShape="0">
                    <a:prstClr val="black">
                      <a:alpha val="40000"/>
                    </a:prstClr>
                  </a:outerShdw>
                </a:effectLst>
                <a:latin typeface="文鼎中鋼筆行楷" pitchFamily="34" charset="-120"/>
                <a:ea typeface="文鼎中鋼筆行楷" pitchFamily="34" charset="-120"/>
              </a:rPr>
              <a:t>技專校院</a:t>
            </a:r>
            <a:r>
              <a:rPr lang="zh-TW" altLang="en-US" sz="4000" b="1" spc="-300" dirty="0" smtClean="0">
                <a:ln w="12700">
                  <a:solidFill>
                    <a:schemeClr val="bg1"/>
                  </a:solidFill>
                </a:ln>
                <a:solidFill>
                  <a:schemeClr val="tx1"/>
                </a:solidFill>
                <a:effectLst>
                  <a:outerShdw blurRad="25400" dir="2700000" algn="tl" rotWithShape="0">
                    <a:prstClr val="black">
                      <a:alpha val="40000"/>
                    </a:prstClr>
                  </a:outerShdw>
                </a:effectLst>
                <a:latin typeface="文鼎中鋼筆行楷" pitchFamily="34" charset="-120"/>
                <a:ea typeface="文鼎中鋼筆行楷" pitchFamily="34" charset="-120"/>
              </a:rPr>
              <a:t>校務資料庫</a:t>
            </a:r>
            <a:endParaRPr lang="en-US" altLang="zh-TW" sz="4000" b="1" spc="-300" dirty="0">
              <a:ln w="12700">
                <a:solidFill>
                  <a:schemeClr val="bg1"/>
                </a:solidFill>
              </a:ln>
              <a:solidFill>
                <a:schemeClr val="tx1"/>
              </a:solidFill>
              <a:effectLst>
                <a:outerShdw blurRad="25400" dir="2700000" algn="tl" rotWithShape="0">
                  <a:prstClr val="black">
                    <a:alpha val="40000"/>
                  </a:prstClr>
                </a:outerShdw>
              </a:effectLst>
              <a:latin typeface="文鼎中鋼筆行楷" pitchFamily="34" charset="-120"/>
              <a:ea typeface="文鼎中鋼筆行楷" pitchFamily="34" charset="-120"/>
            </a:endParaRPr>
          </a:p>
          <a:p>
            <a:pPr eaLnBrk="1" hangingPunct="1">
              <a:buFont typeface="Arial" charset="0"/>
              <a:buNone/>
              <a:defRPr/>
            </a:pPr>
            <a:r>
              <a:rPr lang="en-US" altLang="zh-TW" sz="4000" b="1" spc="-300" dirty="0" smtClean="0">
                <a:ln w="12700">
                  <a:solidFill>
                    <a:schemeClr val="bg1"/>
                  </a:solidFill>
                </a:ln>
                <a:solidFill>
                  <a:schemeClr val="tx1"/>
                </a:solidFill>
                <a:effectLst>
                  <a:outerShdw blurRad="25400" dir="2700000" algn="tl" rotWithShape="0">
                    <a:prstClr val="black">
                      <a:alpha val="40000"/>
                    </a:prstClr>
                  </a:outerShdw>
                </a:effectLst>
                <a:latin typeface="文鼎中鋼筆行楷" pitchFamily="34" charset="-120"/>
                <a:ea typeface="文鼎中鋼筆行楷" pitchFamily="34" charset="-120"/>
              </a:rPr>
              <a:t>109</a:t>
            </a:r>
            <a:r>
              <a:rPr lang="zh-TW" altLang="en-US" sz="4000" b="1" spc="-300" dirty="0" smtClean="0">
                <a:ln w="12700">
                  <a:solidFill>
                    <a:schemeClr val="bg1"/>
                  </a:solidFill>
                </a:ln>
                <a:solidFill>
                  <a:schemeClr val="tx1"/>
                </a:solidFill>
                <a:effectLst>
                  <a:outerShdw blurRad="25400" dir="2700000" algn="tl" rotWithShape="0">
                    <a:prstClr val="black">
                      <a:alpha val="40000"/>
                    </a:prstClr>
                  </a:outerShdw>
                </a:effectLst>
                <a:latin typeface="文鼎中鋼筆行楷" pitchFamily="34" charset="-120"/>
                <a:ea typeface="文鼎中鋼筆行楷" pitchFamily="34" charset="-120"/>
              </a:rPr>
              <a:t>年度</a:t>
            </a:r>
            <a:r>
              <a:rPr lang="en-US" altLang="zh-TW" sz="4000" b="1" spc="-300" dirty="0" smtClean="0">
                <a:ln w="12700">
                  <a:solidFill>
                    <a:schemeClr val="bg1"/>
                  </a:solidFill>
                </a:ln>
                <a:solidFill>
                  <a:schemeClr val="tx1"/>
                </a:solidFill>
                <a:effectLst>
                  <a:outerShdw blurRad="25400" dir="2700000" algn="tl" rotWithShape="0">
                    <a:prstClr val="black">
                      <a:alpha val="40000"/>
                    </a:prstClr>
                  </a:outerShdw>
                </a:effectLst>
                <a:latin typeface="文鼎中鋼筆行楷" pitchFamily="34" charset="-120"/>
                <a:ea typeface="文鼎中鋼筆行楷" pitchFamily="34" charset="-120"/>
              </a:rPr>
              <a:t>10</a:t>
            </a:r>
            <a:r>
              <a:rPr lang="zh-TW" altLang="en-US" sz="4000" b="1" spc="-300" dirty="0" smtClean="0">
                <a:ln w="12700">
                  <a:solidFill>
                    <a:schemeClr val="bg1"/>
                  </a:solidFill>
                </a:ln>
                <a:solidFill>
                  <a:schemeClr val="tx1"/>
                </a:solidFill>
                <a:effectLst>
                  <a:outerShdw blurRad="25400" dir="2700000" algn="tl" rotWithShape="0">
                    <a:prstClr val="black">
                      <a:alpha val="40000"/>
                    </a:prstClr>
                  </a:outerShdw>
                </a:effectLst>
                <a:latin typeface="文鼎中鋼筆行楷" pitchFamily="34" charset="-120"/>
                <a:ea typeface="文鼎中鋼筆行楷" pitchFamily="34" charset="-120"/>
              </a:rPr>
              <a:t>月份填表</a:t>
            </a:r>
            <a:r>
              <a:rPr lang="zh-TW" altLang="en-US" sz="4000" b="1" spc="-300" dirty="0">
                <a:ln w="12700">
                  <a:solidFill>
                    <a:schemeClr val="bg1"/>
                  </a:solidFill>
                </a:ln>
                <a:solidFill>
                  <a:schemeClr val="tx1"/>
                </a:solidFill>
                <a:effectLst>
                  <a:outerShdw blurRad="25400" dir="2700000" algn="tl" rotWithShape="0">
                    <a:prstClr val="black">
                      <a:alpha val="40000"/>
                    </a:prstClr>
                  </a:outerShdw>
                </a:effectLst>
                <a:latin typeface="文鼎中鋼筆行楷" pitchFamily="34" charset="-120"/>
                <a:ea typeface="文鼎中鋼筆行楷" pitchFamily="34" charset="-120"/>
              </a:rPr>
              <a:t>說明會</a:t>
            </a:r>
          </a:p>
        </p:txBody>
      </p:sp>
      <p:sp>
        <p:nvSpPr>
          <p:cNvPr id="7" name="矩形 6"/>
          <p:cNvSpPr/>
          <p:nvPr/>
        </p:nvSpPr>
        <p:spPr bwMode="auto">
          <a:xfrm>
            <a:off x="1763688" y="2332041"/>
            <a:ext cx="6264696" cy="1815882"/>
          </a:xfrm>
          <a:prstGeom prst="rect">
            <a:avLst/>
          </a:prstGeom>
          <a:noFill/>
        </p:spPr>
        <p:txBody>
          <a:bodyPr wrap="square">
            <a:spAutoFit/>
          </a:bodyPr>
          <a:lstStyle/>
          <a:p>
            <a:pPr eaLnBrk="1" hangingPunct="1">
              <a:defRPr/>
            </a:pPr>
            <a:r>
              <a:rPr kumimoji="0" lang="zh-TW" altLang="en-US" sz="2800" b="1"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rPr>
              <a:t>主持人：行政副校長室   段兆麟 副校長</a:t>
            </a:r>
            <a:endParaRPr kumimoji="0" lang="en-US" altLang="zh-TW" sz="2800" b="1"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endParaRPr>
          </a:p>
          <a:p>
            <a:pPr eaLnBrk="1" hangingPunct="1">
              <a:defRPr/>
            </a:pPr>
            <a:r>
              <a:rPr kumimoji="0" lang="zh-TW" altLang="en-US" sz="2800" b="1"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rPr>
              <a:t>報告人：電算中心           廖世義 </a:t>
            </a:r>
            <a:r>
              <a:rPr kumimoji="0" lang="zh-TW" altLang="en-US" sz="2800" b="1" dirty="0" smtClean="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rPr>
              <a:t>主任</a:t>
            </a:r>
            <a:endParaRPr kumimoji="0" lang="en-US" altLang="zh-TW" sz="2800" b="1" dirty="0" smtClean="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endParaRPr>
          </a:p>
          <a:p>
            <a:pPr eaLnBrk="1" hangingPunct="1">
              <a:defRPr/>
            </a:pPr>
            <a:r>
              <a:rPr kumimoji="0" lang="en-US" altLang="zh-TW" sz="2800" b="1"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rPr>
              <a:t>	</a:t>
            </a:r>
            <a:r>
              <a:rPr kumimoji="0" lang="en-US" altLang="zh-TW" sz="2800" b="1" dirty="0" smtClean="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rPr>
              <a:t>			  </a:t>
            </a:r>
            <a:r>
              <a:rPr kumimoji="0" lang="zh-TW" altLang="en-US" sz="2800" b="1" dirty="0" smtClean="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rPr>
              <a:t>李文宗 組長</a:t>
            </a:r>
            <a:endParaRPr kumimoji="0" lang="en-US" altLang="zh-TW" sz="2800" b="1"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endParaRPr>
          </a:p>
          <a:p>
            <a:pPr eaLnBrk="1" hangingPunct="1">
              <a:defRPr/>
            </a:pPr>
            <a:r>
              <a:rPr kumimoji="0" lang="zh-TW" altLang="en-US" sz="2800" b="1"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rPr>
              <a:t>                                           謝昌易 先生</a:t>
            </a:r>
            <a:endParaRPr kumimoji="0" lang="en-US" altLang="zh-TW" sz="2800" b="1"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橢圓 2"/>
          <p:cNvSpPr/>
          <p:nvPr/>
        </p:nvSpPr>
        <p:spPr>
          <a:xfrm>
            <a:off x="2109788" y="3789040"/>
            <a:ext cx="431800" cy="431800"/>
          </a:xfrm>
          <a:prstGeom prst="ellipse">
            <a:avLst/>
          </a:prstGeom>
          <a:solidFill>
            <a:schemeClr val="accent6">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solidFill>
                <a:schemeClr val="tx1">
                  <a:lumMod val="65000"/>
                  <a:lumOff val="35000"/>
                </a:schemeClr>
              </a:solidFill>
              <a:latin typeface="微軟正黑體" panose="020B0604030504040204" pitchFamily="34" charset="-120"/>
            </a:endParaRPr>
          </a:p>
        </p:txBody>
      </p:sp>
      <p:sp>
        <p:nvSpPr>
          <p:cNvPr id="4" name="文字方塊 3"/>
          <p:cNvSpPr txBox="1"/>
          <p:nvPr/>
        </p:nvSpPr>
        <p:spPr>
          <a:xfrm>
            <a:off x="2181225" y="3804915"/>
            <a:ext cx="287338" cy="400050"/>
          </a:xfrm>
          <a:prstGeom prst="rect">
            <a:avLst/>
          </a:prstGeom>
          <a:noFill/>
        </p:spPr>
        <p:txBody>
          <a:bodyPr>
            <a:spAutoFit/>
          </a:bodyPr>
          <a:lstStyle/>
          <a:p>
            <a:pPr algn="ctr">
              <a:defRPr/>
            </a:pP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壹</a:t>
            </a:r>
          </a:p>
        </p:txBody>
      </p:sp>
      <p:sp>
        <p:nvSpPr>
          <p:cNvPr id="5" name="圓角矩形 4"/>
          <p:cNvSpPr/>
          <p:nvPr/>
        </p:nvSpPr>
        <p:spPr>
          <a:xfrm>
            <a:off x="2784475" y="3789044"/>
            <a:ext cx="4464050" cy="503237"/>
          </a:xfrm>
          <a:prstGeom prst="roundRect">
            <a:avLst/>
          </a:prstGeom>
          <a:solidFill>
            <a:schemeClr val="accent6">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latin typeface="微軟正黑體" panose="020B0604030504040204" pitchFamily="34" charset="-120"/>
            </a:endParaRPr>
          </a:p>
        </p:txBody>
      </p:sp>
      <p:sp>
        <p:nvSpPr>
          <p:cNvPr id="15" name="文字方塊 14"/>
          <p:cNvSpPr txBox="1"/>
          <p:nvPr/>
        </p:nvSpPr>
        <p:spPr>
          <a:xfrm>
            <a:off x="2816229" y="3850952"/>
            <a:ext cx="1107996" cy="369332"/>
          </a:xfrm>
          <a:prstGeom prst="rect">
            <a:avLst/>
          </a:prstGeom>
          <a:noFill/>
        </p:spPr>
        <p:txBody>
          <a:bodyPr wrap="none">
            <a:spAutoFit/>
          </a:bodyPr>
          <a:lstStyle/>
          <a:p>
            <a:pPr>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作業時程</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12312" name="그림 11" descr="Untitled-2.png"/>
          <p:cNvPicPr>
            <a:picLocks noChangeAspect="1"/>
          </p:cNvPicPr>
          <p:nvPr/>
        </p:nvPicPr>
        <p:blipFill>
          <a:blip r:embed="rId3">
            <a:extLst>
              <a:ext uri="{28A0092B-C50C-407E-A947-70E740481C1C}">
                <a14:useLocalDpi xmlns:a14="http://schemas.microsoft.com/office/drawing/2010/main" val="0"/>
              </a:ext>
            </a:extLst>
          </a:blip>
          <a:srcRect l="21896" t="70917"/>
          <a:stretch>
            <a:fillRect/>
          </a:stretch>
        </p:blipFill>
        <p:spPr bwMode="auto">
          <a:xfrm>
            <a:off x="0" y="74617"/>
            <a:ext cx="554513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674576" y="355386"/>
            <a:ext cx="3290830" cy="1477328"/>
          </a:xfrm>
          <a:prstGeom prst="rect">
            <a:avLst/>
          </a:prstGeom>
        </p:spPr>
        <p:txBody>
          <a:bodyPr>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dist">
              <a:lnSpc>
                <a:spcPct val="150000"/>
              </a:lnSpc>
              <a:spcBef>
                <a:spcPts val="1800"/>
              </a:spcBef>
              <a:spcAft>
                <a:spcPts val="1800"/>
              </a:spcAft>
              <a:defRPr/>
            </a:pPr>
            <a:r>
              <a:rPr lang="zh-TW" altLang="en-US" sz="6000" b="1" dirty="0">
                <a:ln>
                  <a:solidFill>
                    <a:srgbClr val="000000"/>
                  </a:solidFill>
                </a:ln>
                <a:solidFill>
                  <a:schemeClr val="accent3">
                    <a:lumMod val="75000"/>
                  </a:schemeClr>
                </a:solidFill>
                <a:latin typeface="微軟正黑體" pitchFamily="34" charset="-120"/>
                <a:ea typeface="微軟正黑體" pitchFamily="34" charset="-120"/>
              </a:rPr>
              <a:t>報告大綱</a:t>
            </a:r>
          </a:p>
        </p:txBody>
      </p:sp>
    </p:spTree>
    <p:extLst>
      <p:ext uri="{BB962C8B-B14F-4D97-AF65-F5344CB8AC3E}">
        <p14:creationId xmlns:p14="http://schemas.microsoft.com/office/powerpoint/2010/main" val="31421178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5"/>
          <p:cNvSpPr>
            <a:spLocks noGrp="1" noChangeArrowheads="1"/>
          </p:cNvSpPr>
          <p:nvPr>
            <p:ph type="title"/>
          </p:nvPr>
        </p:nvSpPr>
        <p:spPr>
          <a:xfrm>
            <a:off x="1130304" y="490319"/>
            <a:ext cx="6610048" cy="706437"/>
          </a:xfrm>
        </p:spPr>
        <p:txBody>
          <a:bodyPr/>
          <a:lstStyle/>
          <a:p>
            <a:pPr eaLnBrk="1" hangingPunct="1"/>
            <a:r>
              <a:rPr altLang="en-US" dirty="0" err="1" smtClean="0">
                <a:latin typeface="微軟正黑體" panose="020B0604030504040204" pitchFamily="34" charset="-120"/>
                <a:ea typeface="微軟正黑體" panose="020B0604030504040204" pitchFamily="34" charset="-120"/>
              </a:rPr>
              <a:t>作業時程</a:t>
            </a:r>
            <a:r>
              <a:rPr lang="en-US" dirty="0" err="1" smtClean="0">
                <a:latin typeface="微軟正黑體" panose="020B0604030504040204" pitchFamily="34" charset="-120"/>
                <a:ea typeface="微軟正黑體" panose="020B0604030504040204" pitchFamily="34" charset="-120"/>
              </a:rPr>
              <a:t>-</a:t>
            </a:r>
            <a:r>
              <a:rPr altLang="en-US" dirty="0" err="1" smtClean="0">
                <a:latin typeface="微軟正黑體" panose="020B0604030504040204" pitchFamily="34" charset="-120"/>
                <a:ea typeface="微軟正黑體" panose="020B0604030504040204" pitchFamily="34" charset="-120"/>
              </a:rPr>
              <a:t>本期</a:t>
            </a:r>
            <a:r>
              <a:rPr lang="zh-TW" altLang="en-US" dirty="0" smtClean="0">
                <a:latin typeface="微軟正黑體" panose="020B0604030504040204" pitchFamily="34" charset="-120"/>
                <a:ea typeface="微軟正黑體" panose="020B0604030504040204" pitchFamily="34" charset="-120"/>
              </a:rPr>
              <a:t>填報總時程</a:t>
            </a:r>
            <a:endParaRPr lang="en-US" altLang="ko-KR" dirty="0" smtClean="0">
              <a:latin typeface="微軟正黑體" panose="020B0604030504040204" pitchFamily="34" charset="-120"/>
              <a:ea typeface="微軟正黑體" panose="020B0604030504040204" pitchFamily="34" charset="-120"/>
            </a:endParaRPr>
          </a:p>
        </p:txBody>
      </p:sp>
      <p:sp>
        <p:nvSpPr>
          <p:cNvPr id="34" name="矩形 33"/>
          <p:cNvSpPr/>
          <p:nvPr/>
        </p:nvSpPr>
        <p:spPr>
          <a:xfrm>
            <a:off x="1273762" y="1636716"/>
            <a:ext cx="7947025" cy="892175"/>
          </a:xfrm>
          <a:prstGeom prst="rect">
            <a:avLst/>
          </a:prstGeom>
        </p:spPr>
        <p:txBody>
          <a:bodyPr>
            <a:spAutoFit/>
          </a:bodyPr>
          <a:lstStyle/>
          <a:p>
            <a:pPr fontAlgn="auto">
              <a:spcBef>
                <a:spcPts val="0"/>
              </a:spcBef>
              <a:spcAft>
                <a:spcPts val="0"/>
              </a:spcAft>
              <a:defRPr/>
            </a:pPr>
            <a:r>
              <a:rPr kumimoji="0" lang="zh-TW" altLang="en-US" sz="2600" b="1" dirty="0">
                <a:solidFill>
                  <a:schemeClr val="bg2">
                    <a:lumMod val="10000"/>
                  </a:schemeClr>
                </a:solidFill>
                <a:latin typeface="微軟正黑體" pitchFamily="34" charset="-120"/>
                <a:ea typeface="微軟正黑體" pitchFamily="34" charset="-120"/>
              </a:rPr>
              <a:t>填表期間：</a:t>
            </a:r>
            <a:endParaRPr kumimoji="0" lang="en-US" altLang="zh-TW" sz="2600" b="1" dirty="0">
              <a:solidFill>
                <a:schemeClr val="bg2">
                  <a:lumMod val="10000"/>
                </a:schemeClr>
              </a:solidFill>
              <a:latin typeface="微軟正黑體" pitchFamily="34" charset="-120"/>
              <a:ea typeface="微軟正黑體" pitchFamily="34" charset="-120"/>
            </a:endParaRPr>
          </a:p>
          <a:p>
            <a:pPr fontAlgn="auto">
              <a:spcBef>
                <a:spcPts val="0"/>
              </a:spcBef>
              <a:spcAft>
                <a:spcPts val="0"/>
              </a:spcAft>
              <a:defRPr/>
            </a:pPr>
            <a:r>
              <a:rPr kumimoji="0" lang="en-US" altLang="zh-TW" sz="2600" b="1" u="sng" dirty="0" smtClean="0">
                <a:solidFill>
                  <a:srgbClr val="FF0000"/>
                </a:solidFill>
                <a:latin typeface="微軟正黑體" pitchFamily="34" charset="-120"/>
                <a:ea typeface="微軟正黑體" pitchFamily="34" charset="-120"/>
              </a:rPr>
              <a:t>09/17</a:t>
            </a:r>
            <a:r>
              <a:rPr kumimoji="0" lang="zh-TW" altLang="en-US" sz="2600" b="1" dirty="0" smtClean="0">
                <a:solidFill>
                  <a:schemeClr val="bg2">
                    <a:lumMod val="10000"/>
                  </a:schemeClr>
                </a:solidFill>
                <a:latin typeface="微軟正黑體" pitchFamily="34" charset="-120"/>
                <a:ea typeface="微軟正黑體" pitchFamily="34" charset="-120"/>
              </a:rPr>
              <a:t>上午</a:t>
            </a:r>
            <a:r>
              <a:rPr kumimoji="0" lang="en-US" altLang="zh-TW" sz="2600" b="1" dirty="0" smtClean="0">
                <a:solidFill>
                  <a:schemeClr val="bg2">
                    <a:lumMod val="10000"/>
                  </a:schemeClr>
                </a:solidFill>
                <a:latin typeface="微軟正黑體" pitchFamily="34" charset="-120"/>
                <a:ea typeface="微軟正黑體" pitchFamily="34" charset="-120"/>
              </a:rPr>
              <a:t>09:00 </a:t>
            </a:r>
            <a:r>
              <a:rPr kumimoji="0" lang="en-US" altLang="zh-TW" sz="2600" b="1" dirty="0">
                <a:solidFill>
                  <a:schemeClr val="bg2">
                    <a:lumMod val="10000"/>
                  </a:schemeClr>
                </a:solidFill>
                <a:latin typeface="微軟正黑體" pitchFamily="34" charset="-120"/>
                <a:ea typeface="微軟正黑體" pitchFamily="34" charset="-120"/>
              </a:rPr>
              <a:t>~ </a:t>
            </a:r>
            <a:r>
              <a:rPr kumimoji="0" lang="en-US" altLang="zh-TW" sz="2600" b="1" u="sng" dirty="0" smtClean="0">
                <a:solidFill>
                  <a:srgbClr val="FF0000"/>
                </a:solidFill>
                <a:latin typeface="微軟正黑體" pitchFamily="34" charset="-120"/>
                <a:ea typeface="微軟正黑體" pitchFamily="34" charset="-120"/>
              </a:rPr>
              <a:t>10/30</a:t>
            </a:r>
            <a:r>
              <a:rPr kumimoji="0" lang="zh-TW" altLang="en-US" sz="2600" b="1" dirty="0" smtClean="0">
                <a:solidFill>
                  <a:schemeClr val="bg2">
                    <a:lumMod val="10000"/>
                  </a:schemeClr>
                </a:solidFill>
                <a:latin typeface="微軟正黑體" pitchFamily="34" charset="-120"/>
                <a:ea typeface="微軟正黑體" pitchFamily="34" charset="-120"/>
              </a:rPr>
              <a:t>下午</a:t>
            </a:r>
            <a:r>
              <a:rPr kumimoji="0" lang="en-US" altLang="zh-TW" sz="2600" b="1" dirty="0" smtClean="0">
                <a:solidFill>
                  <a:schemeClr val="bg2">
                    <a:lumMod val="10000"/>
                  </a:schemeClr>
                </a:solidFill>
                <a:latin typeface="微軟正黑體" pitchFamily="34" charset="-120"/>
                <a:ea typeface="微軟正黑體" pitchFamily="34" charset="-120"/>
              </a:rPr>
              <a:t>17:00</a:t>
            </a:r>
            <a:endParaRPr kumimoji="0" lang="en-US" altLang="zh-TW" sz="2600" b="1" dirty="0">
              <a:solidFill>
                <a:schemeClr val="bg2">
                  <a:lumMod val="10000"/>
                </a:schemeClr>
              </a:solidFill>
              <a:latin typeface="微軟正黑體" pitchFamily="34" charset="-120"/>
              <a:ea typeface="微軟正黑體"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496867"/>
            <a:ext cx="1385343" cy="1028052"/>
          </a:xfrm>
          <a:prstGeom prst="rect">
            <a:avLst/>
          </a:prstGeom>
        </p:spPr>
      </p:pic>
      <p:sp>
        <p:nvSpPr>
          <p:cNvPr id="13439"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aphicFrame>
        <p:nvGraphicFramePr>
          <p:cNvPr id="16" name="表格 15"/>
          <p:cNvGraphicFramePr>
            <a:graphicFrameLocks noGrp="1"/>
          </p:cNvGraphicFramePr>
          <p:nvPr>
            <p:extLst>
              <p:ext uri="{D42A27DB-BD31-4B8C-83A1-F6EECF244321}">
                <p14:modId xmlns:p14="http://schemas.microsoft.com/office/powerpoint/2010/main" val="4232723269"/>
              </p:ext>
            </p:extLst>
          </p:nvPr>
        </p:nvGraphicFramePr>
        <p:xfrm>
          <a:off x="35496" y="2708920"/>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9</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7</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15</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373829650"/>
              </p:ext>
            </p:extLst>
          </p:nvPr>
        </p:nvGraphicFramePr>
        <p:xfrm>
          <a:off x="4610101" y="2708920"/>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10</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646078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5"/>
          <p:cNvSpPr>
            <a:spLocks noGrp="1" noChangeArrowheads="1"/>
          </p:cNvSpPr>
          <p:nvPr>
            <p:ph type="title"/>
          </p:nvPr>
        </p:nvSpPr>
        <p:spPr>
          <a:xfrm>
            <a:off x="1166841" y="548684"/>
            <a:ext cx="6213475" cy="706437"/>
          </a:xfrm>
        </p:spPr>
        <p:txBody>
          <a:bodyPr/>
          <a:lstStyle/>
          <a:p>
            <a:pPr eaLnBrk="1" hangingPunct="1"/>
            <a:r>
              <a:rPr altLang="en-US" dirty="0" err="1" smtClean="0">
                <a:latin typeface="微軟正黑體" panose="020B0604030504040204" pitchFamily="34" charset="-120"/>
                <a:ea typeface="微軟正黑體" panose="020B0604030504040204" pitchFamily="34" charset="-120"/>
              </a:rPr>
              <a:t>作業時程</a:t>
            </a:r>
            <a:r>
              <a:rPr lang="en-US"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系統開放填報</a:t>
            </a:r>
            <a:endParaRPr lang="en-US" altLang="ko-KR" dirty="0" smtClean="0">
              <a:latin typeface="微軟正黑體" panose="020B0604030504040204" pitchFamily="34" charset="-120"/>
              <a:ea typeface="微軟正黑體" panose="020B0604030504040204" pitchFamily="34" charset="-120"/>
            </a:endParaRPr>
          </a:p>
        </p:txBody>
      </p:sp>
      <p:sp>
        <p:nvSpPr>
          <p:cNvPr id="34" name="矩形 33"/>
          <p:cNvSpPr/>
          <p:nvPr/>
        </p:nvSpPr>
        <p:spPr>
          <a:xfrm>
            <a:off x="1273763" y="1628800"/>
            <a:ext cx="7618718" cy="892552"/>
          </a:xfrm>
          <a:prstGeom prst="rect">
            <a:avLst/>
          </a:prstGeom>
        </p:spPr>
        <p:txBody>
          <a:bodyPr wrap="square">
            <a:spAutoFit/>
          </a:bodyPr>
          <a:lstStyle/>
          <a:p>
            <a:pPr fontAlgn="auto">
              <a:spcBef>
                <a:spcPts val="0"/>
              </a:spcBef>
              <a:spcAft>
                <a:spcPts val="0"/>
              </a:spcAft>
              <a:defRPr/>
            </a:pPr>
            <a:r>
              <a:rPr kumimoji="0" lang="zh-TW" altLang="en-US" sz="2600" b="1" dirty="0" smtClean="0">
                <a:solidFill>
                  <a:schemeClr val="bg2">
                    <a:lumMod val="10000"/>
                  </a:schemeClr>
                </a:solidFill>
                <a:latin typeface="微軟正黑體" pitchFamily="34" charset="-120"/>
                <a:ea typeface="微軟正黑體" pitchFamily="34" charset="-120"/>
              </a:rPr>
              <a:t>開始填報、系統權限開放 </a:t>
            </a:r>
            <a:r>
              <a:rPr kumimoji="0" lang="en-US" altLang="zh-TW" sz="2600" b="1" dirty="0" smtClean="0">
                <a:solidFill>
                  <a:schemeClr val="bg2">
                    <a:lumMod val="10000"/>
                  </a:schemeClr>
                </a:solidFill>
                <a:latin typeface="微軟正黑體" pitchFamily="34" charset="-120"/>
                <a:ea typeface="微軟正黑體" pitchFamily="34" charset="-120"/>
              </a:rPr>
              <a:t>(</a:t>
            </a:r>
            <a:r>
              <a:rPr kumimoji="0" lang="zh-TW" altLang="en-US" sz="2600" b="1" dirty="0" smtClean="0">
                <a:solidFill>
                  <a:schemeClr val="bg2">
                    <a:lumMod val="10000"/>
                  </a:schemeClr>
                </a:solidFill>
                <a:latin typeface="微軟正黑體" pitchFamily="34" charset="-120"/>
                <a:ea typeface="微軟正黑體" pitchFamily="34" charset="-120"/>
              </a:rPr>
              <a:t>系所、學院、業管</a:t>
            </a:r>
            <a:r>
              <a:rPr kumimoji="0" lang="en-US" altLang="zh-TW" sz="2600" b="1" dirty="0" smtClean="0">
                <a:solidFill>
                  <a:schemeClr val="bg2">
                    <a:lumMod val="10000"/>
                  </a:schemeClr>
                </a:solidFill>
                <a:latin typeface="微軟正黑體" pitchFamily="34" charset="-120"/>
                <a:ea typeface="微軟正黑體" pitchFamily="34" charset="-120"/>
              </a:rPr>
              <a:t>)</a:t>
            </a:r>
            <a:endParaRPr kumimoji="0" lang="en-US" altLang="zh-TW" sz="2600" b="1" dirty="0">
              <a:solidFill>
                <a:schemeClr val="bg2">
                  <a:lumMod val="10000"/>
                </a:schemeClr>
              </a:solidFill>
              <a:latin typeface="微軟正黑體" pitchFamily="34" charset="-120"/>
              <a:ea typeface="微軟正黑體" pitchFamily="34" charset="-120"/>
            </a:endParaRPr>
          </a:p>
          <a:p>
            <a:pPr fontAlgn="auto">
              <a:spcBef>
                <a:spcPts val="0"/>
              </a:spcBef>
              <a:spcAft>
                <a:spcPts val="0"/>
              </a:spcAft>
              <a:defRPr/>
            </a:pPr>
            <a:r>
              <a:rPr kumimoji="0" lang="en-US" altLang="zh-TW" sz="2600" b="1" u="sng" dirty="0" smtClean="0">
                <a:solidFill>
                  <a:srgbClr val="FF0000"/>
                </a:solidFill>
                <a:latin typeface="微軟正黑體" pitchFamily="34" charset="-120"/>
                <a:ea typeface="微軟正黑體" pitchFamily="34" charset="-120"/>
              </a:rPr>
              <a:t>09/17</a:t>
            </a:r>
            <a:r>
              <a:rPr kumimoji="0" lang="zh-TW" altLang="en-US" sz="2600" b="1" dirty="0" smtClean="0">
                <a:solidFill>
                  <a:schemeClr val="bg2">
                    <a:lumMod val="10000"/>
                  </a:schemeClr>
                </a:solidFill>
                <a:latin typeface="微軟正黑體" pitchFamily="34" charset="-120"/>
                <a:ea typeface="微軟正黑體" pitchFamily="34" charset="-120"/>
              </a:rPr>
              <a:t>上午</a:t>
            </a:r>
            <a:r>
              <a:rPr kumimoji="0" lang="en-US" altLang="zh-TW" sz="2600" b="1" dirty="0" smtClean="0">
                <a:solidFill>
                  <a:schemeClr val="bg2">
                    <a:lumMod val="10000"/>
                  </a:schemeClr>
                </a:solidFill>
                <a:latin typeface="微軟正黑體" pitchFamily="34" charset="-120"/>
                <a:ea typeface="微軟正黑體" pitchFamily="34" charset="-120"/>
              </a:rPr>
              <a:t>09:00</a:t>
            </a:r>
            <a:endParaRPr kumimoji="0" lang="en-US" altLang="zh-TW" sz="2600" b="1" dirty="0">
              <a:solidFill>
                <a:schemeClr val="bg2">
                  <a:lumMod val="10000"/>
                </a:schemeClr>
              </a:solidFill>
              <a:latin typeface="微軟正黑體" pitchFamily="34" charset="-120"/>
              <a:ea typeface="微軟正黑體"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496867"/>
            <a:ext cx="1385343" cy="1028052"/>
          </a:xfrm>
          <a:prstGeom prst="rect">
            <a:avLst/>
          </a:prstGeom>
        </p:spPr>
      </p:pic>
      <p:sp>
        <p:nvSpPr>
          <p:cNvPr id="13439"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4" name="矩形 13"/>
          <p:cNvSpPr/>
          <p:nvPr/>
        </p:nvSpPr>
        <p:spPr>
          <a:xfrm>
            <a:off x="5580112" y="2652908"/>
            <a:ext cx="3312370" cy="3293209"/>
          </a:xfrm>
          <a:prstGeom prst="rect">
            <a:avLst/>
          </a:prstGeom>
        </p:spPr>
        <p:txBody>
          <a:bodyPr wrap="square">
            <a:spAutoFit/>
          </a:bodyPr>
          <a:lstStyle/>
          <a:p>
            <a:pPr fontAlgn="auto">
              <a:spcBef>
                <a:spcPts val="0"/>
              </a:spcBef>
              <a:spcAft>
                <a:spcPts val="0"/>
              </a:spcAft>
              <a:defRPr/>
            </a:pPr>
            <a:r>
              <a:rPr kumimoji="0" lang="zh-TW" altLang="en-US" sz="2600" b="1" dirty="0" smtClean="0">
                <a:solidFill>
                  <a:srgbClr val="0000CC"/>
                </a:solidFill>
                <a:latin typeface="微軟正黑體" pitchFamily="34" charset="-120"/>
                <a:ea typeface="微軟正黑體" pitchFamily="34" charset="-120"/>
              </a:rPr>
              <a:t>使用文件：</a:t>
            </a:r>
            <a:endParaRPr kumimoji="0" lang="en-US" altLang="zh-TW" sz="2600" b="1" dirty="0" smtClean="0">
              <a:solidFill>
                <a:srgbClr val="0000CC"/>
              </a:solidFill>
              <a:latin typeface="微軟正黑體" pitchFamily="34" charset="-120"/>
              <a:ea typeface="微軟正黑體" pitchFamily="34" charset="-120"/>
            </a:endParaRPr>
          </a:p>
          <a:p>
            <a:pPr marL="514350" indent="-514350" fontAlgn="auto">
              <a:spcBef>
                <a:spcPts val="0"/>
              </a:spcBef>
              <a:spcAft>
                <a:spcPts val="0"/>
              </a:spcAft>
              <a:buAutoNum type="arabicPeriod"/>
              <a:defRPr/>
            </a:pPr>
            <a:r>
              <a:rPr kumimoji="0" lang="zh-TW" altLang="en-US" sz="2600" b="1" dirty="0" smtClean="0">
                <a:solidFill>
                  <a:srgbClr val="0000CC"/>
                </a:solidFill>
                <a:latin typeface="微軟正黑體" pitchFamily="34" charset="-120"/>
                <a:ea typeface="微軟正黑體" pitchFamily="34" charset="-120"/>
              </a:rPr>
              <a:t>分工表</a:t>
            </a:r>
            <a:endParaRPr kumimoji="0" lang="en-US" altLang="zh-TW" sz="2600" b="1" dirty="0">
              <a:solidFill>
                <a:srgbClr val="0000CC"/>
              </a:solidFill>
              <a:latin typeface="微軟正黑體" pitchFamily="34" charset="-120"/>
              <a:ea typeface="微軟正黑體" pitchFamily="34" charset="-120"/>
            </a:endParaRPr>
          </a:p>
          <a:p>
            <a:pPr marL="514350" indent="-514350" fontAlgn="auto">
              <a:spcBef>
                <a:spcPts val="0"/>
              </a:spcBef>
              <a:spcAft>
                <a:spcPts val="0"/>
              </a:spcAft>
              <a:buAutoNum type="arabicPeriod"/>
              <a:defRPr/>
            </a:pPr>
            <a:r>
              <a:rPr kumimoji="0" lang="zh-TW" altLang="en-US" sz="2600" b="1" dirty="0">
                <a:solidFill>
                  <a:srgbClr val="0000CC"/>
                </a:solidFill>
                <a:latin typeface="微軟正黑體" pitchFamily="34" charset="-120"/>
                <a:ea typeface="微軟正黑體" pitchFamily="34" charset="-120"/>
              </a:rPr>
              <a:t>填表說明</a:t>
            </a:r>
            <a:r>
              <a:rPr kumimoji="0" lang="zh-TW" altLang="en-US" sz="2600" b="1" dirty="0" smtClean="0">
                <a:solidFill>
                  <a:srgbClr val="0000CC"/>
                </a:solidFill>
                <a:latin typeface="微軟正黑體" pitchFamily="34" charset="-120"/>
                <a:ea typeface="微軟正黑體" pitchFamily="34" charset="-120"/>
              </a:rPr>
              <a:t>手冊</a:t>
            </a:r>
            <a:endParaRPr kumimoji="0" lang="en-US" altLang="zh-TW" sz="2600" b="1" dirty="0" smtClean="0">
              <a:solidFill>
                <a:srgbClr val="0000CC"/>
              </a:solidFill>
              <a:latin typeface="微軟正黑體" pitchFamily="34" charset="-120"/>
              <a:ea typeface="微軟正黑體" pitchFamily="34" charset="-120"/>
            </a:endParaRPr>
          </a:p>
          <a:p>
            <a:pPr fontAlgn="auto">
              <a:spcBef>
                <a:spcPts val="0"/>
              </a:spcBef>
              <a:spcAft>
                <a:spcPts val="0"/>
              </a:spcAft>
              <a:defRPr/>
            </a:pPr>
            <a:endParaRPr kumimoji="0" lang="en-US" altLang="zh-TW" sz="2600" b="1" dirty="0" smtClean="0">
              <a:solidFill>
                <a:srgbClr val="0000CC"/>
              </a:solidFill>
              <a:latin typeface="微軟正黑體" pitchFamily="34" charset="-120"/>
              <a:ea typeface="微軟正黑體" pitchFamily="34" charset="-120"/>
            </a:endParaRPr>
          </a:p>
          <a:p>
            <a:pPr fontAlgn="auto">
              <a:spcBef>
                <a:spcPts val="0"/>
              </a:spcBef>
              <a:spcAft>
                <a:spcPts val="0"/>
              </a:spcAft>
              <a:defRPr/>
            </a:pPr>
            <a:r>
              <a:rPr kumimoji="0" lang="zh-TW" altLang="en-US" sz="2600" b="1" dirty="0" smtClean="0">
                <a:solidFill>
                  <a:srgbClr val="FF0000"/>
                </a:solidFill>
                <a:latin typeface="微軟正黑體" pitchFamily="34" charset="-120"/>
                <a:ea typeface="微軟正黑體" pitchFamily="34" charset="-120"/>
              </a:rPr>
              <a:t>第一層密碼已於</a:t>
            </a:r>
            <a:r>
              <a:rPr kumimoji="0" lang="en-US" altLang="zh-TW" sz="2600" b="1" dirty="0" smtClean="0">
                <a:solidFill>
                  <a:srgbClr val="FF0000"/>
                </a:solidFill>
                <a:latin typeface="微軟正黑體" pitchFamily="34" charset="-120"/>
                <a:ea typeface="微軟正黑體" pitchFamily="34" charset="-120"/>
              </a:rPr>
              <a:t>9/7</a:t>
            </a:r>
            <a:r>
              <a:rPr kumimoji="0" lang="zh-TW" altLang="en-US" sz="2600" b="1" dirty="0" smtClean="0">
                <a:solidFill>
                  <a:srgbClr val="FF0000"/>
                </a:solidFill>
                <a:latin typeface="微軟正黑體" pitchFamily="34" charset="-120"/>
                <a:ea typeface="微軟正黑體" pitchFamily="34" charset="-120"/>
              </a:rPr>
              <a:t>啟用</a:t>
            </a:r>
            <a:r>
              <a:rPr kumimoji="0" lang="en-US" altLang="zh-TW" sz="2600" b="1" dirty="0" smtClean="0">
                <a:solidFill>
                  <a:srgbClr val="FF0000"/>
                </a:solidFill>
                <a:latin typeface="微軟正黑體" pitchFamily="34" charset="-120"/>
                <a:ea typeface="微軟正黑體" pitchFamily="34" charset="-120"/>
              </a:rPr>
              <a:t>(</a:t>
            </a:r>
            <a:r>
              <a:rPr kumimoji="0" lang="zh-TW" altLang="en-US" sz="2600" b="1" dirty="0" smtClean="0">
                <a:solidFill>
                  <a:srgbClr val="FF0000"/>
                </a:solidFill>
                <a:latin typeface="微軟正黑體" pitchFamily="34" charset="-120"/>
                <a:ea typeface="微軟正黑體" pitchFamily="34" charset="-120"/>
              </a:rPr>
              <a:t>由電算中心郵寄至各單位窗口，請再協助轉交各相關人員</a:t>
            </a:r>
            <a:r>
              <a:rPr kumimoji="0" lang="en-US" altLang="zh-TW" sz="2600" b="1" dirty="0" smtClean="0">
                <a:solidFill>
                  <a:srgbClr val="FF0000"/>
                </a:solidFill>
                <a:latin typeface="微軟正黑體" pitchFamily="34" charset="-120"/>
                <a:ea typeface="微軟正黑體" pitchFamily="34" charset="-120"/>
              </a:rPr>
              <a:t>)</a:t>
            </a:r>
          </a:p>
        </p:txBody>
      </p:sp>
      <p:graphicFrame>
        <p:nvGraphicFramePr>
          <p:cNvPr id="9" name="表格 8"/>
          <p:cNvGraphicFramePr>
            <a:graphicFrameLocks noGrp="1"/>
          </p:cNvGraphicFramePr>
          <p:nvPr>
            <p:extLst>
              <p:ext uri="{D42A27DB-BD31-4B8C-83A1-F6EECF244321}">
                <p14:modId xmlns:p14="http://schemas.microsoft.com/office/powerpoint/2010/main" val="1928863280"/>
              </p:ext>
            </p:extLst>
          </p:nvPr>
        </p:nvGraphicFramePr>
        <p:xfrm>
          <a:off x="505645" y="2708920"/>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9</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7</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15</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bg1"/>
                          </a:solidFill>
                          <a:latin typeface="微軟正黑體" pitchFamily="34" charset="-120"/>
                          <a:ea typeface="微軟正黑體" pitchFamily="34" charset="-120"/>
                          <a:cs typeface="+mn-cs"/>
                        </a:rPr>
                        <a:t>17</a:t>
                      </a:r>
                      <a:endParaRPr lang="zh-TW" altLang="en-US" sz="2800" b="1"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739552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5"/>
          <p:cNvSpPr>
            <a:spLocks noGrp="1" noChangeArrowheads="1"/>
          </p:cNvSpPr>
          <p:nvPr>
            <p:ph type="title"/>
          </p:nvPr>
        </p:nvSpPr>
        <p:spPr>
          <a:xfrm>
            <a:off x="1166841" y="548684"/>
            <a:ext cx="7005559" cy="706437"/>
          </a:xfrm>
        </p:spPr>
        <p:txBody>
          <a:bodyPr/>
          <a:lstStyle/>
          <a:p>
            <a:pPr eaLnBrk="1" hangingPunct="1"/>
            <a:r>
              <a:rPr lang="zh-TW" altLang="en-US" dirty="0" smtClean="0">
                <a:latin typeface="微軟正黑體" panose="020B0604030504040204" pitchFamily="34" charset="-120"/>
                <a:ea typeface="微軟正黑體" panose="020B0604030504040204" pitchFamily="34" charset="-120"/>
              </a:rPr>
              <a:t>教師研發績效系統填報資料</a:t>
            </a:r>
            <a:endParaRPr lang="en-US" altLang="ko-KR" dirty="0" smtClean="0">
              <a:latin typeface="微軟正黑體" panose="020B0604030504040204" pitchFamily="34" charset="-120"/>
              <a:ea typeface="微軟正黑體" panose="020B0604030504040204" pitchFamily="34" charset="-120"/>
            </a:endParaRPr>
          </a:p>
        </p:txBody>
      </p:sp>
      <p:sp>
        <p:nvSpPr>
          <p:cNvPr id="34" name="矩形 33"/>
          <p:cNvSpPr/>
          <p:nvPr/>
        </p:nvSpPr>
        <p:spPr>
          <a:xfrm>
            <a:off x="1273763" y="1628800"/>
            <a:ext cx="7618718" cy="492443"/>
          </a:xfrm>
          <a:prstGeom prst="rect">
            <a:avLst/>
          </a:prstGeom>
        </p:spPr>
        <p:txBody>
          <a:bodyPr wrap="square">
            <a:spAutoFit/>
          </a:bodyPr>
          <a:lstStyle/>
          <a:p>
            <a:pPr fontAlgn="auto">
              <a:spcBef>
                <a:spcPts val="0"/>
              </a:spcBef>
              <a:spcAft>
                <a:spcPts val="0"/>
              </a:spcAft>
              <a:defRPr/>
            </a:pPr>
            <a:r>
              <a:rPr kumimoji="0" lang="zh-TW" altLang="en-US" sz="2600" b="1" dirty="0" smtClean="0">
                <a:solidFill>
                  <a:schemeClr val="bg2">
                    <a:lumMod val="10000"/>
                  </a:schemeClr>
                </a:solidFill>
                <a:latin typeface="微軟正黑體" pitchFamily="34" charset="-120"/>
                <a:ea typeface="微軟正黑體" pitchFamily="34" charset="-120"/>
              </a:rPr>
              <a:t>請教師於 </a:t>
            </a:r>
            <a:r>
              <a:rPr kumimoji="0" lang="en-US" altLang="zh-TW" sz="2600" b="1" u="sng" dirty="0" smtClean="0">
                <a:solidFill>
                  <a:srgbClr val="FF0000"/>
                </a:solidFill>
                <a:latin typeface="微軟正黑體" pitchFamily="34" charset="-120"/>
                <a:ea typeface="微軟正黑體" pitchFamily="34" charset="-120"/>
              </a:rPr>
              <a:t>09/25(</a:t>
            </a:r>
            <a:r>
              <a:rPr kumimoji="0" lang="zh-TW" altLang="en-US" sz="2600" b="1" u="sng" dirty="0" smtClean="0">
                <a:solidFill>
                  <a:srgbClr val="FF0000"/>
                </a:solidFill>
                <a:latin typeface="微軟正黑體" pitchFamily="34" charset="-120"/>
                <a:ea typeface="微軟正黑體" pitchFamily="34" charset="-120"/>
              </a:rPr>
              <a:t>五</a:t>
            </a:r>
            <a:r>
              <a:rPr kumimoji="0" lang="en-US" altLang="zh-TW" sz="2600" b="1" u="sng" dirty="0" smtClean="0">
                <a:solidFill>
                  <a:srgbClr val="FF0000"/>
                </a:solidFill>
                <a:latin typeface="微軟正黑體" pitchFamily="34" charset="-120"/>
                <a:ea typeface="微軟正黑體" pitchFamily="34" charset="-120"/>
              </a:rPr>
              <a:t>)</a:t>
            </a:r>
            <a:r>
              <a:rPr kumimoji="0" lang="en-US" altLang="zh-TW" sz="2600" b="1" dirty="0" smtClean="0">
                <a:solidFill>
                  <a:schemeClr val="bg2">
                    <a:lumMod val="10000"/>
                  </a:schemeClr>
                </a:solidFill>
                <a:latin typeface="微軟正黑體" pitchFamily="34" charset="-120"/>
                <a:ea typeface="微軟正黑體" pitchFamily="34" charset="-120"/>
              </a:rPr>
              <a:t> </a:t>
            </a:r>
            <a:r>
              <a:rPr kumimoji="0" lang="zh-TW" altLang="en-US" sz="2600" b="1" dirty="0" smtClean="0">
                <a:solidFill>
                  <a:schemeClr val="bg2">
                    <a:lumMod val="10000"/>
                  </a:schemeClr>
                </a:solidFill>
                <a:latin typeface="微軟正黑體" pitchFamily="34" charset="-120"/>
                <a:ea typeface="微軟正黑體" pitchFamily="34" charset="-120"/>
              </a:rPr>
              <a:t>前完成資料填報</a:t>
            </a:r>
            <a:endParaRPr kumimoji="0" lang="en-US" altLang="zh-TW" sz="2600" b="1" dirty="0">
              <a:solidFill>
                <a:schemeClr val="bg2">
                  <a:lumMod val="10000"/>
                </a:schemeClr>
              </a:solidFill>
              <a:latin typeface="微軟正黑體" pitchFamily="34" charset="-120"/>
              <a:ea typeface="微軟正黑體"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496867"/>
            <a:ext cx="1385343" cy="1028052"/>
          </a:xfrm>
          <a:prstGeom prst="rect">
            <a:avLst/>
          </a:prstGeom>
        </p:spPr>
      </p:pic>
      <p:sp>
        <p:nvSpPr>
          <p:cNvPr id="13439"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6" name="矩形 15"/>
          <p:cNvSpPr/>
          <p:nvPr/>
        </p:nvSpPr>
        <p:spPr>
          <a:xfrm>
            <a:off x="5096415" y="2524919"/>
            <a:ext cx="3796065" cy="3123932"/>
          </a:xfrm>
          <a:prstGeom prst="rect">
            <a:avLst/>
          </a:prstGeom>
        </p:spPr>
        <p:txBody>
          <a:bodyPr wrap="square">
            <a:spAutoFit/>
          </a:bodyPr>
          <a:lstStyle/>
          <a:p>
            <a:pPr fontAlgn="auto">
              <a:spcBef>
                <a:spcPts val="0"/>
              </a:spcBef>
              <a:spcAft>
                <a:spcPts val="0"/>
              </a:spcAft>
              <a:defRPr/>
            </a:pPr>
            <a:r>
              <a:rPr kumimoji="0" lang="zh-TW" altLang="en-US" b="1" dirty="0" smtClean="0">
                <a:solidFill>
                  <a:srgbClr val="0000CC"/>
                </a:solidFill>
                <a:latin typeface="微軟正黑體" pitchFamily="34" charset="-120"/>
                <a:ea typeface="微軟正黑體" pitchFamily="34" charset="-120"/>
              </a:rPr>
              <a:t>本期：</a:t>
            </a:r>
            <a:endParaRPr kumimoji="0" lang="en-US" altLang="zh-TW" b="1" dirty="0" smtClean="0">
              <a:solidFill>
                <a:srgbClr val="0000CC"/>
              </a:solidFill>
              <a:latin typeface="微軟正黑體" pitchFamily="34" charset="-120"/>
              <a:ea typeface="微軟正黑體" pitchFamily="34" charset="-120"/>
            </a:endParaRPr>
          </a:p>
          <a:p>
            <a:pPr fontAlgn="auto">
              <a:spcBef>
                <a:spcPts val="0"/>
              </a:spcBef>
              <a:spcAft>
                <a:spcPts val="0"/>
              </a:spcAft>
              <a:defRPr/>
            </a:pPr>
            <a:r>
              <a:rPr kumimoji="0" lang="zh-TW" altLang="en-US" b="1" dirty="0" smtClean="0">
                <a:solidFill>
                  <a:srgbClr val="0000CC"/>
                </a:solidFill>
                <a:latin typeface="微軟正黑體" pitchFamily="34" charset="-120"/>
                <a:ea typeface="微軟正黑體" pitchFamily="34" charset="-120"/>
              </a:rPr>
              <a:t>表</a:t>
            </a:r>
            <a:r>
              <a:rPr kumimoji="0" lang="en-US" altLang="zh-TW" b="1" dirty="0">
                <a:solidFill>
                  <a:srgbClr val="0000CC"/>
                </a:solidFill>
                <a:latin typeface="微軟正黑體" pitchFamily="34" charset="-120"/>
                <a:ea typeface="微軟正黑體" pitchFamily="34" charset="-120"/>
              </a:rPr>
              <a:t>1-6 </a:t>
            </a:r>
            <a:r>
              <a:rPr kumimoji="0" lang="zh-TW" altLang="en-US" b="1" dirty="0">
                <a:solidFill>
                  <a:srgbClr val="0000CC"/>
                </a:solidFill>
                <a:latin typeface="微軟正黑體" pitchFamily="34" charset="-120"/>
                <a:ea typeface="微軟正黑體" pitchFamily="34" charset="-120"/>
              </a:rPr>
              <a:t>教師校外專業服務資料</a:t>
            </a:r>
            <a:r>
              <a:rPr kumimoji="0" lang="zh-TW" altLang="en-US" b="1" dirty="0" smtClean="0">
                <a:solidFill>
                  <a:srgbClr val="0000CC"/>
                </a:solidFill>
                <a:latin typeface="微軟正黑體" pitchFamily="34" charset="-120"/>
                <a:ea typeface="微軟正黑體" pitchFamily="34" charset="-120"/>
              </a:rPr>
              <a:t>表</a:t>
            </a:r>
            <a:endParaRPr kumimoji="0" lang="en-US" altLang="zh-TW" b="1" dirty="0" smtClean="0">
              <a:solidFill>
                <a:srgbClr val="0000CC"/>
              </a:solidFill>
              <a:latin typeface="微軟正黑體" pitchFamily="34" charset="-120"/>
              <a:ea typeface="微軟正黑體" pitchFamily="34" charset="-120"/>
            </a:endParaRPr>
          </a:p>
          <a:p>
            <a:pPr fontAlgn="auto">
              <a:spcBef>
                <a:spcPts val="0"/>
              </a:spcBef>
              <a:spcAft>
                <a:spcPts val="0"/>
              </a:spcAft>
              <a:defRPr/>
            </a:pPr>
            <a:endParaRPr kumimoji="0" lang="en-US" altLang="zh-TW" b="1" dirty="0">
              <a:solidFill>
                <a:srgbClr val="0000CC"/>
              </a:solidFill>
              <a:latin typeface="微軟正黑體" pitchFamily="34" charset="-120"/>
              <a:ea typeface="微軟正黑體" pitchFamily="34" charset="-120"/>
            </a:endParaRPr>
          </a:p>
          <a:p>
            <a:pPr fontAlgn="auto">
              <a:spcBef>
                <a:spcPts val="0"/>
              </a:spcBef>
              <a:spcAft>
                <a:spcPts val="0"/>
              </a:spcAft>
              <a:defRPr/>
            </a:pPr>
            <a:r>
              <a:rPr kumimoji="0" lang="zh-TW" altLang="en-US" b="1" dirty="0" smtClean="0">
                <a:solidFill>
                  <a:srgbClr val="0000CC"/>
                </a:solidFill>
                <a:latin typeface="微軟正黑體" pitchFamily="34" charset="-120"/>
                <a:ea typeface="微軟正黑體" pitchFamily="34" charset="-120"/>
              </a:rPr>
              <a:t>其他：</a:t>
            </a:r>
            <a:endParaRPr kumimoji="0" lang="zh-TW" altLang="en-US" b="1" dirty="0">
              <a:solidFill>
                <a:srgbClr val="0000CC"/>
              </a:solidFill>
              <a:latin typeface="微軟正黑體" pitchFamily="34" charset="-120"/>
              <a:ea typeface="微軟正黑體" pitchFamily="34" charset="-120"/>
            </a:endParaRPr>
          </a:p>
          <a:p>
            <a:pPr fontAlgn="auto">
              <a:spcBef>
                <a:spcPts val="0"/>
              </a:spcBef>
              <a:spcAft>
                <a:spcPts val="0"/>
              </a:spcAft>
              <a:defRPr/>
            </a:pPr>
            <a:r>
              <a:rPr kumimoji="0" lang="zh-TW" altLang="en-US" b="1" dirty="0">
                <a:solidFill>
                  <a:srgbClr val="0000CC"/>
                </a:solidFill>
                <a:latin typeface="微軟正黑體" pitchFamily="34" charset="-120"/>
                <a:ea typeface="微軟正黑體" pitchFamily="34" charset="-120"/>
              </a:rPr>
              <a:t>表</a:t>
            </a:r>
            <a:r>
              <a:rPr kumimoji="0" lang="en-US" altLang="zh-TW" b="1" dirty="0">
                <a:solidFill>
                  <a:srgbClr val="0000CC"/>
                </a:solidFill>
                <a:latin typeface="微軟正黑體" pitchFamily="34" charset="-120"/>
                <a:ea typeface="微軟正黑體" pitchFamily="34" charset="-120"/>
              </a:rPr>
              <a:t>1-7 </a:t>
            </a:r>
            <a:r>
              <a:rPr kumimoji="0" lang="zh-TW" altLang="en-US" b="1" dirty="0">
                <a:solidFill>
                  <a:srgbClr val="0000CC"/>
                </a:solidFill>
                <a:latin typeface="微軟正黑體" pitchFamily="34" charset="-120"/>
                <a:ea typeface="微軟正黑體" pitchFamily="34" charset="-120"/>
              </a:rPr>
              <a:t>教師學術</a:t>
            </a:r>
            <a:r>
              <a:rPr kumimoji="0" lang="en-US" altLang="zh-TW" b="1" dirty="0">
                <a:solidFill>
                  <a:srgbClr val="0000CC"/>
                </a:solidFill>
                <a:latin typeface="微軟正黑體" pitchFamily="34" charset="-120"/>
                <a:ea typeface="微軟正黑體" pitchFamily="34" charset="-120"/>
              </a:rPr>
              <a:t>/</a:t>
            </a:r>
            <a:r>
              <a:rPr kumimoji="0" lang="zh-TW" altLang="en-US" b="1" dirty="0">
                <a:solidFill>
                  <a:srgbClr val="0000CC"/>
                </a:solidFill>
                <a:latin typeface="微軟正黑體" pitchFamily="34" charset="-120"/>
                <a:ea typeface="微軟正黑體" pitchFamily="34" charset="-120"/>
              </a:rPr>
              <a:t>專業活動資料表</a:t>
            </a:r>
          </a:p>
          <a:p>
            <a:pPr fontAlgn="auto">
              <a:spcBef>
                <a:spcPts val="0"/>
              </a:spcBef>
              <a:spcAft>
                <a:spcPts val="0"/>
              </a:spcAft>
              <a:defRPr/>
            </a:pPr>
            <a:r>
              <a:rPr kumimoji="0" lang="zh-TW" altLang="en-US" b="1" dirty="0">
                <a:solidFill>
                  <a:srgbClr val="0000CC"/>
                </a:solidFill>
                <a:latin typeface="微軟正黑體" pitchFamily="34" charset="-120"/>
                <a:ea typeface="微軟正黑體" pitchFamily="34" charset="-120"/>
              </a:rPr>
              <a:t>表</a:t>
            </a:r>
            <a:r>
              <a:rPr kumimoji="0" lang="en-US" altLang="zh-TW" b="1" dirty="0">
                <a:solidFill>
                  <a:srgbClr val="0000CC"/>
                </a:solidFill>
                <a:latin typeface="微軟正黑體" pitchFamily="34" charset="-120"/>
                <a:ea typeface="微軟正黑體" pitchFamily="34" charset="-120"/>
              </a:rPr>
              <a:t>1-9 </a:t>
            </a:r>
            <a:r>
              <a:rPr kumimoji="0" lang="zh-TW" altLang="en-US" b="1" dirty="0">
                <a:solidFill>
                  <a:srgbClr val="0000CC"/>
                </a:solidFill>
                <a:latin typeface="微軟正黑體" pitchFamily="34" charset="-120"/>
                <a:ea typeface="微軟正黑體" pitchFamily="34" charset="-120"/>
              </a:rPr>
              <a:t>教師期刊論文資料表</a:t>
            </a:r>
          </a:p>
          <a:p>
            <a:pPr fontAlgn="auto">
              <a:spcBef>
                <a:spcPts val="0"/>
              </a:spcBef>
              <a:spcAft>
                <a:spcPts val="0"/>
              </a:spcAft>
              <a:defRPr/>
            </a:pPr>
            <a:r>
              <a:rPr kumimoji="0" lang="zh-TW" altLang="en-US" b="1" dirty="0">
                <a:solidFill>
                  <a:srgbClr val="0000CC"/>
                </a:solidFill>
                <a:latin typeface="微軟正黑體" pitchFamily="34" charset="-120"/>
                <a:ea typeface="微軟正黑體" pitchFamily="34" charset="-120"/>
              </a:rPr>
              <a:t>表</a:t>
            </a:r>
            <a:r>
              <a:rPr kumimoji="0" lang="en-US" altLang="zh-TW" b="1" dirty="0">
                <a:solidFill>
                  <a:srgbClr val="0000CC"/>
                </a:solidFill>
                <a:latin typeface="微軟正黑體" pitchFamily="34" charset="-120"/>
                <a:ea typeface="微軟正黑體" pitchFamily="34" charset="-120"/>
              </a:rPr>
              <a:t>1-10 </a:t>
            </a:r>
            <a:r>
              <a:rPr kumimoji="0" lang="zh-TW" altLang="en-US" b="1" dirty="0">
                <a:solidFill>
                  <a:srgbClr val="0000CC"/>
                </a:solidFill>
                <a:latin typeface="微軟正黑體" pitchFamily="34" charset="-120"/>
                <a:ea typeface="微軟正黑體" pitchFamily="34" charset="-120"/>
              </a:rPr>
              <a:t>教師研討會論文資料表</a:t>
            </a:r>
          </a:p>
          <a:p>
            <a:pPr fontAlgn="auto">
              <a:spcBef>
                <a:spcPts val="0"/>
              </a:spcBef>
              <a:spcAft>
                <a:spcPts val="0"/>
              </a:spcAft>
              <a:defRPr/>
            </a:pPr>
            <a:r>
              <a:rPr kumimoji="0" lang="zh-TW" altLang="en-US" sz="1700" b="1" dirty="0">
                <a:solidFill>
                  <a:srgbClr val="0000CC"/>
                </a:solidFill>
                <a:latin typeface="微軟正黑體" pitchFamily="34" charset="-120"/>
                <a:ea typeface="微軟正黑體" pitchFamily="34" charset="-120"/>
              </a:rPr>
              <a:t>表</a:t>
            </a:r>
            <a:r>
              <a:rPr kumimoji="0" lang="en-US" altLang="zh-TW" sz="1700" b="1" dirty="0">
                <a:solidFill>
                  <a:srgbClr val="0000CC"/>
                </a:solidFill>
                <a:latin typeface="微軟正黑體" pitchFamily="34" charset="-120"/>
                <a:ea typeface="微軟正黑體" pitchFamily="34" charset="-120"/>
              </a:rPr>
              <a:t>1-11 </a:t>
            </a:r>
            <a:r>
              <a:rPr kumimoji="0" lang="zh-TW" altLang="en-US" sz="1700" b="1" dirty="0">
                <a:solidFill>
                  <a:srgbClr val="0000CC"/>
                </a:solidFill>
                <a:latin typeface="微軟正黑體" pitchFamily="34" charset="-120"/>
                <a:ea typeface="微軟正黑體" pitchFamily="34" charset="-120"/>
              </a:rPr>
              <a:t>教師發表專書</a:t>
            </a:r>
            <a:r>
              <a:rPr kumimoji="0" lang="en-US" altLang="zh-TW" sz="1700" b="1" dirty="0">
                <a:solidFill>
                  <a:srgbClr val="0000CC"/>
                </a:solidFill>
                <a:latin typeface="微軟正黑體" pitchFamily="34" charset="-120"/>
                <a:ea typeface="微軟正黑體" pitchFamily="34" charset="-120"/>
              </a:rPr>
              <a:t>(</a:t>
            </a:r>
            <a:r>
              <a:rPr kumimoji="0" lang="zh-TW" altLang="en-US" sz="1700" b="1" dirty="0">
                <a:solidFill>
                  <a:srgbClr val="0000CC"/>
                </a:solidFill>
                <a:latin typeface="微軟正黑體" pitchFamily="34" charset="-120"/>
                <a:ea typeface="微軟正黑體" pitchFamily="34" charset="-120"/>
              </a:rPr>
              <a:t>含篇章</a:t>
            </a:r>
            <a:r>
              <a:rPr kumimoji="0" lang="en-US" altLang="zh-TW" sz="1700" b="1" dirty="0">
                <a:solidFill>
                  <a:srgbClr val="0000CC"/>
                </a:solidFill>
                <a:latin typeface="微軟正黑體" pitchFamily="34" charset="-120"/>
                <a:ea typeface="微軟正黑體" pitchFamily="34" charset="-120"/>
              </a:rPr>
              <a:t>)</a:t>
            </a:r>
            <a:r>
              <a:rPr kumimoji="0" lang="zh-TW" altLang="en-US" sz="1700" b="1" dirty="0" smtClean="0">
                <a:solidFill>
                  <a:srgbClr val="0000CC"/>
                </a:solidFill>
                <a:latin typeface="微軟正黑體" pitchFamily="34" charset="-120"/>
                <a:ea typeface="微軟正黑體" pitchFamily="34" charset="-120"/>
              </a:rPr>
              <a:t>及著作</a:t>
            </a:r>
            <a:endParaRPr kumimoji="0" lang="zh-TW" altLang="en-US" sz="1700" b="1" dirty="0">
              <a:solidFill>
                <a:srgbClr val="0000CC"/>
              </a:solidFill>
              <a:latin typeface="微軟正黑體" pitchFamily="34" charset="-120"/>
              <a:ea typeface="微軟正黑體" pitchFamily="34" charset="-120"/>
            </a:endParaRPr>
          </a:p>
          <a:p>
            <a:pPr fontAlgn="auto">
              <a:spcBef>
                <a:spcPts val="0"/>
              </a:spcBef>
              <a:spcAft>
                <a:spcPts val="0"/>
              </a:spcAft>
              <a:defRPr/>
            </a:pPr>
            <a:r>
              <a:rPr kumimoji="0" lang="zh-TW" altLang="en-US" b="1" dirty="0">
                <a:solidFill>
                  <a:srgbClr val="0000CC"/>
                </a:solidFill>
                <a:latin typeface="微軟正黑體" pitchFamily="34" charset="-120"/>
                <a:ea typeface="微軟正黑體" pitchFamily="34" charset="-120"/>
              </a:rPr>
              <a:t>表</a:t>
            </a:r>
            <a:r>
              <a:rPr kumimoji="0" lang="en-US" altLang="zh-TW" b="1" dirty="0">
                <a:solidFill>
                  <a:srgbClr val="0000CC"/>
                </a:solidFill>
                <a:latin typeface="微軟正黑體" pitchFamily="34" charset="-120"/>
                <a:ea typeface="微軟正黑體" pitchFamily="34" charset="-120"/>
              </a:rPr>
              <a:t>1-13 </a:t>
            </a:r>
            <a:r>
              <a:rPr kumimoji="0" lang="zh-TW" altLang="en-US" b="1" dirty="0">
                <a:solidFill>
                  <a:srgbClr val="0000CC"/>
                </a:solidFill>
                <a:latin typeface="微軟正黑體" pitchFamily="34" charset="-120"/>
                <a:ea typeface="微軟正黑體" pitchFamily="34" charset="-120"/>
              </a:rPr>
              <a:t>教師獲頒獎項與榮譽資料</a:t>
            </a:r>
            <a:r>
              <a:rPr kumimoji="0" lang="zh-TW" altLang="en-US" b="1" dirty="0" smtClean="0">
                <a:solidFill>
                  <a:srgbClr val="0000CC"/>
                </a:solidFill>
                <a:latin typeface="微軟正黑體" pitchFamily="34" charset="-120"/>
                <a:ea typeface="微軟正黑體" pitchFamily="34" charset="-120"/>
              </a:rPr>
              <a:t>表</a:t>
            </a:r>
            <a:endParaRPr kumimoji="0" lang="en-US" altLang="zh-TW" b="1" dirty="0" smtClean="0">
              <a:solidFill>
                <a:srgbClr val="0000CC"/>
              </a:solidFill>
              <a:latin typeface="微軟正黑體" pitchFamily="34" charset="-120"/>
              <a:ea typeface="微軟正黑體" pitchFamily="34" charset="-120"/>
            </a:endParaRPr>
          </a:p>
          <a:p>
            <a:pPr fontAlgn="auto">
              <a:spcBef>
                <a:spcPts val="0"/>
              </a:spcBef>
              <a:spcAft>
                <a:spcPts val="0"/>
              </a:spcAft>
              <a:defRPr/>
            </a:pPr>
            <a:r>
              <a:rPr kumimoji="0" lang="zh-TW" altLang="en-US" b="1" dirty="0" smtClean="0">
                <a:solidFill>
                  <a:srgbClr val="0000CC"/>
                </a:solidFill>
                <a:latin typeface="微軟正黑體" pitchFamily="34" charset="-120"/>
                <a:ea typeface="微軟正黑體" pitchFamily="34" charset="-120"/>
              </a:rPr>
              <a:t>技術報告</a:t>
            </a:r>
            <a:endParaRPr kumimoji="0" lang="en-US" altLang="zh-TW" b="1" dirty="0">
              <a:solidFill>
                <a:srgbClr val="0000CC"/>
              </a:solidFill>
              <a:latin typeface="微軟正黑體" pitchFamily="34" charset="-120"/>
              <a:ea typeface="微軟正黑體" pitchFamily="34" charset="-120"/>
            </a:endParaRPr>
          </a:p>
          <a:p>
            <a:pPr fontAlgn="auto">
              <a:spcBef>
                <a:spcPts val="0"/>
              </a:spcBef>
              <a:spcAft>
                <a:spcPts val="0"/>
              </a:spcAft>
              <a:defRPr/>
            </a:pPr>
            <a:endParaRPr kumimoji="0" lang="en-US" altLang="zh-TW" b="1" dirty="0" smtClean="0">
              <a:solidFill>
                <a:srgbClr val="0000CC"/>
              </a:solidFill>
              <a:latin typeface="微軟正黑體" pitchFamily="34" charset="-120"/>
              <a:ea typeface="微軟正黑體"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2617082919"/>
              </p:ext>
            </p:extLst>
          </p:nvPr>
        </p:nvGraphicFramePr>
        <p:xfrm>
          <a:off x="505645" y="2708920"/>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9</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7</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15</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bg1"/>
                          </a:solidFill>
                          <a:latin typeface="微軟正黑體" pitchFamily="34" charset="-120"/>
                          <a:ea typeface="微軟正黑體" pitchFamily="34" charset="-120"/>
                          <a:cs typeface="+mn-cs"/>
                        </a:rPr>
                        <a:t>25</a:t>
                      </a:r>
                      <a:endParaRPr lang="zh-TW" altLang="en-US" sz="2800" b="1"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4173989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5"/>
          <p:cNvSpPr>
            <a:spLocks noGrp="1" noChangeArrowheads="1"/>
          </p:cNvSpPr>
          <p:nvPr>
            <p:ph type="title"/>
          </p:nvPr>
        </p:nvSpPr>
        <p:spPr>
          <a:xfrm>
            <a:off x="1166841" y="548684"/>
            <a:ext cx="7005559" cy="706437"/>
          </a:xfrm>
        </p:spPr>
        <p:txBody>
          <a:bodyPr/>
          <a:lstStyle/>
          <a:p>
            <a:pPr eaLnBrk="1" hangingPunct="1"/>
            <a:r>
              <a:rPr lang="zh-TW" altLang="en-US" dirty="0" smtClean="0">
                <a:latin typeface="微軟正黑體" panose="020B0604030504040204" pitchFamily="34" charset="-120"/>
                <a:ea typeface="微軟正黑體" panose="020B0604030504040204" pitchFamily="34" charset="-120"/>
              </a:rPr>
              <a:t>教師研發績效系統轉匯資料</a:t>
            </a:r>
            <a:endParaRPr lang="en-US" altLang="ko-KR" dirty="0" smtClean="0">
              <a:latin typeface="微軟正黑體" panose="020B0604030504040204" pitchFamily="34" charset="-120"/>
              <a:ea typeface="微軟正黑體" panose="020B0604030504040204" pitchFamily="34" charset="-120"/>
            </a:endParaRPr>
          </a:p>
        </p:txBody>
      </p:sp>
      <p:sp>
        <p:nvSpPr>
          <p:cNvPr id="34" name="矩形 33"/>
          <p:cNvSpPr/>
          <p:nvPr/>
        </p:nvSpPr>
        <p:spPr>
          <a:xfrm>
            <a:off x="1273763" y="1628800"/>
            <a:ext cx="7618718" cy="492443"/>
          </a:xfrm>
          <a:prstGeom prst="rect">
            <a:avLst/>
          </a:prstGeom>
        </p:spPr>
        <p:txBody>
          <a:bodyPr wrap="square">
            <a:spAutoFit/>
          </a:bodyPr>
          <a:lstStyle/>
          <a:p>
            <a:pPr fontAlgn="auto">
              <a:spcBef>
                <a:spcPts val="0"/>
              </a:spcBef>
              <a:spcAft>
                <a:spcPts val="0"/>
              </a:spcAft>
              <a:defRPr/>
            </a:pPr>
            <a:r>
              <a:rPr kumimoji="0" lang="zh-TW" altLang="en-US" sz="2600" b="1" dirty="0" smtClean="0">
                <a:solidFill>
                  <a:schemeClr val="bg2">
                    <a:lumMod val="10000"/>
                  </a:schemeClr>
                </a:solidFill>
                <a:latin typeface="微軟正黑體" pitchFamily="34" charset="-120"/>
                <a:ea typeface="微軟正黑體" pitchFamily="34" charset="-120"/>
              </a:rPr>
              <a:t>轉匯資料作業：</a:t>
            </a:r>
            <a:r>
              <a:rPr kumimoji="0" lang="en-US" altLang="zh-TW" sz="2600" b="1" u="sng" dirty="0" smtClean="0">
                <a:solidFill>
                  <a:srgbClr val="FF0000"/>
                </a:solidFill>
                <a:latin typeface="微軟正黑體" pitchFamily="34" charset="-120"/>
                <a:ea typeface="微軟正黑體" pitchFamily="34" charset="-120"/>
              </a:rPr>
              <a:t>09/28(</a:t>
            </a:r>
            <a:r>
              <a:rPr kumimoji="0" lang="zh-TW" altLang="en-US" sz="2600" b="1" u="sng" dirty="0" smtClean="0">
                <a:solidFill>
                  <a:srgbClr val="FF0000"/>
                </a:solidFill>
                <a:latin typeface="微軟正黑體" pitchFamily="34" charset="-120"/>
                <a:ea typeface="微軟正黑體" pitchFamily="34" charset="-120"/>
              </a:rPr>
              <a:t>一</a:t>
            </a:r>
            <a:r>
              <a:rPr kumimoji="0" lang="en-US" altLang="zh-TW" sz="2600" b="1" u="sng" dirty="0" smtClean="0">
                <a:solidFill>
                  <a:srgbClr val="FF0000"/>
                </a:solidFill>
                <a:latin typeface="微軟正黑體" pitchFamily="34" charset="-120"/>
                <a:ea typeface="微軟正黑體" pitchFamily="34" charset="-120"/>
              </a:rPr>
              <a:t>)</a:t>
            </a:r>
            <a:endParaRPr kumimoji="0" lang="en-US" altLang="zh-TW" sz="2600" b="1" dirty="0">
              <a:solidFill>
                <a:schemeClr val="bg2">
                  <a:lumMod val="10000"/>
                </a:schemeClr>
              </a:solidFill>
              <a:latin typeface="微軟正黑體" pitchFamily="34" charset="-120"/>
              <a:ea typeface="微軟正黑體"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496867"/>
            <a:ext cx="1385343" cy="1028052"/>
          </a:xfrm>
          <a:prstGeom prst="rect">
            <a:avLst/>
          </a:prstGeom>
        </p:spPr>
      </p:pic>
      <p:sp>
        <p:nvSpPr>
          <p:cNvPr id="13439"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5" name="矩形 14"/>
          <p:cNvSpPr/>
          <p:nvPr/>
        </p:nvSpPr>
        <p:spPr>
          <a:xfrm>
            <a:off x="5292080" y="2612556"/>
            <a:ext cx="3528392" cy="2492990"/>
          </a:xfrm>
          <a:prstGeom prst="rect">
            <a:avLst/>
          </a:prstGeom>
        </p:spPr>
        <p:txBody>
          <a:bodyPr wrap="square">
            <a:spAutoFit/>
          </a:bodyPr>
          <a:lstStyle/>
          <a:p>
            <a:pPr marL="457200" indent="-457200" fontAlgn="auto">
              <a:spcBef>
                <a:spcPts val="0"/>
              </a:spcBef>
              <a:spcAft>
                <a:spcPts val="0"/>
              </a:spcAft>
              <a:buFont typeface="Arial" panose="020B0604020202020204" pitchFamily="34" charset="0"/>
              <a:buChar char="•"/>
              <a:defRPr/>
            </a:pPr>
            <a:r>
              <a:rPr kumimoji="0" lang="zh-TW" altLang="en-US" sz="2600" b="1" dirty="0">
                <a:solidFill>
                  <a:srgbClr val="0000CC"/>
                </a:solidFill>
                <a:latin typeface="微軟正黑體" pitchFamily="34" charset="-120"/>
                <a:ea typeface="微軟正黑體" pitchFamily="34" charset="-120"/>
              </a:rPr>
              <a:t>轉匯完成後電算中心將再</a:t>
            </a:r>
            <a:r>
              <a:rPr kumimoji="0" lang="en-US" altLang="zh-TW" sz="2600" b="1" dirty="0">
                <a:solidFill>
                  <a:srgbClr val="0000CC"/>
                </a:solidFill>
                <a:latin typeface="微軟正黑體" pitchFamily="34" charset="-120"/>
                <a:ea typeface="微軟正黑體" pitchFamily="34" charset="-120"/>
              </a:rPr>
              <a:t>Mail</a:t>
            </a:r>
            <a:r>
              <a:rPr kumimoji="0" lang="zh-TW" altLang="en-US" sz="2600" b="1" dirty="0" smtClean="0">
                <a:solidFill>
                  <a:srgbClr val="0000CC"/>
                </a:solidFill>
                <a:latin typeface="微軟正黑體" pitchFamily="34" charset="-120"/>
                <a:ea typeface="微軟正黑體" pitchFamily="34" charset="-120"/>
              </a:rPr>
              <a:t>通知</a:t>
            </a:r>
            <a:endParaRPr kumimoji="0" lang="en-US" altLang="zh-TW" sz="2600" b="1" dirty="0" smtClean="0">
              <a:solidFill>
                <a:srgbClr val="0000CC"/>
              </a:solidFill>
              <a:latin typeface="微軟正黑體" pitchFamily="34" charset="-120"/>
              <a:ea typeface="微軟正黑體" pitchFamily="34" charset="-120"/>
            </a:endParaRPr>
          </a:p>
          <a:p>
            <a:pPr marL="457200" indent="-457200" fontAlgn="auto">
              <a:spcBef>
                <a:spcPts val="0"/>
              </a:spcBef>
              <a:spcAft>
                <a:spcPts val="0"/>
              </a:spcAft>
              <a:buFont typeface="Arial" panose="020B0604020202020204" pitchFamily="34" charset="0"/>
              <a:buChar char="•"/>
              <a:defRPr/>
            </a:pPr>
            <a:r>
              <a:rPr kumimoji="0" lang="zh-TW" altLang="en-US" sz="2600" b="1" dirty="0" smtClean="0">
                <a:solidFill>
                  <a:srgbClr val="0000CC"/>
                </a:solidFill>
                <a:latin typeface="微軟正黑體" pitchFamily="34" charset="-120"/>
                <a:ea typeface="微軟正黑體" pitchFamily="34" charset="-120"/>
              </a:rPr>
              <a:t>請系所</a:t>
            </a:r>
            <a:r>
              <a:rPr kumimoji="0" lang="en-US" altLang="zh-TW" sz="2600" b="1" dirty="0" smtClean="0">
                <a:solidFill>
                  <a:srgbClr val="0000CC"/>
                </a:solidFill>
                <a:latin typeface="微軟正黑體" pitchFamily="34" charset="-120"/>
                <a:ea typeface="微軟正黑體" pitchFamily="34" charset="-120"/>
              </a:rPr>
              <a:t>/</a:t>
            </a:r>
            <a:r>
              <a:rPr kumimoji="0" lang="zh-TW" altLang="en-US" sz="2600" b="1" dirty="0" smtClean="0">
                <a:solidFill>
                  <a:srgbClr val="0000CC"/>
                </a:solidFill>
                <a:latin typeface="微軟正黑體" pitchFamily="34" charset="-120"/>
                <a:ea typeface="微軟正黑體" pitchFamily="34" charset="-120"/>
              </a:rPr>
              <a:t>學程人員協助跟教師確認資料</a:t>
            </a:r>
            <a:endParaRPr kumimoji="0" lang="en-US" altLang="zh-TW" sz="2600" b="1" dirty="0">
              <a:solidFill>
                <a:srgbClr val="0000CC"/>
              </a:solidFill>
              <a:latin typeface="微軟正黑體" pitchFamily="34" charset="-120"/>
              <a:ea typeface="微軟正黑體" pitchFamily="34" charset="-120"/>
            </a:endParaRPr>
          </a:p>
          <a:p>
            <a:pPr marL="457200" indent="-457200" fontAlgn="auto">
              <a:spcBef>
                <a:spcPts val="0"/>
              </a:spcBef>
              <a:spcAft>
                <a:spcPts val="0"/>
              </a:spcAft>
              <a:buFont typeface="Arial" panose="020B0604020202020204" pitchFamily="34" charset="0"/>
              <a:buChar char="•"/>
              <a:defRPr/>
            </a:pPr>
            <a:endParaRPr kumimoji="0" lang="en-US" altLang="zh-TW" sz="2600" b="1" dirty="0">
              <a:solidFill>
                <a:srgbClr val="0000CC"/>
              </a:solidFill>
              <a:latin typeface="微軟正黑體" pitchFamily="34" charset="-120"/>
              <a:ea typeface="微軟正黑體" pitchFamily="34" charset="-120"/>
            </a:endParaRPr>
          </a:p>
          <a:p>
            <a:pPr fontAlgn="auto">
              <a:spcBef>
                <a:spcPts val="0"/>
              </a:spcBef>
              <a:spcAft>
                <a:spcPts val="0"/>
              </a:spcAft>
              <a:defRPr/>
            </a:pPr>
            <a:endParaRPr kumimoji="0" lang="en-US" altLang="zh-TW" sz="2600" b="1" dirty="0" smtClean="0">
              <a:solidFill>
                <a:srgbClr val="0000CC"/>
              </a:solidFill>
              <a:latin typeface="微軟正黑體" pitchFamily="34" charset="-120"/>
              <a:ea typeface="微軟正黑體"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3976177226"/>
              </p:ext>
            </p:extLst>
          </p:nvPr>
        </p:nvGraphicFramePr>
        <p:xfrm>
          <a:off x="505645" y="2708920"/>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9</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7</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15</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bg1"/>
                          </a:solidFill>
                          <a:latin typeface="微軟正黑體" pitchFamily="34" charset="-120"/>
                          <a:ea typeface="微軟正黑體" pitchFamily="34" charset="-120"/>
                        </a:rPr>
                        <a:t>28</a:t>
                      </a:r>
                      <a:endParaRPr lang="zh-TW" altLang="en-US" sz="2800" b="1" dirty="0">
                        <a:solidFill>
                          <a:schemeClr val="bg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815423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5"/>
          <p:cNvSpPr>
            <a:spLocks noGrp="1" noChangeArrowheads="1"/>
          </p:cNvSpPr>
          <p:nvPr>
            <p:ph type="title"/>
          </p:nvPr>
        </p:nvSpPr>
        <p:spPr>
          <a:xfrm>
            <a:off x="1166841" y="548684"/>
            <a:ext cx="6213475" cy="706437"/>
          </a:xfrm>
        </p:spPr>
        <p:txBody>
          <a:bodyPr/>
          <a:lstStyle/>
          <a:p>
            <a:pPr eaLnBrk="1" hangingPunct="1"/>
            <a:r>
              <a:rPr altLang="en-US" dirty="0" err="1" smtClean="0">
                <a:latin typeface="微軟正黑體" panose="020B0604030504040204" pitchFamily="34" charset="-120"/>
                <a:ea typeface="微軟正黑體" panose="020B0604030504040204" pitchFamily="34" charset="-120"/>
              </a:rPr>
              <a:t>作業時程</a:t>
            </a:r>
            <a:r>
              <a:rPr lang="en-US"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系所填報期限</a:t>
            </a:r>
            <a:endParaRPr lang="en-US" altLang="ko-KR" dirty="0" smtClean="0">
              <a:latin typeface="微軟正黑體" panose="020B0604030504040204" pitchFamily="34" charset="-120"/>
              <a:ea typeface="微軟正黑體" panose="020B0604030504040204" pitchFamily="34" charset="-120"/>
            </a:endParaRPr>
          </a:p>
        </p:txBody>
      </p:sp>
      <p:sp>
        <p:nvSpPr>
          <p:cNvPr id="34" name="矩形 33"/>
          <p:cNvSpPr/>
          <p:nvPr/>
        </p:nvSpPr>
        <p:spPr>
          <a:xfrm>
            <a:off x="1273763" y="1628800"/>
            <a:ext cx="7618718" cy="892175"/>
          </a:xfrm>
          <a:prstGeom prst="rect">
            <a:avLst/>
          </a:prstGeom>
        </p:spPr>
        <p:txBody>
          <a:bodyPr wrap="square">
            <a:spAutoFit/>
          </a:bodyPr>
          <a:lstStyle/>
          <a:p>
            <a:pPr fontAlgn="auto">
              <a:spcBef>
                <a:spcPts val="0"/>
              </a:spcBef>
              <a:spcAft>
                <a:spcPts val="0"/>
              </a:spcAft>
              <a:defRPr/>
            </a:pPr>
            <a:r>
              <a:rPr kumimoji="0" lang="zh-TW" altLang="en-US" sz="2600" b="1" dirty="0">
                <a:solidFill>
                  <a:schemeClr val="bg2">
                    <a:lumMod val="10000"/>
                  </a:schemeClr>
                </a:solidFill>
                <a:latin typeface="微軟正黑體" pitchFamily="34" charset="-120"/>
                <a:ea typeface="微軟正黑體" pitchFamily="34" charset="-120"/>
              </a:rPr>
              <a:t>關閉系所權限、</a:t>
            </a:r>
            <a:r>
              <a:rPr kumimoji="0" lang="zh-TW" altLang="en-US" sz="2600" b="1" dirty="0">
                <a:solidFill>
                  <a:srgbClr val="0000CC"/>
                </a:solidFill>
                <a:latin typeface="微軟正黑體" pitchFamily="34" charset="-120"/>
                <a:ea typeface="微軟正黑體" pitchFamily="34" charset="-120"/>
              </a:rPr>
              <a:t>系所繳交檢核</a:t>
            </a:r>
            <a:r>
              <a:rPr kumimoji="0" lang="zh-TW" altLang="en-US" sz="2600" b="1" dirty="0" smtClean="0">
                <a:solidFill>
                  <a:srgbClr val="0000CC"/>
                </a:solidFill>
                <a:latin typeface="微軟正黑體" pitchFamily="34" charset="-120"/>
                <a:ea typeface="微軟正黑體" pitchFamily="34" charset="-120"/>
              </a:rPr>
              <a:t>表</a:t>
            </a:r>
            <a:endParaRPr kumimoji="0" lang="en-US" altLang="zh-TW" sz="2600" b="1" dirty="0">
              <a:solidFill>
                <a:schemeClr val="bg2">
                  <a:lumMod val="10000"/>
                </a:schemeClr>
              </a:solidFill>
              <a:latin typeface="微軟正黑體" pitchFamily="34" charset="-120"/>
              <a:ea typeface="微軟正黑體" pitchFamily="34" charset="-120"/>
            </a:endParaRPr>
          </a:p>
          <a:p>
            <a:pPr fontAlgn="auto">
              <a:spcBef>
                <a:spcPts val="0"/>
              </a:spcBef>
              <a:spcAft>
                <a:spcPts val="0"/>
              </a:spcAft>
              <a:defRPr/>
            </a:pPr>
            <a:r>
              <a:rPr kumimoji="0" lang="en-US" altLang="zh-TW" sz="2600" b="1" u="sng" dirty="0" smtClean="0">
                <a:solidFill>
                  <a:srgbClr val="FF0000"/>
                </a:solidFill>
                <a:latin typeface="微軟正黑體" pitchFamily="34" charset="-120"/>
                <a:ea typeface="微軟正黑體" pitchFamily="34" charset="-120"/>
              </a:rPr>
              <a:t>10/07</a:t>
            </a:r>
            <a:r>
              <a:rPr kumimoji="0" lang="zh-TW" altLang="en-US" sz="2600" b="1" dirty="0" smtClean="0">
                <a:solidFill>
                  <a:schemeClr val="bg2">
                    <a:lumMod val="10000"/>
                  </a:schemeClr>
                </a:solidFill>
                <a:latin typeface="微軟正黑體" pitchFamily="34" charset="-120"/>
                <a:ea typeface="微軟正黑體" pitchFamily="34" charset="-120"/>
              </a:rPr>
              <a:t>下午</a:t>
            </a:r>
            <a:r>
              <a:rPr kumimoji="0" lang="en-US" altLang="zh-TW" sz="2600" b="1" dirty="0" smtClean="0">
                <a:solidFill>
                  <a:schemeClr val="bg2">
                    <a:lumMod val="10000"/>
                  </a:schemeClr>
                </a:solidFill>
                <a:latin typeface="微軟正黑體" pitchFamily="34" charset="-120"/>
                <a:ea typeface="微軟正黑體" pitchFamily="34" charset="-120"/>
              </a:rPr>
              <a:t>17:00</a:t>
            </a:r>
            <a:endParaRPr kumimoji="0" lang="en-US" altLang="zh-TW" sz="2600" b="1" dirty="0">
              <a:solidFill>
                <a:schemeClr val="bg2">
                  <a:lumMod val="10000"/>
                </a:schemeClr>
              </a:solidFill>
              <a:latin typeface="微軟正黑體" pitchFamily="34" charset="-120"/>
              <a:ea typeface="微軟正黑體"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496867"/>
            <a:ext cx="1385343" cy="1028052"/>
          </a:xfrm>
          <a:prstGeom prst="rect">
            <a:avLst/>
          </a:prstGeom>
        </p:spPr>
      </p:pic>
      <p:sp>
        <p:nvSpPr>
          <p:cNvPr id="13439"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 name="向右箭號 6"/>
          <p:cNvSpPr/>
          <p:nvPr/>
        </p:nvSpPr>
        <p:spPr>
          <a:xfrm>
            <a:off x="6063996" y="1892665"/>
            <a:ext cx="812260" cy="3521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9" name="向右箭號 18"/>
          <p:cNvSpPr/>
          <p:nvPr/>
        </p:nvSpPr>
        <p:spPr>
          <a:xfrm>
            <a:off x="6063996" y="1451677"/>
            <a:ext cx="812260" cy="3521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 name="文字方塊 7"/>
          <p:cNvSpPr txBox="1"/>
          <p:nvPr/>
        </p:nvSpPr>
        <p:spPr>
          <a:xfrm>
            <a:off x="7027664" y="1430524"/>
            <a:ext cx="155255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TW" altLang="en-US" dirty="0" smtClean="0"/>
              <a:t>業管單位</a:t>
            </a:r>
            <a:endParaRPr lang="en-US" altLang="zh-TW" dirty="0" smtClean="0"/>
          </a:p>
        </p:txBody>
      </p:sp>
      <p:sp>
        <p:nvSpPr>
          <p:cNvPr id="23" name="文字方塊 22"/>
          <p:cNvSpPr txBox="1"/>
          <p:nvPr/>
        </p:nvSpPr>
        <p:spPr>
          <a:xfrm>
            <a:off x="7027664" y="1884061"/>
            <a:ext cx="155255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TW" altLang="en-US" dirty="0" smtClean="0"/>
              <a:t>學　　院</a:t>
            </a:r>
            <a:endParaRPr lang="en-US" altLang="zh-TW" dirty="0" smtClean="0"/>
          </a:p>
        </p:txBody>
      </p:sp>
      <p:sp>
        <p:nvSpPr>
          <p:cNvPr id="14" name="矩形 13"/>
          <p:cNvSpPr/>
          <p:nvPr/>
        </p:nvSpPr>
        <p:spPr>
          <a:xfrm>
            <a:off x="5580112" y="2652908"/>
            <a:ext cx="3384376" cy="1292662"/>
          </a:xfrm>
          <a:prstGeom prst="rect">
            <a:avLst/>
          </a:prstGeom>
        </p:spPr>
        <p:txBody>
          <a:bodyPr wrap="square">
            <a:spAutoFit/>
          </a:bodyPr>
          <a:lstStyle/>
          <a:p>
            <a:pPr fontAlgn="auto">
              <a:spcBef>
                <a:spcPts val="0"/>
              </a:spcBef>
              <a:spcAft>
                <a:spcPts val="0"/>
              </a:spcAft>
              <a:defRPr/>
            </a:pPr>
            <a:r>
              <a:rPr kumimoji="0" lang="zh-TW" altLang="en-US" sz="2600" b="1" dirty="0" smtClean="0">
                <a:solidFill>
                  <a:srgbClr val="0000CC"/>
                </a:solidFill>
                <a:latin typeface="微軟正黑體" pitchFamily="34" charset="-120"/>
                <a:ea typeface="微軟正黑體" pitchFamily="34" charset="-120"/>
              </a:rPr>
              <a:t>使用文件：</a:t>
            </a:r>
            <a:endParaRPr kumimoji="0" lang="en-US" altLang="zh-TW" sz="2600" b="1" dirty="0">
              <a:solidFill>
                <a:srgbClr val="0000CC"/>
              </a:solidFill>
              <a:latin typeface="微軟正黑體" pitchFamily="34" charset="-120"/>
              <a:ea typeface="微軟正黑體" pitchFamily="34" charset="-120"/>
            </a:endParaRPr>
          </a:p>
          <a:p>
            <a:pPr marL="514350" indent="-514350" fontAlgn="auto">
              <a:spcBef>
                <a:spcPts val="0"/>
              </a:spcBef>
              <a:spcAft>
                <a:spcPts val="0"/>
              </a:spcAft>
              <a:buAutoNum type="arabicPeriod"/>
              <a:defRPr/>
            </a:pPr>
            <a:r>
              <a:rPr kumimoji="0" lang="zh-TW" altLang="en-US" sz="2600" b="1" dirty="0" smtClean="0">
                <a:solidFill>
                  <a:srgbClr val="0000CC"/>
                </a:solidFill>
                <a:latin typeface="微軟正黑體" pitchFamily="34" charset="-120"/>
                <a:ea typeface="微軟正黑體" pitchFamily="34" charset="-120"/>
              </a:rPr>
              <a:t>系所單位進度檢核表</a:t>
            </a:r>
            <a:r>
              <a:rPr kumimoji="0" lang="en-US" altLang="zh-TW" sz="2600" b="1" dirty="0" smtClean="0">
                <a:solidFill>
                  <a:srgbClr val="0000CC"/>
                </a:solidFill>
                <a:latin typeface="微軟正黑體" pitchFamily="34" charset="-120"/>
                <a:ea typeface="微軟正黑體" pitchFamily="34" charset="-120"/>
              </a:rPr>
              <a:t>(10910</a:t>
            </a:r>
            <a:r>
              <a:rPr kumimoji="0" lang="zh-TW" altLang="en-US" sz="2600" b="1" dirty="0" smtClean="0">
                <a:solidFill>
                  <a:srgbClr val="0000CC"/>
                </a:solidFill>
                <a:latin typeface="微軟正黑體" pitchFamily="34" charset="-120"/>
                <a:ea typeface="微軟正黑體" pitchFamily="34" charset="-120"/>
              </a:rPr>
              <a:t>版</a:t>
            </a:r>
            <a:r>
              <a:rPr kumimoji="0" lang="en-US" altLang="zh-TW" sz="2600" b="1" dirty="0" smtClean="0">
                <a:solidFill>
                  <a:srgbClr val="0000CC"/>
                </a:solidFill>
                <a:latin typeface="微軟正黑體" pitchFamily="34" charset="-120"/>
                <a:ea typeface="微軟正黑體" pitchFamily="34" charset="-120"/>
              </a:rPr>
              <a:t>)</a:t>
            </a:r>
            <a:endParaRPr kumimoji="0" lang="en-US" altLang="zh-TW" sz="2600" b="1" dirty="0">
              <a:solidFill>
                <a:srgbClr val="0000CC"/>
              </a:solidFill>
              <a:latin typeface="微軟正黑體" pitchFamily="34" charset="-120"/>
              <a:ea typeface="微軟正黑體" pitchFamily="34" charset="-120"/>
            </a:endParaRPr>
          </a:p>
        </p:txBody>
      </p:sp>
      <p:sp>
        <p:nvSpPr>
          <p:cNvPr id="15" name="矩形 14"/>
          <p:cNvSpPr/>
          <p:nvPr/>
        </p:nvSpPr>
        <p:spPr>
          <a:xfrm>
            <a:off x="5580112" y="4477704"/>
            <a:ext cx="3240360" cy="1292662"/>
          </a:xfrm>
          <a:prstGeom prst="rect">
            <a:avLst/>
          </a:prstGeom>
        </p:spPr>
        <p:txBody>
          <a:bodyPr wrap="square">
            <a:spAutoFit/>
          </a:bodyPr>
          <a:lstStyle/>
          <a:p>
            <a:pPr fontAlgn="auto">
              <a:spcBef>
                <a:spcPts val="0"/>
              </a:spcBef>
              <a:spcAft>
                <a:spcPts val="0"/>
              </a:spcAft>
              <a:defRPr/>
            </a:pPr>
            <a:r>
              <a:rPr kumimoji="0" lang="zh-TW" altLang="en-US" sz="2600" b="1" dirty="0" smtClean="0">
                <a:solidFill>
                  <a:srgbClr val="0000CC"/>
                </a:solidFill>
                <a:latin typeface="微軟正黑體" pitchFamily="34" charset="-120"/>
                <a:ea typeface="微軟正黑體" pitchFamily="34" charset="-120"/>
              </a:rPr>
              <a:t>若超出期限仍須補正資料，請徑洽各表冊業管單位</a:t>
            </a:r>
            <a:endParaRPr kumimoji="0" lang="en-US" altLang="zh-TW" sz="2600" b="1" dirty="0" smtClean="0">
              <a:solidFill>
                <a:srgbClr val="0000CC"/>
              </a:solidFill>
              <a:latin typeface="微軟正黑體" pitchFamily="34" charset="-120"/>
              <a:ea typeface="微軟正黑體" pitchFamily="34" charset="-120"/>
            </a:endParaRPr>
          </a:p>
        </p:txBody>
      </p:sp>
      <p:sp>
        <p:nvSpPr>
          <p:cNvPr id="2" name="五角星形 1"/>
          <p:cNvSpPr/>
          <p:nvPr/>
        </p:nvSpPr>
        <p:spPr>
          <a:xfrm>
            <a:off x="7315441" y="2583921"/>
            <a:ext cx="488502" cy="431477"/>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aphicFrame>
        <p:nvGraphicFramePr>
          <p:cNvPr id="16" name="表格 15"/>
          <p:cNvGraphicFramePr>
            <a:graphicFrameLocks noGrp="1"/>
          </p:cNvGraphicFramePr>
          <p:nvPr>
            <p:extLst>
              <p:ext uri="{D42A27DB-BD31-4B8C-83A1-F6EECF244321}">
                <p14:modId xmlns:p14="http://schemas.microsoft.com/office/powerpoint/2010/main" val="3054475665"/>
              </p:ext>
            </p:extLst>
          </p:nvPr>
        </p:nvGraphicFramePr>
        <p:xfrm>
          <a:off x="467544" y="2736708"/>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10</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bg1"/>
                          </a:solidFill>
                          <a:latin typeface="微軟正黑體" pitchFamily="34" charset="-120"/>
                          <a:ea typeface="微軟正黑體" pitchFamily="34" charset="-120"/>
                        </a:rPr>
                        <a:t>7</a:t>
                      </a:r>
                      <a:endParaRPr lang="zh-TW" altLang="en-US" sz="2800" b="1" dirty="0">
                        <a:solidFill>
                          <a:schemeClr val="bg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738396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5"/>
          <p:cNvSpPr>
            <a:spLocks noGrp="1" noChangeArrowheads="1"/>
          </p:cNvSpPr>
          <p:nvPr>
            <p:ph type="title"/>
          </p:nvPr>
        </p:nvSpPr>
        <p:spPr>
          <a:xfrm>
            <a:off x="1166841" y="548684"/>
            <a:ext cx="6573511" cy="706437"/>
          </a:xfrm>
        </p:spPr>
        <p:txBody>
          <a:bodyPr/>
          <a:lstStyle/>
          <a:p>
            <a:pPr eaLnBrk="1" hangingPunct="1"/>
            <a:r>
              <a:rPr altLang="en-US" dirty="0" err="1" smtClean="0">
                <a:latin typeface="微軟正黑體" panose="020B0604030504040204" pitchFamily="34" charset="-120"/>
                <a:ea typeface="微軟正黑體" panose="020B0604030504040204" pitchFamily="34" charset="-120"/>
              </a:rPr>
              <a:t>作業時程</a:t>
            </a:r>
            <a:r>
              <a:rPr lang="en-US"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學院繳交</a:t>
            </a:r>
            <a:r>
              <a:rPr lang="zh-TW" altLang="en-US" dirty="0">
                <a:latin typeface="微軟正黑體" panose="020B0604030504040204" pitchFamily="34" charset="-120"/>
                <a:ea typeface="微軟正黑體" panose="020B0604030504040204" pitchFamily="34" charset="-120"/>
              </a:rPr>
              <a:t>檢核表</a:t>
            </a:r>
            <a:endParaRPr lang="en-US" altLang="ko-KR" dirty="0" smtClean="0">
              <a:latin typeface="微軟正黑體" panose="020B0604030504040204" pitchFamily="34" charset="-120"/>
              <a:ea typeface="微軟正黑體" panose="020B0604030504040204" pitchFamily="34" charset="-120"/>
            </a:endParaRPr>
          </a:p>
        </p:txBody>
      </p:sp>
      <p:sp>
        <p:nvSpPr>
          <p:cNvPr id="34" name="矩形 33"/>
          <p:cNvSpPr/>
          <p:nvPr/>
        </p:nvSpPr>
        <p:spPr>
          <a:xfrm>
            <a:off x="1273763" y="1628800"/>
            <a:ext cx="7618718" cy="892175"/>
          </a:xfrm>
          <a:prstGeom prst="rect">
            <a:avLst/>
          </a:prstGeom>
        </p:spPr>
        <p:txBody>
          <a:bodyPr wrap="square">
            <a:spAutoFit/>
          </a:bodyPr>
          <a:lstStyle/>
          <a:p>
            <a:pPr fontAlgn="auto">
              <a:spcBef>
                <a:spcPts val="0"/>
              </a:spcBef>
              <a:spcAft>
                <a:spcPts val="0"/>
              </a:spcAft>
              <a:defRPr/>
            </a:pPr>
            <a:r>
              <a:rPr kumimoji="0" lang="zh-TW" altLang="en-US" sz="2600" b="1" dirty="0" smtClean="0">
                <a:solidFill>
                  <a:srgbClr val="0000CC"/>
                </a:solidFill>
                <a:latin typeface="微軟正黑體" pitchFamily="34" charset="-120"/>
                <a:ea typeface="微軟正黑體" pitchFamily="34" charset="-120"/>
              </a:rPr>
              <a:t>學院繳交</a:t>
            </a:r>
            <a:r>
              <a:rPr kumimoji="0" lang="zh-TW" altLang="en-US" sz="2600" b="1" dirty="0">
                <a:solidFill>
                  <a:srgbClr val="0000CC"/>
                </a:solidFill>
                <a:latin typeface="微軟正黑體" pitchFamily="34" charset="-120"/>
                <a:ea typeface="微軟正黑體" pitchFamily="34" charset="-120"/>
              </a:rPr>
              <a:t>檢核</a:t>
            </a:r>
            <a:r>
              <a:rPr kumimoji="0" lang="zh-TW" altLang="en-US" sz="2600" b="1" dirty="0" smtClean="0">
                <a:solidFill>
                  <a:srgbClr val="0000CC"/>
                </a:solidFill>
                <a:latin typeface="微軟正黑體" pitchFamily="34" charset="-120"/>
                <a:ea typeface="微軟正黑體" pitchFamily="34" charset="-120"/>
              </a:rPr>
              <a:t>表</a:t>
            </a:r>
            <a:endParaRPr kumimoji="0" lang="en-US" altLang="zh-TW" sz="2600" b="1" dirty="0">
              <a:solidFill>
                <a:schemeClr val="bg2">
                  <a:lumMod val="10000"/>
                </a:schemeClr>
              </a:solidFill>
              <a:latin typeface="微軟正黑體" pitchFamily="34" charset="-120"/>
              <a:ea typeface="微軟正黑體" pitchFamily="34" charset="-120"/>
            </a:endParaRPr>
          </a:p>
          <a:p>
            <a:pPr fontAlgn="auto">
              <a:spcBef>
                <a:spcPts val="0"/>
              </a:spcBef>
              <a:spcAft>
                <a:spcPts val="0"/>
              </a:spcAft>
              <a:defRPr/>
            </a:pPr>
            <a:r>
              <a:rPr kumimoji="0" lang="en-US" altLang="zh-TW" sz="2600" b="1" u="sng" dirty="0" smtClean="0">
                <a:solidFill>
                  <a:srgbClr val="FF0000"/>
                </a:solidFill>
                <a:latin typeface="微軟正黑體" pitchFamily="34" charset="-120"/>
                <a:ea typeface="微軟正黑體" pitchFamily="34" charset="-120"/>
              </a:rPr>
              <a:t>10/14</a:t>
            </a:r>
            <a:r>
              <a:rPr kumimoji="0" lang="zh-TW" altLang="en-US" sz="2600" b="1" dirty="0" smtClean="0">
                <a:solidFill>
                  <a:schemeClr val="bg2">
                    <a:lumMod val="10000"/>
                  </a:schemeClr>
                </a:solidFill>
                <a:latin typeface="微軟正黑體" pitchFamily="34" charset="-120"/>
                <a:ea typeface="微軟正黑體" pitchFamily="34" charset="-120"/>
              </a:rPr>
              <a:t>下午</a:t>
            </a:r>
            <a:r>
              <a:rPr kumimoji="0" lang="en-US" altLang="zh-TW" sz="2600" b="1" dirty="0" smtClean="0">
                <a:solidFill>
                  <a:schemeClr val="bg2">
                    <a:lumMod val="10000"/>
                  </a:schemeClr>
                </a:solidFill>
                <a:latin typeface="微軟正黑體" pitchFamily="34" charset="-120"/>
                <a:ea typeface="微軟正黑體" pitchFamily="34" charset="-120"/>
              </a:rPr>
              <a:t>17:00</a:t>
            </a:r>
            <a:endParaRPr kumimoji="0" lang="en-US" altLang="zh-TW" sz="2600" b="1" dirty="0">
              <a:solidFill>
                <a:schemeClr val="bg2">
                  <a:lumMod val="10000"/>
                </a:schemeClr>
              </a:solidFill>
              <a:latin typeface="微軟正黑體" pitchFamily="34" charset="-120"/>
              <a:ea typeface="微軟正黑體"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496867"/>
            <a:ext cx="1385343" cy="1028052"/>
          </a:xfrm>
          <a:prstGeom prst="rect">
            <a:avLst/>
          </a:prstGeom>
        </p:spPr>
      </p:pic>
      <p:sp>
        <p:nvSpPr>
          <p:cNvPr id="13439"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 name="向右箭號 6"/>
          <p:cNvSpPr/>
          <p:nvPr/>
        </p:nvSpPr>
        <p:spPr>
          <a:xfrm>
            <a:off x="3800375" y="1692279"/>
            <a:ext cx="812260" cy="3521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3" name="文字方塊 22"/>
          <p:cNvSpPr txBox="1"/>
          <p:nvPr/>
        </p:nvSpPr>
        <p:spPr>
          <a:xfrm>
            <a:off x="4764043" y="1675071"/>
            <a:ext cx="155255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TW" altLang="en-US" dirty="0" smtClean="0"/>
              <a:t>電算中心</a:t>
            </a:r>
            <a:endParaRPr lang="en-US" altLang="zh-TW" dirty="0" smtClean="0"/>
          </a:p>
        </p:txBody>
      </p:sp>
      <p:sp>
        <p:nvSpPr>
          <p:cNvPr id="11" name="矩形 10"/>
          <p:cNvSpPr/>
          <p:nvPr/>
        </p:nvSpPr>
        <p:spPr>
          <a:xfrm>
            <a:off x="5292080" y="2652908"/>
            <a:ext cx="3384376" cy="2092881"/>
          </a:xfrm>
          <a:prstGeom prst="rect">
            <a:avLst/>
          </a:prstGeom>
        </p:spPr>
        <p:txBody>
          <a:bodyPr wrap="square">
            <a:spAutoFit/>
          </a:bodyPr>
          <a:lstStyle/>
          <a:p>
            <a:pPr fontAlgn="auto">
              <a:spcBef>
                <a:spcPts val="0"/>
              </a:spcBef>
              <a:spcAft>
                <a:spcPts val="0"/>
              </a:spcAft>
              <a:defRPr/>
            </a:pPr>
            <a:r>
              <a:rPr kumimoji="0" lang="zh-TW" altLang="en-US" sz="2600" b="1" dirty="0" smtClean="0">
                <a:solidFill>
                  <a:srgbClr val="0000CC"/>
                </a:solidFill>
                <a:latin typeface="微軟正黑體" pitchFamily="34" charset="-120"/>
                <a:ea typeface="微軟正黑體" pitchFamily="34" charset="-120"/>
              </a:rPr>
              <a:t>使用文件：</a:t>
            </a:r>
            <a:endParaRPr kumimoji="0" lang="en-US" altLang="zh-TW" sz="2600" b="1" dirty="0">
              <a:solidFill>
                <a:srgbClr val="0000CC"/>
              </a:solidFill>
              <a:latin typeface="微軟正黑體" pitchFamily="34" charset="-120"/>
              <a:ea typeface="微軟正黑體" pitchFamily="34" charset="-120"/>
            </a:endParaRPr>
          </a:p>
          <a:p>
            <a:pPr marL="514350" indent="-514350" fontAlgn="auto">
              <a:spcBef>
                <a:spcPts val="0"/>
              </a:spcBef>
              <a:spcAft>
                <a:spcPts val="0"/>
              </a:spcAft>
              <a:buAutoNum type="arabicPeriod"/>
              <a:defRPr/>
            </a:pPr>
            <a:r>
              <a:rPr kumimoji="0" lang="zh-TW" altLang="en-US" sz="2600" b="1" dirty="0" smtClean="0">
                <a:solidFill>
                  <a:srgbClr val="0000CC"/>
                </a:solidFill>
                <a:latin typeface="微軟正黑體" pitchFamily="34" charset="-120"/>
                <a:ea typeface="微軟正黑體" pitchFamily="34" charset="-120"/>
              </a:rPr>
              <a:t>系所單位進度檢核表</a:t>
            </a:r>
            <a:r>
              <a:rPr kumimoji="0" lang="en-US" altLang="zh-TW" sz="2600" b="1" dirty="0" smtClean="0">
                <a:solidFill>
                  <a:srgbClr val="0000CC"/>
                </a:solidFill>
                <a:latin typeface="微軟正黑體" pitchFamily="34" charset="-120"/>
                <a:ea typeface="微軟正黑體" pitchFamily="34" charset="-120"/>
              </a:rPr>
              <a:t>(</a:t>
            </a:r>
            <a:r>
              <a:rPr kumimoji="0" lang="zh-TW" altLang="en-US" sz="2600" b="1" dirty="0" smtClean="0">
                <a:solidFill>
                  <a:srgbClr val="0000CC"/>
                </a:solidFill>
                <a:latin typeface="微軟正黑體" pitchFamily="34" charset="-120"/>
                <a:ea typeface="微軟正黑體" pitchFamily="34" charset="-120"/>
              </a:rPr>
              <a:t>請學院留存</a:t>
            </a:r>
            <a:r>
              <a:rPr kumimoji="0" lang="en-US" altLang="zh-TW" sz="2600" b="1" dirty="0" smtClean="0">
                <a:solidFill>
                  <a:srgbClr val="0000CC"/>
                </a:solidFill>
                <a:latin typeface="微軟正黑體" pitchFamily="34" charset="-120"/>
                <a:ea typeface="微軟正黑體" pitchFamily="34" charset="-120"/>
              </a:rPr>
              <a:t>)</a:t>
            </a:r>
          </a:p>
          <a:p>
            <a:pPr marL="514350" indent="-514350" fontAlgn="auto">
              <a:spcBef>
                <a:spcPts val="0"/>
              </a:spcBef>
              <a:spcAft>
                <a:spcPts val="0"/>
              </a:spcAft>
              <a:buAutoNum type="arabicPeriod"/>
              <a:defRPr/>
            </a:pPr>
            <a:r>
              <a:rPr kumimoji="0" lang="zh-TW" altLang="en-US" sz="2600" b="1" dirty="0" smtClean="0">
                <a:solidFill>
                  <a:srgbClr val="0000CC"/>
                </a:solidFill>
                <a:latin typeface="微軟正黑體" pitchFamily="34" charset="-120"/>
                <a:ea typeface="微軟正黑體" pitchFamily="34" charset="-120"/>
              </a:rPr>
              <a:t>學院單位進度檢核表</a:t>
            </a:r>
            <a:endParaRPr kumimoji="0" lang="en-US" altLang="zh-TW" sz="2600" b="1" dirty="0">
              <a:solidFill>
                <a:srgbClr val="0000CC"/>
              </a:solidFill>
              <a:latin typeface="微軟正黑體" pitchFamily="34" charset="-120"/>
              <a:ea typeface="微軟正黑體"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4091568376"/>
              </p:ext>
            </p:extLst>
          </p:nvPr>
        </p:nvGraphicFramePr>
        <p:xfrm>
          <a:off x="467544" y="2736708"/>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10</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bg1"/>
                          </a:solidFill>
                          <a:latin typeface="微軟正黑體" pitchFamily="34" charset="-120"/>
                          <a:ea typeface="微軟正黑體" pitchFamily="34" charset="-120"/>
                        </a:rPr>
                        <a:t>14</a:t>
                      </a:r>
                      <a:endParaRPr lang="zh-TW" altLang="en-US" sz="2800" b="1" dirty="0">
                        <a:solidFill>
                          <a:schemeClr val="bg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48256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5"/>
          <p:cNvSpPr>
            <a:spLocks noGrp="1" noChangeArrowheads="1"/>
          </p:cNvSpPr>
          <p:nvPr>
            <p:ph type="title"/>
          </p:nvPr>
        </p:nvSpPr>
        <p:spPr>
          <a:xfrm>
            <a:off x="1274316" y="562327"/>
            <a:ext cx="8338244" cy="706437"/>
          </a:xfrm>
        </p:spPr>
        <p:txBody>
          <a:bodyPr/>
          <a:lstStyle/>
          <a:p>
            <a:pPr algn="l" eaLnBrk="1" hangingPunct="1"/>
            <a:r>
              <a:rPr altLang="en-US" dirty="0" err="1" smtClean="0">
                <a:latin typeface="微軟正黑體" panose="020B0604030504040204" pitchFamily="34" charset="-120"/>
                <a:ea typeface="微軟正黑體" panose="020B0604030504040204" pitchFamily="34" charset="-120"/>
              </a:rPr>
              <a:t>作業時程</a:t>
            </a:r>
            <a:r>
              <a:rPr lang="en-US"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業管單位填報期限</a:t>
            </a:r>
            <a:endParaRPr lang="en-US" altLang="ko-KR" dirty="0" smtClean="0">
              <a:latin typeface="微軟正黑體" panose="020B0604030504040204" pitchFamily="34" charset="-120"/>
              <a:ea typeface="微軟正黑體" panose="020B0604030504040204"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500835"/>
            <a:ext cx="1385343" cy="1028052"/>
          </a:xfrm>
          <a:prstGeom prst="rect">
            <a:avLst/>
          </a:prstGeom>
        </p:spPr>
      </p:pic>
      <p:sp>
        <p:nvSpPr>
          <p:cNvPr id="14403"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6" name="矩形 15"/>
          <p:cNvSpPr/>
          <p:nvPr/>
        </p:nvSpPr>
        <p:spPr>
          <a:xfrm>
            <a:off x="1273762" y="1636712"/>
            <a:ext cx="7947025" cy="892552"/>
          </a:xfrm>
          <a:prstGeom prst="rect">
            <a:avLst/>
          </a:prstGeom>
        </p:spPr>
        <p:txBody>
          <a:bodyPr>
            <a:spAutoFit/>
          </a:bodyPr>
          <a:lstStyle/>
          <a:p>
            <a:pPr fontAlgn="auto">
              <a:spcBef>
                <a:spcPts val="0"/>
              </a:spcBef>
              <a:spcAft>
                <a:spcPts val="0"/>
              </a:spcAft>
              <a:defRPr/>
            </a:pPr>
            <a:r>
              <a:rPr kumimoji="0" lang="zh-TW" altLang="en-US" sz="2600" b="1" dirty="0">
                <a:solidFill>
                  <a:schemeClr val="bg2">
                    <a:lumMod val="10000"/>
                  </a:schemeClr>
                </a:solidFill>
                <a:latin typeface="微軟正黑體" pitchFamily="34" charset="-120"/>
                <a:ea typeface="微軟正黑體" pitchFamily="34" charset="-120"/>
              </a:rPr>
              <a:t>關閉業管單位權限、</a:t>
            </a:r>
            <a:r>
              <a:rPr kumimoji="0" lang="zh-TW" altLang="en-US" sz="2600" b="1" dirty="0">
                <a:solidFill>
                  <a:srgbClr val="0000CC"/>
                </a:solidFill>
                <a:latin typeface="微軟正黑體" pitchFamily="34" charset="-120"/>
                <a:ea typeface="微軟正黑體" pitchFamily="34" charset="-120"/>
              </a:rPr>
              <a:t>繳交檢核表</a:t>
            </a:r>
            <a:r>
              <a:rPr kumimoji="0" lang="zh-TW" altLang="en-US" sz="2600" b="1" dirty="0">
                <a:solidFill>
                  <a:schemeClr val="bg2">
                    <a:lumMod val="10000"/>
                  </a:schemeClr>
                </a:solidFill>
                <a:latin typeface="微軟正黑體" pitchFamily="34" charset="-120"/>
                <a:ea typeface="微軟正黑體" pitchFamily="34" charset="-120"/>
              </a:rPr>
              <a:t>、第</a:t>
            </a:r>
            <a:r>
              <a:rPr kumimoji="0" lang="en-US" altLang="zh-TW" sz="2600" b="1" dirty="0">
                <a:solidFill>
                  <a:schemeClr val="bg2">
                    <a:lumMod val="10000"/>
                  </a:schemeClr>
                </a:solidFill>
                <a:latin typeface="微軟正黑體" pitchFamily="34" charset="-120"/>
                <a:ea typeface="微軟正黑體" pitchFamily="34" charset="-120"/>
              </a:rPr>
              <a:t>1</a:t>
            </a:r>
            <a:r>
              <a:rPr kumimoji="0" lang="zh-TW" altLang="en-US" sz="2600" b="1" dirty="0">
                <a:solidFill>
                  <a:schemeClr val="bg2">
                    <a:lumMod val="10000"/>
                  </a:schemeClr>
                </a:solidFill>
                <a:latin typeface="微軟正黑體" pitchFamily="34" charset="-120"/>
                <a:ea typeface="微軟正黑體" pitchFamily="34" charset="-120"/>
              </a:rPr>
              <a:t>次交叉比對：</a:t>
            </a:r>
            <a:endParaRPr kumimoji="0" lang="en-US" altLang="zh-TW" sz="2600" b="1" dirty="0">
              <a:solidFill>
                <a:schemeClr val="bg2">
                  <a:lumMod val="10000"/>
                </a:schemeClr>
              </a:solidFill>
              <a:latin typeface="微軟正黑體" pitchFamily="34" charset="-120"/>
              <a:ea typeface="微軟正黑體" pitchFamily="34" charset="-120"/>
            </a:endParaRPr>
          </a:p>
          <a:p>
            <a:pPr fontAlgn="auto">
              <a:spcBef>
                <a:spcPts val="0"/>
              </a:spcBef>
              <a:spcAft>
                <a:spcPts val="0"/>
              </a:spcAft>
              <a:defRPr/>
            </a:pPr>
            <a:r>
              <a:rPr kumimoji="0" lang="en-US" altLang="zh-TW" sz="2600" b="1" u="sng" dirty="0" smtClean="0">
                <a:solidFill>
                  <a:srgbClr val="FF0000"/>
                </a:solidFill>
                <a:latin typeface="微軟正黑體" pitchFamily="34" charset="-120"/>
                <a:ea typeface="微軟正黑體" pitchFamily="34" charset="-120"/>
              </a:rPr>
              <a:t>10/21</a:t>
            </a:r>
            <a:r>
              <a:rPr kumimoji="0" lang="zh-TW" altLang="en-US" sz="2600" b="1" dirty="0" smtClean="0">
                <a:solidFill>
                  <a:schemeClr val="bg2">
                    <a:lumMod val="10000"/>
                  </a:schemeClr>
                </a:solidFill>
                <a:latin typeface="微軟正黑體" pitchFamily="34" charset="-120"/>
                <a:ea typeface="微軟正黑體" pitchFamily="34" charset="-120"/>
              </a:rPr>
              <a:t>下午</a:t>
            </a:r>
            <a:r>
              <a:rPr kumimoji="0" lang="en-US" altLang="zh-TW" sz="2600" b="1" dirty="0" smtClean="0">
                <a:solidFill>
                  <a:schemeClr val="bg2">
                    <a:lumMod val="10000"/>
                  </a:schemeClr>
                </a:solidFill>
                <a:latin typeface="微軟正黑體" pitchFamily="34" charset="-120"/>
                <a:ea typeface="微軟正黑體" pitchFamily="34" charset="-120"/>
              </a:rPr>
              <a:t>14:00</a:t>
            </a:r>
            <a:endParaRPr kumimoji="0" lang="en-US" altLang="zh-TW" sz="2600" b="1" dirty="0">
              <a:solidFill>
                <a:schemeClr val="bg2">
                  <a:lumMod val="10000"/>
                </a:schemeClr>
              </a:solidFill>
              <a:latin typeface="微軟正黑體" pitchFamily="34" charset="-120"/>
              <a:ea typeface="微軟正黑體"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2666470907"/>
              </p:ext>
            </p:extLst>
          </p:nvPr>
        </p:nvGraphicFramePr>
        <p:xfrm>
          <a:off x="467544" y="2736708"/>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10</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bg1"/>
                          </a:solidFill>
                          <a:latin typeface="微軟正黑體" pitchFamily="34" charset="-120"/>
                          <a:ea typeface="微軟正黑體" pitchFamily="34" charset="-120"/>
                          <a:cs typeface="+mn-cs"/>
                        </a:rPr>
                        <a:t>21</a:t>
                      </a:r>
                      <a:endParaRPr lang="zh-TW" altLang="en-US" sz="2800" b="1"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3" name="矩形 12"/>
          <p:cNvSpPr/>
          <p:nvPr/>
        </p:nvSpPr>
        <p:spPr>
          <a:xfrm>
            <a:off x="5292080" y="2652908"/>
            <a:ext cx="3384376" cy="2092881"/>
          </a:xfrm>
          <a:prstGeom prst="rect">
            <a:avLst/>
          </a:prstGeom>
        </p:spPr>
        <p:txBody>
          <a:bodyPr wrap="square">
            <a:spAutoFit/>
          </a:bodyPr>
          <a:lstStyle/>
          <a:p>
            <a:pPr fontAlgn="auto">
              <a:spcBef>
                <a:spcPts val="0"/>
              </a:spcBef>
              <a:spcAft>
                <a:spcPts val="0"/>
              </a:spcAft>
              <a:defRPr/>
            </a:pPr>
            <a:r>
              <a:rPr kumimoji="0" lang="zh-TW" altLang="en-US" sz="2600" b="1" dirty="0" smtClean="0">
                <a:solidFill>
                  <a:srgbClr val="0000CC"/>
                </a:solidFill>
                <a:latin typeface="微軟正黑體" pitchFamily="34" charset="-120"/>
                <a:ea typeface="微軟正黑體" pitchFamily="34" charset="-120"/>
              </a:rPr>
              <a:t>使用文件：</a:t>
            </a:r>
            <a:endParaRPr kumimoji="0" lang="en-US" altLang="zh-TW" sz="2600" b="1" dirty="0">
              <a:solidFill>
                <a:srgbClr val="0000CC"/>
              </a:solidFill>
              <a:latin typeface="微軟正黑體" pitchFamily="34" charset="-120"/>
              <a:ea typeface="微軟正黑體" pitchFamily="34" charset="-120"/>
            </a:endParaRPr>
          </a:p>
          <a:p>
            <a:pPr marL="514350" indent="-514350" fontAlgn="auto">
              <a:spcBef>
                <a:spcPts val="0"/>
              </a:spcBef>
              <a:spcAft>
                <a:spcPts val="0"/>
              </a:spcAft>
              <a:buFontTx/>
              <a:buAutoNum type="arabicPeriod"/>
              <a:defRPr/>
            </a:pPr>
            <a:r>
              <a:rPr kumimoji="0" lang="zh-TW" altLang="en-US" sz="2600" b="1" dirty="0">
                <a:solidFill>
                  <a:srgbClr val="0000CC"/>
                </a:solidFill>
                <a:latin typeface="微軟正黑體" pitchFamily="34" charset="-120"/>
                <a:ea typeface="微軟正黑體" pitchFamily="34" charset="-120"/>
              </a:rPr>
              <a:t>系所單位進度檢核表</a:t>
            </a:r>
            <a:r>
              <a:rPr kumimoji="0" lang="en-US" altLang="zh-TW" sz="2600" b="1" dirty="0">
                <a:solidFill>
                  <a:srgbClr val="0000CC"/>
                </a:solidFill>
                <a:latin typeface="微軟正黑體" pitchFamily="34" charset="-120"/>
                <a:ea typeface="微軟正黑體" pitchFamily="34" charset="-120"/>
              </a:rPr>
              <a:t>(</a:t>
            </a:r>
            <a:r>
              <a:rPr kumimoji="0" lang="zh-TW" altLang="en-US" sz="2600" b="1" dirty="0">
                <a:solidFill>
                  <a:srgbClr val="0000CC"/>
                </a:solidFill>
                <a:latin typeface="微軟正黑體" pitchFamily="34" charset="-120"/>
                <a:ea typeface="微軟正黑體" pitchFamily="34" charset="-120"/>
              </a:rPr>
              <a:t>請業管留存</a:t>
            </a:r>
            <a:r>
              <a:rPr kumimoji="0" lang="en-US" altLang="zh-TW" sz="2600" b="1" dirty="0" smtClean="0">
                <a:solidFill>
                  <a:srgbClr val="0000CC"/>
                </a:solidFill>
                <a:latin typeface="微軟正黑體" pitchFamily="34" charset="-120"/>
                <a:ea typeface="微軟正黑體" pitchFamily="34" charset="-120"/>
              </a:rPr>
              <a:t>)</a:t>
            </a:r>
          </a:p>
          <a:p>
            <a:pPr marL="514350" indent="-514350" fontAlgn="auto">
              <a:spcBef>
                <a:spcPts val="0"/>
              </a:spcBef>
              <a:spcAft>
                <a:spcPts val="0"/>
              </a:spcAft>
              <a:buAutoNum type="arabicPeriod"/>
              <a:defRPr/>
            </a:pPr>
            <a:r>
              <a:rPr kumimoji="0" lang="zh-TW" altLang="en-US" sz="2600" b="1" dirty="0">
                <a:solidFill>
                  <a:srgbClr val="0000CC"/>
                </a:solidFill>
                <a:latin typeface="微軟正黑體" pitchFamily="34" charset="-120"/>
                <a:ea typeface="微軟正黑體" pitchFamily="34" charset="-120"/>
              </a:rPr>
              <a:t>業管單位進度檢核表</a:t>
            </a:r>
            <a:endParaRPr kumimoji="0" lang="en-US" altLang="zh-TW" sz="2600" b="1" dirty="0">
              <a:solidFill>
                <a:srgbClr val="0000CC"/>
              </a:solidFill>
              <a:latin typeface="微軟正黑體" pitchFamily="34" charset="-120"/>
              <a:ea typeface="微軟正黑體" pitchFamily="34" charset="-120"/>
            </a:endParaRPr>
          </a:p>
        </p:txBody>
      </p:sp>
    </p:spTree>
    <p:extLst>
      <p:ext uri="{BB962C8B-B14F-4D97-AF65-F5344CB8AC3E}">
        <p14:creationId xmlns:p14="http://schemas.microsoft.com/office/powerpoint/2010/main" val="4707438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5"/>
          <p:cNvSpPr>
            <a:spLocks noGrp="1" noChangeArrowheads="1"/>
          </p:cNvSpPr>
          <p:nvPr>
            <p:ph type="title"/>
          </p:nvPr>
        </p:nvSpPr>
        <p:spPr>
          <a:xfrm>
            <a:off x="1274316" y="562327"/>
            <a:ext cx="8338244" cy="706437"/>
          </a:xfrm>
        </p:spPr>
        <p:txBody>
          <a:bodyPr/>
          <a:lstStyle/>
          <a:p>
            <a:pPr algn="l" eaLnBrk="1" hangingPunct="1"/>
            <a:r>
              <a:rPr altLang="en-US" dirty="0" err="1" smtClean="0">
                <a:latin typeface="微軟正黑體" panose="020B0604030504040204" pitchFamily="34" charset="-120"/>
                <a:ea typeface="微軟正黑體" panose="020B0604030504040204" pitchFamily="34" charset="-120"/>
              </a:rPr>
              <a:t>作業時程</a:t>
            </a:r>
            <a:r>
              <a:rPr lang="en-US"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第</a:t>
            </a: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次交叉比對</a:t>
            </a:r>
            <a:endParaRPr lang="en-US" altLang="ko-KR" dirty="0" smtClean="0">
              <a:latin typeface="微軟正黑體" panose="020B0604030504040204" pitchFamily="34" charset="-120"/>
              <a:ea typeface="微軟正黑體" panose="020B0604030504040204"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500835"/>
            <a:ext cx="1385343" cy="1028052"/>
          </a:xfrm>
          <a:prstGeom prst="rect">
            <a:avLst/>
          </a:prstGeom>
        </p:spPr>
      </p:pic>
      <p:sp>
        <p:nvSpPr>
          <p:cNvPr id="14403"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6" name="矩形 15"/>
          <p:cNvSpPr/>
          <p:nvPr/>
        </p:nvSpPr>
        <p:spPr>
          <a:xfrm>
            <a:off x="1273762" y="1636712"/>
            <a:ext cx="7947025" cy="892552"/>
          </a:xfrm>
          <a:prstGeom prst="rect">
            <a:avLst/>
          </a:prstGeom>
        </p:spPr>
        <p:txBody>
          <a:bodyPr>
            <a:spAutoFit/>
          </a:bodyPr>
          <a:lstStyle/>
          <a:p>
            <a:pPr fontAlgn="auto">
              <a:spcBef>
                <a:spcPts val="0"/>
              </a:spcBef>
              <a:spcAft>
                <a:spcPts val="0"/>
              </a:spcAft>
              <a:defRPr/>
            </a:pPr>
            <a:r>
              <a:rPr kumimoji="0" lang="zh-TW" altLang="en-US" sz="2600" b="1" dirty="0">
                <a:solidFill>
                  <a:schemeClr val="bg2">
                    <a:lumMod val="10000"/>
                  </a:schemeClr>
                </a:solidFill>
                <a:latin typeface="微軟正黑體" pitchFamily="34" charset="-120"/>
                <a:ea typeface="微軟正黑體" pitchFamily="34" charset="-120"/>
              </a:rPr>
              <a:t>第</a:t>
            </a:r>
            <a:r>
              <a:rPr kumimoji="0" lang="en-US" altLang="zh-TW" sz="2600" b="1" dirty="0">
                <a:solidFill>
                  <a:schemeClr val="bg2">
                    <a:lumMod val="10000"/>
                  </a:schemeClr>
                </a:solidFill>
                <a:latin typeface="微軟正黑體" pitchFamily="34" charset="-120"/>
                <a:ea typeface="微軟正黑體" pitchFamily="34" charset="-120"/>
              </a:rPr>
              <a:t>2</a:t>
            </a:r>
            <a:r>
              <a:rPr kumimoji="0" lang="zh-TW" altLang="en-US" sz="2600" b="1" dirty="0">
                <a:solidFill>
                  <a:schemeClr val="bg2">
                    <a:lumMod val="10000"/>
                  </a:schemeClr>
                </a:solidFill>
                <a:latin typeface="微軟正黑體" pitchFamily="34" charset="-120"/>
                <a:ea typeface="微軟正黑體" pitchFamily="34" charset="-120"/>
              </a:rPr>
              <a:t>次交叉比對：</a:t>
            </a:r>
            <a:endParaRPr kumimoji="0" lang="en-US" altLang="zh-TW" sz="2600" b="1" dirty="0">
              <a:solidFill>
                <a:schemeClr val="bg2">
                  <a:lumMod val="10000"/>
                </a:schemeClr>
              </a:solidFill>
              <a:latin typeface="微軟正黑體" pitchFamily="34" charset="-120"/>
              <a:ea typeface="微軟正黑體" pitchFamily="34" charset="-120"/>
            </a:endParaRPr>
          </a:p>
          <a:p>
            <a:pPr fontAlgn="auto">
              <a:spcBef>
                <a:spcPts val="0"/>
              </a:spcBef>
              <a:spcAft>
                <a:spcPts val="0"/>
              </a:spcAft>
              <a:defRPr/>
            </a:pPr>
            <a:r>
              <a:rPr kumimoji="0" lang="en-US" altLang="zh-TW" sz="2600" b="1" u="sng" dirty="0" smtClean="0">
                <a:solidFill>
                  <a:srgbClr val="FF0000"/>
                </a:solidFill>
                <a:latin typeface="微軟正黑體" pitchFamily="34" charset="-120"/>
                <a:ea typeface="微軟正黑體" pitchFamily="34" charset="-120"/>
              </a:rPr>
              <a:t>10/23</a:t>
            </a:r>
            <a:r>
              <a:rPr kumimoji="0" lang="zh-TW" altLang="en-US" sz="2600" b="1" dirty="0" smtClean="0">
                <a:solidFill>
                  <a:schemeClr val="bg2">
                    <a:lumMod val="10000"/>
                  </a:schemeClr>
                </a:solidFill>
                <a:latin typeface="微軟正黑體" pitchFamily="34" charset="-120"/>
                <a:ea typeface="微軟正黑體" pitchFamily="34" charset="-120"/>
              </a:rPr>
              <a:t>下午</a:t>
            </a:r>
            <a:r>
              <a:rPr kumimoji="0" lang="en-US" altLang="zh-TW" sz="2600" b="1" dirty="0" smtClean="0">
                <a:solidFill>
                  <a:schemeClr val="bg2">
                    <a:lumMod val="10000"/>
                  </a:schemeClr>
                </a:solidFill>
                <a:latin typeface="微軟正黑體" pitchFamily="34" charset="-120"/>
                <a:ea typeface="微軟正黑體" pitchFamily="34" charset="-120"/>
              </a:rPr>
              <a:t>14:00</a:t>
            </a:r>
            <a:endParaRPr kumimoji="0" lang="en-US" altLang="zh-TW" sz="2600" b="1" dirty="0">
              <a:solidFill>
                <a:schemeClr val="bg2">
                  <a:lumMod val="10000"/>
                </a:schemeClr>
              </a:solidFill>
              <a:latin typeface="微軟正黑體" pitchFamily="34" charset="-120"/>
              <a:ea typeface="微軟正黑體"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2020494483"/>
              </p:ext>
            </p:extLst>
          </p:nvPr>
        </p:nvGraphicFramePr>
        <p:xfrm>
          <a:off x="2411760" y="2736708"/>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10</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4</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5</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6</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11</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bg1"/>
                          </a:solidFill>
                          <a:latin typeface="微軟正黑體" pitchFamily="34" charset="-120"/>
                          <a:ea typeface="微軟正黑體" pitchFamily="34" charset="-120"/>
                          <a:cs typeface="+mn-cs"/>
                        </a:rPr>
                        <a:t>23</a:t>
                      </a:r>
                      <a:endParaRPr lang="zh-TW" altLang="en-US" sz="2800" b="1" kern="1200" dirty="0">
                        <a:solidFill>
                          <a:schemeClr val="bg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26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29</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TW" sz="2800" b="1" dirty="0" smtClean="0">
                          <a:latin typeface="微軟正黑體" panose="020B0604030504040204" pitchFamily="34" charset="-120"/>
                          <a:ea typeface="微軟正黑體" panose="020B0604030504040204" pitchFamily="34" charset="-120"/>
                        </a:rPr>
                        <a:t>31</a:t>
                      </a: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24539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5"/>
          <p:cNvSpPr>
            <a:spLocks noGrp="1" noChangeArrowheads="1"/>
          </p:cNvSpPr>
          <p:nvPr>
            <p:ph type="title"/>
          </p:nvPr>
        </p:nvSpPr>
        <p:spPr>
          <a:xfrm>
            <a:off x="1274316" y="547307"/>
            <a:ext cx="8338244" cy="706437"/>
          </a:xfrm>
        </p:spPr>
        <p:txBody>
          <a:bodyPr/>
          <a:lstStyle/>
          <a:p>
            <a:pPr algn="l" eaLnBrk="1" hangingPunct="1"/>
            <a:r>
              <a:rPr lang="zh-TW" altLang="en-US" sz="4000" dirty="0">
                <a:latin typeface="微軟正黑體" panose="020B0604030504040204" pitchFamily="34" charset="-120"/>
                <a:ea typeface="微軟正黑體" panose="020B0604030504040204" pitchFamily="34" charset="-120"/>
              </a:rPr>
              <a:t>作業時程</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資料修正作業時程</a:t>
            </a:r>
            <a:endParaRPr lang="en-US" altLang="ko-KR" sz="4200" dirty="0">
              <a:latin typeface="微軟正黑體" panose="020B0604030504040204" pitchFamily="34" charset="-120"/>
              <a:ea typeface="微軟正黑體" panose="020B0604030504040204"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500835"/>
            <a:ext cx="1385343" cy="1028052"/>
          </a:xfrm>
          <a:prstGeom prst="rect">
            <a:avLst/>
          </a:prstGeom>
        </p:spPr>
      </p:pic>
      <p:sp>
        <p:nvSpPr>
          <p:cNvPr id="14403"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6" name="矩形 15"/>
          <p:cNvSpPr/>
          <p:nvPr/>
        </p:nvSpPr>
        <p:spPr>
          <a:xfrm>
            <a:off x="1273763" y="1636712"/>
            <a:ext cx="7618718" cy="892552"/>
          </a:xfrm>
          <a:prstGeom prst="rect">
            <a:avLst/>
          </a:prstGeom>
        </p:spPr>
        <p:txBody>
          <a:bodyPr wrap="square">
            <a:spAutoFit/>
          </a:bodyPr>
          <a:lstStyle/>
          <a:p>
            <a:pPr fontAlgn="auto">
              <a:spcBef>
                <a:spcPts val="0"/>
              </a:spcBef>
              <a:spcAft>
                <a:spcPts val="0"/>
              </a:spcAft>
              <a:defRPr/>
            </a:pPr>
            <a:r>
              <a:rPr kumimoji="0" lang="zh-TW" altLang="en-US" sz="2600" b="1" dirty="0" smtClean="0">
                <a:solidFill>
                  <a:schemeClr val="bg2">
                    <a:lumMod val="10000"/>
                  </a:schemeClr>
                </a:solidFill>
                <a:latin typeface="微軟正黑體" pitchFamily="34" charset="-120"/>
                <a:ea typeface="微軟正黑體" pitchFamily="34" charset="-120"/>
              </a:rPr>
              <a:t>開放</a:t>
            </a:r>
            <a:r>
              <a:rPr kumimoji="0" lang="zh-TW" altLang="en-US" sz="2600" b="1" u="sng" dirty="0" smtClean="0">
                <a:solidFill>
                  <a:srgbClr val="0000CC"/>
                </a:solidFill>
                <a:latin typeface="微軟正黑體" pitchFamily="34" charset="-120"/>
                <a:ea typeface="微軟正黑體" pitchFamily="34" charset="-120"/>
              </a:rPr>
              <a:t>申請</a:t>
            </a:r>
            <a:r>
              <a:rPr kumimoji="0" lang="zh-TW" altLang="en-US" sz="2600" b="1" dirty="0">
                <a:solidFill>
                  <a:schemeClr val="bg2">
                    <a:lumMod val="10000"/>
                  </a:schemeClr>
                </a:solidFill>
                <a:latin typeface="微軟正黑體" pitchFamily="34" charset="-120"/>
                <a:ea typeface="微軟正黑體" pitchFamily="34" charset="-120"/>
              </a:rPr>
              <a:t>修正「當期及歷史資料」：</a:t>
            </a:r>
            <a:endParaRPr kumimoji="0" lang="en-US" altLang="zh-TW" sz="2600" b="1" dirty="0">
              <a:solidFill>
                <a:schemeClr val="bg2">
                  <a:lumMod val="10000"/>
                </a:schemeClr>
              </a:solidFill>
              <a:latin typeface="微軟正黑體" pitchFamily="34" charset="-120"/>
              <a:ea typeface="微軟正黑體" pitchFamily="34" charset="-120"/>
            </a:endParaRPr>
          </a:p>
          <a:p>
            <a:pPr fontAlgn="auto">
              <a:spcBef>
                <a:spcPts val="0"/>
              </a:spcBef>
              <a:spcAft>
                <a:spcPts val="0"/>
              </a:spcAft>
              <a:defRPr/>
            </a:pPr>
            <a:r>
              <a:rPr kumimoji="0" lang="en-US" altLang="zh-TW" sz="2600" b="1" u="sng" dirty="0" smtClean="0">
                <a:solidFill>
                  <a:srgbClr val="FF0000"/>
                </a:solidFill>
                <a:latin typeface="微軟正黑體" pitchFamily="34" charset="-120"/>
                <a:ea typeface="微軟正黑體" pitchFamily="34" charset="-120"/>
              </a:rPr>
              <a:t>11/02 </a:t>
            </a:r>
            <a:r>
              <a:rPr kumimoji="0" lang="en-US" altLang="zh-TW" sz="2600" b="1" dirty="0" smtClean="0">
                <a:solidFill>
                  <a:schemeClr val="bg2">
                    <a:lumMod val="10000"/>
                  </a:schemeClr>
                </a:solidFill>
                <a:latin typeface="微軟正黑體" pitchFamily="34" charset="-120"/>
                <a:ea typeface="微軟正黑體" pitchFamily="34" charset="-120"/>
              </a:rPr>
              <a:t>~ </a:t>
            </a:r>
            <a:r>
              <a:rPr kumimoji="0" lang="en-US" altLang="zh-TW" sz="2600" b="1" u="sng" dirty="0" smtClean="0">
                <a:solidFill>
                  <a:srgbClr val="FF0000"/>
                </a:solidFill>
                <a:latin typeface="微軟正黑體" pitchFamily="34" charset="-120"/>
                <a:ea typeface="微軟正黑體" pitchFamily="34" charset="-120"/>
              </a:rPr>
              <a:t>11/05</a:t>
            </a:r>
            <a:r>
              <a:rPr kumimoji="0" lang="zh-TW" altLang="en-US" sz="2600" b="1" dirty="0" smtClean="0">
                <a:solidFill>
                  <a:srgbClr val="0000CC"/>
                </a:solidFill>
                <a:latin typeface="微軟正黑體" pitchFamily="34" charset="-120"/>
                <a:ea typeface="微軟正黑體" pitchFamily="34" charset="-120"/>
              </a:rPr>
              <a:t>系所</a:t>
            </a:r>
            <a:r>
              <a:rPr kumimoji="0" lang="zh-TW" altLang="en-US" sz="2600" b="1" dirty="0" smtClean="0">
                <a:latin typeface="微軟正黑體" pitchFamily="34" charset="-120"/>
                <a:ea typeface="微軟正黑體" pitchFamily="34" charset="-120"/>
              </a:rPr>
              <a:t>繳交</a:t>
            </a:r>
            <a:r>
              <a:rPr kumimoji="0" lang="zh-TW" altLang="en-US" sz="2600" b="1" dirty="0" smtClean="0">
                <a:solidFill>
                  <a:srgbClr val="0000CC"/>
                </a:solidFill>
                <a:latin typeface="微軟正黑體" pitchFamily="34" charset="-120"/>
                <a:ea typeface="微軟正黑體" pitchFamily="34" charset="-120"/>
              </a:rPr>
              <a:t>修正申請表</a:t>
            </a:r>
            <a:r>
              <a:rPr kumimoji="0" lang="zh-TW" altLang="en-US" sz="2600" b="1" dirty="0" smtClean="0">
                <a:latin typeface="微軟正黑體" pitchFamily="34" charset="-120"/>
                <a:ea typeface="微軟正黑體" pitchFamily="34" charset="-120"/>
              </a:rPr>
              <a:t>至業管單位</a:t>
            </a:r>
            <a:endParaRPr kumimoji="0" lang="en-US" altLang="zh-TW" sz="2600" b="1" dirty="0">
              <a:latin typeface="微軟正黑體" pitchFamily="34" charset="-120"/>
              <a:ea typeface="微軟正黑體" pitchFamily="34"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2108611814"/>
              </p:ext>
            </p:extLst>
          </p:nvPr>
        </p:nvGraphicFramePr>
        <p:xfrm>
          <a:off x="2411760" y="2736708"/>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11</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9</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11</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845236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橢圓 5"/>
          <p:cNvSpPr/>
          <p:nvPr/>
        </p:nvSpPr>
        <p:spPr>
          <a:xfrm>
            <a:off x="2589217" y="1751017"/>
            <a:ext cx="3176587" cy="333057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dirty="0">
              <a:solidFill>
                <a:prstClr val="white"/>
              </a:solidFill>
            </a:endParaRPr>
          </a:p>
        </p:txBody>
      </p:sp>
      <p:sp>
        <p:nvSpPr>
          <p:cNvPr id="12" name="流程圖: 文件 11"/>
          <p:cNvSpPr/>
          <p:nvPr/>
        </p:nvSpPr>
        <p:spPr>
          <a:xfrm>
            <a:off x="3619504" y="3957642"/>
            <a:ext cx="936625" cy="7207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其它</a:t>
            </a:r>
          </a:p>
        </p:txBody>
      </p:sp>
      <p:sp>
        <p:nvSpPr>
          <p:cNvPr id="9" name="流程圖: 文件 8"/>
          <p:cNvSpPr/>
          <p:nvPr/>
        </p:nvSpPr>
        <p:spPr>
          <a:xfrm>
            <a:off x="4086229" y="2695579"/>
            <a:ext cx="936625" cy="7207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學生</a:t>
            </a:r>
          </a:p>
        </p:txBody>
      </p:sp>
      <p:sp>
        <p:nvSpPr>
          <p:cNvPr id="10" name="流程圖: 文件 9"/>
          <p:cNvSpPr/>
          <p:nvPr/>
        </p:nvSpPr>
        <p:spPr>
          <a:xfrm>
            <a:off x="4095750" y="3375025"/>
            <a:ext cx="935038" cy="71913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校地</a:t>
            </a:r>
            <a:endParaRPr kumimoji="0" lang="en-US" altLang="zh-TW"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建築</a:t>
            </a:r>
          </a:p>
        </p:txBody>
      </p:sp>
      <p:sp>
        <p:nvSpPr>
          <p:cNvPr id="8" name="流程圖: 文件 7"/>
          <p:cNvSpPr/>
          <p:nvPr/>
        </p:nvSpPr>
        <p:spPr>
          <a:xfrm>
            <a:off x="3778254" y="2200279"/>
            <a:ext cx="936625" cy="7207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課程</a:t>
            </a:r>
          </a:p>
        </p:txBody>
      </p:sp>
      <p:sp>
        <p:nvSpPr>
          <p:cNvPr id="21511" name="Title 1"/>
          <p:cNvSpPr>
            <a:spLocks noGrp="1"/>
          </p:cNvSpPr>
          <p:nvPr>
            <p:ph type="title"/>
            <p:custDataLst>
              <p:custData r:id="rId1"/>
            </p:custDataLst>
          </p:nvPr>
        </p:nvSpPr>
        <p:spPr>
          <a:xfrm>
            <a:off x="457200" y="457200"/>
            <a:ext cx="8229600" cy="1143000"/>
          </a:xfrm>
        </p:spPr>
        <p:txBody>
          <a:bodyPr/>
          <a:lstStyle/>
          <a:p>
            <a:pPr eaLnBrk="1" hangingPunct="1"/>
            <a:r>
              <a:rPr lang="zh-TW" altLang="en-US" b="1" smtClean="0">
                <a:solidFill>
                  <a:srgbClr val="FB0065"/>
                </a:solidFill>
                <a:latin typeface="微軟正黑體" panose="020B0604030504040204" pitchFamily="34" charset="-120"/>
                <a:ea typeface="微軟正黑體" panose="020B0604030504040204" pitchFamily="34" charset="-120"/>
              </a:rPr>
              <a:t>教育部技專資料庫後續影響</a:t>
            </a:r>
            <a:endParaRPr lang="en-US" altLang="zh-TW" b="1" smtClean="0">
              <a:solidFill>
                <a:srgbClr val="FB0065"/>
              </a:solidFill>
              <a:latin typeface="微軟正黑體" panose="020B0604030504040204" pitchFamily="34" charset="-120"/>
              <a:ea typeface="微軟正黑體" panose="020B0604030504040204" pitchFamily="34" charset="-120"/>
            </a:endParaRPr>
          </a:p>
        </p:txBody>
      </p:sp>
      <p:sp>
        <p:nvSpPr>
          <p:cNvPr id="5" name="流程圖: 文件 4"/>
          <p:cNvSpPr/>
          <p:nvPr/>
        </p:nvSpPr>
        <p:spPr>
          <a:xfrm>
            <a:off x="3114679" y="2560642"/>
            <a:ext cx="936625" cy="7207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師資</a:t>
            </a:r>
          </a:p>
        </p:txBody>
      </p:sp>
      <p:sp>
        <p:nvSpPr>
          <p:cNvPr id="7" name="流程圖: 文件 6"/>
          <p:cNvSpPr/>
          <p:nvPr/>
        </p:nvSpPr>
        <p:spPr>
          <a:xfrm>
            <a:off x="3241675" y="3238500"/>
            <a:ext cx="935038" cy="71913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招生</a:t>
            </a:r>
          </a:p>
        </p:txBody>
      </p:sp>
      <p:sp>
        <p:nvSpPr>
          <p:cNvPr id="21515" name="文字方塊 10"/>
          <p:cNvSpPr txBox="1">
            <a:spLocks noChangeArrowheads="1"/>
          </p:cNvSpPr>
          <p:nvPr/>
        </p:nvSpPr>
        <p:spPr bwMode="auto">
          <a:xfrm>
            <a:off x="4564063" y="4083050"/>
            <a:ext cx="101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0" lang="zh-TW" altLang="en-US" sz="1800" b="1">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教育部</a:t>
            </a:r>
          </a:p>
        </p:txBody>
      </p:sp>
      <p:cxnSp>
        <p:nvCxnSpPr>
          <p:cNvPr id="14" name="直線單箭頭接點 13"/>
          <p:cNvCxnSpPr/>
          <p:nvPr/>
        </p:nvCxnSpPr>
        <p:spPr>
          <a:xfrm flipV="1">
            <a:off x="5580063" y="2560642"/>
            <a:ext cx="671512" cy="104775"/>
          </a:xfrm>
          <a:prstGeom prst="straightConnector1">
            <a:avLst/>
          </a:prstGeom>
          <a:ln w="101600">
            <a:solidFill>
              <a:srgbClr val="FF00FF"/>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6299200" y="1984379"/>
            <a:ext cx="935038" cy="11525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總量管制小組</a:t>
            </a:r>
          </a:p>
        </p:txBody>
      </p:sp>
      <p:cxnSp>
        <p:nvCxnSpPr>
          <p:cNvPr id="17" name="直線單箭頭接點 16"/>
          <p:cNvCxnSpPr/>
          <p:nvPr/>
        </p:nvCxnSpPr>
        <p:spPr>
          <a:xfrm>
            <a:off x="5765804" y="3492504"/>
            <a:ext cx="650875" cy="104775"/>
          </a:xfrm>
          <a:prstGeom prst="straightConnector1">
            <a:avLst/>
          </a:prstGeom>
          <a:ln w="101600">
            <a:solidFill>
              <a:srgbClr val="FF00FF"/>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6403975" y="3263904"/>
            <a:ext cx="935038" cy="11525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臺灣評鑑協會</a:t>
            </a:r>
          </a:p>
        </p:txBody>
      </p:sp>
      <p:sp>
        <p:nvSpPr>
          <p:cNvPr id="21" name="橢圓 20"/>
          <p:cNvSpPr/>
          <p:nvPr/>
        </p:nvSpPr>
        <p:spPr>
          <a:xfrm>
            <a:off x="1109667" y="4624392"/>
            <a:ext cx="1462087" cy="11525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0" lang="zh-TW" altLang="zh-TW" dirty="0">
                <a:solidFill>
                  <a:prstClr val="black"/>
                </a:solidFill>
                <a:latin typeface="微軟正黑體" panose="020B0604030504040204" pitchFamily="34" charset="-120"/>
                <a:ea typeface="微軟正黑體" panose="020B0604030504040204" pitchFamily="34" charset="-120"/>
              </a:rPr>
              <a:t>產學合作資訊網小組</a:t>
            </a:r>
          </a:p>
        </p:txBody>
      </p:sp>
      <p:cxnSp>
        <p:nvCxnSpPr>
          <p:cNvPr id="22" name="直線單箭頭接點 21"/>
          <p:cNvCxnSpPr/>
          <p:nvPr/>
        </p:nvCxnSpPr>
        <p:spPr>
          <a:xfrm flipH="1">
            <a:off x="2411417" y="4418013"/>
            <a:ext cx="403225" cy="279400"/>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26" name="橢圓 25"/>
          <p:cNvSpPr/>
          <p:nvPr/>
        </p:nvSpPr>
        <p:spPr>
          <a:xfrm>
            <a:off x="644525" y="1893888"/>
            <a:ext cx="1462088" cy="115411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0" lang="zh-TW" altLang="zh-TW" dirty="0">
                <a:solidFill>
                  <a:prstClr val="black"/>
                </a:solidFill>
                <a:latin typeface="微軟正黑體" panose="020B0604030504040204" pitchFamily="34" charset="-120"/>
                <a:ea typeface="微軟正黑體" panose="020B0604030504040204" pitchFamily="34" charset="-120"/>
              </a:rPr>
              <a:t>高等教育校務資訊整合平台</a:t>
            </a:r>
          </a:p>
        </p:txBody>
      </p:sp>
      <p:cxnSp>
        <p:nvCxnSpPr>
          <p:cNvPr id="27" name="直線單箭頭接點 26"/>
          <p:cNvCxnSpPr>
            <a:endCxn id="26" idx="6"/>
          </p:cNvCxnSpPr>
          <p:nvPr/>
        </p:nvCxnSpPr>
        <p:spPr>
          <a:xfrm flipH="1" flipV="1">
            <a:off x="2106613" y="2470154"/>
            <a:ext cx="514350" cy="225425"/>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30" name="橢圓 29"/>
          <p:cNvSpPr/>
          <p:nvPr/>
        </p:nvSpPr>
        <p:spPr>
          <a:xfrm>
            <a:off x="644525" y="3238504"/>
            <a:ext cx="1462088" cy="11525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0" lang="zh-TW" altLang="zh-TW" dirty="0">
                <a:solidFill>
                  <a:prstClr val="black"/>
                </a:solidFill>
                <a:latin typeface="微軟正黑體" panose="020B0604030504040204" pitchFamily="34" charset="-120"/>
                <a:ea typeface="微軟正黑體" panose="020B0604030504040204" pitchFamily="34" charset="-120"/>
              </a:rPr>
              <a:t>大專院校產學合作績效評量</a:t>
            </a:r>
          </a:p>
        </p:txBody>
      </p:sp>
      <p:cxnSp>
        <p:nvCxnSpPr>
          <p:cNvPr id="31" name="直線單箭頭接點 30"/>
          <p:cNvCxnSpPr/>
          <p:nvPr/>
        </p:nvCxnSpPr>
        <p:spPr>
          <a:xfrm flipH="1">
            <a:off x="2106613" y="3597275"/>
            <a:ext cx="482600" cy="0"/>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33" name="橢圓 32"/>
          <p:cNvSpPr/>
          <p:nvPr/>
        </p:nvSpPr>
        <p:spPr>
          <a:xfrm>
            <a:off x="2620967" y="5365754"/>
            <a:ext cx="1239837" cy="11541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0" lang="zh-TW" altLang="zh-TW" dirty="0">
                <a:solidFill>
                  <a:prstClr val="black"/>
                </a:solidFill>
                <a:latin typeface="微軟正黑體" panose="020B0604030504040204" pitchFamily="34" charset="-120"/>
                <a:ea typeface="微軟正黑體" panose="020B0604030504040204" pitchFamily="34" charset="-120"/>
              </a:rPr>
              <a:t>大學校院一覽表</a:t>
            </a:r>
          </a:p>
        </p:txBody>
      </p:sp>
      <p:sp>
        <p:nvSpPr>
          <p:cNvPr id="34" name="橢圓 33"/>
          <p:cNvSpPr/>
          <p:nvPr/>
        </p:nvSpPr>
        <p:spPr>
          <a:xfrm>
            <a:off x="4714879" y="5151442"/>
            <a:ext cx="652463" cy="11525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0" lang="zh-TW" altLang="zh-TW" dirty="0">
                <a:solidFill>
                  <a:prstClr val="black"/>
                </a:solidFill>
                <a:latin typeface="微軟正黑體" panose="020B0604030504040204" pitchFamily="34" charset="-120"/>
                <a:ea typeface="微軟正黑體" panose="020B0604030504040204" pitchFamily="34" charset="-120"/>
              </a:rPr>
              <a:t>會計處</a:t>
            </a:r>
          </a:p>
        </p:txBody>
      </p:sp>
      <p:sp>
        <p:nvSpPr>
          <p:cNvPr id="35" name="橢圓 34"/>
          <p:cNvSpPr/>
          <p:nvPr/>
        </p:nvSpPr>
        <p:spPr>
          <a:xfrm>
            <a:off x="5632454" y="4976817"/>
            <a:ext cx="619125" cy="11525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0" lang="zh-TW" altLang="zh-TW" dirty="0">
                <a:solidFill>
                  <a:prstClr val="black"/>
                </a:solidFill>
                <a:latin typeface="微軟正黑體" panose="020B0604030504040204" pitchFamily="34" charset="-120"/>
                <a:ea typeface="微軟正黑體" panose="020B0604030504040204" pitchFamily="34" charset="-120"/>
              </a:rPr>
              <a:t>統計處</a:t>
            </a:r>
          </a:p>
        </p:txBody>
      </p:sp>
      <p:cxnSp>
        <p:nvCxnSpPr>
          <p:cNvPr id="38" name="直線單箭頭接點 37"/>
          <p:cNvCxnSpPr/>
          <p:nvPr/>
        </p:nvCxnSpPr>
        <p:spPr>
          <a:xfrm flipH="1">
            <a:off x="3344867" y="4976817"/>
            <a:ext cx="238125" cy="363537"/>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endCxn id="34" idx="1"/>
          </p:cNvCxnSpPr>
          <p:nvPr/>
        </p:nvCxnSpPr>
        <p:spPr>
          <a:xfrm>
            <a:off x="4662492" y="5081592"/>
            <a:ext cx="147637" cy="238125"/>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a:off x="5367338" y="4619629"/>
            <a:ext cx="398462" cy="461963"/>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5634042" y="4273554"/>
            <a:ext cx="1114425" cy="576263"/>
          </a:xfrm>
          <a:prstGeom prst="straightConnector1">
            <a:avLst/>
          </a:prstGeom>
          <a:ln w="101600">
            <a:solidFill>
              <a:srgbClr val="FF00FF"/>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5" name="橢圓 54"/>
          <p:cNvSpPr/>
          <p:nvPr/>
        </p:nvSpPr>
        <p:spPr>
          <a:xfrm>
            <a:off x="6740529" y="4619629"/>
            <a:ext cx="1431925" cy="11525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計畫案申請</a:t>
            </a:r>
            <a:r>
              <a:rPr kumimoji="0" lang="en-US" altLang="zh-TW" dirty="0">
                <a:solidFill>
                  <a:prstClr val="black"/>
                </a:solidFill>
                <a:latin typeface="微軟正黑體" panose="020B0604030504040204" pitchFamily="34" charset="-120"/>
                <a:ea typeface="微軟正黑體" panose="020B0604030504040204" pitchFamily="34" charset="-120"/>
              </a:rPr>
              <a:t>(</a:t>
            </a:r>
            <a:r>
              <a:rPr kumimoji="0" lang="zh-TW" altLang="en-US" dirty="0">
                <a:solidFill>
                  <a:prstClr val="black"/>
                </a:solidFill>
                <a:latin typeface="微軟正黑體" panose="020B0604030504040204" pitchFamily="34" charset="-120"/>
                <a:ea typeface="微軟正黑體" panose="020B0604030504040204" pitchFamily="34" charset="-120"/>
              </a:rPr>
              <a:t>教卓</a:t>
            </a:r>
            <a:r>
              <a:rPr kumimoji="0" lang="en-US" altLang="zh-TW" dirty="0">
                <a:solidFill>
                  <a:prstClr val="black"/>
                </a:solidFill>
                <a:latin typeface="微軟正黑體" panose="020B0604030504040204" pitchFamily="34" charset="-120"/>
                <a:ea typeface="微軟正黑體" panose="020B0604030504040204" pitchFamily="34" charset="-120"/>
              </a:rPr>
              <a:t>/</a:t>
            </a:r>
            <a:r>
              <a:rPr kumimoji="0" lang="zh-TW" altLang="en-US" dirty="0" smtClean="0">
                <a:solidFill>
                  <a:prstClr val="black"/>
                </a:solidFill>
                <a:latin typeface="微軟正黑體" panose="020B0604030504040204" pitchFamily="34" charset="-120"/>
                <a:ea typeface="微軟正黑體" panose="020B0604030504040204" pitchFamily="34" charset="-120"/>
              </a:rPr>
              <a:t>典範</a:t>
            </a:r>
            <a:r>
              <a:rPr kumimoji="0" lang="en-US" altLang="zh-TW" dirty="0" smtClean="0">
                <a:solidFill>
                  <a:prstClr val="black"/>
                </a:solidFill>
                <a:latin typeface="微軟正黑體" panose="020B0604030504040204" pitchFamily="34" charset="-120"/>
                <a:ea typeface="微軟正黑體" panose="020B0604030504040204" pitchFamily="34" charset="-120"/>
              </a:rPr>
              <a:t>/</a:t>
            </a:r>
            <a:r>
              <a:rPr kumimoji="0" lang="zh-TW" altLang="en-US" dirty="0" smtClean="0">
                <a:solidFill>
                  <a:prstClr val="black"/>
                </a:solidFill>
                <a:latin typeface="微軟正黑體" panose="020B0604030504040204" pitchFamily="34" charset="-120"/>
                <a:ea typeface="微軟正黑體" panose="020B0604030504040204" pitchFamily="34" charset="-120"/>
              </a:rPr>
              <a:t>深耕</a:t>
            </a:r>
            <a:r>
              <a:rPr kumimoji="0" lang="en-US" altLang="zh-TW" dirty="0" smtClean="0">
                <a:solidFill>
                  <a:prstClr val="black"/>
                </a:solidFill>
                <a:latin typeface="微軟正黑體" panose="020B0604030504040204" pitchFamily="34" charset="-120"/>
                <a:ea typeface="微軟正黑體" panose="020B0604030504040204" pitchFamily="34" charset="-120"/>
              </a:rPr>
              <a:t>)</a:t>
            </a:r>
            <a:endParaRPr kumimoji="0" lang="zh-TW" altLang="en-US" dirty="0">
              <a:solidFill>
                <a:prstClr val="black"/>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5"/>
          <p:cNvSpPr>
            <a:spLocks noGrp="1" noChangeArrowheads="1"/>
          </p:cNvSpPr>
          <p:nvPr>
            <p:ph type="title"/>
          </p:nvPr>
        </p:nvSpPr>
        <p:spPr>
          <a:xfrm>
            <a:off x="1274316" y="547307"/>
            <a:ext cx="8338244" cy="706437"/>
          </a:xfrm>
        </p:spPr>
        <p:txBody>
          <a:bodyPr/>
          <a:lstStyle/>
          <a:p>
            <a:pPr algn="l" eaLnBrk="1" hangingPunct="1"/>
            <a:r>
              <a:rPr lang="zh-TW" altLang="en-US" sz="4000" dirty="0">
                <a:latin typeface="微軟正黑體" panose="020B0604030504040204" pitchFamily="34" charset="-120"/>
                <a:ea typeface="微軟正黑體" panose="020B0604030504040204" pitchFamily="34" charset="-120"/>
              </a:rPr>
              <a:t>作業時程</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資料修正作業時程</a:t>
            </a:r>
            <a:endParaRPr lang="en-US" altLang="ko-KR" sz="4200" dirty="0">
              <a:latin typeface="微軟正黑體" panose="020B0604030504040204" pitchFamily="34" charset="-120"/>
              <a:ea typeface="微軟正黑體" panose="020B0604030504040204"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500835"/>
            <a:ext cx="1385343" cy="1028052"/>
          </a:xfrm>
          <a:prstGeom prst="rect">
            <a:avLst/>
          </a:prstGeom>
        </p:spPr>
      </p:pic>
      <p:sp>
        <p:nvSpPr>
          <p:cNvPr id="14403"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6" name="矩形 15"/>
          <p:cNvSpPr/>
          <p:nvPr/>
        </p:nvSpPr>
        <p:spPr>
          <a:xfrm>
            <a:off x="1273762" y="1636712"/>
            <a:ext cx="7947025" cy="1292662"/>
          </a:xfrm>
          <a:prstGeom prst="rect">
            <a:avLst/>
          </a:prstGeom>
        </p:spPr>
        <p:txBody>
          <a:bodyPr>
            <a:spAutoFit/>
          </a:bodyPr>
          <a:lstStyle/>
          <a:p>
            <a:pPr fontAlgn="auto">
              <a:spcBef>
                <a:spcPts val="0"/>
              </a:spcBef>
              <a:spcAft>
                <a:spcPts val="0"/>
              </a:spcAft>
              <a:defRPr/>
            </a:pPr>
            <a:r>
              <a:rPr kumimoji="0" lang="zh-TW" altLang="en-US" sz="2600" b="1" dirty="0" smtClean="0">
                <a:solidFill>
                  <a:schemeClr val="bg2">
                    <a:lumMod val="10000"/>
                  </a:schemeClr>
                </a:solidFill>
                <a:latin typeface="微軟正黑體" pitchFamily="34" charset="-120"/>
                <a:ea typeface="微軟正黑體" pitchFamily="34" charset="-120"/>
              </a:rPr>
              <a:t>開放</a:t>
            </a:r>
            <a:r>
              <a:rPr kumimoji="0" lang="zh-TW" altLang="en-US" sz="2600" b="1" u="sng" dirty="0" smtClean="0">
                <a:solidFill>
                  <a:srgbClr val="0000CC"/>
                </a:solidFill>
                <a:latin typeface="微軟正黑體" pitchFamily="34" charset="-120"/>
                <a:ea typeface="微軟正黑體" pitchFamily="34" charset="-120"/>
              </a:rPr>
              <a:t>申請</a:t>
            </a:r>
            <a:r>
              <a:rPr kumimoji="0" lang="zh-TW" altLang="en-US" sz="2600" b="1" dirty="0" smtClean="0">
                <a:solidFill>
                  <a:schemeClr val="bg2">
                    <a:lumMod val="10000"/>
                  </a:schemeClr>
                </a:solidFill>
                <a:latin typeface="微軟正黑體" pitchFamily="34" charset="-120"/>
                <a:ea typeface="微軟正黑體" pitchFamily="34" charset="-120"/>
              </a:rPr>
              <a:t>修正「當期及歷史資料」：</a:t>
            </a:r>
            <a:endParaRPr kumimoji="0" lang="en-US" altLang="zh-TW" sz="2600" b="1" dirty="0" smtClean="0">
              <a:solidFill>
                <a:schemeClr val="bg2">
                  <a:lumMod val="10000"/>
                </a:schemeClr>
              </a:solidFill>
              <a:latin typeface="微軟正黑體" pitchFamily="34" charset="-120"/>
              <a:ea typeface="微軟正黑體" pitchFamily="34" charset="-120"/>
            </a:endParaRPr>
          </a:p>
          <a:p>
            <a:pPr fontAlgn="auto">
              <a:spcBef>
                <a:spcPts val="0"/>
              </a:spcBef>
              <a:spcAft>
                <a:spcPts val="0"/>
              </a:spcAft>
              <a:defRPr/>
            </a:pPr>
            <a:r>
              <a:rPr kumimoji="0" lang="en-US" altLang="zh-TW" sz="2600" b="1" u="sng" dirty="0" smtClean="0">
                <a:solidFill>
                  <a:srgbClr val="FF0000"/>
                </a:solidFill>
                <a:latin typeface="微軟正黑體" pitchFamily="34" charset="-120"/>
                <a:ea typeface="微軟正黑體" pitchFamily="34" charset="-120"/>
              </a:rPr>
              <a:t>11/06 </a:t>
            </a:r>
            <a:r>
              <a:rPr kumimoji="0" lang="en-US" altLang="zh-TW" sz="2600" b="1" dirty="0" smtClean="0">
                <a:solidFill>
                  <a:schemeClr val="bg2">
                    <a:lumMod val="10000"/>
                  </a:schemeClr>
                </a:solidFill>
                <a:latin typeface="微軟正黑體" pitchFamily="34" charset="-120"/>
                <a:ea typeface="微軟正黑體" pitchFamily="34" charset="-120"/>
              </a:rPr>
              <a:t>~ </a:t>
            </a:r>
            <a:r>
              <a:rPr kumimoji="0" lang="en-US" altLang="zh-TW" sz="2600" b="1" u="sng" dirty="0" smtClean="0">
                <a:solidFill>
                  <a:srgbClr val="FF0000"/>
                </a:solidFill>
                <a:latin typeface="微軟正黑體" pitchFamily="34" charset="-120"/>
                <a:ea typeface="微軟正黑體" pitchFamily="34" charset="-120"/>
              </a:rPr>
              <a:t>11/11</a:t>
            </a:r>
            <a:r>
              <a:rPr kumimoji="0" lang="zh-TW" altLang="en-US" sz="2600" b="1" dirty="0" smtClean="0">
                <a:solidFill>
                  <a:srgbClr val="0000CC"/>
                </a:solidFill>
                <a:latin typeface="微軟正黑體" pitchFamily="34" charset="-120"/>
                <a:ea typeface="微軟正黑體" pitchFamily="34" charset="-120"/>
              </a:rPr>
              <a:t>業管單位</a:t>
            </a:r>
            <a:r>
              <a:rPr kumimoji="0" lang="zh-TW" altLang="en-US" sz="2600" b="1" dirty="0" smtClean="0">
                <a:latin typeface="微軟正黑體" pitchFamily="34" charset="-120"/>
                <a:ea typeface="微軟正黑體" pitchFamily="34" charset="-120"/>
              </a:rPr>
              <a:t>繳交</a:t>
            </a:r>
            <a:r>
              <a:rPr kumimoji="0" lang="zh-TW" altLang="en-US" sz="2600" b="1" dirty="0" smtClean="0">
                <a:solidFill>
                  <a:srgbClr val="0000CC"/>
                </a:solidFill>
                <a:latin typeface="微軟正黑體" pitchFamily="34" charset="-120"/>
                <a:ea typeface="微軟正黑體" pitchFamily="34" charset="-120"/>
              </a:rPr>
              <a:t>申請表</a:t>
            </a:r>
            <a:r>
              <a:rPr kumimoji="0" lang="zh-TW" altLang="en-US" sz="2600" b="1" dirty="0" smtClean="0">
                <a:latin typeface="微軟正黑體" pitchFamily="34" charset="-120"/>
                <a:ea typeface="微軟正黑體" pitchFamily="34" charset="-120"/>
              </a:rPr>
              <a:t>至電算中心</a:t>
            </a:r>
            <a:endParaRPr kumimoji="0" lang="en-US" altLang="zh-TW" sz="2600" b="1" dirty="0" smtClean="0">
              <a:latin typeface="微軟正黑體" pitchFamily="34" charset="-120"/>
              <a:ea typeface="微軟正黑體" pitchFamily="34" charset="-120"/>
            </a:endParaRPr>
          </a:p>
          <a:p>
            <a:pPr fontAlgn="auto">
              <a:spcBef>
                <a:spcPts val="0"/>
              </a:spcBef>
              <a:spcAft>
                <a:spcPts val="0"/>
              </a:spcAft>
              <a:defRPr/>
            </a:pPr>
            <a:endParaRPr kumimoji="0" lang="en-US" altLang="zh-TW" sz="2600" b="1" dirty="0">
              <a:latin typeface="微軟正黑體" pitchFamily="34" charset="-120"/>
              <a:ea typeface="微軟正黑體"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114326955"/>
              </p:ext>
            </p:extLst>
          </p:nvPr>
        </p:nvGraphicFramePr>
        <p:xfrm>
          <a:off x="2411760" y="2736708"/>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11</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9</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11</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97231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5"/>
          <p:cNvSpPr>
            <a:spLocks noGrp="1" noChangeArrowheads="1"/>
          </p:cNvSpPr>
          <p:nvPr>
            <p:ph type="title"/>
          </p:nvPr>
        </p:nvSpPr>
        <p:spPr>
          <a:xfrm>
            <a:off x="1274316" y="547307"/>
            <a:ext cx="8338244" cy="706437"/>
          </a:xfrm>
        </p:spPr>
        <p:txBody>
          <a:bodyPr/>
          <a:lstStyle/>
          <a:p>
            <a:pPr algn="l" eaLnBrk="1" hangingPunct="1"/>
            <a:r>
              <a:rPr lang="zh-TW" altLang="en-US" sz="4000" dirty="0">
                <a:latin typeface="微軟正黑體" panose="020B0604030504040204" pitchFamily="34" charset="-120"/>
                <a:ea typeface="微軟正黑體" panose="020B0604030504040204" pitchFamily="34" charset="-120"/>
              </a:rPr>
              <a:t>作業時程</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資料修正作業時程</a:t>
            </a:r>
            <a:endParaRPr lang="en-US" altLang="ko-KR" sz="4200" dirty="0">
              <a:latin typeface="微軟正黑體" panose="020B0604030504040204" pitchFamily="34" charset="-120"/>
              <a:ea typeface="微軟正黑體" panose="020B0604030504040204" pitchFamily="34" charset="-120"/>
            </a:endParaRPr>
          </a:p>
        </p:txBody>
      </p:sp>
      <p:pic>
        <p:nvPicPr>
          <p:cNvPr id="44" name="그림 96" descr="화살표_031.png"/>
          <p:cNvPicPr>
            <a:picLocks noChangeAspect="1"/>
          </p:cNvPicPr>
          <p:nvPr/>
        </p:nvPicPr>
        <p:blipFill>
          <a:blip r:embed="rId3" cstate="print">
            <a:duotone>
              <a:schemeClr val="accent6">
                <a:shade val="45000"/>
                <a:satMod val="135000"/>
              </a:schemeClr>
              <a:prstClr val="white"/>
            </a:duotone>
          </a:blip>
          <a:stretch>
            <a:fillRect/>
          </a:stretch>
        </p:blipFill>
        <p:spPr>
          <a:xfrm>
            <a:off x="4" y="1500835"/>
            <a:ext cx="1385343" cy="1028052"/>
          </a:xfrm>
          <a:prstGeom prst="rect">
            <a:avLst/>
          </a:prstGeom>
        </p:spPr>
      </p:pic>
      <p:sp>
        <p:nvSpPr>
          <p:cNvPr id="14403" name="AutoShape 7"/>
          <p:cNvSpPr>
            <a:spLocks noChangeAspect="1" noChangeArrowheads="1" noTextEdit="1"/>
          </p:cNvSpPr>
          <p:nvPr/>
        </p:nvSpPr>
        <p:spPr bwMode="auto">
          <a:xfrm>
            <a:off x="-2482850" y="452438"/>
            <a:ext cx="28289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6" name="矩形 15"/>
          <p:cNvSpPr/>
          <p:nvPr/>
        </p:nvSpPr>
        <p:spPr>
          <a:xfrm>
            <a:off x="1273762" y="1636712"/>
            <a:ext cx="7947025" cy="1292662"/>
          </a:xfrm>
          <a:prstGeom prst="rect">
            <a:avLst/>
          </a:prstGeom>
        </p:spPr>
        <p:txBody>
          <a:bodyPr>
            <a:spAutoFit/>
          </a:bodyPr>
          <a:lstStyle/>
          <a:p>
            <a:pPr fontAlgn="auto">
              <a:spcBef>
                <a:spcPts val="0"/>
              </a:spcBef>
              <a:spcAft>
                <a:spcPts val="0"/>
              </a:spcAft>
              <a:defRPr/>
            </a:pPr>
            <a:r>
              <a:rPr kumimoji="0" lang="zh-TW" altLang="en-US" sz="2600" b="1" dirty="0" smtClean="0">
                <a:solidFill>
                  <a:schemeClr val="bg2">
                    <a:lumMod val="10000"/>
                  </a:schemeClr>
                </a:solidFill>
                <a:latin typeface="微軟正黑體" pitchFamily="34" charset="-120"/>
                <a:ea typeface="微軟正黑體" pitchFamily="34" charset="-120"/>
              </a:rPr>
              <a:t>開放</a:t>
            </a:r>
            <a:r>
              <a:rPr kumimoji="0" lang="zh-TW" altLang="en-US" sz="2600" b="1" u="sng" dirty="0" smtClean="0">
                <a:solidFill>
                  <a:srgbClr val="0000CC"/>
                </a:solidFill>
                <a:latin typeface="微軟正黑體" pitchFamily="34" charset="-120"/>
                <a:ea typeface="微軟正黑體" pitchFamily="34" charset="-120"/>
              </a:rPr>
              <a:t>進行</a:t>
            </a:r>
            <a:r>
              <a:rPr kumimoji="0" lang="zh-TW" altLang="en-US" sz="2600" b="1" dirty="0" smtClean="0">
                <a:solidFill>
                  <a:schemeClr val="bg2">
                    <a:lumMod val="10000"/>
                  </a:schemeClr>
                </a:solidFill>
                <a:latin typeface="微軟正黑體" pitchFamily="34" charset="-120"/>
                <a:ea typeface="微軟正黑體" pitchFamily="34" charset="-120"/>
              </a:rPr>
              <a:t>修正「當期及歷史資料」：</a:t>
            </a:r>
            <a:endParaRPr kumimoji="0" lang="en-US" altLang="zh-TW" sz="2600" b="1" dirty="0" smtClean="0">
              <a:solidFill>
                <a:schemeClr val="bg2">
                  <a:lumMod val="10000"/>
                </a:schemeClr>
              </a:solidFill>
              <a:latin typeface="微軟正黑體" pitchFamily="34" charset="-120"/>
              <a:ea typeface="微軟正黑體" pitchFamily="34" charset="-120"/>
            </a:endParaRPr>
          </a:p>
          <a:p>
            <a:pPr fontAlgn="auto">
              <a:spcBef>
                <a:spcPts val="0"/>
              </a:spcBef>
              <a:spcAft>
                <a:spcPts val="0"/>
              </a:spcAft>
              <a:defRPr/>
            </a:pPr>
            <a:r>
              <a:rPr kumimoji="0" lang="en-US" altLang="zh-TW" sz="2600" b="1" u="sng" dirty="0" smtClean="0">
                <a:solidFill>
                  <a:srgbClr val="FF0000"/>
                </a:solidFill>
                <a:latin typeface="微軟正黑體" pitchFamily="34" charset="-120"/>
                <a:ea typeface="微軟正黑體" pitchFamily="34" charset="-120"/>
              </a:rPr>
              <a:t>11/12</a:t>
            </a:r>
            <a:r>
              <a:rPr kumimoji="0" lang="zh-TW" altLang="en-US" sz="2600" b="1" dirty="0" smtClean="0">
                <a:solidFill>
                  <a:schemeClr val="bg2">
                    <a:lumMod val="10000"/>
                  </a:schemeClr>
                </a:solidFill>
                <a:latin typeface="微軟正黑體" pitchFamily="34" charset="-120"/>
                <a:ea typeface="微軟正黑體" pitchFamily="34" charset="-120"/>
              </a:rPr>
              <a:t>上午</a:t>
            </a:r>
            <a:r>
              <a:rPr kumimoji="0" lang="en-US" altLang="zh-TW" sz="2600" b="1" dirty="0" smtClean="0">
                <a:solidFill>
                  <a:schemeClr val="bg2">
                    <a:lumMod val="10000"/>
                  </a:schemeClr>
                </a:solidFill>
                <a:latin typeface="微軟正黑體" pitchFamily="34" charset="-120"/>
                <a:ea typeface="微軟正黑體" pitchFamily="34" charset="-120"/>
              </a:rPr>
              <a:t>09:00 ~ </a:t>
            </a:r>
            <a:r>
              <a:rPr kumimoji="0" lang="en-US" altLang="zh-TW" sz="2600" b="1" u="sng" dirty="0" smtClean="0">
                <a:solidFill>
                  <a:srgbClr val="FF0000"/>
                </a:solidFill>
                <a:latin typeface="微軟正黑體" pitchFamily="34" charset="-120"/>
                <a:ea typeface="微軟正黑體" pitchFamily="34" charset="-120"/>
              </a:rPr>
              <a:t>11/17</a:t>
            </a:r>
            <a:r>
              <a:rPr kumimoji="0" lang="zh-TW" altLang="en-US" sz="2600" b="1" dirty="0" smtClean="0">
                <a:solidFill>
                  <a:schemeClr val="bg2">
                    <a:lumMod val="10000"/>
                  </a:schemeClr>
                </a:solidFill>
                <a:latin typeface="微軟正黑體" pitchFamily="34" charset="-120"/>
                <a:ea typeface="微軟正黑體" pitchFamily="34" charset="-120"/>
              </a:rPr>
              <a:t>下午</a:t>
            </a:r>
            <a:r>
              <a:rPr kumimoji="0" lang="en-US" altLang="zh-TW" sz="2600" b="1" dirty="0" smtClean="0">
                <a:solidFill>
                  <a:schemeClr val="bg2">
                    <a:lumMod val="10000"/>
                  </a:schemeClr>
                </a:solidFill>
                <a:latin typeface="微軟正黑體" pitchFamily="34" charset="-120"/>
                <a:ea typeface="微軟正黑體" pitchFamily="34" charset="-120"/>
              </a:rPr>
              <a:t>17:00</a:t>
            </a:r>
            <a:endParaRPr kumimoji="0" lang="en-US" altLang="zh-TW" sz="2600" b="1" dirty="0" smtClean="0">
              <a:latin typeface="微軟正黑體" pitchFamily="34" charset="-120"/>
              <a:ea typeface="微軟正黑體" pitchFamily="34" charset="-120"/>
            </a:endParaRPr>
          </a:p>
          <a:p>
            <a:pPr fontAlgn="auto">
              <a:spcBef>
                <a:spcPts val="0"/>
              </a:spcBef>
              <a:spcAft>
                <a:spcPts val="0"/>
              </a:spcAft>
              <a:defRPr/>
            </a:pPr>
            <a:endParaRPr kumimoji="0" lang="en-US" altLang="zh-TW" sz="2600" b="1" dirty="0">
              <a:latin typeface="微軟正黑體" pitchFamily="34" charset="-120"/>
              <a:ea typeface="微軟正黑體"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4226684337"/>
              </p:ext>
            </p:extLst>
          </p:nvPr>
        </p:nvGraphicFramePr>
        <p:xfrm>
          <a:off x="2411760" y="2736708"/>
          <a:ext cx="4498403" cy="3960440"/>
        </p:xfrm>
        <a:graphic>
          <a:graphicData uri="http://schemas.openxmlformats.org/drawingml/2006/table">
            <a:tbl>
              <a:tblPr firstRow="1" bandRow="1">
                <a:tableStyleId>{5940675A-B579-460E-94D1-54222C63F5DA}</a:tableStyleId>
              </a:tblPr>
              <a:tblGrid>
                <a:gridCol w="642629">
                  <a:extLst>
                    <a:ext uri="{9D8B030D-6E8A-4147-A177-3AD203B41FA5}">
                      <a16:colId xmlns:a16="http://schemas.microsoft.com/office/drawing/2014/main" val="20000"/>
                    </a:ext>
                  </a:extLst>
                </a:gridCol>
                <a:gridCol w="642629">
                  <a:extLst>
                    <a:ext uri="{9D8B030D-6E8A-4147-A177-3AD203B41FA5}">
                      <a16:colId xmlns:a16="http://schemas.microsoft.com/office/drawing/2014/main" val="20001"/>
                    </a:ext>
                  </a:extLst>
                </a:gridCol>
                <a:gridCol w="642629">
                  <a:extLst>
                    <a:ext uri="{9D8B030D-6E8A-4147-A177-3AD203B41FA5}">
                      <a16:colId xmlns:a16="http://schemas.microsoft.com/office/drawing/2014/main" val="20002"/>
                    </a:ext>
                  </a:extLst>
                </a:gridCol>
                <a:gridCol w="642629">
                  <a:extLst>
                    <a:ext uri="{9D8B030D-6E8A-4147-A177-3AD203B41FA5}">
                      <a16:colId xmlns:a16="http://schemas.microsoft.com/office/drawing/2014/main" val="20003"/>
                    </a:ext>
                  </a:extLst>
                </a:gridCol>
                <a:gridCol w="642629">
                  <a:extLst>
                    <a:ext uri="{9D8B030D-6E8A-4147-A177-3AD203B41FA5}">
                      <a16:colId xmlns:a16="http://schemas.microsoft.com/office/drawing/2014/main" val="20004"/>
                    </a:ext>
                  </a:extLst>
                </a:gridCol>
                <a:gridCol w="642629">
                  <a:extLst>
                    <a:ext uri="{9D8B030D-6E8A-4147-A177-3AD203B41FA5}">
                      <a16:colId xmlns:a16="http://schemas.microsoft.com/office/drawing/2014/main" val="20005"/>
                    </a:ext>
                  </a:extLst>
                </a:gridCol>
                <a:gridCol w="642629">
                  <a:extLst>
                    <a:ext uri="{9D8B030D-6E8A-4147-A177-3AD203B41FA5}">
                      <a16:colId xmlns:a16="http://schemas.microsoft.com/office/drawing/2014/main" val="20006"/>
                    </a:ext>
                  </a:extLst>
                </a:gridCol>
              </a:tblGrid>
              <a:tr h="576064">
                <a:tc gridSpan="7">
                  <a:txBody>
                    <a:bodyPr/>
                    <a:lstStyle/>
                    <a:p>
                      <a:pPr algn="ctr"/>
                      <a:r>
                        <a:rPr lang="en-US" altLang="zh-TW" sz="2800" b="1" dirty="0" smtClean="0">
                          <a:latin typeface="微軟正黑體" pitchFamily="34" charset="-120"/>
                          <a:ea typeface="微軟正黑體" pitchFamily="34" charset="-120"/>
                        </a:rPr>
                        <a:t>11</a:t>
                      </a:r>
                      <a:r>
                        <a:rPr lang="zh-TW" altLang="en-US" sz="2800" b="1" dirty="0" smtClean="0">
                          <a:latin typeface="微軟正黑體" pitchFamily="34" charset="-120"/>
                          <a:ea typeface="微軟正黑體" pitchFamily="34" charset="-120"/>
                        </a:rPr>
                        <a:t>月份</a:t>
                      </a:r>
                      <a:endParaRPr lang="zh-TW" altLang="en-US" sz="2800" b="1" dirty="0">
                        <a:solidFill>
                          <a:srgbClr val="80004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extLst>
                  <a:ext uri="{0D108BD9-81ED-4DB2-BD59-A6C34878D82A}">
                    <a16:rowId xmlns:a16="http://schemas.microsoft.com/office/drawing/2014/main" val="10000"/>
                  </a:ext>
                </a:extLst>
              </a:tr>
              <a:tr h="564063">
                <a:tc>
                  <a:txBody>
                    <a:bodyPr/>
                    <a:lstStyle/>
                    <a:p>
                      <a:pPr algn="ctr"/>
                      <a:r>
                        <a:rPr lang="zh-TW" altLang="en-US" sz="2800" b="1" dirty="0" smtClean="0">
                          <a:latin typeface="微軟正黑體" pitchFamily="34" charset="-120"/>
                          <a:ea typeface="微軟正黑體" pitchFamily="34" charset="-120"/>
                        </a:rPr>
                        <a:t>一</a:t>
                      </a:r>
                      <a:endParaRPr lang="zh-TW" altLang="en-US" sz="2800" b="1" dirty="0">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四</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latin typeface="微軟正黑體" pitchFamily="34" charset="-120"/>
                          <a:ea typeface="微軟正黑體" pitchFamily="34" charset="-120"/>
                        </a:rPr>
                        <a:t>日</a:t>
                      </a: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2</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3</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4</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8</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9</a:t>
                      </a: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10</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smtClean="0">
                          <a:solidFill>
                            <a:schemeClr val="tx1"/>
                          </a:solidFill>
                          <a:latin typeface="微軟正黑體" pitchFamily="34" charset="-120"/>
                          <a:ea typeface="微軟正黑體" pitchFamily="34" charset="-120"/>
                        </a:rPr>
                        <a:t>11</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12</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15</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564063">
                <a:tc>
                  <a:txBody>
                    <a:bodyPr/>
                    <a:lstStyle/>
                    <a:p>
                      <a:pPr algn="ctr"/>
                      <a:r>
                        <a:rPr lang="en-US" altLang="zh-TW" sz="2800" b="1" dirty="0" smtClean="0">
                          <a:solidFill>
                            <a:schemeClr val="tx1"/>
                          </a:solidFill>
                          <a:latin typeface="微軟正黑體" pitchFamily="34" charset="-120"/>
                          <a:ea typeface="微軟正黑體" pitchFamily="34" charset="-120"/>
                        </a:rPr>
                        <a:t>16</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17</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altLang="zh-TW" sz="2800" b="1" dirty="0" smtClean="0">
                          <a:solidFill>
                            <a:schemeClr val="tx1"/>
                          </a:solidFill>
                          <a:latin typeface="微軟正黑體" pitchFamily="34" charset="-120"/>
                          <a:ea typeface="微軟正黑體" pitchFamily="34" charset="-120"/>
                        </a:rPr>
                        <a:t>18</a:t>
                      </a: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19</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20</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21</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22</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4063">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23</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24</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25</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26</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27</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kern="1200" dirty="0" smtClean="0">
                          <a:solidFill>
                            <a:schemeClr val="tx1"/>
                          </a:solidFill>
                          <a:latin typeface="微軟正黑體" pitchFamily="34" charset="-120"/>
                          <a:ea typeface="微軟正黑體" pitchFamily="34" charset="-120"/>
                          <a:cs typeface="+mn-cs"/>
                        </a:rPr>
                        <a:t>28</a:t>
                      </a:r>
                      <a:endParaRPr lang="zh-TW" altLang="en-US" sz="2800" b="1" kern="1200" dirty="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latin typeface="微軟正黑體" pitchFamily="34" charset="-120"/>
                          <a:ea typeface="微軟正黑體" pitchFamily="34" charset="-120"/>
                          <a:cs typeface="+mn-cs"/>
                        </a:rPr>
                        <a:t>29</a:t>
                      </a:r>
                      <a:endParaRPr lang="zh-TW" altLang="en-US" sz="2800" b="1" kern="1200" dirty="0" smtClean="0">
                        <a:solidFill>
                          <a:schemeClr val="tx1"/>
                        </a:solidFill>
                        <a:latin typeface="微軟正黑體" pitchFamily="34" charset="-120"/>
                        <a:ea typeface="微軟正黑體" pitchFamily="34" charset="-120"/>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64061">
                <a:tc>
                  <a:txBody>
                    <a:bodyPr/>
                    <a:lstStyle/>
                    <a:p>
                      <a:pPr algn="ctr"/>
                      <a:r>
                        <a:rPr lang="en-US" altLang="zh-TW" sz="2800" b="1" dirty="0" smtClean="0">
                          <a:solidFill>
                            <a:schemeClr val="tx1"/>
                          </a:solidFill>
                          <a:latin typeface="微軟正黑體" pitchFamily="34" charset="-120"/>
                          <a:ea typeface="微軟正黑體" pitchFamily="34" charset="-120"/>
                        </a:rPr>
                        <a:t>30</a:t>
                      </a:r>
                      <a:endParaRPr lang="zh-TW" altLang="en-US" sz="2800" b="1" dirty="0">
                        <a:solidFill>
                          <a:schemeClr val="tx1"/>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TW" altLang="en-US" sz="2800" b="1" dirty="0">
                        <a:solidFill>
                          <a:schemeClr val="tx1"/>
                        </a:solidFill>
                        <a:latin typeface="微軟正黑體" pitchFamily="34" charset="-120"/>
                        <a:ea typeface="微軟正黑體" pitchFamily="34" charset="-120"/>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28269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群組 24"/>
          <p:cNvGrpSpPr>
            <a:grpSpLocks/>
          </p:cNvGrpSpPr>
          <p:nvPr/>
        </p:nvGrpSpPr>
        <p:grpSpPr bwMode="auto">
          <a:xfrm>
            <a:off x="1816224" y="2708919"/>
            <a:ext cx="7043478" cy="3613761"/>
            <a:chOff x="1888217" y="2787789"/>
            <a:chExt cx="7044689" cy="3613797"/>
          </a:xfrm>
        </p:grpSpPr>
        <p:sp>
          <p:nvSpPr>
            <p:cNvPr id="9" name="橢圓 8"/>
            <p:cNvSpPr/>
            <p:nvPr/>
          </p:nvSpPr>
          <p:spPr>
            <a:xfrm>
              <a:off x="1979712" y="2787789"/>
              <a:ext cx="431874" cy="431804"/>
            </a:xfrm>
            <a:prstGeom prst="ellipse">
              <a:avLst/>
            </a:prstGeom>
            <a:solidFill>
              <a:schemeClr val="accent4">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dirty="0">
                <a:solidFill>
                  <a:schemeClr val="tx1">
                    <a:lumMod val="65000"/>
                    <a:lumOff val="35000"/>
                  </a:schemeClr>
                </a:solidFill>
                <a:latin typeface="微軟正黑體" panose="020B0604030504040204" pitchFamily="34" charset="-120"/>
              </a:endParaRPr>
            </a:p>
          </p:txBody>
        </p:sp>
        <p:sp>
          <p:nvSpPr>
            <p:cNvPr id="10" name="文字方塊 9"/>
            <p:cNvSpPr txBox="1"/>
            <p:nvPr/>
          </p:nvSpPr>
          <p:spPr>
            <a:xfrm>
              <a:off x="2051161" y="2787789"/>
              <a:ext cx="288975" cy="400054"/>
            </a:xfrm>
            <a:prstGeom prst="rect">
              <a:avLst/>
            </a:prstGeom>
            <a:noFill/>
          </p:spPr>
          <p:txBody>
            <a:bodyPr>
              <a:spAutoFit/>
            </a:bodyPr>
            <a:lstStyle/>
            <a:p>
              <a:pPr algn="ctr">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貳</a:t>
              </a:r>
              <a:endPar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654515" y="2787789"/>
              <a:ext cx="4464817" cy="504830"/>
            </a:xfrm>
            <a:prstGeom prst="roundRect">
              <a:avLst/>
            </a:prstGeom>
            <a:solidFill>
              <a:schemeClr val="accent4">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latin typeface="微軟正黑體" panose="020B0604030504040204" pitchFamily="34" charset="-120"/>
              </a:endParaRPr>
            </a:p>
          </p:txBody>
        </p:sp>
        <p:sp>
          <p:nvSpPr>
            <p:cNvPr id="17" name="文字方塊 16"/>
            <p:cNvSpPr txBox="1"/>
            <p:nvPr/>
          </p:nvSpPr>
          <p:spPr>
            <a:xfrm>
              <a:off x="2686270" y="2859797"/>
              <a:ext cx="1108187" cy="369336"/>
            </a:xfrm>
            <a:prstGeom prst="rect">
              <a:avLst/>
            </a:prstGeom>
            <a:noFill/>
          </p:spPr>
          <p:txBody>
            <a:bodyPr wrap="none">
              <a:spAutoFit/>
            </a:bodyPr>
            <a:lstStyle/>
            <a:p>
              <a:pPr>
                <a:defRPr/>
              </a:pPr>
              <a:r>
                <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1888217" y="3723903"/>
              <a:ext cx="7044689" cy="2677683"/>
            </a:xfrm>
            <a:prstGeom prst="rect">
              <a:avLst/>
            </a:prstGeom>
            <a:noFill/>
          </p:spPr>
          <p:txBody>
            <a:bodyPr wrap="square">
              <a:spAutoFit/>
            </a:bodyPr>
            <a:lstStyle/>
            <a:p>
              <a:pPr>
                <a:defRPr/>
              </a:pP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hlinkClick r:id="rId3"/>
                </a:rPr>
                <a:t>http://cc.npust.edu.tw</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p>
            <a:p>
              <a:pPr>
                <a:defRPr/>
              </a:pP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defRPr/>
              </a:pP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最新公告</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defRPr/>
              </a:pP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技專資料庫專區 </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defRPr/>
              </a:pP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defRPr/>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&gt;10910</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期</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_</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表冊異動資料</a:t>
              </a:r>
            </a:p>
          </p:txBody>
        </p:sp>
        <p:sp>
          <p:nvSpPr>
            <p:cNvPr id="23" name="文字方塊 22"/>
            <p:cNvSpPr txBox="1"/>
            <p:nvPr/>
          </p:nvSpPr>
          <p:spPr>
            <a:xfrm>
              <a:off x="2687859" y="4452796"/>
              <a:ext cx="184182" cy="369891"/>
            </a:xfrm>
            <a:prstGeom prst="rect">
              <a:avLst/>
            </a:prstGeom>
            <a:noFill/>
          </p:spPr>
          <p:txBody>
            <a:bodyPr wrap="none">
              <a:spAutoFit/>
            </a:bodyPr>
            <a:lstStyle/>
            <a:p>
              <a:pPr>
                <a:defRPr/>
              </a:pP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pic>
        <p:nvPicPr>
          <p:cNvPr id="11267" name="그림 11" descr="Untitled-2.png"/>
          <p:cNvPicPr>
            <a:picLocks noChangeAspect="1"/>
          </p:cNvPicPr>
          <p:nvPr/>
        </p:nvPicPr>
        <p:blipFill>
          <a:blip r:embed="rId4">
            <a:extLst>
              <a:ext uri="{28A0092B-C50C-407E-A947-70E740481C1C}">
                <a14:useLocalDpi xmlns:a14="http://schemas.microsoft.com/office/drawing/2010/main" val="0"/>
              </a:ext>
            </a:extLst>
          </a:blip>
          <a:srcRect l="21896" t="70917"/>
          <a:stretch>
            <a:fillRect/>
          </a:stretch>
        </p:blipFill>
        <p:spPr bwMode="auto">
          <a:xfrm>
            <a:off x="0" y="74617"/>
            <a:ext cx="554513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674576" y="355386"/>
            <a:ext cx="3290830" cy="1477328"/>
          </a:xfrm>
          <a:prstGeom prst="rect">
            <a:avLst/>
          </a:prstGeom>
        </p:spPr>
        <p:txBody>
          <a:bodyPr>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dist">
              <a:lnSpc>
                <a:spcPct val="150000"/>
              </a:lnSpc>
              <a:spcBef>
                <a:spcPts val="1800"/>
              </a:spcBef>
              <a:spcAft>
                <a:spcPts val="1800"/>
              </a:spcAft>
              <a:defRPr/>
            </a:pPr>
            <a:r>
              <a:rPr lang="zh-TW" altLang="en-US" sz="6000" b="1" dirty="0">
                <a:ln>
                  <a:solidFill>
                    <a:srgbClr val="000000"/>
                  </a:solidFill>
                </a:ln>
                <a:solidFill>
                  <a:schemeClr val="accent3">
                    <a:lumMod val="75000"/>
                  </a:schemeClr>
                </a:solidFill>
                <a:latin typeface="微軟正黑體" pitchFamily="34" charset="-120"/>
                <a:ea typeface="微軟正黑體" pitchFamily="34" charset="-120"/>
              </a:rPr>
              <a:t>報告大綱</a:t>
            </a:r>
          </a:p>
        </p:txBody>
      </p:sp>
    </p:spTree>
    <p:extLst>
      <p:ext uri="{BB962C8B-B14F-4D97-AF65-F5344CB8AC3E}">
        <p14:creationId xmlns:p14="http://schemas.microsoft.com/office/powerpoint/2010/main" val="444882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671032" y="332656"/>
            <a:ext cx="5827236" cy="707886"/>
          </a:xfrm>
          <a:prstGeom prst="rect">
            <a:avLst/>
          </a:prstGeom>
          <a:noFill/>
        </p:spPr>
        <p:txBody>
          <a:bodyPr wrap="none" rtlCol="0">
            <a:spAutoFit/>
          </a:bodyPr>
          <a:lstStyle/>
          <a:p>
            <a:r>
              <a:rPr lang="zh-TW" altLang="en-US" sz="4000" b="1" u="sng" dirty="0">
                <a:solidFill>
                  <a:srgbClr val="FF0000"/>
                </a:solidFill>
                <a:latin typeface="微軟正黑體" panose="020B0604030504040204" pitchFamily="34" charset="-120"/>
                <a:ea typeface="微軟正黑體" panose="020B0604030504040204" pitchFamily="34" charset="-120"/>
              </a:rPr>
              <a:t>本期</a:t>
            </a:r>
            <a:r>
              <a:rPr lang="zh-TW" altLang="en-US" sz="4000" b="1" dirty="0">
                <a:latin typeface="微軟正黑體" panose="020B0604030504040204" pitchFamily="34" charset="-120"/>
                <a:ea typeface="微軟正黑體" panose="020B0604030504040204" pitchFamily="34" charset="-120"/>
              </a:rPr>
              <a:t>表冊異動</a:t>
            </a:r>
            <a:r>
              <a:rPr lang="zh-TW" altLang="en-US" sz="4000" b="1" dirty="0" smtClean="0">
                <a:latin typeface="微軟正黑體" panose="020B0604030504040204" pitchFamily="34" charset="-120"/>
                <a:ea typeface="微軟正黑體" panose="020B0604030504040204" pitchFamily="34" charset="-120"/>
              </a:rPr>
              <a:t>清單（一）</a:t>
            </a:r>
            <a:endParaRPr lang="zh-TW" altLang="en-US" sz="4000" b="1"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880818204"/>
              </p:ext>
            </p:extLst>
          </p:nvPr>
        </p:nvGraphicFramePr>
        <p:xfrm>
          <a:off x="395534" y="1352533"/>
          <a:ext cx="8378232" cy="5388835"/>
        </p:xfrm>
        <a:graphic>
          <a:graphicData uri="http://schemas.openxmlformats.org/drawingml/2006/table">
            <a:tbl>
              <a:tblPr>
                <a:tableStyleId>{5C22544A-7EE6-4342-B048-85BDC9FD1C3A}</a:tableStyleId>
              </a:tblPr>
              <a:tblGrid>
                <a:gridCol w="1080122">
                  <a:extLst>
                    <a:ext uri="{9D8B030D-6E8A-4147-A177-3AD203B41FA5}">
                      <a16:colId xmlns:a16="http://schemas.microsoft.com/office/drawing/2014/main" val="20000"/>
                    </a:ext>
                  </a:extLst>
                </a:gridCol>
                <a:gridCol w="7298110">
                  <a:extLst>
                    <a:ext uri="{9D8B030D-6E8A-4147-A177-3AD203B41FA5}">
                      <a16:colId xmlns:a16="http://schemas.microsoft.com/office/drawing/2014/main" val="20002"/>
                    </a:ext>
                  </a:extLst>
                </a:gridCol>
              </a:tblGrid>
              <a:tr h="464779">
                <a:tc>
                  <a:txBody>
                    <a:bodyPr/>
                    <a:lstStyle/>
                    <a:p>
                      <a:pPr algn="ctr" fontAlgn="b"/>
                      <a:r>
                        <a:rPr lang="zh-TW" altLang="en-US" sz="2400" b="1" i="0" u="none" strike="noStrike" dirty="0" smtClean="0">
                          <a:effectLst/>
                          <a:latin typeface="微軟正黑體" panose="020B0604030504040204" pitchFamily="34" charset="-120"/>
                          <a:ea typeface="微軟正黑體" panose="020B0604030504040204" pitchFamily="34" charset="-120"/>
                        </a:rPr>
                        <a:t>項次</a:t>
                      </a:r>
                      <a:endParaRPr lang="en-US" altLang="zh-TW" sz="2400" b="1" i="0" u="none" strike="noStrike" dirty="0" smtClean="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2400" b="1" i="0" u="none" strike="noStrike" dirty="0" smtClean="0">
                          <a:effectLst/>
                          <a:latin typeface="微軟正黑體" panose="020B0604030504040204" pitchFamily="34" charset="-120"/>
                          <a:ea typeface="微軟正黑體" panose="020B0604030504040204" pitchFamily="34" charset="-120"/>
                        </a:rPr>
                        <a:t>表冊名稱</a:t>
                      </a:r>
                      <a:endParaRPr lang="en-US" altLang="zh-TW" sz="2400" b="1" i="0" u="none" strike="noStrike" dirty="0" smtClean="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1-1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教師基本資料表</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2</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1-14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職技資料表</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3</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2-1-2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各種招生管道外加名額資料表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4</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2-1-3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各種招生管道內含名額資料表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5</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新表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2-8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本國學生招生缺額招收境外學生資料表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6</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3-5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實際開課結構統計表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7</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4-1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畢業授予學位名稱及人數資料表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8</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4-1-2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畢業外國學生、僑生、港澳生、陸生資料統計表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9</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新表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4-1-6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畢業碩、博士學位論文資料統計表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10</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lumMod val="95000"/>
                              <a:lumOff val="5000"/>
                            </a:schemeClr>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lumMod val="95000"/>
                              <a:lumOff val="5000"/>
                            </a:schemeClr>
                          </a:solidFill>
                          <a:latin typeface="微軟正黑體" panose="020B0604030504040204" pitchFamily="34" charset="-120"/>
                          <a:ea typeface="微軟正黑體" panose="020B0604030504040204" pitchFamily="34" charset="-120"/>
                          <a:cs typeface="+mn-cs"/>
                        </a:rPr>
                        <a:t>4-2-3 </a:t>
                      </a:r>
                      <a:r>
                        <a:rPr lang="zh-TW" altLang="en-US" sz="2400" b="1" u="none" strike="noStrike" kern="1200" dirty="0" smtClean="0">
                          <a:solidFill>
                            <a:schemeClr val="tx1">
                              <a:lumMod val="95000"/>
                              <a:lumOff val="5000"/>
                            </a:schemeClr>
                          </a:solidFill>
                          <a:latin typeface="微軟正黑體" panose="020B0604030504040204" pitchFamily="34" charset="-120"/>
                          <a:ea typeface="微軟正黑體" panose="020B0604030504040204" pitchFamily="34" charset="-120"/>
                          <a:cs typeface="+mn-cs"/>
                        </a:rPr>
                        <a:t>外國學生、僑生、港澳生、陸生資料統計表</a:t>
                      </a:r>
                      <a:endParaRPr lang="zh-TW" altLang="en-US" sz="2400" b="1" u="none" strike="noStrike" kern="1200" dirty="0">
                        <a:solidFill>
                          <a:schemeClr val="tx1">
                            <a:lumMod val="95000"/>
                            <a:lumOff val="5000"/>
                          </a:schemeClr>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06419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671032" y="332656"/>
            <a:ext cx="5827236" cy="707886"/>
          </a:xfrm>
          <a:prstGeom prst="rect">
            <a:avLst/>
          </a:prstGeom>
          <a:noFill/>
        </p:spPr>
        <p:txBody>
          <a:bodyPr wrap="none" rtlCol="0">
            <a:spAutoFit/>
          </a:bodyPr>
          <a:lstStyle/>
          <a:p>
            <a:r>
              <a:rPr lang="zh-TW" altLang="en-US" sz="4000" b="1" u="sng" dirty="0">
                <a:solidFill>
                  <a:srgbClr val="FF0000"/>
                </a:solidFill>
                <a:latin typeface="微軟正黑體" panose="020B0604030504040204" pitchFamily="34" charset="-120"/>
                <a:ea typeface="微軟正黑體" panose="020B0604030504040204" pitchFamily="34" charset="-120"/>
              </a:rPr>
              <a:t>本期</a:t>
            </a:r>
            <a:r>
              <a:rPr lang="zh-TW" altLang="en-US" sz="4000" b="1" dirty="0">
                <a:latin typeface="微軟正黑體" panose="020B0604030504040204" pitchFamily="34" charset="-120"/>
                <a:ea typeface="微軟正黑體" panose="020B0604030504040204" pitchFamily="34" charset="-120"/>
              </a:rPr>
              <a:t>表冊異動</a:t>
            </a:r>
            <a:r>
              <a:rPr lang="zh-TW" altLang="en-US" sz="4000" b="1" dirty="0" smtClean="0">
                <a:latin typeface="微軟正黑體" panose="020B0604030504040204" pitchFamily="34" charset="-120"/>
                <a:ea typeface="微軟正黑體" panose="020B0604030504040204" pitchFamily="34" charset="-120"/>
              </a:rPr>
              <a:t>清單（二）</a:t>
            </a:r>
            <a:endParaRPr lang="zh-TW" altLang="en-US" sz="4000" b="1"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13119321"/>
              </p:ext>
            </p:extLst>
          </p:nvPr>
        </p:nvGraphicFramePr>
        <p:xfrm>
          <a:off x="395534" y="1352533"/>
          <a:ext cx="8378232" cy="5011809"/>
        </p:xfrm>
        <a:graphic>
          <a:graphicData uri="http://schemas.openxmlformats.org/drawingml/2006/table">
            <a:tbl>
              <a:tblPr>
                <a:tableStyleId>{5C22544A-7EE6-4342-B048-85BDC9FD1C3A}</a:tableStyleId>
              </a:tblPr>
              <a:tblGrid>
                <a:gridCol w="1080122">
                  <a:extLst>
                    <a:ext uri="{9D8B030D-6E8A-4147-A177-3AD203B41FA5}">
                      <a16:colId xmlns:a16="http://schemas.microsoft.com/office/drawing/2014/main" val="20000"/>
                    </a:ext>
                  </a:extLst>
                </a:gridCol>
                <a:gridCol w="7298110">
                  <a:extLst>
                    <a:ext uri="{9D8B030D-6E8A-4147-A177-3AD203B41FA5}">
                      <a16:colId xmlns:a16="http://schemas.microsoft.com/office/drawing/2014/main" val="20002"/>
                    </a:ext>
                  </a:extLst>
                </a:gridCol>
              </a:tblGrid>
              <a:tr h="464779">
                <a:tc>
                  <a:txBody>
                    <a:bodyPr/>
                    <a:lstStyle/>
                    <a:p>
                      <a:pPr algn="ctr" fontAlgn="b"/>
                      <a:r>
                        <a:rPr lang="zh-TW" altLang="en-US" sz="2400" b="1" i="0" u="none" strike="noStrike" dirty="0" smtClean="0">
                          <a:effectLst/>
                          <a:latin typeface="微軟正黑體" panose="020B0604030504040204" pitchFamily="34" charset="-120"/>
                          <a:ea typeface="微軟正黑體" panose="020B0604030504040204" pitchFamily="34" charset="-120"/>
                        </a:rPr>
                        <a:t>項次</a:t>
                      </a:r>
                      <a:endParaRPr lang="en-US" altLang="zh-TW" sz="2400" b="1" i="0" u="none" strike="noStrike" dirty="0" smtClean="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2400" b="1" i="0" u="none" strike="noStrike" dirty="0" smtClean="0">
                          <a:effectLst/>
                          <a:latin typeface="微軟正黑體" panose="020B0604030504040204" pitchFamily="34" charset="-120"/>
                          <a:ea typeface="微軟正黑體" panose="020B0604030504040204" pitchFamily="34" charset="-120"/>
                        </a:rPr>
                        <a:t>表冊名稱</a:t>
                      </a:r>
                      <a:endParaRPr lang="en-US" altLang="zh-TW" sz="2400" b="1" i="0" u="none" strike="noStrike" dirty="0" smtClean="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11</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4-2-11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學生修讀科技相關課程情形資料表</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12</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4-13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外國學生「非學位生」進修、交流統計表</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13</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7-7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獎助生及勞僱型學生兼任助理人數及經費統計表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14</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7-10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兼任助理平均每月支給金額人數統計表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15</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7-11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學校「每月」身心障礙進用員額暨繳交代金統計</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16</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新表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7-12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學生懷孕</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含育有子女者</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輔導協助情形統計表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17</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8-1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學校校舍建築統計表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18</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8-2-1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學校校地統計表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23251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671032" y="332656"/>
            <a:ext cx="5827236" cy="707886"/>
          </a:xfrm>
          <a:prstGeom prst="rect">
            <a:avLst/>
          </a:prstGeom>
          <a:noFill/>
        </p:spPr>
        <p:txBody>
          <a:bodyPr wrap="none" rtlCol="0">
            <a:spAutoFit/>
          </a:bodyPr>
          <a:lstStyle/>
          <a:p>
            <a:r>
              <a:rPr lang="zh-TW" altLang="en-US" sz="4000" b="1" u="sng" dirty="0">
                <a:solidFill>
                  <a:srgbClr val="FF0000"/>
                </a:solidFill>
                <a:latin typeface="微軟正黑體" panose="020B0604030504040204" pitchFamily="34" charset="-120"/>
                <a:ea typeface="微軟正黑體" panose="020B0604030504040204" pitchFamily="34" charset="-120"/>
              </a:rPr>
              <a:t>本期</a:t>
            </a:r>
            <a:r>
              <a:rPr lang="zh-TW" altLang="en-US" sz="4000" b="1" dirty="0">
                <a:latin typeface="微軟正黑體" panose="020B0604030504040204" pitchFamily="34" charset="-120"/>
                <a:ea typeface="微軟正黑體" panose="020B0604030504040204" pitchFamily="34" charset="-120"/>
              </a:rPr>
              <a:t>表冊異動</a:t>
            </a:r>
            <a:r>
              <a:rPr lang="zh-TW" altLang="en-US" sz="4000" b="1" dirty="0" smtClean="0">
                <a:latin typeface="微軟正黑體" panose="020B0604030504040204" pitchFamily="34" charset="-120"/>
                <a:ea typeface="微軟正黑體" panose="020B0604030504040204" pitchFamily="34" charset="-120"/>
              </a:rPr>
              <a:t>清單（三）</a:t>
            </a:r>
            <a:endParaRPr lang="zh-TW" altLang="en-US" sz="4000" b="1"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880562184"/>
              </p:ext>
            </p:extLst>
          </p:nvPr>
        </p:nvGraphicFramePr>
        <p:xfrm>
          <a:off x="395534" y="1352533"/>
          <a:ext cx="8378232" cy="4358517"/>
        </p:xfrm>
        <a:graphic>
          <a:graphicData uri="http://schemas.openxmlformats.org/drawingml/2006/table">
            <a:tbl>
              <a:tblPr>
                <a:tableStyleId>{5C22544A-7EE6-4342-B048-85BDC9FD1C3A}</a:tableStyleId>
              </a:tblPr>
              <a:tblGrid>
                <a:gridCol w="1080122">
                  <a:extLst>
                    <a:ext uri="{9D8B030D-6E8A-4147-A177-3AD203B41FA5}">
                      <a16:colId xmlns:a16="http://schemas.microsoft.com/office/drawing/2014/main" val="20000"/>
                    </a:ext>
                  </a:extLst>
                </a:gridCol>
                <a:gridCol w="7298110">
                  <a:extLst>
                    <a:ext uri="{9D8B030D-6E8A-4147-A177-3AD203B41FA5}">
                      <a16:colId xmlns:a16="http://schemas.microsoft.com/office/drawing/2014/main" val="20002"/>
                    </a:ext>
                  </a:extLst>
                </a:gridCol>
              </a:tblGrid>
              <a:tr h="464779">
                <a:tc>
                  <a:txBody>
                    <a:bodyPr/>
                    <a:lstStyle/>
                    <a:p>
                      <a:pPr algn="ctr" fontAlgn="b"/>
                      <a:r>
                        <a:rPr lang="zh-TW" altLang="en-US" sz="2400" b="1" i="0" u="none" strike="noStrike" dirty="0" smtClean="0">
                          <a:effectLst/>
                          <a:latin typeface="微軟正黑體" panose="020B0604030504040204" pitchFamily="34" charset="-120"/>
                          <a:ea typeface="微軟正黑體" panose="020B0604030504040204" pitchFamily="34" charset="-120"/>
                        </a:rPr>
                        <a:t>項次</a:t>
                      </a:r>
                      <a:endParaRPr lang="en-US" altLang="zh-TW" sz="2400" b="1" i="0" u="none" strike="noStrike" dirty="0" smtClean="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2400" b="1" i="0" u="none" strike="noStrike" dirty="0" smtClean="0">
                          <a:effectLst/>
                          <a:latin typeface="微軟正黑體" panose="020B0604030504040204" pitchFamily="34" charset="-120"/>
                          <a:ea typeface="微軟正黑體" panose="020B0604030504040204" pitchFamily="34" charset="-120"/>
                        </a:rPr>
                        <a:t>表冊名稱</a:t>
                      </a:r>
                      <a:endParaRPr lang="en-US" altLang="zh-TW" sz="2400" b="1" i="0" u="none" strike="noStrike" dirty="0" smtClean="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1</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報表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2-1-3-1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技專校院系、所、學位學程核定招生名額總量內新生註冊率統計表</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2</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報表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2-1-3-2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技專校院各學制核定招生名額總量內新生註冊率統計表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B</a:t>
                      </a:r>
                      <a:endPar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3</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報表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2-1-3-3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技專校院招生名額總量內新生註冊率統計表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4</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新表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報表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2-1-3-4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技專校院學系、所、學位學程無分配名額具境外生新生人數統計表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5</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新表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報表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4-1-5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畢業境外專班學生資料統計表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4779">
                <a:tc>
                  <a:txBody>
                    <a:bodyPr/>
                    <a:lstStyle/>
                    <a:p>
                      <a:pPr algn="ctr" fontAlgn="b"/>
                      <a:r>
                        <a:rPr lang="en-US" altLang="zh-TW" sz="2400" b="0" i="0" u="none" strike="noStrike" dirty="0" smtClean="0">
                          <a:effectLst/>
                          <a:latin typeface="微軟正黑體" panose="020B0604030504040204" pitchFamily="34" charset="-120"/>
                          <a:ea typeface="微軟正黑體" panose="020B0604030504040204" pitchFamily="34" charset="-120"/>
                        </a:rPr>
                        <a:t>6</a:t>
                      </a:r>
                      <a:endParaRPr lang="zh-TW" altLang="en-US" sz="2400" b="0" i="0" u="none" strike="noStrike" dirty="0">
                        <a:effectLst/>
                        <a:latin typeface="微軟正黑體" panose="020B0604030504040204" pitchFamily="34" charset="-120"/>
                        <a:ea typeface="微軟正黑體" panose="020B0604030504040204" pitchFamily="34" charset="-12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新表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報表</a:t>
                      </a:r>
                      <a:r>
                        <a:rPr lang="en-US" altLang="zh-TW"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4-2-12 </a:t>
                      </a:r>
                      <a:r>
                        <a:rPr lang="zh-TW" altLang="en-US" sz="2400" b="1" u="none" strike="noStrike" kern="1200" dirty="0" smtClean="0">
                          <a:solidFill>
                            <a:schemeClr val="tx1"/>
                          </a:solidFill>
                          <a:latin typeface="微軟正黑體" panose="020B0604030504040204" pitchFamily="34" charset="-120"/>
                          <a:ea typeface="微軟正黑體" panose="020B0604030504040204" pitchFamily="34" charset="-120"/>
                          <a:cs typeface="+mn-cs"/>
                        </a:rPr>
                        <a:t>境外專班學生資料統計表</a:t>
                      </a:r>
                      <a:endParaRPr lang="zh-TW" altLang="en-US" sz="2400" b="1" u="none" strike="noStrike" kern="1200" dirty="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3502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a:xfrm>
            <a:off x="2109788" y="3645024"/>
            <a:ext cx="431800" cy="431800"/>
          </a:xfrm>
          <a:prstGeom prst="ellipse">
            <a:avLst/>
          </a:prstGeom>
          <a:solidFill>
            <a:schemeClr val="accent3">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solidFill>
                <a:schemeClr val="tx1">
                  <a:lumMod val="65000"/>
                  <a:lumOff val="35000"/>
                </a:schemeClr>
              </a:solidFill>
              <a:latin typeface="微軟正黑體" panose="020B0604030504040204" pitchFamily="34" charset="-120"/>
            </a:endParaRPr>
          </a:p>
        </p:txBody>
      </p:sp>
      <p:sp>
        <p:nvSpPr>
          <p:cNvPr id="7" name="文字方塊 6"/>
          <p:cNvSpPr txBox="1"/>
          <p:nvPr/>
        </p:nvSpPr>
        <p:spPr>
          <a:xfrm>
            <a:off x="2181225" y="3660899"/>
            <a:ext cx="287338" cy="400110"/>
          </a:xfrm>
          <a:prstGeom prst="rect">
            <a:avLst/>
          </a:prstGeom>
          <a:noFill/>
        </p:spPr>
        <p:txBody>
          <a:bodyPr>
            <a:spAutoFit/>
          </a:bodyPr>
          <a:lstStyle/>
          <a:p>
            <a:pPr algn="ctr">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叁</a:t>
            </a:r>
            <a:endPar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2784475" y="3645024"/>
            <a:ext cx="4464050" cy="503238"/>
          </a:xfrm>
          <a:prstGeom prst="roundRect">
            <a:avLst/>
          </a:prstGeom>
          <a:solidFill>
            <a:schemeClr val="accent3">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dirty="0">
              <a:latin typeface="微軟正黑體" panose="020B0604030504040204" pitchFamily="34" charset="-120"/>
            </a:endParaRPr>
          </a:p>
        </p:txBody>
      </p:sp>
      <p:sp>
        <p:nvSpPr>
          <p:cNvPr id="16" name="文字方塊 15"/>
          <p:cNvSpPr txBox="1"/>
          <p:nvPr/>
        </p:nvSpPr>
        <p:spPr>
          <a:xfrm>
            <a:off x="2816229" y="3721224"/>
            <a:ext cx="1107996" cy="369332"/>
          </a:xfrm>
          <a:prstGeom prst="rect">
            <a:avLst/>
          </a:prstGeom>
          <a:noFill/>
        </p:spPr>
        <p:txBody>
          <a:bodyPr wrap="none">
            <a:spAutoFit/>
          </a:bodyPr>
          <a:lstStyle/>
          <a:p>
            <a:pPr>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系統操作</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48152" name="그림 11" descr="Untitled-2.png"/>
          <p:cNvPicPr>
            <a:picLocks noChangeAspect="1"/>
          </p:cNvPicPr>
          <p:nvPr/>
        </p:nvPicPr>
        <p:blipFill>
          <a:blip r:embed="rId2">
            <a:extLst>
              <a:ext uri="{28A0092B-C50C-407E-A947-70E740481C1C}">
                <a14:useLocalDpi xmlns:a14="http://schemas.microsoft.com/office/drawing/2010/main" val="0"/>
              </a:ext>
            </a:extLst>
          </a:blip>
          <a:srcRect l="21896" t="70917"/>
          <a:stretch>
            <a:fillRect/>
          </a:stretch>
        </p:blipFill>
        <p:spPr bwMode="auto">
          <a:xfrm>
            <a:off x="0" y="74617"/>
            <a:ext cx="554513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674576" y="355386"/>
            <a:ext cx="3290830" cy="1477328"/>
          </a:xfrm>
          <a:prstGeom prst="rect">
            <a:avLst/>
          </a:prstGeom>
        </p:spPr>
        <p:txBody>
          <a:bodyPr>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dist">
              <a:lnSpc>
                <a:spcPct val="150000"/>
              </a:lnSpc>
              <a:spcBef>
                <a:spcPts val="1800"/>
              </a:spcBef>
              <a:spcAft>
                <a:spcPts val="1800"/>
              </a:spcAft>
              <a:defRPr/>
            </a:pPr>
            <a:r>
              <a:rPr lang="zh-TW" altLang="en-US" sz="6000" b="1" dirty="0">
                <a:ln>
                  <a:solidFill>
                    <a:srgbClr val="000000"/>
                  </a:solidFill>
                </a:ln>
                <a:solidFill>
                  <a:schemeClr val="accent3">
                    <a:lumMod val="75000"/>
                  </a:schemeClr>
                </a:solidFill>
                <a:latin typeface="微軟正黑體" pitchFamily="34" charset="-120"/>
                <a:ea typeface="微軟正黑體" pitchFamily="34" charset="-120"/>
              </a:rPr>
              <a:t>報告大綱</a:t>
            </a:r>
          </a:p>
        </p:txBody>
      </p:sp>
    </p:spTree>
    <p:extLst>
      <p:ext uri="{BB962C8B-B14F-4D97-AF65-F5344CB8AC3E}">
        <p14:creationId xmlns:p14="http://schemas.microsoft.com/office/powerpoint/2010/main" val="40535731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0"/>
          <p:cNvSpPr/>
          <p:nvPr/>
        </p:nvSpPr>
        <p:spPr>
          <a:xfrm>
            <a:off x="3203607" y="987684"/>
            <a:ext cx="2736786" cy="272934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900" b="1" dirty="0">
                <a:solidFill>
                  <a:schemeClr val="accent6">
                    <a:lumMod val="50000"/>
                  </a:schemeClr>
                </a:solidFill>
                <a:latin typeface="微軟正黑體" panose="020B0604030504040204" pitchFamily="34" charset="-120"/>
                <a:ea typeface="微軟正黑體" panose="020B0604030504040204" pitchFamily="34" charset="-120"/>
              </a:rPr>
              <a:t>1</a:t>
            </a:r>
            <a:endParaRPr lang="zh-CN" altLang="en-US" sz="99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0" y="4437112"/>
            <a:ext cx="9144000" cy="769441"/>
          </a:xfrm>
          <a:prstGeom prst="rect">
            <a:avLst/>
          </a:prstGeom>
        </p:spPr>
        <p:txBody>
          <a:bodyPr wrap="square">
            <a:spAutoFit/>
          </a:bodyPr>
          <a:lstStyle/>
          <a:p>
            <a:pPr lvl="0" algn="ctr"/>
            <a:r>
              <a:rPr lang="zh-TW" altLang="en-US" sz="4400" b="1" dirty="0" smtClean="0">
                <a:latin typeface="微軟正黑體" panose="020B0604030504040204" pitchFamily="34" charset="-120"/>
                <a:ea typeface="微軟正黑體" panose="020B0604030504040204" pitchFamily="34" charset="-120"/>
              </a:rPr>
              <a:t>教師研發績效系統</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6238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11560" y="2636912"/>
            <a:ext cx="7772400" cy="3024336"/>
          </a:xfrm>
        </p:spPr>
        <p:txBody>
          <a:bodyPr/>
          <a:lstStyle/>
          <a:p>
            <a:pPr marL="342900" indent="-342900">
              <a:buFont typeface="Wingdings" panose="05000000000000000000" pitchFamily="2" charset="2"/>
              <a:buChar char="u"/>
            </a:pPr>
            <a:r>
              <a:rPr lang="zh-TW" altLang="en-US" dirty="0" smtClean="0">
                <a:solidFill>
                  <a:schemeClr val="tx1"/>
                </a:solidFill>
              </a:rPr>
              <a:t>依</a:t>
            </a:r>
            <a:r>
              <a:rPr lang="en-US" altLang="zh-TW" dirty="0">
                <a:solidFill>
                  <a:schemeClr val="tx1"/>
                </a:solidFill>
              </a:rPr>
              <a:t>109</a:t>
            </a:r>
            <a:r>
              <a:rPr lang="zh-TW" altLang="en-US" dirty="0">
                <a:solidFill>
                  <a:schemeClr val="tx1"/>
                </a:solidFill>
              </a:rPr>
              <a:t>年</a:t>
            </a:r>
            <a:r>
              <a:rPr lang="en-US" altLang="zh-TW" dirty="0">
                <a:solidFill>
                  <a:schemeClr val="tx1"/>
                </a:solidFill>
              </a:rPr>
              <a:t>6</a:t>
            </a:r>
            <a:r>
              <a:rPr lang="zh-TW" altLang="en-US" dirty="0">
                <a:solidFill>
                  <a:schemeClr val="tx1"/>
                </a:solidFill>
              </a:rPr>
              <a:t>月</a:t>
            </a:r>
            <a:r>
              <a:rPr lang="en-US" altLang="zh-TW" dirty="0">
                <a:solidFill>
                  <a:schemeClr val="tx1"/>
                </a:solidFill>
              </a:rPr>
              <a:t>22</a:t>
            </a:r>
            <a:r>
              <a:rPr lang="zh-TW" altLang="en-US" dirty="0">
                <a:solidFill>
                  <a:schemeClr val="tx1"/>
                </a:solidFill>
              </a:rPr>
              <a:t>日本校第</a:t>
            </a:r>
            <a:r>
              <a:rPr lang="en-US" altLang="zh-TW" dirty="0">
                <a:solidFill>
                  <a:schemeClr val="tx1"/>
                </a:solidFill>
              </a:rPr>
              <a:t>67</a:t>
            </a:r>
            <a:r>
              <a:rPr lang="zh-TW" altLang="en-US" dirty="0">
                <a:solidFill>
                  <a:schemeClr val="tx1"/>
                </a:solidFill>
              </a:rPr>
              <a:t>次校務會議通過，「教師評鑑輔導與服務基準表」之「</a:t>
            </a:r>
            <a:r>
              <a:rPr lang="en-US" altLang="zh-TW" dirty="0">
                <a:solidFill>
                  <a:schemeClr val="tx1"/>
                </a:solidFill>
              </a:rPr>
              <a:t>C1</a:t>
            </a:r>
            <a:r>
              <a:rPr lang="zh-TW" altLang="en-US" dirty="0">
                <a:solidFill>
                  <a:schemeClr val="tx1"/>
                </a:solidFill>
              </a:rPr>
              <a:t>基本項目」增列「於評鑑期限內配合教育部技專資料庫準時填報表</a:t>
            </a:r>
            <a:r>
              <a:rPr lang="en-US" altLang="zh-TW" dirty="0">
                <a:solidFill>
                  <a:schemeClr val="tx1"/>
                </a:solidFill>
              </a:rPr>
              <a:t>1-6</a:t>
            </a:r>
            <a:r>
              <a:rPr lang="zh-TW" altLang="en-US" dirty="0">
                <a:solidFill>
                  <a:schemeClr val="tx1"/>
                </a:solidFill>
              </a:rPr>
              <a:t>、表</a:t>
            </a:r>
            <a:r>
              <a:rPr lang="en-US" altLang="zh-TW" dirty="0">
                <a:solidFill>
                  <a:schemeClr val="tx1"/>
                </a:solidFill>
              </a:rPr>
              <a:t>1-7</a:t>
            </a:r>
            <a:r>
              <a:rPr lang="zh-TW" altLang="en-US" dirty="0">
                <a:solidFill>
                  <a:schemeClr val="tx1"/>
                </a:solidFill>
              </a:rPr>
              <a:t>、表</a:t>
            </a:r>
            <a:r>
              <a:rPr lang="en-US" altLang="zh-TW" dirty="0">
                <a:solidFill>
                  <a:schemeClr val="tx1"/>
                </a:solidFill>
              </a:rPr>
              <a:t>1-9</a:t>
            </a:r>
            <a:r>
              <a:rPr lang="zh-TW" altLang="en-US" dirty="0">
                <a:solidFill>
                  <a:schemeClr val="tx1"/>
                </a:solidFill>
              </a:rPr>
              <a:t>、表</a:t>
            </a:r>
            <a:r>
              <a:rPr lang="en-US" altLang="zh-TW" dirty="0">
                <a:solidFill>
                  <a:schemeClr val="tx1"/>
                </a:solidFill>
              </a:rPr>
              <a:t>1-10</a:t>
            </a:r>
            <a:r>
              <a:rPr lang="zh-TW" altLang="en-US" dirty="0">
                <a:solidFill>
                  <a:schemeClr val="tx1"/>
                </a:solidFill>
              </a:rPr>
              <a:t>、表</a:t>
            </a:r>
            <a:r>
              <a:rPr lang="en-US" altLang="zh-TW" dirty="0">
                <a:solidFill>
                  <a:schemeClr val="tx1"/>
                </a:solidFill>
              </a:rPr>
              <a:t>1-11</a:t>
            </a:r>
            <a:r>
              <a:rPr lang="zh-TW" altLang="en-US" dirty="0">
                <a:solidFill>
                  <a:schemeClr val="tx1"/>
                </a:solidFill>
              </a:rPr>
              <a:t>及表</a:t>
            </a:r>
            <a:r>
              <a:rPr lang="en-US" altLang="zh-TW" dirty="0">
                <a:solidFill>
                  <a:schemeClr val="tx1"/>
                </a:solidFill>
              </a:rPr>
              <a:t>1-13</a:t>
            </a:r>
            <a:r>
              <a:rPr lang="zh-TW" altLang="en-US" dirty="0">
                <a:solidFill>
                  <a:schemeClr val="tx1"/>
                </a:solidFill>
              </a:rPr>
              <a:t>各表資料，均無修正紀錄」，並自</a:t>
            </a:r>
            <a:r>
              <a:rPr lang="en-US" altLang="zh-TW" dirty="0">
                <a:solidFill>
                  <a:srgbClr val="0000CC"/>
                </a:solidFill>
              </a:rPr>
              <a:t>112</a:t>
            </a:r>
            <a:r>
              <a:rPr lang="zh-TW" altLang="en-US" dirty="0">
                <a:solidFill>
                  <a:srgbClr val="0000CC"/>
                </a:solidFill>
              </a:rPr>
              <a:t>學年度起實施</a:t>
            </a:r>
            <a:r>
              <a:rPr lang="zh-TW" altLang="en-US" dirty="0" smtClean="0">
                <a:solidFill>
                  <a:schemeClr val="tx1"/>
                </a:solidFill>
              </a:rPr>
              <a:t>。</a:t>
            </a:r>
            <a:endParaRPr lang="en-US" altLang="zh-TW" dirty="0">
              <a:solidFill>
                <a:schemeClr val="tx1"/>
              </a:solidFill>
            </a:endParaRPr>
          </a:p>
          <a:p>
            <a:pPr marL="342900" indent="-342900">
              <a:buFont typeface="Wingdings" panose="05000000000000000000" pitchFamily="2" charset="2"/>
              <a:buChar char="u"/>
            </a:pPr>
            <a:r>
              <a:rPr lang="en-US" altLang="zh-TW" dirty="0" smtClean="0">
                <a:solidFill>
                  <a:schemeClr val="tx1"/>
                </a:solidFill>
              </a:rPr>
              <a:t>112</a:t>
            </a:r>
            <a:r>
              <a:rPr lang="zh-TW" altLang="en-US" dirty="0">
                <a:solidFill>
                  <a:schemeClr val="tx1"/>
                </a:solidFill>
              </a:rPr>
              <a:t>學年度評鑑採計期間為</a:t>
            </a:r>
            <a:r>
              <a:rPr lang="en-US" altLang="zh-TW" dirty="0">
                <a:solidFill>
                  <a:srgbClr val="0000CC"/>
                </a:solidFill>
              </a:rPr>
              <a:t>109</a:t>
            </a:r>
            <a:r>
              <a:rPr lang="zh-TW" altLang="en-US" dirty="0">
                <a:solidFill>
                  <a:srgbClr val="0000CC"/>
                </a:solidFill>
              </a:rPr>
              <a:t>、</a:t>
            </a:r>
            <a:r>
              <a:rPr lang="en-US" altLang="zh-TW" dirty="0">
                <a:solidFill>
                  <a:srgbClr val="0000CC"/>
                </a:solidFill>
              </a:rPr>
              <a:t>110</a:t>
            </a:r>
            <a:r>
              <a:rPr lang="zh-TW" altLang="en-US" dirty="0">
                <a:solidFill>
                  <a:srgbClr val="0000CC"/>
                </a:solidFill>
              </a:rPr>
              <a:t>及</a:t>
            </a:r>
            <a:r>
              <a:rPr lang="en-US" altLang="zh-TW" dirty="0">
                <a:solidFill>
                  <a:srgbClr val="0000CC"/>
                </a:solidFill>
              </a:rPr>
              <a:t>111</a:t>
            </a:r>
            <a:r>
              <a:rPr lang="zh-TW" altLang="en-US" dirty="0">
                <a:solidFill>
                  <a:srgbClr val="0000CC"/>
                </a:solidFill>
              </a:rPr>
              <a:t>個學年</a:t>
            </a:r>
            <a:r>
              <a:rPr lang="zh-TW" altLang="en-US" dirty="0" smtClean="0">
                <a:solidFill>
                  <a:srgbClr val="0000CC"/>
                </a:solidFill>
              </a:rPr>
              <a:t>度</a:t>
            </a:r>
            <a:endParaRPr lang="en-US" altLang="zh-TW" dirty="0" smtClean="0">
              <a:solidFill>
                <a:srgbClr val="0000CC"/>
              </a:solidFill>
            </a:endParaRPr>
          </a:p>
          <a:p>
            <a:pPr marL="342900" indent="-342900">
              <a:buFont typeface="Wingdings" panose="05000000000000000000" pitchFamily="2" charset="2"/>
              <a:buChar char="u"/>
            </a:pPr>
            <a:r>
              <a:rPr lang="zh-TW" altLang="en-US" dirty="0" smtClean="0">
                <a:solidFill>
                  <a:schemeClr val="tx1"/>
                </a:solidFill>
              </a:rPr>
              <a:t>即</a:t>
            </a:r>
            <a:r>
              <a:rPr lang="zh-TW" altLang="en-US" dirty="0">
                <a:solidFill>
                  <a:schemeClr val="tx1"/>
                </a:solidFill>
              </a:rPr>
              <a:t>自</a:t>
            </a:r>
            <a:r>
              <a:rPr lang="en-US" altLang="zh-TW" dirty="0">
                <a:solidFill>
                  <a:srgbClr val="0000CC"/>
                </a:solidFill>
              </a:rPr>
              <a:t>109</a:t>
            </a:r>
            <a:r>
              <a:rPr lang="zh-TW" altLang="en-US" dirty="0">
                <a:solidFill>
                  <a:srgbClr val="0000CC"/>
                </a:solidFill>
              </a:rPr>
              <a:t>年</a:t>
            </a:r>
            <a:r>
              <a:rPr lang="en-US" altLang="zh-TW" dirty="0">
                <a:solidFill>
                  <a:srgbClr val="0000CC"/>
                </a:solidFill>
              </a:rPr>
              <a:t>8</a:t>
            </a:r>
            <a:r>
              <a:rPr lang="zh-TW" altLang="en-US" dirty="0">
                <a:solidFill>
                  <a:srgbClr val="0000CC"/>
                </a:solidFill>
              </a:rPr>
              <a:t>月</a:t>
            </a:r>
            <a:r>
              <a:rPr lang="en-US" altLang="zh-TW" dirty="0">
                <a:solidFill>
                  <a:srgbClr val="0000CC"/>
                </a:solidFill>
              </a:rPr>
              <a:t>1</a:t>
            </a:r>
            <a:r>
              <a:rPr lang="zh-TW" altLang="en-US" dirty="0">
                <a:solidFill>
                  <a:srgbClr val="0000CC"/>
                </a:solidFill>
              </a:rPr>
              <a:t>日起至</a:t>
            </a:r>
            <a:r>
              <a:rPr lang="en-US" altLang="zh-TW" dirty="0">
                <a:solidFill>
                  <a:srgbClr val="0000CC"/>
                </a:solidFill>
              </a:rPr>
              <a:t>112</a:t>
            </a:r>
            <a:r>
              <a:rPr lang="zh-TW" altLang="en-US" dirty="0">
                <a:solidFill>
                  <a:srgbClr val="0000CC"/>
                </a:solidFill>
              </a:rPr>
              <a:t>年</a:t>
            </a:r>
            <a:r>
              <a:rPr lang="en-US" altLang="zh-TW" dirty="0">
                <a:solidFill>
                  <a:srgbClr val="0000CC"/>
                </a:solidFill>
              </a:rPr>
              <a:t>7</a:t>
            </a:r>
            <a:r>
              <a:rPr lang="zh-TW" altLang="en-US" dirty="0">
                <a:solidFill>
                  <a:srgbClr val="0000CC"/>
                </a:solidFill>
              </a:rPr>
              <a:t>月</a:t>
            </a:r>
            <a:r>
              <a:rPr lang="en-US" altLang="zh-TW" dirty="0">
                <a:solidFill>
                  <a:srgbClr val="0000CC"/>
                </a:solidFill>
              </a:rPr>
              <a:t>31</a:t>
            </a:r>
            <a:r>
              <a:rPr lang="zh-TW" altLang="en-US" dirty="0">
                <a:solidFill>
                  <a:srgbClr val="0000CC"/>
                </a:solidFill>
              </a:rPr>
              <a:t>日</a:t>
            </a:r>
            <a:r>
              <a:rPr lang="zh-TW" altLang="en-US" dirty="0" smtClean="0">
                <a:solidFill>
                  <a:srgbClr val="0000CC"/>
                </a:solidFill>
              </a:rPr>
              <a:t>止</a:t>
            </a:r>
            <a:r>
              <a:rPr lang="zh-TW" altLang="en-US" dirty="0" smtClean="0">
                <a:solidFill>
                  <a:schemeClr val="tx1"/>
                </a:solidFill>
              </a:rPr>
              <a:t>。</a:t>
            </a:r>
            <a:endParaRPr lang="en-US" altLang="zh-TW" dirty="0" smtClean="0">
              <a:solidFill>
                <a:schemeClr val="tx1"/>
              </a:solidFill>
            </a:endParaRPr>
          </a:p>
          <a:p>
            <a:pPr marL="342900" indent="-342900">
              <a:buFont typeface="Wingdings" panose="05000000000000000000" pitchFamily="2" charset="2"/>
              <a:buChar char="u"/>
            </a:pPr>
            <a:r>
              <a:rPr lang="zh-TW" altLang="en-US" dirty="0" smtClean="0">
                <a:solidFill>
                  <a:srgbClr val="FF0000"/>
                </a:solidFill>
              </a:rPr>
              <a:t>技專</a:t>
            </a:r>
            <a:r>
              <a:rPr lang="en-US" altLang="zh-TW" dirty="0" smtClean="0">
                <a:solidFill>
                  <a:srgbClr val="FF0000"/>
                </a:solidFill>
              </a:rPr>
              <a:t>11003</a:t>
            </a:r>
            <a:r>
              <a:rPr lang="zh-TW" altLang="en-US" dirty="0" smtClean="0">
                <a:solidFill>
                  <a:srgbClr val="FF0000"/>
                </a:solidFill>
              </a:rPr>
              <a:t>期</a:t>
            </a:r>
            <a:r>
              <a:rPr lang="en-US" altLang="zh-TW" dirty="0" smtClean="0">
                <a:solidFill>
                  <a:srgbClr val="FF0000"/>
                </a:solidFill>
              </a:rPr>
              <a:t>(</a:t>
            </a:r>
            <a:r>
              <a:rPr lang="zh-TW" altLang="en-US" dirty="0" smtClean="0">
                <a:solidFill>
                  <a:srgbClr val="FF0000"/>
                </a:solidFill>
              </a:rPr>
              <a:t>收</a:t>
            </a:r>
            <a:r>
              <a:rPr lang="en-US" altLang="zh-TW" dirty="0" smtClean="0">
                <a:solidFill>
                  <a:srgbClr val="FF0000"/>
                </a:solidFill>
              </a:rPr>
              <a:t>109/1/1~109/12/31)</a:t>
            </a:r>
            <a:r>
              <a:rPr lang="zh-TW" altLang="en-US" dirty="0" smtClean="0">
                <a:solidFill>
                  <a:srgbClr val="FF0000"/>
                </a:solidFill>
              </a:rPr>
              <a:t>開始填報的資料不允許進行修正。</a:t>
            </a:r>
            <a:endParaRPr lang="zh-TW" altLang="en-US" dirty="0">
              <a:solidFill>
                <a:schemeClr val="tx1"/>
              </a:solidFill>
            </a:endParaRPr>
          </a:p>
        </p:txBody>
      </p:sp>
      <p:grpSp>
        <p:nvGrpSpPr>
          <p:cNvPr id="4" name="群組 3"/>
          <p:cNvGrpSpPr>
            <a:grpSpLocks/>
          </p:cNvGrpSpPr>
          <p:nvPr/>
        </p:nvGrpSpPr>
        <p:grpSpPr bwMode="auto">
          <a:xfrm>
            <a:off x="1" y="876300"/>
            <a:ext cx="2784872" cy="1532335"/>
            <a:chOff x="0" y="4858246"/>
            <a:chExt cx="3713833" cy="2043134"/>
          </a:xfrm>
        </p:grpSpPr>
        <p:sp>
          <p:nvSpPr>
            <p:cNvPr id="5" name="Freeform 9"/>
            <p:cNvSpPr>
              <a:spLocks/>
            </p:cNvSpPr>
            <p:nvPr/>
          </p:nvSpPr>
          <p:spPr bwMode="auto">
            <a:xfrm>
              <a:off x="0" y="4858246"/>
              <a:ext cx="1629069" cy="1587516"/>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6">
                <a:lumMod val="75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2742" kern="0" dirty="0">
                <a:solidFill>
                  <a:prstClr val="white"/>
                </a:solidFill>
                <a:latin typeface="Roboto Bold" charset="0"/>
              </a:endParaRPr>
            </a:p>
          </p:txBody>
        </p:sp>
        <p:sp>
          <p:nvSpPr>
            <p:cNvPr id="6" name="Freeform 10"/>
            <p:cNvSpPr>
              <a:spLocks/>
            </p:cNvSpPr>
            <p:nvPr/>
          </p:nvSpPr>
          <p:spPr bwMode="auto">
            <a:xfrm>
              <a:off x="1660825" y="4859834"/>
              <a:ext cx="2053008" cy="1998683"/>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6">
                <a:lumMod val="75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3164" kern="0" dirty="0">
                <a:solidFill>
                  <a:prstClr val="white"/>
                </a:solidFill>
                <a:latin typeface="Roboto Bold" charset="0"/>
              </a:endParaRPr>
            </a:p>
          </p:txBody>
        </p:sp>
        <p:sp>
          <p:nvSpPr>
            <p:cNvPr id="7" name="Freeform 6"/>
            <p:cNvSpPr>
              <a:spLocks/>
            </p:cNvSpPr>
            <p:nvPr/>
          </p:nvSpPr>
          <p:spPr bwMode="auto">
            <a:xfrm>
              <a:off x="1640184" y="5572628"/>
              <a:ext cx="1363908" cy="1328752"/>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accent6">
                <a:lumMod val="20000"/>
                <a:lumOff val="80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1582" kern="0" dirty="0">
                <a:solidFill>
                  <a:prstClr val="white"/>
                </a:solidFill>
                <a:latin typeface="Roboto Bold" charset="0"/>
              </a:endParaRPr>
            </a:p>
          </p:txBody>
        </p:sp>
        <p:sp>
          <p:nvSpPr>
            <p:cNvPr id="8" name="Freeform 7"/>
            <p:cNvSpPr>
              <a:spLocks/>
            </p:cNvSpPr>
            <p:nvPr/>
          </p:nvSpPr>
          <p:spPr bwMode="auto">
            <a:xfrm>
              <a:off x="697039" y="5534528"/>
              <a:ext cx="935206" cy="912822"/>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chemeClr val="accent6">
                <a:lumMod val="20000"/>
                <a:lumOff val="80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1160" kern="0" dirty="0">
                <a:solidFill>
                  <a:prstClr val="white"/>
                </a:solidFill>
                <a:latin typeface="Roboto Bold" charset="0"/>
              </a:endParaRPr>
            </a:p>
          </p:txBody>
        </p:sp>
      </p:grpSp>
      <p:sp>
        <p:nvSpPr>
          <p:cNvPr id="9" name="제목 44"/>
          <p:cNvSpPr txBox="1">
            <a:spLocks/>
          </p:cNvSpPr>
          <p:nvPr/>
        </p:nvSpPr>
        <p:spPr bwMode="auto">
          <a:xfrm>
            <a:off x="2715817" y="1007269"/>
            <a:ext cx="6441281" cy="1185863"/>
          </a:xfrm>
          <a:prstGeom prst="rect">
            <a:avLst/>
          </a:prstGeom>
          <a:noFill/>
          <a:ln w="9525">
            <a:noFill/>
            <a:miter lim="800000"/>
            <a:headEnd/>
            <a:tailEnd/>
          </a:ln>
        </p:spPr>
        <p:txBody>
          <a:bodyPr anchor="ctr"/>
          <a:lstStyle/>
          <a:p>
            <a:pPr algn="ctr" eaLnBrk="1" fontAlgn="auto" hangingPunct="1">
              <a:lnSpc>
                <a:spcPct val="120000"/>
              </a:lnSpc>
              <a:spcBef>
                <a:spcPts val="0"/>
              </a:spcBef>
              <a:spcAft>
                <a:spcPts val="0"/>
              </a:spcAft>
              <a:defRPr/>
            </a:pPr>
            <a:r>
              <a:rPr lang="zh-TW" altLang="en-US" sz="5400" b="1" kern="0" dirty="0" smtClean="0">
                <a:solidFill>
                  <a:srgbClr val="70AD47">
                    <a:lumMod val="50000"/>
                  </a:srgbClr>
                </a:solidFill>
                <a:latin typeface="微軟正黑體" pitchFamily="34" charset="-120"/>
                <a:ea typeface="微軟正黑體" pitchFamily="34" charset="-120"/>
                <a:sym typeface="+mn-lt"/>
              </a:rPr>
              <a:t>重要</a:t>
            </a:r>
            <a:r>
              <a:rPr lang="zh-TW" altLang="en-US" sz="5400" b="1" kern="0" dirty="0">
                <a:solidFill>
                  <a:srgbClr val="70AD47">
                    <a:lumMod val="50000"/>
                  </a:srgbClr>
                </a:solidFill>
                <a:latin typeface="微軟正黑體" pitchFamily="34" charset="-120"/>
                <a:ea typeface="微軟正黑體" pitchFamily="34" charset="-120"/>
                <a:sym typeface="+mn-lt"/>
              </a:rPr>
              <a:t>事項宣導</a:t>
            </a:r>
            <a:endParaRPr lang="en-US" altLang="zh-CN" sz="5400" b="1" kern="0" dirty="0">
              <a:solidFill>
                <a:srgbClr val="70AD47">
                  <a:lumMod val="50000"/>
                </a:srgbClr>
              </a:solidFill>
              <a:latin typeface="微軟正黑體" pitchFamily="34" charset="-120"/>
              <a:ea typeface="微軟正黑體" pitchFamily="34" charset="-120"/>
              <a:sym typeface="+mn-lt"/>
            </a:endParaRPr>
          </a:p>
        </p:txBody>
      </p:sp>
    </p:spTree>
    <p:extLst>
      <p:ext uri="{BB962C8B-B14F-4D97-AF65-F5344CB8AC3E}">
        <p14:creationId xmlns:p14="http://schemas.microsoft.com/office/powerpoint/2010/main" val="2431251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a:grpSpLocks/>
          </p:cNvGrpSpPr>
          <p:nvPr/>
        </p:nvGrpSpPr>
        <p:grpSpPr bwMode="auto">
          <a:xfrm>
            <a:off x="1" y="876300"/>
            <a:ext cx="2784872" cy="1532335"/>
            <a:chOff x="0" y="4858246"/>
            <a:chExt cx="3713833" cy="2043134"/>
          </a:xfrm>
        </p:grpSpPr>
        <p:sp>
          <p:nvSpPr>
            <p:cNvPr id="5" name="Freeform 9"/>
            <p:cNvSpPr>
              <a:spLocks/>
            </p:cNvSpPr>
            <p:nvPr/>
          </p:nvSpPr>
          <p:spPr bwMode="auto">
            <a:xfrm>
              <a:off x="0" y="4858246"/>
              <a:ext cx="1629069" cy="1587516"/>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6">
                <a:lumMod val="75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2742" kern="0" dirty="0">
                <a:solidFill>
                  <a:prstClr val="white"/>
                </a:solidFill>
                <a:latin typeface="Roboto Bold" charset="0"/>
              </a:endParaRPr>
            </a:p>
          </p:txBody>
        </p:sp>
        <p:sp>
          <p:nvSpPr>
            <p:cNvPr id="6" name="Freeform 10"/>
            <p:cNvSpPr>
              <a:spLocks/>
            </p:cNvSpPr>
            <p:nvPr/>
          </p:nvSpPr>
          <p:spPr bwMode="auto">
            <a:xfrm>
              <a:off x="1660825" y="4859834"/>
              <a:ext cx="2053008" cy="1998683"/>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6">
                <a:lumMod val="75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3164" kern="0" dirty="0">
                <a:solidFill>
                  <a:prstClr val="white"/>
                </a:solidFill>
                <a:latin typeface="Roboto Bold" charset="0"/>
              </a:endParaRPr>
            </a:p>
          </p:txBody>
        </p:sp>
        <p:sp>
          <p:nvSpPr>
            <p:cNvPr id="7" name="Freeform 6"/>
            <p:cNvSpPr>
              <a:spLocks/>
            </p:cNvSpPr>
            <p:nvPr/>
          </p:nvSpPr>
          <p:spPr bwMode="auto">
            <a:xfrm>
              <a:off x="1640184" y="5572628"/>
              <a:ext cx="1363908" cy="1328752"/>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accent6">
                <a:lumMod val="20000"/>
                <a:lumOff val="80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1582" kern="0" dirty="0">
                <a:solidFill>
                  <a:prstClr val="white"/>
                </a:solidFill>
                <a:latin typeface="Roboto Bold" charset="0"/>
              </a:endParaRPr>
            </a:p>
          </p:txBody>
        </p:sp>
        <p:sp>
          <p:nvSpPr>
            <p:cNvPr id="8" name="Freeform 7"/>
            <p:cNvSpPr>
              <a:spLocks/>
            </p:cNvSpPr>
            <p:nvPr/>
          </p:nvSpPr>
          <p:spPr bwMode="auto">
            <a:xfrm>
              <a:off x="697039" y="5534528"/>
              <a:ext cx="935206" cy="912822"/>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chemeClr val="accent6">
                <a:lumMod val="20000"/>
                <a:lumOff val="80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1160" kern="0" dirty="0">
                <a:solidFill>
                  <a:prstClr val="white"/>
                </a:solidFill>
                <a:latin typeface="Roboto Bold" charset="0"/>
              </a:endParaRPr>
            </a:p>
          </p:txBody>
        </p:sp>
      </p:grpSp>
      <p:sp>
        <p:nvSpPr>
          <p:cNvPr id="9" name="제목 44"/>
          <p:cNvSpPr txBox="1">
            <a:spLocks/>
          </p:cNvSpPr>
          <p:nvPr/>
        </p:nvSpPr>
        <p:spPr bwMode="auto">
          <a:xfrm>
            <a:off x="2715817" y="1007269"/>
            <a:ext cx="6441281" cy="1185863"/>
          </a:xfrm>
          <a:prstGeom prst="rect">
            <a:avLst/>
          </a:prstGeom>
          <a:noFill/>
          <a:ln w="9525">
            <a:noFill/>
            <a:miter lim="800000"/>
            <a:headEnd/>
            <a:tailEnd/>
          </a:ln>
        </p:spPr>
        <p:txBody>
          <a:bodyPr anchor="ctr"/>
          <a:lstStyle/>
          <a:p>
            <a:pPr algn="ctr" eaLnBrk="1" fontAlgn="auto" hangingPunct="1">
              <a:lnSpc>
                <a:spcPct val="120000"/>
              </a:lnSpc>
              <a:spcBef>
                <a:spcPts val="0"/>
              </a:spcBef>
              <a:spcAft>
                <a:spcPts val="0"/>
              </a:spcAft>
              <a:defRPr/>
            </a:pPr>
            <a:r>
              <a:rPr lang="zh-TW" altLang="en-US" sz="5400" b="1" kern="0" dirty="0" smtClean="0">
                <a:solidFill>
                  <a:srgbClr val="70AD47">
                    <a:lumMod val="50000"/>
                  </a:srgbClr>
                </a:solidFill>
                <a:latin typeface="微軟正黑體" pitchFamily="34" charset="-120"/>
                <a:ea typeface="微軟正黑體" pitchFamily="34" charset="-120"/>
                <a:sym typeface="+mn-lt"/>
              </a:rPr>
              <a:t>重要</a:t>
            </a:r>
            <a:r>
              <a:rPr lang="zh-TW" altLang="en-US" sz="5400" b="1" kern="0" dirty="0">
                <a:solidFill>
                  <a:srgbClr val="70AD47">
                    <a:lumMod val="50000"/>
                  </a:srgbClr>
                </a:solidFill>
                <a:latin typeface="微軟正黑體" pitchFamily="34" charset="-120"/>
                <a:ea typeface="微軟正黑體" pitchFamily="34" charset="-120"/>
                <a:sym typeface="+mn-lt"/>
              </a:rPr>
              <a:t>事項宣導</a:t>
            </a:r>
            <a:endParaRPr lang="en-US" altLang="zh-CN" sz="5400" b="1" kern="0" dirty="0">
              <a:solidFill>
                <a:srgbClr val="70AD47">
                  <a:lumMod val="50000"/>
                </a:srgbClr>
              </a:solidFill>
              <a:latin typeface="微軟正黑體" pitchFamily="34" charset="-120"/>
              <a:ea typeface="微軟正黑體" pitchFamily="34" charset="-120"/>
              <a:sym typeface="+mn-lt"/>
            </a:endParaRPr>
          </a:p>
        </p:txBody>
      </p:sp>
      <p:sp>
        <p:nvSpPr>
          <p:cNvPr id="2" name="矩形 1"/>
          <p:cNvSpPr/>
          <p:nvPr/>
        </p:nvSpPr>
        <p:spPr>
          <a:xfrm>
            <a:off x="467544" y="2809959"/>
            <a:ext cx="8216781" cy="3477875"/>
          </a:xfrm>
          <a:prstGeom prst="rect">
            <a:avLst/>
          </a:prstGeom>
        </p:spPr>
        <p:txBody>
          <a:bodyPr wrap="square">
            <a:spAutoFit/>
          </a:bodyPr>
          <a:lstStyle/>
          <a:p>
            <a:pPr marL="457200" indent="-457200">
              <a:buFont typeface="Wingdings" panose="05000000000000000000" pitchFamily="2" charset="2"/>
              <a:buChar char="u"/>
            </a:pPr>
            <a:r>
              <a:rPr lang="zh-TW" altLang="en-US" sz="2000" dirty="0" smtClean="0"/>
              <a:t>為</a:t>
            </a:r>
            <a:r>
              <a:rPr lang="zh-TW" altLang="en-US" sz="2000" dirty="0"/>
              <a:t>配合本</a:t>
            </a:r>
            <a:r>
              <a:rPr lang="en-US" altLang="zh-TW" sz="2000" dirty="0"/>
              <a:t>(10910)</a:t>
            </a:r>
            <a:r>
              <a:rPr lang="zh-TW" altLang="en-US" sz="2000" dirty="0"/>
              <a:t>期「教育部技專資料庫平台」填報，惠請各教師至本校「教師研發績效管理系統」</a:t>
            </a:r>
            <a:r>
              <a:rPr lang="en-US" altLang="zh-TW" sz="2000" dirty="0"/>
              <a:t>(https://frdms.npust.edu.tw)</a:t>
            </a:r>
            <a:r>
              <a:rPr lang="zh-TW" altLang="en-US" sz="2000" dirty="0"/>
              <a:t>更新教師研發相關</a:t>
            </a:r>
            <a:r>
              <a:rPr lang="zh-TW" altLang="en-US" sz="2000" dirty="0" smtClean="0"/>
              <a:t>資料。</a:t>
            </a:r>
            <a:endParaRPr lang="en-US" altLang="zh-TW" sz="2000" dirty="0" smtClean="0"/>
          </a:p>
          <a:p>
            <a:pPr marL="457200" indent="-457200">
              <a:buFont typeface="Wingdings" panose="05000000000000000000" pitchFamily="2" charset="2"/>
              <a:buChar char="u"/>
            </a:pPr>
            <a:r>
              <a:rPr lang="zh-TW" altLang="en-US" sz="2000" dirty="0" smtClean="0"/>
              <a:t>敬請</a:t>
            </a:r>
            <a:r>
              <a:rPr lang="zh-TW" altLang="en-US" sz="2000" dirty="0"/>
              <a:t>教師於</a:t>
            </a:r>
            <a:r>
              <a:rPr lang="zh-TW" altLang="en-US" sz="2000" dirty="0">
                <a:solidFill>
                  <a:srgbClr val="FF0000"/>
                </a:solidFill>
              </a:rPr>
              <a:t>即日起～</a:t>
            </a:r>
            <a:r>
              <a:rPr lang="en-US" altLang="zh-TW" sz="2000" dirty="0">
                <a:solidFill>
                  <a:srgbClr val="FF0000"/>
                </a:solidFill>
              </a:rPr>
              <a:t>9/25(</a:t>
            </a:r>
            <a:r>
              <a:rPr lang="zh-TW" altLang="en-US" sz="2000" dirty="0">
                <a:solidFill>
                  <a:srgbClr val="FF0000"/>
                </a:solidFill>
              </a:rPr>
              <a:t>五</a:t>
            </a:r>
            <a:r>
              <a:rPr lang="en-US" altLang="zh-TW" sz="2000" dirty="0">
                <a:solidFill>
                  <a:srgbClr val="FF0000"/>
                </a:solidFill>
              </a:rPr>
              <a:t>)</a:t>
            </a:r>
            <a:r>
              <a:rPr lang="zh-TW" altLang="en-US" sz="2000" dirty="0">
                <a:solidFill>
                  <a:srgbClr val="FF0000"/>
                </a:solidFill>
              </a:rPr>
              <a:t>前</a:t>
            </a:r>
            <a:r>
              <a:rPr lang="zh-TW" altLang="en-US" sz="2000" dirty="0"/>
              <a:t>完成填報，填報完成後</a:t>
            </a:r>
            <a:r>
              <a:rPr lang="zh-TW" altLang="en-US" sz="2000" dirty="0">
                <a:solidFill>
                  <a:srgbClr val="0000CC"/>
                </a:solidFill>
              </a:rPr>
              <a:t>無須手動進行資料匯出動作</a:t>
            </a:r>
            <a:r>
              <a:rPr lang="zh-TW" altLang="en-US" sz="2000" dirty="0"/>
              <a:t>，電算中心將於</a:t>
            </a:r>
            <a:r>
              <a:rPr lang="en-US" altLang="zh-TW" sz="2000" dirty="0"/>
              <a:t>9/28(</a:t>
            </a:r>
            <a:r>
              <a:rPr lang="zh-TW" altLang="en-US" sz="2000" dirty="0"/>
              <a:t>一</a:t>
            </a:r>
            <a:r>
              <a:rPr lang="en-US" altLang="zh-TW" sz="2000" dirty="0"/>
              <a:t>)</a:t>
            </a:r>
            <a:r>
              <a:rPr lang="zh-TW" altLang="en-US" sz="2000" dirty="0"/>
              <a:t>統一進行資料轉入作業。</a:t>
            </a:r>
            <a:r>
              <a:rPr lang="en-US" altLang="zh-TW" sz="2000" dirty="0"/>
              <a:t>(</a:t>
            </a:r>
            <a:r>
              <a:rPr lang="zh-TW" altLang="en-US" sz="2000" dirty="0"/>
              <a:t>轉匯本期填報資料，不含歷史資料</a:t>
            </a:r>
            <a:r>
              <a:rPr lang="en-US" altLang="zh-TW" sz="2000" dirty="0" smtClean="0"/>
              <a:t>)</a:t>
            </a:r>
          </a:p>
          <a:p>
            <a:pPr marL="457200" indent="-457200">
              <a:buFont typeface="Wingdings" panose="05000000000000000000" pitchFamily="2" charset="2"/>
              <a:buChar char="u"/>
            </a:pPr>
            <a:r>
              <a:rPr lang="zh-TW" altLang="en-US" sz="2000" dirty="0" smtClean="0"/>
              <a:t>請教師務必進行填報，相關填列資料會於「本校教師公開查詢系統」呈現，並會影響到教師評鑑</a:t>
            </a:r>
            <a:r>
              <a:rPr lang="zh-TW" altLang="en-US" sz="2000" dirty="0"/>
              <a:t>、升等及補助等資料認列問題</a:t>
            </a:r>
            <a:r>
              <a:rPr lang="zh-TW" altLang="en-US" sz="2000" dirty="0" smtClean="0"/>
              <a:t>。</a:t>
            </a:r>
            <a:endParaRPr lang="en-US" altLang="zh-TW" sz="2000" dirty="0" smtClean="0"/>
          </a:p>
          <a:p>
            <a:pPr marL="457200" indent="-457200">
              <a:buFont typeface="Wingdings" panose="05000000000000000000" pitchFamily="2" charset="2"/>
              <a:buChar char="u"/>
            </a:pPr>
            <a:r>
              <a:rPr lang="zh-TW" altLang="en-US" sz="2000" dirty="0" smtClean="0"/>
              <a:t>本</a:t>
            </a:r>
            <a:r>
              <a:rPr lang="zh-TW" altLang="en-US" sz="2000" dirty="0"/>
              <a:t>期技專資料庫雖僅要求填報「表 </a:t>
            </a:r>
            <a:r>
              <a:rPr lang="en-US" altLang="zh-TW" sz="2000" dirty="0"/>
              <a:t>1-6 </a:t>
            </a:r>
            <a:r>
              <a:rPr lang="zh-TW" altLang="en-US" sz="2000" dirty="0"/>
              <a:t>教師校外專業服務資料表」，但建議教師仍可針對其餘表冊一併更新，俾利下期填報、本校其他系統及作業使用。</a:t>
            </a:r>
          </a:p>
        </p:txBody>
      </p:sp>
    </p:spTree>
    <p:extLst>
      <p:ext uri="{BB962C8B-B14F-4D97-AF65-F5344CB8AC3E}">
        <p14:creationId xmlns:p14="http://schemas.microsoft.com/office/powerpoint/2010/main" val="274643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57200"/>
            <a:ext cx="8229600" cy="1143000"/>
          </a:xfrm>
        </p:spPr>
        <p:txBody>
          <a:bodyPr/>
          <a:lstStyle/>
          <a:p>
            <a:pPr eaLnBrk="1" hangingPunct="1"/>
            <a:r>
              <a:rPr lang="zh-TW" altLang="en-US" b="1" dirty="0" smtClean="0">
                <a:solidFill>
                  <a:srgbClr val="FB0065"/>
                </a:solidFill>
                <a:latin typeface="微軟正黑體" panose="020B0604030504040204" pitchFamily="34" charset="-120"/>
                <a:ea typeface="微軟正黑體" panose="020B0604030504040204" pitchFamily="34" charset="-120"/>
              </a:rPr>
              <a:t>教育部技專資料庫後續影響</a:t>
            </a:r>
            <a:endParaRPr lang="en-US" altLang="zh-TW" b="1" dirty="0" smtClean="0">
              <a:solidFill>
                <a:srgbClr val="FB0065"/>
              </a:solidFill>
              <a:latin typeface="微軟正黑體" panose="020B0604030504040204" pitchFamily="34" charset="-120"/>
              <a:ea typeface="微軟正黑體" panose="020B0604030504040204" pitchFamily="34" charset="-120"/>
            </a:endParaRPr>
          </a:p>
        </p:txBody>
      </p:sp>
      <p:cxnSp>
        <p:nvCxnSpPr>
          <p:cNvPr id="14" name="直線單箭頭接點 13"/>
          <p:cNvCxnSpPr/>
          <p:nvPr/>
        </p:nvCxnSpPr>
        <p:spPr>
          <a:xfrm>
            <a:off x="1978025" y="2720975"/>
            <a:ext cx="704850" cy="0"/>
          </a:xfrm>
          <a:prstGeom prst="straightConnector1">
            <a:avLst/>
          </a:prstGeom>
          <a:ln w="101600">
            <a:solidFill>
              <a:srgbClr val="FF00FF"/>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971554" y="2112967"/>
            <a:ext cx="936625" cy="11525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總量管制小組</a:t>
            </a:r>
          </a:p>
        </p:txBody>
      </p:sp>
      <p:cxnSp>
        <p:nvCxnSpPr>
          <p:cNvPr id="17" name="直線單箭頭接點 16"/>
          <p:cNvCxnSpPr/>
          <p:nvPr/>
        </p:nvCxnSpPr>
        <p:spPr>
          <a:xfrm flipV="1">
            <a:off x="1978029" y="3789367"/>
            <a:ext cx="650875" cy="319087"/>
          </a:xfrm>
          <a:prstGeom prst="straightConnector1">
            <a:avLst/>
          </a:prstGeom>
          <a:ln w="101600">
            <a:solidFill>
              <a:srgbClr val="FF00FF"/>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971554" y="3532192"/>
            <a:ext cx="936625" cy="11525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臺灣評鑑協會</a:t>
            </a:r>
          </a:p>
        </p:txBody>
      </p:sp>
      <p:cxnSp>
        <p:nvCxnSpPr>
          <p:cNvPr id="52" name="直線單箭頭接點 51"/>
          <p:cNvCxnSpPr/>
          <p:nvPr/>
        </p:nvCxnSpPr>
        <p:spPr>
          <a:xfrm flipV="1">
            <a:off x="2039938" y="5006979"/>
            <a:ext cx="588962" cy="360363"/>
          </a:xfrm>
          <a:prstGeom prst="straightConnector1">
            <a:avLst/>
          </a:prstGeom>
          <a:ln w="101600">
            <a:solidFill>
              <a:srgbClr val="FF00FF"/>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5" name="橢圓 54"/>
          <p:cNvSpPr/>
          <p:nvPr/>
        </p:nvSpPr>
        <p:spPr>
          <a:xfrm>
            <a:off x="568329" y="5006979"/>
            <a:ext cx="1431925" cy="11541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prstClr val="black"/>
                </a:solidFill>
                <a:latin typeface="微軟正黑體" panose="020B0604030504040204" pitchFamily="34" charset="-120"/>
                <a:ea typeface="微軟正黑體" panose="020B0604030504040204" pitchFamily="34" charset="-120"/>
              </a:rPr>
              <a:t>計畫案申請</a:t>
            </a:r>
            <a:r>
              <a:rPr kumimoji="0" lang="en-US" altLang="zh-TW" dirty="0">
                <a:solidFill>
                  <a:prstClr val="black"/>
                </a:solidFill>
                <a:latin typeface="微軟正黑體" panose="020B0604030504040204" pitchFamily="34" charset="-120"/>
                <a:ea typeface="微軟正黑體" panose="020B0604030504040204" pitchFamily="34" charset="-120"/>
              </a:rPr>
              <a:t>(</a:t>
            </a:r>
            <a:r>
              <a:rPr kumimoji="0" lang="zh-TW" altLang="en-US" dirty="0">
                <a:solidFill>
                  <a:prstClr val="black"/>
                </a:solidFill>
                <a:latin typeface="微軟正黑體" panose="020B0604030504040204" pitchFamily="34" charset="-120"/>
                <a:ea typeface="微軟正黑體" panose="020B0604030504040204" pitchFamily="34" charset="-120"/>
              </a:rPr>
              <a:t>教卓</a:t>
            </a:r>
            <a:r>
              <a:rPr kumimoji="0" lang="en-US" altLang="zh-TW" dirty="0">
                <a:solidFill>
                  <a:prstClr val="black"/>
                </a:solidFill>
                <a:latin typeface="微軟正黑體" panose="020B0604030504040204" pitchFamily="34" charset="-120"/>
                <a:ea typeface="微軟正黑體" panose="020B0604030504040204" pitchFamily="34" charset="-120"/>
              </a:rPr>
              <a:t>/</a:t>
            </a:r>
            <a:r>
              <a:rPr kumimoji="0" lang="zh-TW" altLang="en-US" dirty="0" smtClean="0">
                <a:solidFill>
                  <a:prstClr val="black"/>
                </a:solidFill>
                <a:latin typeface="微軟正黑體" panose="020B0604030504040204" pitchFamily="34" charset="-120"/>
                <a:ea typeface="微軟正黑體" panose="020B0604030504040204" pitchFamily="34" charset="-120"/>
              </a:rPr>
              <a:t>典範</a:t>
            </a:r>
            <a:r>
              <a:rPr kumimoji="0" lang="en-US" altLang="zh-TW" dirty="0" smtClean="0">
                <a:solidFill>
                  <a:prstClr val="black"/>
                </a:solidFill>
                <a:latin typeface="微軟正黑體" panose="020B0604030504040204" pitchFamily="34" charset="-120"/>
                <a:ea typeface="微軟正黑體" panose="020B0604030504040204" pitchFamily="34" charset="-120"/>
              </a:rPr>
              <a:t>/</a:t>
            </a:r>
            <a:r>
              <a:rPr kumimoji="0" lang="zh-TW" altLang="en-US" dirty="0" smtClean="0">
                <a:solidFill>
                  <a:prstClr val="black"/>
                </a:solidFill>
                <a:latin typeface="微軟正黑體" panose="020B0604030504040204" pitchFamily="34" charset="-120"/>
                <a:ea typeface="微軟正黑體" panose="020B0604030504040204" pitchFamily="34" charset="-120"/>
              </a:rPr>
              <a:t>深耕</a:t>
            </a:r>
            <a:r>
              <a:rPr kumimoji="0" lang="en-US" altLang="zh-TW" dirty="0" smtClean="0">
                <a:solidFill>
                  <a:prstClr val="black"/>
                </a:solidFill>
                <a:latin typeface="微軟正黑體" panose="020B0604030504040204" pitchFamily="34" charset="-120"/>
                <a:ea typeface="微軟正黑體" panose="020B0604030504040204" pitchFamily="34" charset="-120"/>
              </a:rPr>
              <a:t>)</a:t>
            </a:r>
            <a:endParaRPr kumimoji="0"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2682879" y="2081213"/>
            <a:ext cx="5489575" cy="3784600"/>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kumimoji="0" lang="zh-TW" altLang="en-US" sz="2000" dirty="0">
                <a:solidFill>
                  <a:prstClr val="black"/>
                </a:solidFill>
                <a:latin typeface="微軟正黑體" panose="020B0604030504040204" pitchFamily="34" charset="-120"/>
                <a:ea typeface="微軟正黑體" panose="020B0604030504040204" pitchFamily="34" charset="-120"/>
                <a:cs typeface="Arial" charset="0"/>
              </a:rPr>
              <a:t>資料來源：</a:t>
            </a:r>
            <a:endParaRPr kumimoji="0" lang="en-US" altLang="zh-TW" sz="2000" dirty="0">
              <a:solidFill>
                <a:prstClr val="black"/>
              </a:solidFill>
              <a:latin typeface="微軟正黑體" panose="020B0604030504040204" pitchFamily="34" charset="-120"/>
              <a:ea typeface="微軟正黑體" panose="020B0604030504040204" pitchFamily="34" charset="-120"/>
              <a:cs typeface="Arial" charset="0"/>
            </a:endParaRPr>
          </a:p>
          <a:p>
            <a:pPr marL="800100" lvl="1" indent="-342900" eaLnBrk="1" fontAlgn="auto" hangingPunct="1">
              <a:spcBef>
                <a:spcPts val="0"/>
              </a:spcBef>
              <a:spcAft>
                <a:spcPts val="0"/>
              </a:spcAft>
              <a:buFont typeface="Arial" panose="020B0604020202020204" pitchFamily="34" charset="0"/>
              <a:buChar char="•"/>
              <a:defRPr/>
            </a:pPr>
            <a:r>
              <a:rPr kumimoji="0" lang="zh-TW" altLang="en-US" sz="2000" dirty="0">
                <a:solidFill>
                  <a:prstClr val="black"/>
                </a:solidFill>
                <a:latin typeface="微軟正黑體" panose="020B0604030504040204" pitchFamily="34" charset="-120"/>
                <a:ea typeface="微軟正黑體" panose="020B0604030504040204" pitchFamily="34" charset="-120"/>
                <a:cs typeface="Arial" charset="0"/>
              </a:rPr>
              <a:t>依據資料庫填報之既有資源現況，如各院、系、所、學位學程之學生數、師資數、校舍建築面積、註冊率、課程及教師著作資料等。</a:t>
            </a:r>
            <a:endParaRPr kumimoji="0" lang="en-US" altLang="zh-TW" sz="2000" dirty="0">
              <a:solidFill>
                <a:prstClr val="black"/>
              </a:solidFill>
              <a:latin typeface="微軟正黑體" panose="020B0604030504040204" pitchFamily="34" charset="-120"/>
              <a:ea typeface="微軟正黑體" panose="020B0604030504040204" pitchFamily="34" charset="-120"/>
              <a:cs typeface="Arial" charset="0"/>
            </a:endParaRPr>
          </a:p>
          <a:p>
            <a:pPr marL="800100" lvl="1" indent="-342900" eaLnBrk="1" fontAlgn="auto" hangingPunct="1">
              <a:spcBef>
                <a:spcPts val="0"/>
              </a:spcBef>
              <a:spcAft>
                <a:spcPts val="0"/>
              </a:spcAft>
              <a:buFont typeface="Arial" panose="020B0604020202020204" pitchFamily="34" charset="0"/>
              <a:buChar char="•"/>
              <a:defRPr/>
            </a:pPr>
            <a:r>
              <a:rPr kumimoji="0" lang="zh-TW" altLang="en-US" sz="2000" dirty="0">
                <a:solidFill>
                  <a:prstClr val="black"/>
                </a:solidFill>
                <a:latin typeface="微軟正黑體" panose="020B0604030504040204" pitchFamily="34" charset="-120"/>
                <a:ea typeface="微軟正黑體" panose="020B0604030504040204" pitchFamily="34" charset="-120"/>
                <a:cs typeface="Arial" charset="0"/>
              </a:rPr>
              <a:t>師資質量追蹤評核</a:t>
            </a:r>
            <a:endParaRPr kumimoji="0" lang="en-US" altLang="zh-TW" sz="2000" dirty="0">
              <a:solidFill>
                <a:prstClr val="black"/>
              </a:solidFill>
              <a:latin typeface="微軟正黑體" panose="020B0604030504040204" pitchFamily="34" charset="-120"/>
              <a:ea typeface="微軟正黑體" panose="020B0604030504040204" pitchFamily="34" charset="-120"/>
              <a:cs typeface="Arial" charset="0"/>
            </a:endParaRPr>
          </a:p>
          <a:p>
            <a:pPr marL="800100" lvl="1" indent="-342900" eaLnBrk="1" fontAlgn="auto" hangingPunct="1">
              <a:spcBef>
                <a:spcPts val="0"/>
              </a:spcBef>
              <a:spcAft>
                <a:spcPts val="0"/>
              </a:spcAft>
              <a:buFont typeface="Arial" panose="020B0604020202020204" pitchFamily="34" charset="0"/>
              <a:buChar char="•"/>
              <a:defRPr/>
            </a:pPr>
            <a:r>
              <a:rPr kumimoji="0" lang="zh-TW" altLang="en-US" sz="2000" dirty="0">
                <a:solidFill>
                  <a:prstClr val="black"/>
                </a:solidFill>
                <a:latin typeface="微軟正黑體" panose="020B0604030504040204" pitchFamily="34" charset="-120"/>
                <a:ea typeface="微軟正黑體" panose="020B0604030504040204" pitchFamily="34" charset="-120"/>
                <a:cs typeface="Arial" charset="0"/>
              </a:rPr>
              <a:t>新生註冊率</a:t>
            </a:r>
            <a:endParaRPr kumimoji="0" lang="en-US" altLang="zh-TW" sz="2000" dirty="0">
              <a:solidFill>
                <a:prstClr val="black"/>
              </a:solidFill>
              <a:latin typeface="微軟正黑體" panose="020B0604030504040204" pitchFamily="34" charset="-120"/>
              <a:ea typeface="微軟正黑體" panose="020B0604030504040204" pitchFamily="34" charset="-120"/>
              <a:cs typeface="Arial" charset="0"/>
            </a:endParaRPr>
          </a:p>
          <a:p>
            <a:pPr marL="800100" lvl="1" indent="-342900" eaLnBrk="1" fontAlgn="auto" hangingPunct="1">
              <a:spcBef>
                <a:spcPts val="0"/>
              </a:spcBef>
              <a:spcAft>
                <a:spcPts val="0"/>
              </a:spcAft>
              <a:buFont typeface="Arial" panose="020B0604020202020204" pitchFamily="34" charset="0"/>
              <a:buChar char="•"/>
              <a:defRPr/>
            </a:pPr>
            <a:r>
              <a:rPr kumimoji="0" lang="zh-TW" altLang="en-US" sz="2000" dirty="0">
                <a:solidFill>
                  <a:prstClr val="black"/>
                </a:solidFill>
                <a:latin typeface="微軟正黑體" panose="020B0604030504040204" pitchFamily="34" charset="-120"/>
                <a:ea typeface="微軟正黑體" panose="020B0604030504040204" pitchFamily="34" charset="-120"/>
                <a:cs typeface="Arial" charset="0"/>
              </a:rPr>
              <a:t>畢業生就業率</a:t>
            </a:r>
            <a:endParaRPr kumimoji="0" lang="en-US" altLang="zh-TW" sz="2000" dirty="0">
              <a:solidFill>
                <a:prstClr val="black"/>
              </a:solidFill>
              <a:latin typeface="微軟正黑體" panose="020B0604030504040204" pitchFamily="34" charset="-120"/>
              <a:ea typeface="微軟正黑體" panose="020B0604030504040204" pitchFamily="34" charset="-120"/>
              <a:cs typeface="Arial" charset="0"/>
            </a:endParaRPr>
          </a:p>
          <a:p>
            <a:pPr eaLnBrk="1" fontAlgn="auto" hangingPunct="1">
              <a:spcBef>
                <a:spcPts val="0"/>
              </a:spcBef>
              <a:spcAft>
                <a:spcPts val="0"/>
              </a:spcAft>
              <a:defRPr/>
            </a:pPr>
            <a:r>
              <a:rPr kumimoji="0" lang="en-US" altLang="zh-TW" sz="2000" dirty="0">
                <a:solidFill>
                  <a:srgbClr val="FF0000"/>
                </a:solidFill>
                <a:latin typeface="微軟正黑體" panose="020B0604030504040204" pitchFamily="34" charset="-120"/>
                <a:ea typeface="微軟正黑體" panose="020B0604030504040204" pitchFamily="34" charset="-120"/>
                <a:cs typeface="Arial" charset="0"/>
              </a:rPr>
              <a:t>2.  </a:t>
            </a:r>
            <a:r>
              <a:rPr kumimoji="0" lang="zh-TW" altLang="en-US" sz="2000" dirty="0">
                <a:solidFill>
                  <a:srgbClr val="FF0000"/>
                </a:solidFill>
                <a:latin typeface="微軟正黑體" panose="020B0604030504040204" pitchFamily="34" charset="-120"/>
                <a:ea typeface="微軟正黑體" panose="020B0604030504040204" pitchFamily="34" charset="-120"/>
                <a:cs typeface="Arial" charset="0"/>
              </a:rPr>
              <a:t>影響：學校總量發展規模</a:t>
            </a:r>
            <a:endParaRPr kumimoji="0" lang="en-US" altLang="zh-TW" sz="2000" dirty="0">
              <a:solidFill>
                <a:srgbClr val="FF0000"/>
              </a:solidFill>
              <a:latin typeface="微軟正黑體" panose="020B0604030504040204" pitchFamily="34" charset="-120"/>
              <a:ea typeface="微軟正黑體" panose="020B0604030504040204" pitchFamily="34" charset="-120"/>
              <a:cs typeface="Arial" charset="0"/>
            </a:endParaRPr>
          </a:p>
          <a:p>
            <a:pPr marL="742950" lvl="1" indent="-285750" eaLnBrk="1" fontAlgn="auto" hangingPunct="1">
              <a:spcBef>
                <a:spcPts val="0"/>
              </a:spcBef>
              <a:spcAft>
                <a:spcPts val="0"/>
              </a:spcAft>
              <a:buFont typeface="Arial" panose="020B0604020202020204" pitchFamily="34" charset="0"/>
              <a:buChar char="•"/>
              <a:defRPr/>
            </a:pPr>
            <a:r>
              <a:rPr kumimoji="0" lang="zh-TW" altLang="en-US" sz="2000" dirty="0">
                <a:solidFill>
                  <a:prstClr val="black"/>
                </a:solidFill>
                <a:latin typeface="微軟正黑體" panose="020B0604030504040204" pitchFamily="34" charset="-120"/>
                <a:ea typeface="微軟正黑體" panose="020B0604030504040204" pitchFamily="34" charset="-120"/>
                <a:cs typeface="Arial" charset="0"/>
              </a:rPr>
              <a:t>增設及調整</a:t>
            </a:r>
            <a:r>
              <a:rPr kumimoji="0" lang="en-US" altLang="zh-TW" sz="2000" dirty="0">
                <a:solidFill>
                  <a:prstClr val="black"/>
                </a:solidFill>
                <a:latin typeface="微軟正黑體" panose="020B0604030504040204" pitchFamily="34" charset="-120"/>
                <a:ea typeface="微軟正黑體" panose="020B0604030504040204" pitchFamily="34" charset="-120"/>
                <a:cs typeface="Arial" charset="0"/>
              </a:rPr>
              <a:t> </a:t>
            </a:r>
          </a:p>
          <a:p>
            <a:pPr marL="742950" lvl="1" indent="-285750" eaLnBrk="1" fontAlgn="auto" hangingPunct="1">
              <a:spcBef>
                <a:spcPts val="0"/>
              </a:spcBef>
              <a:spcAft>
                <a:spcPts val="0"/>
              </a:spcAft>
              <a:buFont typeface="Arial" panose="020B0604020202020204" pitchFamily="34" charset="0"/>
              <a:buChar char="•"/>
              <a:defRPr/>
            </a:pPr>
            <a:r>
              <a:rPr kumimoji="0" lang="zh-TW" altLang="en-US" sz="2000" dirty="0">
                <a:solidFill>
                  <a:prstClr val="black"/>
                </a:solidFill>
                <a:latin typeface="微軟正黑體" panose="020B0604030504040204" pitchFamily="34" charset="-120"/>
                <a:ea typeface="微軟正黑體" panose="020B0604030504040204" pitchFamily="34" charset="-120"/>
                <a:cs typeface="Arial" charset="0"/>
              </a:rPr>
              <a:t>學院及各學制班別之設立條件</a:t>
            </a:r>
            <a:endParaRPr kumimoji="0" lang="en-US" altLang="zh-TW" sz="2000" dirty="0">
              <a:solidFill>
                <a:prstClr val="black"/>
              </a:solidFill>
              <a:latin typeface="微軟正黑體" panose="020B0604030504040204" pitchFamily="34" charset="-120"/>
              <a:ea typeface="微軟正黑體" panose="020B0604030504040204" pitchFamily="34" charset="-120"/>
              <a:cs typeface="Arial" charset="0"/>
            </a:endParaRPr>
          </a:p>
          <a:p>
            <a:pPr marL="742950" lvl="1" indent="-285750" eaLnBrk="1" fontAlgn="auto" hangingPunct="1">
              <a:spcBef>
                <a:spcPts val="0"/>
              </a:spcBef>
              <a:spcAft>
                <a:spcPts val="0"/>
              </a:spcAft>
              <a:buFont typeface="Arial" panose="020B0604020202020204" pitchFamily="34" charset="0"/>
              <a:buChar char="•"/>
              <a:defRPr/>
            </a:pPr>
            <a:r>
              <a:rPr kumimoji="0" lang="zh-TW" altLang="en-US" sz="2000" dirty="0">
                <a:solidFill>
                  <a:prstClr val="black"/>
                </a:solidFill>
                <a:latin typeface="微軟正黑體" panose="020B0604030504040204" pitchFamily="34" charset="-120"/>
                <a:ea typeface="微軟正黑體" panose="020B0604030504040204" pitchFamily="34" charset="-120"/>
                <a:cs typeface="Arial" charset="0"/>
              </a:rPr>
              <a:t>招生名額規劃</a:t>
            </a:r>
            <a:endParaRPr kumimoji="0" lang="en-US" altLang="zh-TW" sz="2000" dirty="0">
              <a:solidFill>
                <a:prstClr val="black"/>
              </a:solidFill>
              <a:latin typeface="微軟正黑體" panose="020B0604030504040204" pitchFamily="34" charset="-120"/>
              <a:ea typeface="微軟正黑體" panose="020B0604030504040204" pitchFamily="34" charset="-12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323528" y="180893"/>
            <a:ext cx="8640960" cy="6677107"/>
          </a:xfrm>
          <a:prstGeom prst="rect">
            <a:avLst/>
          </a:prstGeom>
        </p:spPr>
      </p:pic>
    </p:spTree>
    <p:extLst>
      <p:ext uri="{BB962C8B-B14F-4D97-AF65-F5344CB8AC3E}">
        <p14:creationId xmlns:p14="http://schemas.microsoft.com/office/powerpoint/2010/main" val="667524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251520" y="188640"/>
            <a:ext cx="8784976" cy="6445980"/>
          </a:xfrm>
          <a:prstGeom prst="rect">
            <a:avLst/>
          </a:prstGeom>
        </p:spPr>
      </p:pic>
    </p:spTree>
    <p:extLst>
      <p:ext uri="{BB962C8B-B14F-4D97-AF65-F5344CB8AC3E}">
        <p14:creationId xmlns:p14="http://schemas.microsoft.com/office/powerpoint/2010/main" val="98787460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07504" y="188639"/>
            <a:ext cx="8856984" cy="6576957"/>
          </a:xfrm>
          <a:prstGeom prst="rect">
            <a:avLst/>
          </a:prstGeom>
        </p:spPr>
      </p:pic>
    </p:spTree>
    <p:extLst>
      <p:ext uri="{BB962C8B-B14F-4D97-AF65-F5344CB8AC3E}">
        <p14:creationId xmlns:p14="http://schemas.microsoft.com/office/powerpoint/2010/main" val="3479323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0"/>
          <p:cNvSpPr/>
          <p:nvPr/>
        </p:nvSpPr>
        <p:spPr>
          <a:xfrm>
            <a:off x="3203607" y="987684"/>
            <a:ext cx="2736786" cy="272934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900" b="1" dirty="0" smtClean="0">
                <a:solidFill>
                  <a:schemeClr val="accent6">
                    <a:lumMod val="50000"/>
                  </a:schemeClr>
                </a:solidFill>
                <a:latin typeface="微軟正黑體" panose="020B0604030504040204" pitchFamily="34" charset="-120"/>
                <a:ea typeface="微軟正黑體" panose="020B0604030504040204" pitchFamily="34" charset="-120"/>
              </a:rPr>
              <a:t>2</a:t>
            </a:r>
            <a:endParaRPr lang="zh-CN" altLang="en-US" sz="99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0" y="4437112"/>
            <a:ext cx="9144000" cy="769441"/>
          </a:xfrm>
          <a:prstGeom prst="rect">
            <a:avLst/>
          </a:prstGeom>
        </p:spPr>
        <p:txBody>
          <a:bodyPr wrap="square">
            <a:spAutoFit/>
          </a:bodyPr>
          <a:lstStyle/>
          <a:p>
            <a:pPr lvl="0" algn="ctr"/>
            <a:r>
              <a:rPr lang="zh-TW" altLang="en-US" sz="4400" b="1" dirty="0" smtClean="0">
                <a:latin typeface="微軟正黑體" panose="020B0604030504040204" pitchFamily="34" charset="-120"/>
                <a:ea typeface="微軟正黑體" panose="020B0604030504040204" pitchFamily="34" charset="-120"/>
              </a:rPr>
              <a:t>帳號新制</a:t>
            </a:r>
            <a:endParaRPr lang="en-US" altLang="zh-TW" sz="44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73907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帳號</a:t>
            </a:r>
            <a:r>
              <a:rPr lang="zh-TW" altLang="en-US" sz="3300" dirty="0" smtClean="0">
                <a:solidFill>
                  <a:schemeClr val="accent6">
                    <a:lumMod val="50000"/>
                  </a:schemeClr>
                </a:solidFill>
              </a:rPr>
              <a:t>管理 </a:t>
            </a:r>
            <a:r>
              <a:rPr lang="en-US" altLang="zh-TW" sz="3300" dirty="0" smtClean="0">
                <a:solidFill>
                  <a:schemeClr val="accent6">
                    <a:lumMod val="50000"/>
                  </a:schemeClr>
                </a:solidFill>
              </a:rPr>
              <a:t>(</a:t>
            </a:r>
            <a:r>
              <a:rPr lang="zh-TW" altLang="en-US" sz="3300" dirty="0" smtClean="0">
                <a:solidFill>
                  <a:schemeClr val="accent6">
                    <a:lumMod val="50000"/>
                  </a:schemeClr>
                </a:solidFill>
              </a:rPr>
              <a:t>第二層登入的密碼</a:t>
            </a:r>
            <a:r>
              <a:rPr lang="en-US" altLang="zh-TW" sz="3300" dirty="0" smtClean="0">
                <a:solidFill>
                  <a:schemeClr val="accent6">
                    <a:lumMod val="50000"/>
                  </a:schemeClr>
                </a:solidFill>
              </a:rPr>
              <a:t>)</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160794" y="1013055"/>
            <a:ext cx="617874" cy="577081"/>
          </a:xfrm>
          <a:prstGeom prst="rect">
            <a:avLst/>
          </a:prstGeom>
          <a:noFill/>
        </p:spPr>
        <p:txBody>
          <a:bodyPr wrap="square" rtlCol="0" anchor="ctr">
            <a:spAutoFit/>
          </a:bodyPr>
          <a:lstStyle/>
          <a:p>
            <a:pPr algn="ctr"/>
            <a:r>
              <a:rPr lang="en-US" altLang="zh-CN" sz="3150" dirty="0" smtClean="0">
                <a:solidFill>
                  <a:schemeClr val="bg1"/>
                </a:solidFill>
                <a:latin typeface="微軟正黑體" panose="020B0604030504040204" pitchFamily="34" charset="-120"/>
                <a:ea typeface="微軟正黑體" panose="020B0604030504040204" pitchFamily="34" charset="-120"/>
              </a:rPr>
              <a:t>1</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315017" y="2017608"/>
            <a:ext cx="8045780" cy="2031325"/>
          </a:xfrm>
          <a:prstGeom prst="rect">
            <a:avLst/>
          </a:prstGeom>
        </p:spPr>
        <p:txBody>
          <a:bodyPr wrap="square">
            <a:spAutoFit/>
          </a:bodyPr>
          <a:lstStyle/>
          <a:p>
            <a:pPr marL="257175" indent="-257175">
              <a:buFont typeface="Wingdings" panose="05000000000000000000" pitchFamily="2" charset="2"/>
              <a:buChar char="u"/>
            </a:pP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257175" indent="-257175">
              <a:buFont typeface="Wingdings" panose="05000000000000000000" pitchFamily="2" charset="2"/>
              <a:buChar char="u"/>
            </a:pPr>
            <a:r>
              <a:rPr lang="zh-TW" altLang="en-US" sz="2100" b="1" dirty="0">
                <a:latin typeface="微軟正黑體" panose="020B0604030504040204" pitchFamily="34" charset="-120"/>
                <a:ea typeface="微軟正黑體" panose="020B0604030504040204" pitchFamily="34" charset="-120"/>
              </a:rPr>
              <a:t>密碼規則：</a:t>
            </a:r>
            <a:endParaRPr lang="en-US" altLang="zh-TW" sz="2100" b="1" dirty="0">
              <a:latin typeface="微軟正黑體" panose="020B0604030504040204" pitchFamily="34" charset="-120"/>
              <a:ea typeface="微軟正黑體" panose="020B0604030504040204" pitchFamily="34" charset="-120"/>
            </a:endParaRPr>
          </a:p>
          <a:p>
            <a:r>
              <a:rPr lang="zh-TW" altLang="en-US" sz="2100" b="1" dirty="0">
                <a:solidFill>
                  <a:srgbClr val="FF0000"/>
                </a:solidFill>
                <a:latin typeface="微軟正黑體" panose="020B0604030504040204" pitchFamily="34" charset="-120"/>
                <a:ea typeface="微軟正黑體" panose="020B0604030504040204" pitchFamily="34" charset="-120"/>
              </a:rPr>
              <a:t>　◎最少八個字</a:t>
            </a:r>
            <a:endParaRPr lang="en-US" altLang="zh-TW" sz="2100" b="1" dirty="0">
              <a:solidFill>
                <a:srgbClr val="FF0000"/>
              </a:solidFill>
              <a:latin typeface="微軟正黑體" panose="020B0604030504040204" pitchFamily="34" charset="-120"/>
              <a:ea typeface="微軟正黑體" panose="020B0604030504040204" pitchFamily="34" charset="-120"/>
            </a:endParaRPr>
          </a:p>
          <a:p>
            <a:r>
              <a:rPr lang="zh-TW" altLang="en-US" sz="2100" b="1" dirty="0">
                <a:solidFill>
                  <a:srgbClr val="FF0000"/>
                </a:solidFill>
                <a:latin typeface="微軟正黑體" panose="020B0604030504040204" pitchFamily="34" charset="-120"/>
                <a:ea typeface="微軟正黑體" panose="020B0604030504040204" pitchFamily="34" charset="-120"/>
              </a:rPr>
              <a:t>　◎</a:t>
            </a:r>
            <a:r>
              <a:rPr lang="zh-TW" altLang="en-US" sz="2100" b="1" dirty="0">
                <a:latin typeface="微軟正黑體" panose="020B0604030504040204" pitchFamily="34" charset="-120"/>
                <a:ea typeface="微軟正黑體" panose="020B0604030504040204" pitchFamily="34" charset="-120"/>
              </a:rPr>
              <a:t>需含</a:t>
            </a:r>
            <a:r>
              <a:rPr lang="zh-TW" altLang="en-US" sz="2100" b="1" dirty="0">
                <a:solidFill>
                  <a:srgbClr val="FF0000"/>
                </a:solidFill>
                <a:latin typeface="微軟正黑體" panose="020B0604030504040204" pitchFamily="34" charset="-120"/>
                <a:ea typeface="微軟正黑體" panose="020B0604030504040204" pitchFamily="34" charset="-120"/>
              </a:rPr>
              <a:t>英文大小寫、數字、符號</a:t>
            </a:r>
            <a:r>
              <a:rPr lang="zh-TW" altLang="en-US" sz="2100" b="1" dirty="0">
                <a:latin typeface="微軟正黑體" panose="020B0604030504040204" pitchFamily="34" charset="-120"/>
                <a:ea typeface="微軟正黑體" panose="020B0604030504040204" pitchFamily="34" charset="-120"/>
              </a:rPr>
              <a:t>且</a:t>
            </a:r>
            <a:r>
              <a:rPr lang="zh-TW" altLang="en-US" sz="2100" b="1" dirty="0">
                <a:solidFill>
                  <a:srgbClr val="FF0000"/>
                </a:solidFill>
                <a:latin typeface="微軟正黑體" panose="020B0604030504040204" pitchFamily="34" charset="-120"/>
                <a:ea typeface="微軟正黑體" panose="020B0604030504040204" pitchFamily="34" charset="-120"/>
              </a:rPr>
              <a:t>不含空白</a:t>
            </a:r>
            <a:endParaRPr lang="en-US" altLang="zh-TW" sz="2100" b="1" dirty="0">
              <a:solidFill>
                <a:srgbClr val="FF0000"/>
              </a:solidFill>
              <a:latin typeface="微軟正黑體" panose="020B0604030504040204" pitchFamily="34" charset="-120"/>
              <a:ea typeface="微軟正黑體" panose="020B0604030504040204" pitchFamily="34" charset="-120"/>
            </a:endParaRPr>
          </a:p>
          <a:p>
            <a:r>
              <a:rPr lang="zh-TW" altLang="en-US" sz="2100" b="1" dirty="0">
                <a:solidFill>
                  <a:srgbClr val="FF0000"/>
                </a:solidFill>
                <a:latin typeface="微軟正黑體" panose="020B0604030504040204" pitchFamily="34" charset="-120"/>
                <a:ea typeface="微軟正黑體" panose="020B0604030504040204" pitchFamily="34" charset="-120"/>
              </a:rPr>
              <a:t>　◎</a:t>
            </a:r>
            <a:r>
              <a:rPr lang="zh-TW" altLang="en-US" sz="2100" b="1" dirty="0">
                <a:latin typeface="微軟正黑體" panose="020B0604030504040204" pitchFamily="34" charset="-120"/>
                <a:ea typeface="微軟正黑體" panose="020B0604030504040204" pitchFamily="34" charset="-120"/>
              </a:rPr>
              <a:t>特殊符號僅可填</a:t>
            </a:r>
            <a:r>
              <a:rPr lang="en-US" altLang="zh-TW" sz="2100" b="1" dirty="0">
                <a:latin typeface="微軟正黑體" panose="020B0604030504040204" pitchFamily="34" charset="-120"/>
                <a:ea typeface="微軟正黑體" panose="020B0604030504040204" pitchFamily="34" charset="-120"/>
              </a:rPr>
              <a:t>『</a:t>
            </a:r>
            <a:r>
              <a:rPr lang="en-US" altLang="zh-TW" sz="2100" b="1" dirty="0">
                <a:solidFill>
                  <a:srgbClr val="FF0000"/>
                </a:solidFill>
                <a:latin typeface="微軟正黑體" panose="020B0604030504040204" pitchFamily="34" charset="-120"/>
                <a:ea typeface="微軟正黑體" panose="020B0604030504040204" pitchFamily="34" charset="-120"/>
              </a:rPr>
              <a:t>@#$%^&amp;+=-_</a:t>
            </a:r>
            <a:r>
              <a:rPr lang="en-US" altLang="zh-TW" sz="2100" b="1" dirty="0">
                <a:latin typeface="微軟正黑體" panose="020B0604030504040204" pitchFamily="34" charset="-120"/>
                <a:ea typeface="微軟正黑體" panose="020B0604030504040204" pitchFamily="34" charset="-120"/>
              </a:rPr>
              <a:t>』</a:t>
            </a:r>
          </a:p>
          <a:p>
            <a:r>
              <a:rPr lang="zh-TW" altLang="en-US" sz="2100" b="1" dirty="0">
                <a:solidFill>
                  <a:srgbClr val="FF0000"/>
                </a:solidFill>
                <a:latin typeface="微軟正黑體" panose="020B0604030504040204" pitchFamily="34" charset="-120"/>
                <a:ea typeface="微軟正黑體" panose="020B0604030504040204" pitchFamily="34" charset="-120"/>
              </a:rPr>
              <a:t>　◎</a:t>
            </a:r>
            <a:r>
              <a:rPr lang="zh-TW" altLang="en-US" sz="2100" b="1" dirty="0">
                <a:latin typeface="微軟正黑體" panose="020B0604030504040204" pitchFamily="34" charset="-120"/>
                <a:ea typeface="微軟正黑體" panose="020B0604030504040204" pitchFamily="34" charset="-120"/>
              </a:rPr>
              <a:t>每</a:t>
            </a:r>
            <a:r>
              <a:rPr lang="zh-TW" altLang="en-US" sz="2100" b="1" dirty="0">
                <a:solidFill>
                  <a:srgbClr val="FF0000"/>
                </a:solidFill>
                <a:latin typeface="微軟正黑體" panose="020B0604030504040204" pitchFamily="34" charset="-120"/>
                <a:ea typeface="微軟正黑體" panose="020B0604030504040204" pitchFamily="34" charset="-120"/>
              </a:rPr>
              <a:t>六個月</a:t>
            </a:r>
            <a:r>
              <a:rPr lang="zh-TW" altLang="en-US" sz="2100" b="1" dirty="0">
                <a:latin typeface="微軟正黑體" panose="020B0604030504040204" pitchFamily="34" charset="-120"/>
                <a:ea typeface="微軟正黑體" panose="020B0604030504040204" pitchFamily="34" charset="-120"/>
              </a:rPr>
              <a:t>需更換一次密碼</a:t>
            </a:r>
            <a:endParaRPr lang="en-US" altLang="zh-TW" sz="21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60120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0"/>
          <p:cNvSpPr/>
          <p:nvPr/>
        </p:nvSpPr>
        <p:spPr>
          <a:xfrm>
            <a:off x="3203607" y="987684"/>
            <a:ext cx="2736786" cy="272934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900" b="1" dirty="0">
                <a:solidFill>
                  <a:schemeClr val="accent6">
                    <a:lumMod val="50000"/>
                  </a:schemeClr>
                </a:solidFill>
                <a:latin typeface="微軟正黑體" panose="020B0604030504040204" pitchFamily="34" charset="-120"/>
                <a:ea typeface="微軟正黑體" panose="020B0604030504040204" pitchFamily="34" charset="-120"/>
              </a:rPr>
              <a:t>3</a:t>
            </a:r>
            <a:endParaRPr lang="zh-CN" altLang="en-US" sz="99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0" y="4437112"/>
            <a:ext cx="9144000" cy="769441"/>
          </a:xfrm>
          <a:prstGeom prst="rect">
            <a:avLst/>
          </a:prstGeom>
        </p:spPr>
        <p:txBody>
          <a:bodyPr wrap="square">
            <a:spAutoFit/>
          </a:bodyPr>
          <a:lstStyle/>
          <a:p>
            <a:pPr lvl="0" algn="ctr"/>
            <a:r>
              <a:rPr lang="zh-TW" altLang="en-US" sz="4400" b="1" dirty="0">
                <a:latin typeface="微軟正黑體" panose="020B0604030504040204" pitchFamily="34" charset="-120"/>
                <a:ea typeface="微軟正黑體" panose="020B0604030504040204" pitchFamily="34" charset="-120"/>
              </a:rPr>
              <a:t>表冊填報順序與匯入</a:t>
            </a:r>
            <a:endParaRPr lang="en-US" altLang="zh-TW" sz="44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54868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表冊填報順序</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sp>
        <p:nvSpPr>
          <p:cNvPr id="78" name="矩形 77"/>
          <p:cNvSpPr/>
          <p:nvPr/>
        </p:nvSpPr>
        <p:spPr>
          <a:xfrm>
            <a:off x="-1" y="5562434"/>
            <a:ext cx="9144000" cy="446074"/>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5662259"/>
            <a:ext cx="9143999" cy="369332"/>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基本原則：</a:t>
            </a:r>
            <a:r>
              <a:rPr lang="zh-TW" altLang="en-US" dirty="0">
                <a:solidFill>
                  <a:srgbClr val="FF0000"/>
                </a:solidFill>
                <a:latin typeface="微軟正黑體" panose="020B0604030504040204" pitchFamily="34" charset="-120"/>
                <a:ea typeface="微軟正黑體" panose="020B0604030504040204" pitchFamily="34" charset="-120"/>
              </a:rPr>
              <a:t>先填總表</a:t>
            </a:r>
            <a:r>
              <a:rPr lang="zh-TW" altLang="en-US" dirty="0">
                <a:latin typeface="微軟正黑體" panose="020B0604030504040204" pitchFamily="34" charset="-120"/>
                <a:ea typeface="微軟正黑體" panose="020B0604030504040204" pitchFamily="34" charset="-120"/>
              </a:rPr>
              <a:t>再填細項</a:t>
            </a:r>
            <a:endParaRPr lang="zh-TW" altLang="zh-TW" dirty="0">
              <a:latin typeface="微軟正黑體" panose="020B0604030504040204" pitchFamily="34" charset="-120"/>
              <a:ea typeface="微軟正黑體" panose="020B0604030504040204" pitchFamily="34" charset="-120"/>
            </a:endParaRPr>
          </a:p>
        </p:txBody>
      </p:sp>
      <p:sp>
        <p:nvSpPr>
          <p:cNvPr id="10"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1</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226612" y="1960493"/>
            <a:ext cx="8480066" cy="3231654"/>
          </a:xfrm>
          <a:prstGeom prst="rect">
            <a:avLst/>
          </a:prstGeom>
          <a:noFill/>
        </p:spPr>
        <p:txBody>
          <a:bodyPr wrap="square" rtlCol="0">
            <a:spAutoFit/>
          </a:bodyPr>
          <a:lstStyle/>
          <a:p>
            <a:r>
              <a:rPr lang="zh-TW" altLang="en-US" sz="3000" dirty="0">
                <a:latin typeface="微軟正黑體" panose="020B0604030504040204" pitchFamily="34" charset="-120"/>
                <a:ea typeface="微軟正黑體" panose="020B0604030504040204" pitchFamily="34" charset="-120"/>
              </a:rPr>
              <a:t>●表 </a:t>
            </a:r>
            <a:r>
              <a:rPr lang="en-US" altLang="zh-TW" sz="3000" dirty="0">
                <a:latin typeface="微軟正黑體" panose="020B0604030504040204" pitchFamily="34" charset="-120"/>
                <a:ea typeface="微軟正黑體" panose="020B0604030504040204" pitchFamily="34" charset="-120"/>
              </a:rPr>
              <a:t>1 </a:t>
            </a:r>
            <a:r>
              <a:rPr lang="zh-TW" altLang="en-US" sz="3000" dirty="0">
                <a:latin typeface="微軟正黑體" panose="020B0604030504040204" pitchFamily="34" charset="-120"/>
                <a:ea typeface="微軟正黑體" panose="020B0604030504040204" pitchFamily="34" charset="-120"/>
              </a:rPr>
              <a:t>系列</a:t>
            </a:r>
          </a:p>
          <a:p>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 表</a:t>
            </a:r>
            <a:r>
              <a:rPr lang="en-US" altLang="zh-TW" sz="2400" dirty="0">
                <a:latin typeface="微軟正黑體" panose="020B0604030504040204" pitchFamily="34" charset="-120"/>
                <a:ea typeface="微軟正黑體" panose="020B0604030504040204" pitchFamily="34" charset="-120"/>
              </a:rPr>
              <a:t>1-1</a:t>
            </a:r>
          </a:p>
          <a:p>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 表</a:t>
            </a:r>
            <a:r>
              <a:rPr lang="en-US" altLang="zh-TW" sz="2400" dirty="0">
                <a:latin typeface="微軟正黑體" panose="020B0604030504040204" pitchFamily="34" charset="-120"/>
                <a:ea typeface="微軟正黑體" panose="020B0604030504040204" pitchFamily="34" charset="-120"/>
              </a:rPr>
              <a:t>1-2-1</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1-2-2</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1-19</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3-5</a:t>
            </a:r>
          </a:p>
          <a:p>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1-20~</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1-22-1</a:t>
            </a:r>
          </a:p>
          <a:p>
            <a:endParaRPr lang="en-US" altLang="zh-TW" sz="2400" dirty="0">
              <a:latin typeface="微軟正黑體" panose="020B0604030504040204" pitchFamily="34" charset="-120"/>
              <a:ea typeface="微軟正黑體" panose="020B0604030504040204" pitchFamily="34" charset="-120"/>
            </a:endParaRPr>
          </a:p>
          <a:p>
            <a:r>
              <a:rPr lang="zh-TW" altLang="en-US" sz="3000" dirty="0">
                <a:latin typeface="微軟正黑體" panose="020B0604030504040204" pitchFamily="34" charset="-120"/>
                <a:ea typeface="微軟正黑體" panose="020B0604030504040204" pitchFamily="34" charset="-120"/>
              </a:rPr>
              <a:t>●表 </a:t>
            </a:r>
            <a:r>
              <a:rPr lang="en-US" altLang="zh-TW" sz="3000" dirty="0">
                <a:latin typeface="微軟正黑體" panose="020B0604030504040204" pitchFamily="34" charset="-120"/>
                <a:ea typeface="微軟正黑體" panose="020B0604030504040204" pitchFamily="34" charset="-120"/>
              </a:rPr>
              <a:t>3-5 </a:t>
            </a:r>
            <a:r>
              <a:rPr lang="zh-TW" altLang="en-US" sz="3000" dirty="0">
                <a:latin typeface="微軟正黑體" panose="020B0604030504040204" pitchFamily="34" charset="-120"/>
                <a:ea typeface="微軟正黑體" panose="020B0604030504040204" pitchFamily="34" charset="-120"/>
              </a:rPr>
              <a:t>系列</a:t>
            </a:r>
            <a:endParaRPr lang="en-US" altLang="zh-TW" sz="30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3-5</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3-5-1</a:t>
            </a:r>
          </a:p>
          <a:p>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3-5-2</a:t>
            </a:r>
          </a:p>
        </p:txBody>
      </p:sp>
    </p:spTree>
    <p:extLst>
      <p:ext uri="{BB962C8B-B14F-4D97-AF65-F5344CB8AC3E}">
        <p14:creationId xmlns:p14="http://schemas.microsoft.com/office/powerpoint/2010/main" val="3649017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表冊填報順序</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sp>
        <p:nvSpPr>
          <p:cNvPr id="78" name="矩形 77"/>
          <p:cNvSpPr/>
          <p:nvPr/>
        </p:nvSpPr>
        <p:spPr>
          <a:xfrm>
            <a:off x="-1" y="5562434"/>
            <a:ext cx="9144000" cy="446074"/>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5662259"/>
            <a:ext cx="9143999" cy="369332"/>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基本原則：</a:t>
            </a:r>
            <a:r>
              <a:rPr lang="zh-TW" altLang="en-US" dirty="0">
                <a:solidFill>
                  <a:srgbClr val="FF0000"/>
                </a:solidFill>
                <a:latin typeface="微軟正黑體" panose="020B0604030504040204" pitchFamily="34" charset="-120"/>
                <a:ea typeface="微軟正黑體" panose="020B0604030504040204" pitchFamily="34" charset="-120"/>
              </a:rPr>
              <a:t>先填總表</a:t>
            </a:r>
            <a:r>
              <a:rPr lang="zh-TW" altLang="en-US" dirty="0">
                <a:latin typeface="微軟正黑體" panose="020B0604030504040204" pitchFamily="34" charset="-120"/>
                <a:ea typeface="微軟正黑體" panose="020B0604030504040204" pitchFamily="34" charset="-120"/>
              </a:rPr>
              <a:t>再填細項</a:t>
            </a:r>
            <a:endParaRPr lang="zh-TW" altLang="zh-TW" dirty="0">
              <a:latin typeface="微軟正黑體" panose="020B0604030504040204" pitchFamily="34" charset="-120"/>
              <a:ea typeface="微軟正黑體" panose="020B0604030504040204" pitchFamily="34" charset="-120"/>
            </a:endParaRPr>
          </a:p>
        </p:txBody>
      </p:sp>
      <p:sp>
        <p:nvSpPr>
          <p:cNvPr id="10"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2</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26612" y="1960493"/>
            <a:ext cx="8480066" cy="3231654"/>
          </a:xfrm>
          <a:prstGeom prst="rect">
            <a:avLst/>
          </a:prstGeom>
          <a:noFill/>
        </p:spPr>
        <p:txBody>
          <a:bodyPr wrap="square" rtlCol="0">
            <a:spAutoFit/>
          </a:bodyPr>
          <a:lstStyle/>
          <a:p>
            <a:r>
              <a:rPr lang="zh-TW" altLang="en-US" sz="3000" dirty="0">
                <a:latin typeface="微軟正黑體" panose="020B0604030504040204" pitchFamily="34" charset="-120"/>
                <a:ea typeface="微軟正黑體" panose="020B0604030504040204" pitchFamily="34" charset="-120"/>
              </a:rPr>
              <a:t>●表 </a:t>
            </a:r>
            <a:r>
              <a:rPr lang="en-US" altLang="zh-TW" sz="3000" dirty="0">
                <a:latin typeface="微軟正黑體" panose="020B0604030504040204" pitchFamily="34" charset="-120"/>
                <a:ea typeface="微軟正黑體" panose="020B0604030504040204" pitchFamily="34" charset="-120"/>
              </a:rPr>
              <a:t>4-1 </a:t>
            </a:r>
            <a:r>
              <a:rPr lang="zh-TW" altLang="en-US" sz="3000" dirty="0">
                <a:latin typeface="微軟正黑體" panose="020B0604030504040204" pitchFamily="34" charset="-120"/>
                <a:ea typeface="微軟正黑體" panose="020B0604030504040204" pitchFamily="34" charset="-120"/>
              </a:rPr>
              <a:t>系列</a:t>
            </a:r>
          </a:p>
          <a:p>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 表</a:t>
            </a:r>
            <a:r>
              <a:rPr lang="en-US" altLang="zh-TW" sz="2400" dirty="0">
                <a:latin typeface="微軟正黑體" panose="020B0604030504040204" pitchFamily="34" charset="-120"/>
                <a:ea typeface="微軟正黑體" panose="020B0604030504040204" pitchFamily="34" charset="-120"/>
              </a:rPr>
              <a:t>4-1</a:t>
            </a:r>
            <a:br>
              <a:rPr lang="en-US" altLang="zh-TW" sz="2400" dirty="0">
                <a:latin typeface="微軟正黑體" panose="020B0604030504040204" pitchFamily="34" charset="-120"/>
                <a:ea typeface="微軟正黑體" panose="020B0604030504040204" pitchFamily="34" charset="-120"/>
              </a:rPr>
            </a:b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 表</a:t>
            </a:r>
            <a:r>
              <a:rPr lang="en-US" altLang="zh-TW" sz="2400" dirty="0">
                <a:latin typeface="微軟正黑體" panose="020B0604030504040204" pitchFamily="34" charset="-120"/>
                <a:ea typeface="微軟正黑體" panose="020B0604030504040204" pitchFamily="34" charset="-120"/>
              </a:rPr>
              <a:t>4-1-2~</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4-1-4</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4-10</a:t>
            </a:r>
          </a:p>
          <a:p>
            <a:endParaRPr lang="en-US" altLang="zh-TW" sz="2400" dirty="0">
              <a:latin typeface="微軟正黑體" panose="020B0604030504040204" pitchFamily="34" charset="-120"/>
              <a:ea typeface="微軟正黑體" panose="020B0604030504040204" pitchFamily="34" charset="-120"/>
            </a:endParaRPr>
          </a:p>
          <a:p>
            <a:r>
              <a:rPr lang="zh-TW" altLang="en-US" sz="3000" dirty="0">
                <a:latin typeface="微軟正黑體" panose="020B0604030504040204" pitchFamily="34" charset="-120"/>
                <a:ea typeface="微軟正黑體" panose="020B0604030504040204" pitchFamily="34" charset="-120"/>
              </a:rPr>
              <a:t>●表 </a:t>
            </a:r>
            <a:r>
              <a:rPr lang="en-US" altLang="zh-TW" sz="3000" dirty="0">
                <a:latin typeface="微軟正黑體" panose="020B0604030504040204" pitchFamily="34" charset="-120"/>
                <a:ea typeface="微軟正黑體" panose="020B0604030504040204" pitchFamily="34" charset="-120"/>
              </a:rPr>
              <a:t>4-2</a:t>
            </a:r>
            <a:r>
              <a:rPr lang="zh-TW" altLang="en-US" sz="3000" dirty="0">
                <a:latin typeface="微軟正黑體" panose="020B0604030504040204" pitchFamily="34" charset="-120"/>
                <a:ea typeface="微軟正黑體" panose="020B0604030504040204" pitchFamily="34" charset="-120"/>
              </a:rPr>
              <a:t> 系列</a:t>
            </a:r>
            <a:endParaRPr lang="en-US" altLang="zh-TW" sz="30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4-2-10</a:t>
            </a:r>
          </a:p>
          <a:p>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4-2</a:t>
            </a:r>
          </a:p>
          <a:p>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4-2-1~</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4-2-8</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4-4-2</a:t>
            </a:r>
          </a:p>
        </p:txBody>
      </p:sp>
    </p:spTree>
    <p:extLst>
      <p:ext uri="{BB962C8B-B14F-4D97-AF65-F5344CB8AC3E}">
        <p14:creationId xmlns:p14="http://schemas.microsoft.com/office/powerpoint/2010/main" val="674540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表冊填報順序</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sp>
        <p:nvSpPr>
          <p:cNvPr id="78" name="矩形 77"/>
          <p:cNvSpPr/>
          <p:nvPr/>
        </p:nvSpPr>
        <p:spPr>
          <a:xfrm>
            <a:off x="-1" y="5562434"/>
            <a:ext cx="9144000" cy="446074"/>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5662259"/>
            <a:ext cx="9143999" cy="369332"/>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基本原則：</a:t>
            </a:r>
            <a:r>
              <a:rPr lang="zh-TW" altLang="en-US" dirty="0">
                <a:solidFill>
                  <a:srgbClr val="FF0000"/>
                </a:solidFill>
                <a:latin typeface="微軟正黑體" panose="020B0604030504040204" pitchFamily="34" charset="-120"/>
                <a:ea typeface="微軟正黑體" panose="020B0604030504040204" pitchFamily="34" charset="-120"/>
              </a:rPr>
              <a:t>先填總表</a:t>
            </a:r>
            <a:r>
              <a:rPr lang="zh-TW" altLang="en-US" dirty="0">
                <a:latin typeface="微軟正黑體" panose="020B0604030504040204" pitchFamily="34" charset="-120"/>
                <a:ea typeface="微軟正黑體" panose="020B0604030504040204" pitchFamily="34" charset="-120"/>
              </a:rPr>
              <a:t>再填細項</a:t>
            </a:r>
            <a:endParaRPr lang="zh-TW" altLang="zh-TW" dirty="0">
              <a:latin typeface="微軟正黑體" panose="020B0604030504040204" pitchFamily="34" charset="-120"/>
              <a:ea typeface="微軟正黑體" panose="020B0604030504040204" pitchFamily="34" charset="-120"/>
            </a:endParaRPr>
          </a:p>
        </p:txBody>
      </p:sp>
      <p:sp>
        <p:nvSpPr>
          <p:cNvPr id="10"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3</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26612" y="1960493"/>
            <a:ext cx="8480066" cy="2862322"/>
          </a:xfrm>
          <a:prstGeom prst="rect">
            <a:avLst/>
          </a:prstGeom>
          <a:noFill/>
        </p:spPr>
        <p:txBody>
          <a:bodyPr wrap="square" rtlCol="0">
            <a:spAutoFit/>
          </a:bodyPr>
          <a:lstStyle/>
          <a:p>
            <a:r>
              <a:rPr lang="zh-TW" altLang="en-US" sz="3000" dirty="0">
                <a:latin typeface="微軟正黑體" panose="020B0604030504040204" pitchFamily="34" charset="-120"/>
                <a:ea typeface="微軟正黑體" panose="020B0604030504040204" pitchFamily="34" charset="-120"/>
              </a:rPr>
              <a:t>●表 </a:t>
            </a:r>
            <a:r>
              <a:rPr lang="en-US" altLang="zh-TW" sz="3000" dirty="0">
                <a:latin typeface="微軟正黑體" panose="020B0604030504040204" pitchFamily="34" charset="-120"/>
                <a:ea typeface="微軟正黑體" panose="020B0604030504040204" pitchFamily="34" charset="-120"/>
              </a:rPr>
              <a:t>4-7</a:t>
            </a:r>
            <a:r>
              <a:rPr lang="zh-TW" altLang="en-US" sz="3000" dirty="0">
                <a:latin typeface="微軟正黑體" panose="020B0604030504040204" pitchFamily="34" charset="-120"/>
                <a:ea typeface="微軟正黑體" panose="020B0604030504040204" pitchFamily="34" charset="-120"/>
              </a:rPr>
              <a:t> 系列</a:t>
            </a:r>
          </a:p>
          <a:p>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 表</a:t>
            </a:r>
            <a:r>
              <a:rPr lang="en-US" altLang="zh-TW" sz="2400" dirty="0">
                <a:latin typeface="微軟正黑體" panose="020B0604030504040204" pitchFamily="34" charset="-120"/>
                <a:ea typeface="微軟正黑體" panose="020B0604030504040204" pitchFamily="34" charset="-120"/>
              </a:rPr>
              <a:t>4-7-2</a:t>
            </a:r>
          </a:p>
          <a:p>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 表</a:t>
            </a:r>
            <a:r>
              <a:rPr lang="en-US" altLang="zh-TW" sz="2400" dirty="0">
                <a:latin typeface="微軟正黑體" panose="020B0604030504040204" pitchFamily="34" charset="-120"/>
                <a:ea typeface="微軟正黑體" panose="020B0604030504040204" pitchFamily="34" charset="-120"/>
              </a:rPr>
              <a:t>4-7-3</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4-7-4</a:t>
            </a:r>
          </a:p>
          <a:p>
            <a:endParaRPr lang="en-US" altLang="zh-TW" sz="2400" dirty="0">
              <a:latin typeface="微軟正黑體" panose="020B0604030504040204" pitchFamily="34" charset="-120"/>
              <a:ea typeface="微軟正黑體" panose="020B0604030504040204" pitchFamily="34" charset="-120"/>
            </a:endParaRPr>
          </a:p>
          <a:p>
            <a:r>
              <a:rPr lang="zh-TW" altLang="en-US" sz="3000" dirty="0">
                <a:latin typeface="微軟正黑體" panose="020B0604030504040204" pitchFamily="34" charset="-120"/>
                <a:ea typeface="微軟正黑體" panose="020B0604030504040204" pitchFamily="34" charset="-120"/>
              </a:rPr>
              <a:t>●表 </a:t>
            </a:r>
            <a:r>
              <a:rPr lang="en-US" altLang="zh-TW" sz="3000" dirty="0">
                <a:latin typeface="微軟正黑體" panose="020B0604030504040204" pitchFamily="34" charset="-120"/>
                <a:ea typeface="微軟正黑體" panose="020B0604030504040204" pitchFamily="34" charset="-120"/>
              </a:rPr>
              <a:t>13</a:t>
            </a:r>
            <a:r>
              <a:rPr lang="zh-TW" altLang="en-US" sz="3000" dirty="0">
                <a:latin typeface="微軟正黑體" panose="020B0604030504040204" pitchFamily="34" charset="-120"/>
                <a:ea typeface="微軟正黑體" panose="020B0604030504040204" pitchFamily="34" charset="-120"/>
              </a:rPr>
              <a:t> 系列</a:t>
            </a:r>
            <a:endParaRPr lang="en-US" altLang="zh-TW" sz="30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13-4</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13-6</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13-5</a:t>
            </a:r>
          </a:p>
          <a:p>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1-15</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13-9</a:t>
            </a:r>
          </a:p>
        </p:txBody>
      </p:sp>
    </p:spTree>
    <p:extLst>
      <p:ext uri="{BB962C8B-B14F-4D97-AF65-F5344CB8AC3E}">
        <p14:creationId xmlns:p14="http://schemas.microsoft.com/office/powerpoint/2010/main" val="1187836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表冊填報順序</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sp>
        <p:nvSpPr>
          <p:cNvPr id="78" name="矩形 77"/>
          <p:cNvSpPr/>
          <p:nvPr/>
        </p:nvSpPr>
        <p:spPr>
          <a:xfrm>
            <a:off x="-1" y="5562434"/>
            <a:ext cx="9144000" cy="446074"/>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5662259"/>
            <a:ext cx="9143999" cy="369332"/>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基本原則：</a:t>
            </a:r>
            <a:r>
              <a:rPr lang="zh-TW" altLang="en-US" dirty="0">
                <a:solidFill>
                  <a:srgbClr val="FF0000"/>
                </a:solidFill>
                <a:latin typeface="微軟正黑體" panose="020B0604030504040204" pitchFamily="34" charset="-120"/>
                <a:ea typeface="微軟正黑體" panose="020B0604030504040204" pitchFamily="34" charset="-120"/>
              </a:rPr>
              <a:t>先填總表</a:t>
            </a:r>
            <a:r>
              <a:rPr lang="zh-TW" altLang="en-US" dirty="0">
                <a:latin typeface="微軟正黑體" panose="020B0604030504040204" pitchFamily="34" charset="-120"/>
                <a:ea typeface="微軟正黑體" panose="020B0604030504040204" pitchFamily="34" charset="-120"/>
              </a:rPr>
              <a:t>再填細項</a:t>
            </a:r>
            <a:endParaRPr lang="zh-TW" altLang="zh-TW" dirty="0">
              <a:latin typeface="微軟正黑體" panose="020B0604030504040204" pitchFamily="34" charset="-120"/>
              <a:ea typeface="微軟正黑體" panose="020B0604030504040204" pitchFamily="34" charset="-120"/>
            </a:endParaRPr>
          </a:p>
        </p:txBody>
      </p:sp>
      <p:sp>
        <p:nvSpPr>
          <p:cNvPr id="10"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3</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26612" y="1960493"/>
            <a:ext cx="8480066" cy="1292662"/>
          </a:xfrm>
          <a:prstGeom prst="rect">
            <a:avLst/>
          </a:prstGeom>
          <a:noFill/>
        </p:spPr>
        <p:txBody>
          <a:bodyPr wrap="square" rtlCol="0">
            <a:spAutoFit/>
          </a:bodyPr>
          <a:lstStyle/>
          <a:p>
            <a:r>
              <a:rPr lang="zh-TW" altLang="en-US" sz="3000" dirty="0">
                <a:latin typeface="微軟正黑體" panose="020B0604030504040204" pitchFamily="34" charset="-120"/>
                <a:ea typeface="微軟正黑體" panose="020B0604030504040204" pitchFamily="34" charset="-120"/>
              </a:rPr>
              <a:t>●註冊率報表系列</a:t>
            </a:r>
          </a:p>
          <a:p>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2-1-2</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2-1-3</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2-7</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13-1</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13-8</a:t>
            </a:r>
            <a:r>
              <a:rPr lang="zh-TW" altLang="en-US" sz="2400" dirty="0">
                <a:latin typeface="微軟正黑體" panose="020B0604030504040204" pitchFamily="34" charset="-120"/>
                <a:ea typeface="微軟正黑體" panose="020B0604030504040204" pitchFamily="34" charset="-120"/>
              </a:rPr>
              <a:t>、表</a:t>
            </a:r>
            <a:r>
              <a:rPr lang="en-US" altLang="zh-TW" sz="2400" dirty="0">
                <a:latin typeface="微軟正黑體" panose="020B0604030504040204" pitchFamily="34" charset="-120"/>
                <a:ea typeface="微軟正黑體" panose="020B0604030504040204" pitchFamily="34" charset="-120"/>
              </a:rPr>
              <a:t>13-10</a:t>
            </a:r>
          </a:p>
          <a:p>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註冊率報表</a:t>
            </a:r>
            <a:r>
              <a:rPr lang="en-US" altLang="zh-TW" sz="2400" dirty="0">
                <a:latin typeface="微軟正黑體" panose="020B0604030504040204" pitchFamily="34" charset="-120"/>
                <a:ea typeface="微軟正黑體" panose="020B0604030504040204" pitchFamily="34" charset="-120"/>
              </a:rPr>
              <a:t>2-1-3-1~</a:t>
            </a:r>
            <a:r>
              <a:rPr lang="zh-TW" altLang="en-US" sz="2400" dirty="0">
                <a:latin typeface="微軟正黑體" panose="020B0604030504040204" pitchFamily="34" charset="-120"/>
                <a:ea typeface="微軟正黑體" panose="020B0604030504040204" pitchFamily="34" charset="-120"/>
              </a:rPr>
              <a:t>報表</a:t>
            </a:r>
            <a:r>
              <a:rPr lang="en-US" altLang="zh-TW" sz="2400" dirty="0">
                <a:latin typeface="微軟正黑體" panose="020B0604030504040204" pitchFamily="34" charset="-120"/>
                <a:ea typeface="微軟正黑體" panose="020B0604030504040204" pitchFamily="34" charset="-120"/>
              </a:rPr>
              <a:t>2-1-3-4</a:t>
            </a:r>
          </a:p>
        </p:txBody>
      </p:sp>
    </p:spTree>
    <p:extLst>
      <p:ext uri="{BB962C8B-B14F-4D97-AF65-F5344CB8AC3E}">
        <p14:creationId xmlns:p14="http://schemas.microsoft.com/office/powerpoint/2010/main" val="2916712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流程圖: 磁碟 13"/>
          <p:cNvSpPr/>
          <p:nvPr/>
        </p:nvSpPr>
        <p:spPr>
          <a:xfrm>
            <a:off x="2120904" y="4933954"/>
            <a:ext cx="849313" cy="936625"/>
          </a:xfrm>
          <a:prstGeom prst="flowChartMagneticDis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prstClr val="black">
                    <a:lumMod val="95000"/>
                    <a:lumOff val="5000"/>
                  </a:prstClr>
                </a:solidFill>
                <a:latin typeface="微軟正黑體" panose="020B0604030504040204" pitchFamily="34" charset="-120"/>
                <a:ea typeface="微軟正黑體" panose="020B0604030504040204" pitchFamily="34" charset="-120"/>
              </a:rPr>
              <a:t>各大專校院</a:t>
            </a:r>
          </a:p>
        </p:txBody>
      </p:sp>
      <p:sp>
        <p:nvSpPr>
          <p:cNvPr id="13" name="流程圖: 磁碟 12"/>
          <p:cNvSpPr/>
          <p:nvPr/>
        </p:nvSpPr>
        <p:spPr>
          <a:xfrm>
            <a:off x="2114554" y="4192592"/>
            <a:ext cx="849313" cy="936625"/>
          </a:xfrm>
          <a:prstGeom prst="flowChartMagneticDis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prstClr val="black">
                    <a:lumMod val="95000"/>
                    <a:lumOff val="5000"/>
                  </a:prstClr>
                </a:solidFill>
                <a:latin typeface="微軟正黑體" panose="020B0604030504040204" pitchFamily="34" charset="-120"/>
                <a:ea typeface="微軟正黑體" panose="020B0604030504040204" pitchFamily="34" charset="-120"/>
              </a:rPr>
              <a:t>主計處</a:t>
            </a:r>
          </a:p>
        </p:txBody>
      </p:sp>
      <p:sp>
        <p:nvSpPr>
          <p:cNvPr id="12" name="流程圖: 磁碟 11"/>
          <p:cNvSpPr/>
          <p:nvPr/>
        </p:nvSpPr>
        <p:spPr>
          <a:xfrm>
            <a:off x="2114554" y="3386142"/>
            <a:ext cx="860425" cy="936625"/>
          </a:xfrm>
          <a:prstGeom prst="flowChartMagneticDis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prstClr val="black">
                    <a:lumMod val="95000"/>
                    <a:lumOff val="5000"/>
                  </a:prstClr>
                </a:solidFill>
                <a:latin typeface="微軟正黑體" panose="020B0604030504040204" pitchFamily="34" charset="-120"/>
                <a:ea typeface="微軟正黑體" panose="020B0604030504040204" pitchFamily="34" charset="-120"/>
              </a:rPr>
              <a:t>高教司</a:t>
            </a:r>
          </a:p>
        </p:txBody>
      </p:sp>
      <p:sp>
        <p:nvSpPr>
          <p:cNvPr id="11" name="流程圖: 磁碟 10"/>
          <p:cNvSpPr/>
          <p:nvPr/>
        </p:nvSpPr>
        <p:spPr>
          <a:xfrm>
            <a:off x="2114554" y="2606675"/>
            <a:ext cx="860425" cy="935038"/>
          </a:xfrm>
          <a:prstGeom prst="flowChartMagneticDis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prstClr val="black">
                    <a:lumMod val="95000"/>
                    <a:lumOff val="5000"/>
                  </a:prstClr>
                </a:solidFill>
                <a:latin typeface="微軟正黑體" panose="020B0604030504040204" pitchFamily="34" charset="-120"/>
                <a:ea typeface="微軟正黑體" panose="020B0604030504040204" pitchFamily="34" charset="-120"/>
              </a:rPr>
              <a:t>技職司</a:t>
            </a:r>
          </a:p>
        </p:txBody>
      </p:sp>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zh-TW" altLang="en-US" b="1" dirty="0" smtClean="0">
                <a:solidFill>
                  <a:srgbClr val="FB0065"/>
                </a:solidFill>
                <a:latin typeface="微軟正黑體" panose="020B0604030504040204" pitchFamily="34" charset="-120"/>
                <a:ea typeface="微軟正黑體" panose="020B0604030504040204" pitchFamily="34" charset="-120"/>
              </a:rPr>
              <a:t>教育部大專</a:t>
            </a:r>
            <a:r>
              <a:rPr lang="zh-TW" altLang="en-US" b="1" dirty="0">
                <a:solidFill>
                  <a:srgbClr val="FB0065"/>
                </a:solidFill>
                <a:latin typeface="微軟正黑體" panose="020B0604030504040204" pitchFamily="34" charset="-120"/>
                <a:ea typeface="微軟正黑體" panose="020B0604030504040204" pitchFamily="34" charset="-120"/>
              </a:rPr>
              <a:t>校院校務</a:t>
            </a:r>
            <a:r>
              <a:rPr lang="zh-TW" altLang="en-US" b="1" dirty="0" smtClean="0">
                <a:solidFill>
                  <a:srgbClr val="FB0065"/>
                </a:solidFill>
                <a:latin typeface="微軟正黑體" panose="020B0604030504040204" pitchFamily="34" charset="-120"/>
                <a:ea typeface="微軟正黑體" panose="020B0604030504040204" pitchFamily="34" charset="-120"/>
              </a:rPr>
              <a:t>資訊公開平</a:t>
            </a:r>
            <a:r>
              <a:rPr lang="zh-TW" altLang="en-US" b="1" dirty="0">
                <a:solidFill>
                  <a:srgbClr val="FB0065"/>
                </a:solidFill>
                <a:latin typeface="微軟正黑體" panose="020B0604030504040204" pitchFamily="34" charset="-120"/>
                <a:ea typeface="微軟正黑體" panose="020B0604030504040204" pitchFamily="34" charset="-120"/>
              </a:rPr>
              <a:t>臺</a:t>
            </a:r>
            <a:endParaRPr lang="fr-CA" b="1" dirty="0">
              <a:solidFill>
                <a:srgbClr val="FB0065"/>
              </a:solidFill>
              <a:latin typeface="微軟正黑體" panose="020B0604030504040204" pitchFamily="34" charset="-120"/>
              <a:ea typeface="微軟正黑體" panose="020B0604030504040204" pitchFamily="34" charset="-120"/>
            </a:endParaRPr>
          </a:p>
        </p:txBody>
      </p:sp>
      <p:sp>
        <p:nvSpPr>
          <p:cNvPr id="3" name="流程圖: 磁碟 2"/>
          <p:cNvSpPr/>
          <p:nvPr/>
        </p:nvSpPr>
        <p:spPr>
          <a:xfrm>
            <a:off x="2120904" y="1741492"/>
            <a:ext cx="860425" cy="936625"/>
          </a:xfrm>
          <a:prstGeom prst="flowChartMagneticDis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prstClr val="black">
                    <a:lumMod val="95000"/>
                    <a:lumOff val="5000"/>
                  </a:prstClr>
                </a:solidFill>
                <a:latin typeface="微軟正黑體" panose="020B0604030504040204" pitchFamily="34" charset="-120"/>
                <a:ea typeface="微軟正黑體" panose="020B0604030504040204" pitchFamily="34" charset="-120"/>
              </a:rPr>
              <a:t>統計處</a:t>
            </a:r>
          </a:p>
        </p:txBody>
      </p:sp>
      <p:sp>
        <p:nvSpPr>
          <p:cNvPr id="4" name="向右箭號 3"/>
          <p:cNvSpPr/>
          <p:nvPr/>
        </p:nvSpPr>
        <p:spPr>
          <a:xfrm>
            <a:off x="3101182" y="3381841"/>
            <a:ext cx="1087389" cy="1044116"/>
          </a:xfrm>
          <a:prstGeom prst="rightArrow">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b="1" dirty="0">
                <a:solidFill>
                  <a:prstClr val="black">
                    <a:lumMod val="95000"/>
                    <a:lumOff val="5000"/>
                  </a:prstClr>
                </a:solidFill>
                <a:latin typeface="微軟正黑體" panose="020B0604030504040204" pitchFamily="34" charset="-120"/>
                <a:ea typeface="微軟正黑體" panose="020B0604030504040204" pitchFamily="34" charset="-120"/>
              </a:rPr>
              <a:t>彙整</a:t>
            </a:r>
          </a:p>
        </p:txBody>
      </p:sp>
      <p:pic>
        <p:nvPicPr>
          <p:cNvPr id="24588" name="圖片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560642"/>
            <a:ext cx="10858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文字方塊 4"/>
          <p:cNvSpPr txBox="1">
            <a:spLocks noChangeArrowheads="1"/>
          </p:cNvSpPr>
          <p:nvPr/>
        </p:nvSpPr>
        <p:spPr bwMode="auto">
          <a:xfrm>
            <a:off x="250829" y="3644900"/>
            <a:ext cx="1368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TW" altLang="en-US" sz="1400" b="1">
                <a:solidFill>
                  <a:srgbClr val="0D0D0D"/>
                </a:solidFill>
                <a:latin typeface="微軟正黑體" panose="020B0604030504040204" pitchFamily="34" charset="-120"/>
                <a:ea typeface="微軟正黑體" panose="020B0604030504040204" pitchFamily="34" charset="-120"/>
                <a:cs typeface="Arial" panose="020B0604020202020204" pitchFamily="34" charset="0"/>
              </a:rPr>
              <a:t>各校填報</a:t>
            </a:r>
          </a:p>
          <a:p>
            <a:pPr algn="ctr" eaLnBrk="1" hangingPunct="1">
              <a:spcBef>
                <a:spcPct val="0"/>
              </a:spcBef>
              <a:buFontTx/>
              <a:buNone/>
            </a:pPr>
            <a:r>
              <a:rPr lang="zh-TW" altLang="en-US" sz="1400" b="1">
                <a:solidFill>
                  <a:srgbClr val="0D0D0D"/>
                </a:solidFill>
                <a:latin typeface="微軟正黑體" panose="020B0604030504040204" pitchFamily="34" charset="-120"/>
                <a:ea typeface="微軟正黑體" panose="020B0604030504040204" pitchFamily="34" charset="-120"/>
                <a:cs typeface="Arial" panose="020B0604020202020204" pitchFamily="34" charset="0"/>
              </a:rPr>
              <a:t>技專校院校務基本資料庫</a:t>
            </a:r>
            <a:endParaRPr lang="en-US" altLang="zh-TW" sz="1400" b="1">
              <a:solidFill>
                <a:srgbClr val="0D0D0D"/>
              </a:solidFill>
              <a:latin typeface="微軟正黑體" panose="020B0604030504040204" pitchFamily="34" charset="-120"/>
              <a:ea typeface="微軟正黑體" panose="020B0604030504040204" pitchFamily="34" charset="-120"/>
              <a:cs typeface="Arial" panose="020B0604020202020204" pitchFamily="34" charset="0"/>
            </a:endParaRPr>
          </a:p>
          <a:p>
            <a:pPr eaLnBrk="1" hangingPunct="1">
              <a:spcBef>
                <a:spcPct val="0"/>
              </a:spcBef>
              <a:buFontTx/>
              <a:buNone/>
            </a:pPr>
            <a:endParaRPr lang="zh-TW" altLang="en-US" sz="1400">
              <a:solidFill>
                <a:srgbClr val="000000"/>
              </a:solidFill>
              <a:cs typeface="Arial" panose="020B0604020202020204" pitchFamily="34" charset="0"/>
            </a:endParaRPr>
          </a:p>
        </p:txBody>
      </p:sp>
      <p:sp>
        <p:nvSpPr>
          <p:cNvPr id="6" name="向右箭號 5"/>
          <p:cNvSpPr/>
          <p:nvPr/>
        </p:nvSpPr>
        <p:spPr>
          <a:xfrm>
            <a:off x="1619672" y="2924948"/>
            <a:ext cx="360040" cy="461895"/>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zh-TW" altLang="en-US">
              <a:solidFill>
                <a:prstClr val="white"/>
              </a:solidFill>
            </a:endParaRPr>
          </a:p>
        </p:txBody>
      </p:sp>
      <p:pic>
        <p:nvPicPr>
          <p:cNvPr id="7" name="圖片 6"/>
          <p:cNvPicPr>
            <a:picLocks noChangeAspect="1"/>
          </p:cNvPicPr>
          <p:nvPr/>
        </p:nvPicPr>
        <p:blipFill>
          <a:blip r:embed="rId4"/>
          <a:stretch>
            <a:fillRect/>
          </a:stretch>
        </p:blipFill>
        <p:spPr>
          <a:xfrm>
            <a:off x="4292743" y="2248583"/>
            <a:ext cx="4364427" cy="2647185"/>
          </a:xfrm>
          <a:prstGeom prst="rect">
            <a:avLst/>
          </a:prstGeom>
        </p:spPr>
      </p:pic>
      <p:sp>
        <p:nvSpPr>
          <p:cNvPr id="8" name="文字方塊 7"/>
          <p:cNvSpPr txBox="1"/>
          <p:nvPr/>
        </p:nvSpPr>
        <p:spPr>
          <a:xfrm>
            <a:off x="4215247" y="5186968"/>
            <a:ext cx="3977435" cy="553998"/>
          </a:xfrm>
          <a:prstGeom prst="rect">
            <a:avLst/>
          </a:prstGeom>
          <a:noFill/>
        </p:spPr>
        <p:txBody>
          <a:bodyPr wrap="none" rtlCol="0">
            <a:spAutoFit/>
          </a:bodyPr>
          <a:lstStyle/>
          <a:p>
            <a:r>
              <a:rPr lang="en-US" altLang="zh-TW" sz="3000" dirty="0"/>
              <a:t>https://udb.moe.edu.tw</a:t>
            </a:r>
            <a:endParaRPr lang="zh-TW" altLang="en-US" sz="3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0"/>
          <p:cNvSpPr/>
          <p:nvPr/>
        </p:nvSpPr>
        <p:spPr>
          <a:xfrm>
            <a:off x="3203607" y="987684"/>
            <a:ext cx="2736786" cy="272934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900" b="1" dirty="0" smtClean="0">
                <a:solidFill>
                  <a:schemeClr val="accent6">
                    <a:lumMod val="50000"/>
                  </a:schemeClr>
                </a:solidFill>
                <a:latin typeface="微軟正黑體" panose="020B0604030504040204" pitchFamily="34" charset="-120"/>
                <a:ea typeface="微軟正黑體" panose="020B0604030504040204" pitchFamily="34" charset="-120"/>
              </a:rPr>
              <a:t>4</a:t>
            </a:r>
            <a:endParaRPr lang="zh-CN" altLang="en-US" sz="99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0" y="4437112"/>
            <a:ext cx="9144000" cy="769441"/>
          </a:xfrm>
          <a:prstGeom prst="rect">
            <a:avLst/>
          </a:prstGeom>
        </p:spPr>
        <p:txBody>
          <a:bodyPr wrap="square">
            <a:spAutoFit/>
          </a:bodyPr>
          <a:lstStyle/>
          <a:p>
            <a:pPr lvl="0" algn="ctr"/>
            <a:r>
              <a:rPr lang="zh-TW" altLang="en-US" sz="4400" b="1" dirty="0" smtClean="0">
                <a:latin typeface="微軟正黑體" panose="020B0604030504040204" pitchFamily="34" charset="-120"/>
                <a:ea typeface="微軟正黑體" panose="020B0604030504040204" pitchFamily="34" charset="-120"/>
              </a:rPr>
              <a:t>匯入功能說明</a:t>
            </a:r>
            <a:endParaRPr lang="en-US" altLang="zh-TW" sz="44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06718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匯入功能說明</a:t>
            </a:r>
            <a:r>
              <a:rPr lang="en-US" altLang="zh-TW" sz="3300" dirty="0">
                <a:solidFill>
                  <a:schemeClr val="accent6">
                    <a:lumMod val="50000"/>
                  </a:schemeClr>
                </a:solidFill>
              </a:rPr>
              <a:t>—</a:t>
            </a:r>
            <a:r>
              <a:rPr lang="zh-TW" altLang="en-US" sz="3300" dirty="0">
                <a:solidFill>
                  <a:schemeClr val="accent6">
                    <a:lumMod val="50000"/>
                  </a:schemeClr>
                </a:solidFill>
              </a:rPr>
              <a:t>表</a:t>
            </a:r>
            <a:r>
              <a:rPr lang="en-US" altLang="zh-TW" sz="3300" dirty="0">
                <a:solidFill>
                  <a:schemeClr val="accent6">
                    <a:lumMod val="50000"/>
                  </a:schemeClr>
                </a:solidFill>
              </a:rPr>
              <a:t>1-1</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1</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1" y="3879670"/>
            <a:ext cx="9144000" cy="2128838"/>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3879671"/>
            <a:ext cx="9143999" cy="369332"/>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匯入功能進入後，建議先至</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匯入格式檔案及說明</a:t>
            </a:r>
            <a:r>
              <a:rPr lang="en-US" altLang="zh-TW" dirty="0">
                <a:solidFill>
                  <a:srgbClr val="FF0000"/>
                </a:solidFill>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a:stretch>
            <a:fillRect/>
          </a:stretch>
        </p:blipFill>
        <p:spPr>
          <a:xfrm>
            <a:off x="1502929" y="1823539"/>
            <a:ext cx="5885008" cy="1770677"/>
          </a:xfrm>
          <a:prstGeom prst="rect">
            <a:avLst/>
          </a:prstGeom>
        </p:spPr>
      </p:pic>
    </p:spTree>
    <p:extLst>
      <p:ext uri="{BB962C8B-B14F-4D97-AF65-F5344CB8AC3E}">
        <p14:creationId xmlns:p14="http://schemas.microsoft.com/office/powerpoint/2010/main" val="1873146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匯入功能說明</a:t>
            </a:r>
            <a:r>
              <a:rPr lang="en-US" altLang="zh-TW" sz="3300" dirty="0">
                <a:solidFill>
                  <a:schemeClr val="accent6">
                    <a:lumMod val="50000"/>
                  </a:schemeClr>
                </a:solidFill>
              </a:rPr>
              <a:t>—</a:t>
            </a:r>
            <a:r>
              <a:rPr lang="zh-TW" altLang="en-US" sz="3300" dirty="0">
                <a:solidFill>
                  <a:schemeClr val="accent6">
                    <a:lumMod val="50000"/>
                  </a:schemeClr>
                </a:solidFill>
              </a:rPr>
              <a:t>表</a:t>
            </a:r>
            <a:r>
              <a:rPr lang="en-US" altLang="zh-TW" sz="3300" dirty="0">
                <a:solidFill>
                  <a:schemeClr val="accent6">
                    <a:lumMod val="50000"/>
                  </a:schemeClr>
                </a:solidFill>
              </a:rPr>
              <a:t>1-1</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2</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1" y="3879670"/>
            <a:ext cx="9144000" cy="2128838"/>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3879671"/>
            <a:ext cx="9143999" cy="369332"/>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參考下載本表需利用的代碼檔。</a:t>
            </a:r>
            <a:r>
              <a:rPr lang="en-US" altLang="zh-TW" dirty="0">
                <a:latin typeface="微軟正黑體" panose="020B0604030504040204" pitchFamily="34" charset="-120"/>
                <a:ea typeface="微軟正黑體" panose="020B0604030504040204" pitchFamily="34" charset="-120"/>
              </a:rPr>
              <a:t>                                                                                      </a:t>
            </a:r>
            <a:endParaRPr lang="zh-TW" altLang="zh-TW"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stretch>
            <a:fillRect/>
          </a:stretch>
        </p:blipFill>
        <p:spPr>
          <a:xfrm>
            <a:off x="1776845" y="1975701"/>
            <a:ext cx="5710844" cy="1581107"/>
          </a:xfrm>
          <a:prstGeom prst="rect">
            <a:avLst/>
          </a:prstGeom>
        </p:spPr>
      </p:pic>
    </p:spTree>
    <p:extLst>
      <p:ext uri="{BB962C8B-B14F-4D97-AF65-F5344CB8AC3E}">
        <p14:creationId xmlns:p14="http://schemas.microsoft.com/office/powerpoint/2010/main" val="3447587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匯入功能說明</a:t>
            </a:r>
            <a:r>
              <a:rPr lang="en-US" altLang="zh-TW" sz="3300" dirty="0">
                <a:solidFill>
                  <a:schemeClr val="accent6">
                    <a:lumMod val="50000"/>
                  </a:schemeClr>
                </a:solidFill>
              </a:rPr>
              <a:t>—</a:t>
            </a:r>
            <a:r>
              <a:rPr lang="zh-TW" altLang="en-US" sz="3300" dirty="0">
                <a:solidFill>
                  <a:schemeClr val="accent6">
                    <a:lumMod val="50000"/>
                  </a:schemeClr>
                </a:solidFill>
              </a:rPr>
              <a:t>表</a:t>
            </a:r>
            <a:r>
              <a:rPr lang="en-US" altLang="zh-TW" sz="3300" dirty="0">
                <a:solidFill>
                  <a:schemeClr val="accent6">
                    <a:lumMod val="50000"/>
                  </a:schemeClr>
                </a:solidFill>
              </a:rPr>
              <a:t>1-1</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3</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1" y="3879670"/>
            <a:ext cx="9144000" cy="2128838"/>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3879671"/>
            <a:ext cx="9143999" cy="646331"/>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下載最新版空白</a:t>
            </a:r>
            <a:r>
              <a:rPr lang="en-US" altLang="zh-TW" dirty="0">
                <a:latin typeface="微軟正黑體" panose="020B0604030504040204" pitchFamily="34" charset="-120"/>
                <a:ea typeface="微軟正黑體" panose="020B0604030504040204" pitchFamily="34" charset="-120"/>
              </a:rPr>
              <a:t>Excel</a:t>
            </a:r>
            <a:r>
              <a:rPr lang="zh-TW" altLang="en-US" dirty="0">
                <a:latin typeface="微軟正黑體" panose="020B0604030504040204" pitchFamily="34" charset="-120"/>
                <a:ea typeface="微軟正黑體" panose="020B0604030504040204" pitchFamily="34" charset="-120"/>
              </a:rPr>
              <a:t>檔，如</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空白</a:t>
            </a:r>
            <a:r>
              <a:rPr lang="en-US" altLang="zh-TW" dirty="0">
                <a:solidFill>
                  <a:srgbClr val="FF0000"/>
                </a:solidFill>
                <a:latin typeface="微軟正黑體" panose="020B0604030504040204" pitchFamily="34" charset="-120"/>
                <a:ea typeface="微軟正黑體" panose="020B0604030504040204" pitchFamily="34" charset="-120"/>
              </a:rPr>
              <a:t>Excel</a:t>
            </a:r>
            <a:r>
              <a:rPr lang="zh-TW" altLang="en-US" dirty="0">
                <a:solidFill>
                  <a:srgbClr val="FF0000"/>
                </a:solidFill>
                <a:latin typeface="微軟正黑體" panose="020B0604030504040204" pitchFamily="34" charset="-120"/>
                <a:ea typeface="微軟正黑體" panose="020B0604030504040204" pitchFamily="34" charset="-120"/>
              </a:rPr>
              <a:t>檔</a:t>
            </a:r>
            <a:r>
              <a:rPr lang="en-US" altLang="zh-TW" dirty="0">
                <a:solidFill>
                  <a:srgbClr val="FF0000"/>
                </a:solidFill>
                <a:latin typeface="微軟正黑體" panose="020B0604030504040204" pitchFamily="34" charset="-120"/>
                <a:ea typeface="微軟正黑體" panose="020B0604030504040204" pitchFamily="34" charset="-120"/>
              </a:rPr>
              <a:t>(107</a:t>
            </a:r>
            <a:r>
              <a:rPr lang="zh-TW" altLang="en-US" dirty="0">
                <a:solidFill>
                  <a:srgbClr val="FF0000"/>
                </a:solidFill>
                <a:latin typeface="微軟正黑體" panose="020B0604030504040204" pitchFamily="34" charset="-120"/>
                <a:ea typeface="微軟正黑體" panose="020B0604030504040204" pitchFamily="34" charset="-120"/>
              </a:rPr>
              <a:t>下學期</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含</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以後</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a:t>
            </a:r>
          </a:p>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可參考</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前期資料檔</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依</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空白</a:t>
            </a:r>
            <a:r>
              <a:rPr lang="en-US" altLang="zh-TW" dirty="0">
                <a:solidFill>
                  <a:srgbClr val="FF0000"/>
                </a:solidFill>
                <a:latin typeface="微軟正黑體" panose="020B0604030504040204" pitchFamily="34" charset="-120"/>
                <a:ea typeface="微軟正黑體" panose="020B0604030504040204" pitchFamily="34" charset="-120"/>
              </a:rPr>
              <a:t>Excel</a:t>
            </a:r>
            <a:r>
              <a:rPr lang="zh-TW" altLang="en-US" dirty="0">
                <a:solidFill>
                  <a:srgbClr val="FF0000"/>
                </a:solidFill>
                <a:latin typeface="微軟正黑體" panose="020B0604030504040204" pitchFamily="34" charset="-120"/>
                <a:ea typeface="微軟正黑體" panose="020B0604030504040204" pitchFamily="34" charset="-120"/>
              </a:rPr>
              <a:t>檔</a:t>
            </a:r>
            <a:r>
              <a:rPr lang="en-US" altLang="zh-TW" dirty="0">
                <a:solidFill>
                  <a:srgbClr val="FF0000"/>
                </a:solidFill>
                <a:latin typeface="微軟正黑體" panose="020B0604030504040204" pitchFamily="34" charset="-120"/>
                <a:ea typeface="微軟正黑體" panose="020B0604030504040204" pitchFamily="34" charset="-120"/>
              </a:rPr>
              <a:t>(107</a:t>
            </a:r>
            <a:r>
              <a:rPr lang="zh-TW" altLang="en-US" dirty="0">
                <a:solidFill>
                  <a:srgbClr val="FF0000"/>
                </a:solidFill>
                <a:latin typeface="微軟正黑體" panose="020B0604030504040204" pitchFamily="34" charset="-120"/>
                <a:ea typeface="微軟正黑體" panose="020B0604030504040204" pitchFamily="34" charset="-120"/>
              </a:rPr>
              <a:t>下學期</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含</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以後</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檔案格式匯入。</a:t>
            </a:r>
            <a:endParaRPr lang="zh-TW" altLang="zh-TW"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a:stretch>
            <a:fillRect/>
          </a:stretch>
        </p:blipFill>
        <p:spPr>
          <a:xfrm>
            <a:off x="1577340" y="1697817"/>
            <a:ext cx="4745399" cy="2120843"/>
          </a:xfrm>
          <a:prstGeom prst="rect">
            <a:avLst/>
          </a:prstGeom>
        </p:spPr>
      </p:pic>
    </p:spTree>
    <p:extLst>
      <p:ext uri="{BB962C8B-B14F-4D97-AF65-F5344CB8AC3E}">
        <p14:creationId xmlns:p14="http://schemas.microsoft.com/office/powerpoint/2010/main" val="1529787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匯入功能說明</a:t>
            </a:r>
            <a:r>
              <a:rPr lang="en-US" altLang="zh-TW" sz="3300" dirty="0">
                <a:solidFill>
                  <a:schemeClr val="accent6">
                    <a:lumMod val="50000"/>
                  </a:schemeClr>
                </a:solidFill>
              </a:rPr>
              <a:t>—</a:t>
            </a:r>
            <a:r>
              <a:rPr lang="zh-TW" altLang="en-US" sz="3300" dirty="0">
                <a:solidFill>
                  <a:schemeClr val="accent6">
                    <a:lumMod val="50000"/>
                  </a:schemeClr>
                </a:solidFill>
              </a:rPr>
              <a:t>表</a:t>
            </a:r>
            <a:r>
              <a:rPr lang="en-US" altLang="zh-TW" sz="3300" dirty="0">
                <a:solidFill>
                  <a:schemeClr val="accent6">
                    <a:lumMod val="50000"/>
                  </a:schemeClr>
                </a:solidFill>
              </a:rPr>
              <a:t>4-7-4</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4</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1" y="3879670"/>
            <a:ext cx="9144000" cy="2128838"/>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3879671"/>
            <a:ext cx="9143999" cy="646331"/>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請先下載下方三個按鍵資料</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空白檔案下載</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系所學制代碼下載</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國家代碼下載</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a:t>
            </a:r>
          </a:p>
        </p:txBody>
      </p:sp>
      <p:pic>
        <p:nvPicPr>
          <p:cNvPr id="5" name="圖片 4"/>
          <p:cNvPicPr>
            <a:picLocks noChangeAspect="1"/>
          </p:cNvPicPr>
          <p:nvPr/>
        </p:nvPicPr>
        <p:blipFill>
          <a:blip r:embed="rId2"/>
          <a:stretch>
            <a:fillRect/>
          </a:stretch>
        </p:blipFill>
        <p:spPr>
          <a:xfrm>
            <a:off x="2821781" y="1756567"/>
            <a:ext cx="3500438" cy="2078831"/>
          </a:xfrm>
          <a:prstGeom prst="rect">
            <a:avLst/>
          </a:prstGeom>
        </p:spPr>
      </p:pic>
    </p:spTree>
    <p:extLst>
      <p:ext uri="{BB962C8B-B14F-4D97-AF65-F5344CB8AC3E}">
        <p14:creationId xmlns:p14="http://schemas.microsoft.com/office/powerpoint/2010/main" val="3356360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匯入功能說明</a:t>
            </a:r>
            <a:r>
              <a:rPr lang="en-US" altLang="zh-TW" sz="3300" dirty="0">
                <a:solidFill>
                  <a:schemeClr val="accent6">
                    <a:lumMod val="50000"/>
                  </a:schemeClr>
                </a:solidFill>
              </a:rPr>
              <a:t>—</a:t>
            </a:r>
            <a:r>
              <a:rPr lang="zh-TW" altLang="en-US" sz="3300" dirty="0">
                <a:solidFill>
                  <a:schemeClr val="accent6">
                    <a:lumMod val="50000"/>
                  </a:schemeClr>
                </a:solidFill>
              </a:rPr>
              <a:t>表</a:t>
            </a:r>
            <a:r>
              <a:rPr lang="en-US" altLang="zh-TW" sz="3300" dirty="0">
                <a:solidFill>
                  <a:schemeClr val="accent6">
                    <a:lumMod val="50000"/>
                  </a:schemeClr>
                </a:solidFill>
              </a:rPr>
              <a:t>4-7-4</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5</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1" y="3879670"/>
            <a:ext cx="9144000" cy="2128838"/>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3879670"/>
            <a:ext cx="9143999" cy="1754326"/>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參考</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系所學制代碼下載</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輸入</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系所類別、科系所代碼、學制代碼</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因為系所代碼一欄，全部為數字，若有左圖情形。</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 點選左上角有綠色角的欄位，會出現右圖。</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 點選黃色菱形符號，出現下拉選單。</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 選擇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轉換成數字</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 檔案匯入後就不會顯示系所代碼錯誤或期間設定問題等。</a:t>
            </a:r>
            <a:r>
              <a:rPr lang="en-US" altLang="zh-TW" dirty="0">
                <a:latin typeface="微軟正黑體" panose="020B0604030504040204" pitchFamily="34" charset="-120"/>
                <a:ea typeface="微軟正黑體" panose="020B0604030504040204" pitchFamily="34" charset="-120"/>
              </a:rPr>
              <a:t>                                                                               </a:t>
            </a:r>
          </a:p>
        </p:txBody>
      </p:sp>
      <p:pic>
        <p:nvPicPr>
          <p:cNvPr id="6" name="圖片 5"/>
          <p:cNvPicPr>
            <a:picLocks noChangeAspect="1"/>
          </p:cNvPicPr>
          <p:nvPr/>
        </p:nvPicPr>
        <p:blipFill>
          <a:blip r:embed="rId2"/>
          <a:stretch>
            <a:fillRect/>
          </a:stretch>
        </p:blipFill>
        <p:spPr>
          <a:xfrm>
            <a:off x="469730" y="1678382"/>
            <a:ext cx="4068690" cy="2123105"/>
          </a:xfrm>
          <a:prstGeom prst="rect">
            <a:avLst/>
          </a:prstGeom>
        </p:spPr>
      </p:pic>
      <p:pic>
        <p:nvPicPr>
          <p:cNvPr id="11" name="圖片 10"/>
          <p:cNvPicPr/>
          <p:nvPr/>
        </p:nvPicPr>
        <p:blipFill rotWithShape="1">
          <a:blip r:embed="rId3"/>
          <a:srcRect r="77065" b="47346"/>
          <a:stretch/>
        </p:blipFill>
        <p:spPr bwMode="auto">
          <a:xfrm>
            <a:off x="4897690" y="1678382"/>
            <a:ext cx="3375552" cy="21231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95658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匯入功能說明</a:t>
            </a:r>
            <a:r>
              <a:rPr lang="en-US" altLang="zh-TW" sz="3300" dirty="0">
                <a:solidFill>
                  <a:schemeClr val="accent6">
                    <a:lumMod val="50000"/>
                  </a:schemeClr>
                </a:solidFill>
              </a:rPr>
              <a:t>—</a:t>
            </a:r>
            <a:r>
              <a:rPr lang="zh-TW" altLang="en-US" sz="3300" dirty="0">
                <a:solidFill>
                  <a:schemeClr val="accent6">
                    <a:lumMod val="50000"/>
                  </a:schemeClr>
                </a:solidFill>
              </a:rPr>
              <a:t>表</a:t>
            </a:r>
            <a:r>
              <a:rPr lang="en-US" altLang="zh-TW" sz="3300" dirty="0">
                <a:solidFill>
                  <a:schemeClr val="accent6">
                    <a:lumMod val="50000"/>
                  </a:schemeClr>
                </a:solidFill>
              </a:rPr>
              <a:t>4-7-4</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5</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1" y="4089456"/>
            <a:ext cx="9144000" cy="1919052"/>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4284944"/>
            <a:ext cx="9143999" cy="369332"/>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空白表單內含參考代碼表，請依照相對應的代碼填寫匯入檔，並</a:t>
            </a:r>
            <a:r>
              <a:rPr lang="zh-TW" altLang="en-US" b="1" dirty="0">
                <a:solidFill>
                  <a:srgbClr val="FF0000"/>
                </a:solidFill>
                <a:latin typeface="微軟正黑體" panose="020B0604030504040204" pitchFamily="34" charset="-120"/>
                <a:ea typeface="微軟正黑體" panose="020B0604030504040204" pitchFamily="34" charset="-120"/>
              </a:rPr>
              <a:t>於匯入前刪除</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a:stretch>
            <a:fillRect/>
          </a:stretch>
        </p:blipFill>
        <p:spPr>
          <a:xfrm>
            <a:off x="1536744" y="1779061"/>
            <a:ext cx="5664994" cy="2178844"/>
          </a:xfrm>
          <a:prstGeom prst="rect">
            <a:avLst/>
          </a:prstGeom>
        </p:spPr>
      </p:pic>
    </p:spTree>
    <p:extLst>
      <p:ext uri="{BB962C8B-B14F-4D97-AF65-F5344CB8AC3E}">
        <p14:creationId xmlns:p14="http://schemas.microsoft.com/office/powerpoint/2010/main" val="582115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03"/>
          <p:cNvSpPr/>
          <p:nvPr/>
        </p:nvSpPr>
        <p:spPr bwMode="auto">
          <a:xfrm>
            <a:off x="469730" y="1327381"/>
            <a:ext cx="8452912" cy="429185"/>
          </a:xfrm>
          <a:custGeom>
            <a:avLst/>
            <a:gdLst>
              <a:gd name="T0" fmla="*/ 0 w 1861"/>
              <a:gd name="T1" fmla="*/ 0 h 112"/>
              <a:gd name="T2" fmla="*/ 0 w 1861"/>
              <a:gd name="T3" fmla="*/ 60 h 112"/>
              <a:gd name="T4" fmla="*/ 29 w 1861"/>
              <a:gd name="T5" fmla="*/ 86 h 112"/>
              <a:gd name="T6" fmla="*/ 29 w 1861"/>
              <a:gd name="T7" fmla="*/ 86 h 112"/>
              <a:gd name="T8" fmla="*/ 1835 w 1861"/>
              <a:gd name="T9" fmla="*/ 86 h 112"/>
              <a:gd name="T10" fmla="*/ 1861 w 1861"/>
              <a:gd name="T11" fmla="*/ 112 h 112"/>
            </a:gdLst>
            <a:ahLst/>
            <a:cxnLst>
              <a:cxn ang="0">
                <a:pos x="T0" y="T1"/>
              </a:cxn>
              <a:cxn ang="0">
                <a:pos x="T2" y="T3"/>
              </a:cxn>
              <a:cxn ang="0">
                <a:pos x="T4" y="T5"/>
              </a:cxn>
              <a:cxn ang="0">
                <a:pos x="T6" y="T7"/>
              </a:cxn>
              <a:cxn ang="0">
                <a:pos x="T8" y="T9"/>
              </a:cxn>
              <a:cxn ang="0">
                <a:pos x="T10" y="T11"/>
              </a:cxn>
            </a:cxnLst>
            <a:rect l="0" t="0" r="r" b="b"/>
            <a:pathLst>
              <a:path w="1861" h="112">
                <a:moveTo>
                  <a:pt x="0" y="0"/>
                </a:moveTo>
                <a:cubicBezTo>
                  <a:pt x="0" y="60"/>
                  <a:pt x="0" y="60"/>
                  <a:pt x="0" y="60"/>
                </a:cubicBezTo>
                <a:cubicBezTo>
                  <a:pt x="0" y="74"/>
                  <a:pt x="13" y="86"/>
                  <a:pt x="29" y="86"/>
                </a:cubicBezTo>
                <a:cubicBezTo>
                  <a:pt x="29" y="86"/>
                  <a:pt x="29" y="86"/>
                  <a:pt x="29" y="86"/>
                </a:cubicBezTo>
                <a:cubicBezTo>
                  <a:pt x="1835" y="86"/>
                  <a:pt x="1835" y="86"/>
                  <a:pt x="1835" y="86"/>
                </a:cubicBezTo>
                <a:cubicBezTo>
                  <a:pt x="1849" y="86"/>
                  <a:pt x="1861" y="97"/>
                  <a:pt x="1861" y="112"/>
                </a:cubicBezTo>
              </a:path>
            </a:pathLst>
          </a:custGeom>
          <a:noFill/>
          <a:ln w="38100" cap="flat">
            <a:solidFill>
              <a:srgbClr val="3E3A3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p>
        </p:txBody>
      </p:sp>
      <p:sp>
        <p:nvSpPr>
          <p:cNvPr id="2" name="文本占位符 7"/>
          <p:cNvSpPr txBox="1">
            <a:spLocks/>
          </p:cNvSpPr>
          <p:nvPr/>
        </p:nvSpPr>
        <p:spPr>
          <a:xfrm>
            <a:off x="778667" y="1038841"/>
            <a:ext cx="8365332" cy="577081"/>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A2897B"/>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300" dirty="0">
                <a:solidFill>
                  <a:schemeClr val="accent6">
                    <a:lumMod val="50000"/>
                  </a:schemeClr>
                </a:solidFill>
              </a:rPr>
              <a:t>匯入功能說明</a:t>
            </a:r>
            <a:r>
              <a:rPr lang="en-US" altLang="zh-TW" sz="3300" dirty="0">
                <a:solidFill>
                  <a:schemeClr val="accent6">
                    <a:lumMod val="50000"/>
                  </a:schemeClr>
                </a:solidFill>
              </a:rPr>
              <a:t>—</a:t>
            </a:r>
            <a:r>
              <a:rPr lang="zh-TW" altLang="en-US" sz="3300" dirty="0">
                <a:solidFill>
                  <a:schemeClr val="accent6">
                    <a:lumMod val="50000"/>
                  </a:schemeClr>
                </a:solidFill>
              </a:rPr>
              <a:t>表</a:t>
            </a:r>
            <a:r>
              <a:rPr lang="en-US" altLang="zh-TW" sz="3300" dirty="0">
                <a:solidFill>
                  <a:schemeClr val="accent6">
                    <a:lumMod val="50000"/>
                  </a:schemeClr>
                </a:solidFill>
              </a:rPr>
              <a:t>4-7-4</a:t>
            </a:r>
            <a:endParaRPr lang="zh-CN" altLang="en-US" sz="3300" dirty="0">
              <a:solidFill>
                <a:schemeClr val="accent6">
                  <a:lumMod val="50000"/>
                </a:schemeClr>
              </a:solidFill>
            </a:endParaRPr>
          </a:p>
        </p:txBody>
      </p:sp>
      <p:sp>
        <p:nvSpPr>
          <p:cNvPr id="3" name="圆角矩形 20"/>
          <p:cNvSpPr/>
          <p:nvPr/>
        </p:nvSpPr>
        <p:spPr>
          <a:xfrm>
            <a:off x="160794" y="1013057"/>
            <a:ext cx="617875" cy="587143"/>
          </a:xfrm>
          <a:prstGeom prst="roundRect">
            <a:avLst>
              <a:gd name="adj" fmla="val 12258"/>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 name="文本框 13"/>
          <p:cNvSpPr txBox="1"/>
          <p:nvPr/>
        </p:nvSpPr>
        <p:spPr>
          <a:xfrm>
            <a:off x="160794" y="1013055"/>
            <a:ext cx="617874" cy="577081"/>
          </a:xfrm>
          <a:prstGeom prst="rect">
            <a:avLst/>
          </a:prstGeom>
          <a:noFill/>
        </p:spPr>
        <p:txBody>
          <a:bodyPr wrap="square" rtlCol="0" anchor="ctr">
            <a:spAutoFit/>
          </a:bodyPr>
          <a:lstStyle/>
          <a:p>
            <a:pPr algn="ctr"/>
            <a:r>
              <a:rPr lang="en-US" altLang="zh-TW" sz="3150" dirty="0">
                <a:solidFill>
                  <a:schemeClr val="bg1"/>
                </a:solidFill>
                <a:latin typeface="微軟正黑體" panose="020B0604030504040204" pitchFamily="34" charset="-120"/>
                <a:ea typeface="微軟正黑體" panose="020B0604030504040204" pitchFamily="34" charset="-120"/>
              </a:rPr>
              <a:t>6</a:t>
            </a:r>
            <a:endParaRPr lang="zh-CN" altLang="en-US" sz="3150" dirty="0">
              <a:solidFill>
                <a:schemeClr val="bg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1" y="3879670"/>
            <a:ext cx="9144000" cy="2128838"/>
          </a:xfrm>
          <a:prstGeom prst="rect">
            <a:avLst/>
          </a:prstGeom>
          <a:solidFill>
            <a:srgbClr val="C1DFAF">
              <a:alpha val="4549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p:cNvSpPr/>
          <p:nvPr/>
        </p:nvSpPr>
        <p:spPr>
          <a:xfrm>
            <a:off x="1" y="3879670"/>
            <a:ext cx="9143999" cy="923330"/>
          </a:xfrm>
          <a:prstGeom prst="rect">
            <a:avLst/>
          </a:prstGeom>
        </p:spPr>
        <p:txBody>
          <a:bodyPr wrap="square">
            <a:spAutoFit/>
          </a:bodyPr>
          <a:lstStyle/>
          <a:p>
            <a:pPr marL="257175" indent="-257175">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因為統一編號格式不一，全為數字、數字包含符號、數字包含文字</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因此匯入時，請先將統一編號前，第一個字都加入</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若匯入</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筆資料，</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筆皆須輸入。</a:t>
            </a:r>
            <a:r>
              <a:rPr lang="en-US" altLang="zh-TW" dirty="0">
                <a:latin typeface="微軟正黑體" panose="020B0604030504040204" pitchFamily="34" charset="-120"/>
                <a:ea typeface="微軟正黑體" panose="020B0604030504040204" pitchFamily="34" charset="-120"/>
              </a:rPr>
              <a:t>                                     </a:t>
            </a:r>
          </a:p>
        </p:txBody>
      </p:sp>
      <p:pic>
        <p:nvPicPr>
          <p:cNvPr id="5" name="圖片 4"/>
          <p:cNvPicPr>
            <a:picLocks noChangeAspect="1"/>
          </p:cNvPicPr>
          <p:nvPr/>
        </p:nvPicPr>
        <p:blipFill>
          <a:blip r:embed="rId2"/>
          <a:stretch>
            <a:fillRect/>
          </a:stretch>
        </p:blipFill>
        <p:spPr>
          <a:xfrm>
            <a:off x="469729" y="1756567"/>
            <a:ext cx="3500438" cy="2078831"/>
          </a:xfrm>
          <a:prstGeom prst="rect">
            <a:avLst/>
          </a:prstGeom>
        </p:spPr>
      </p:pic>
      <p:sp>
        <p:nvSpPr>
          <p:cNvPr id="6" name="圓角矩形 5"/>
          <p:cNvSpPr/>
          <p:nvPr/>
        </p:nvSpPr>
        <p:spPr>
          <a:xfrm>
            <a:off x="623455" y="2902182"/>
            <a:ext cx="3067397" cy="3678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3"/>
          <a:stretch>
            <a:fillRect/>
          </a:stretch>
        </p:blipFill>
        <p:spPr>
          <a:xfrm>
            <a:off x="4218579" y="1660195"/>
            <a:ext cx="4403797" cy="2175203"/>
          </a:xfrm>
          <a:prstGeom prst="rect">
            <a:avLst/>
          </a:prstGeom>
        </p:spPr>
      </p:pic>
    </p:spTree>
    <p:extLst>
      <p:ext uri="{BB962C8B-B14F-4D97-AF65-F5344CB8AC3E}">
        <p14:creationId xmlns:p14="http://schemas.microsoft.com/office/powerpoint/2010/main" val="828405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그림 11" descr="Untitled-2.png"/>
          <p:cNvPicPr>
            <a:picLocks noChangeAspect="1"/>
          </p:cNvPicPr>
          <p:nvPr/>
        </p:nvPicPr>
        <p:blipFill>
          <a:blip r:embed="rId3">
            <a:extLst>
              <a:ext uri="{28A0092B-C50C-407E-A947-70E740481C1C}">
                <a14:useLocalDpi xmlns:a14="http://schemas.microsoft.com/office/drawing/2010/main" val="0"/>
              </a:ext>
            </a:extLst>
          </a:blip>
          <a:srcRect l="21896" t="70917"/>
          <a:stretch>
            <a:fillRect/>
          </a:stretch>
        </p:blipFill>
        <p:spPr bwMode="auto">
          <a:xfrm>
            <a:off x="0" y="74617"/>
            <a:ext cx="554513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674576" y="355386"/>
            <a:ext cx="3290830" cy="1477328"/>
          </a:xfrm>
          <a:prstGeom prst="rect">
            <a:avLst/>
          </a:prstGeom>
        </p:spPr>
        <p:txBody>
          <a:bodyPr>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dist">
              <a:lnSpc>
                <a:spcPct val="150000"/>
              </a:lnSpc>
              <a:spcBef>
                <a:spcPts val="1800"/>
              </a:spcBef>
              <a:spcAft>
                <a:spcPts val="1800"/>
              </a:spcAft>
              <a:defRPr/>
            </a:pPr>
            <a:r>
              <a:rPr lang="zh-TW" altLang="en-US" sz="6000" b="1" dirty="0">
                <a:ln>
                  <a:solidFill>
                    <a:srgbClr val="000000"/>
                  </a:solidFill>
                </a:ln>
                <a:solidFill>
                  <a:schemeClr val="accent3">
                    <a:lumMod val="75000"/>
                  </a:schemeClr>
                </a:solidFill>
                <a:latin typeface="微軟正黑體" pitchFamily="34" charset="-120"/>
                <a:ea typeface="微軟正黑體" pitchFamily="34" charset="-120"/>
              </a:rPr>
              <a:t>報告大綱</a:t>
            </a:r>
          </a:p>
        </p:txBody>
      </p:sp>
      <p:sp>
        <p:nvSpPr>
          <p:cNvPr id="26" name="橢圓 25"/>
          <p:cNvSpPr/>
          <p:nvPr/>
        </p:nvSpPr>
        <p:spPr bwMode="auto">
          <a:xfrm>
            <a:off x="1984282" y="3916394"/>
            <a:ext cx="431800" cy="431800"/>
          </a:xfrm>
          <a:prstGeom prst="ellipse">
            <a:avLst/>
          </a:prstGeom>
          <a:solidFill>
            <a:schemeClr val="accent2">
              <a:lumMod val="40000"/>
              <a:lumOff val="6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dirty="0">
              <a:solidFill>
                <a:schemeClr val="tx1">
                  <a:lumMod val="65000"/>
                  <a:lumOff val="35000"/>
                </a:schemeClr>
              </a:solidFill>
              <a:latin typeface="微軟正黑體" panose="020B0604030504040204" pitchFamily="34" charset="-120"/>
            </a:endParaRPr>
          </a:p>
        </p:txBody>
      </p:sp>
      <p:sp>
        <p:nvSpPr>
          <p:cNvPr id="28" name="圓角矩形 27"/>
          <p:cNvSpPr/>
          <p:nvPr/>
        </p:nvSpPr>
        <p:spPr bwMode="auto">
          <a:xfrm>
            <a:off x="2654399" y="3861048"/>
            <a:ext cx="4464050" cy="504825"/>
          </a:xfrm>
          <a:prstGeom prst="roundRect">
            <a:avLst/>
          </a:prstGeom>
          <a:solidFill>
            <a:schemeClr val="accent2">
              <a:lumMod val="40000"/>
              <a:lumOff val="6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latin typeface="微軟正黑體" panose="020B0604030504040204" pitchFamily="34" charset="-120"/>
            </a:endParaRPr>
          </a:p>
        </p:txBody>
      </p:sp>
      <p:sp>
        <p:nvSpPr>
          <p:cNvPr id="29" name="文字方塊 28"/>
          <p:cNvSpPr txBox="1"/>
          <p:nvPr/>
        </p:nvSpPr>
        <p:spPr bwMode="auto">
          <a:xfrm>
            <a:off x="2666199" y="3971567"/>
            <a:ext cx="1107996" cy="369332"/>
          </a:xfrm>
          <a:prstGeom prst="rect">
            <a:avLst/>
          </a:prstGeom>
          <a:noFill/>
        </p:spPr>
        <p:txBody>
          <a:bodyPr wrap="none">
            <a:spAutoFit/>
          </a:bodyPr>
          <a:lstStyle/>
          <a:p>
            <a:pPr>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聯絡資訊</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bwMode="auto">
          <a:xfrm>
            <a:off x="2051149" y="3924343"/>
            <a:ext cx="288925" cy="400110"/>
          </a:xfrm>
          <a:prstGeom prst="rect">
            <a:avLst/>
          </a:prstGeom>
          <a:noFill/>
        </p:spPr>
        <p:txBody>
          <a:bodyPr>
            <a:spAutoFit/>
          </a:bodyPr>
          <a:lstStyle/>
          <a:p>
            <a:pPr algn="ctr">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肆</a:t>
            </a:r>
            <a:endPar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29249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圓角化對角線角落矩形 17"/>
          <p:cNvSpPr/>
          <p:nvPr/>
        </p:nvSpPr>
        <p:spPr>
          <a:xfrm flipH="1">
            <a:off x="684213" y="1196979"/>
            <a:ext cx="7848600" cy="5184775"/>
          </a:xfrm>
          <a:prstGeom prst="round2DiagRect">
            <a:avLst/>
          </a:prstGeom>
          <a:ln w="57150">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dirty="0">
              <a:solidFill>
                <a:srgbClr val="FF6600"/>
              </a:solidFill>
            </a:endParaRPr>
          </a:p>
        </p:txBody>
      </p:sp>
      <p:sp>
        <p:nvSpPr>
          <p:cNvPr id="21" name="矩形 20"/>
          <p:cNvSpPr/>
          <p:nvPr/>
        </p:nvSpPr>
        <p:spPr>
          <a:xfrm>
            <a:off x="722317" y="1844675"/>
            <a:ext cx="7775575" cy="2808288"/>
          </a:xfrm>
          <a:prstGeom prst="rect">
            <a:avLst/>
          </a:prstGeom>
          <a:ln w="57150">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dirty="0">
              <a:solidFill>
                <a:srgbClr val="FF0000"/>
              </a:solidFill>
            </a:endParaRPr>
          </a:p>
        </p:txBody>
      </p:sp>
      <p:sp>
        <p:nvSpPr>
          <p:cNvPr id="81925" name="矩形 21"/>
          <p:cNvSpPr>
            <a:spLocks noChangeArrowheads="1"/>
          </p:cNvSpPr>
          <p:nvPr/>
        </p:nvSpPr>
        <p:spPr bwMode="auto">
          <a:xfrm>
            <a:off x="2070104" y="1974903"/>
            <a:ext cx="61944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0" lang="zh-TW" altLang="en-US" sz="2200" b="1" dirty="0">
                <a:solidFill>
                  <a:srgbClr val="000000"/>
                </a:solidFill>
                <a:latin typeface="微軟正黑體" panose="020B0604030504040204" pitchFamily="34" charset="-120"/>
                <a:ea typeface="微軟正黑體" panose="020B0604030504040204" pitchFamily="34" charset="-120"/>
              </a:rPr>
              <a:t>人事室</a:t>
            </a:r>
            <a:r>
              <a:rPr kumimoji="0" lang="en-US" altLang="zh-TW" sz="2200" b="1" dirty="0" smtClean="0">
                <a:solidFill>
                  <a:srgbClr val="000000"/>
                </a:solidFill>
                <a:latin typeface="微軟正黑體" panose="020B0604030504040204" pitchFamily="34" charset="-120"/>
                <a:ea typeface="微軟正黑體" panose="020B0604030504040204" pitchFamily="34" charset="-120"/>
              </a:rPr>
              <a:t>:</a:t>
            </a:r>
            <a:r>
              <a:rPr kumimoji="0" lang="zh-TW" altLang="en-US" sz="2200" b="1" dirty="0">
                <a:solidFill>
                  <a:srgbClr val="000000"/>
                </a:solidFill>
                <a:latin typeface="Arial" panose="020B0604020202020204" pitchFamily="34" charset="0"/>
                <a:ea typeface="微軟正黑體" panose="020B0604030504040204" pitchFamily="34" charset="-120"/>
              </a:rPr>
              <a:t>劉珈瑋</a:t>
            </a:r>
            <a:r>
              <a:rPr kumimoji="0" lang="en-US" altLang="zh-TW" sz="2200" b="1" dirty="0" smtClean="0">
                <a:solidFill>
                  <a:srgbClr val="000000"/>
                </a:solidFill>
                <a:latin typeface="微軟正黑體" panose="020B0604030504040204" pitchFamily="34" charset="-120"/>
                <a:ea typeface="微軟正黑體" panose="020B0604030504040204" pitchFamily="34" charset="-120"/>
              </a:rPr>
              <a:t>(#6511)     </a:t>
            </a:r>
            <a:r>
              <a:rPr kumimoji="0" lang="zh-TW" altLang="en-US" sz="2200" b="1" dirty="0">
                <a:solidFill>
                  <a:srgbClr val="000000"/>
                </a:solidFill>
                <a:latin typeface="微軟正黑體" panose="020B0604030504040204" pitchFamily="34" charset="-120"/>
                <a:ea typeface="微軟正黑體" panose="020B0604030504040204" pitchFamily="34" charset="-120"/>
              </a:rPr>
              <a:t>秘書室</a:t>
            </a:r>
            <a:r>
              <a:rPr kumimoji="0" lang="en-US" altLang="zh-TW" sz="2200" b="1" dirty="0" smtClean="0">
                <a:solidFill>
                  <a:srgbClr val="000000"/>
                </a:solidFill>
                <a:latin typeface="微軟正黑體" panose="020B0604030504040204" pitchFamily="34" charset="-120"/>
                <a:ea typeface="微軟正黑體" panose="020B0604030504040204" pitchFamily="34" charset="-120"/>
              </a:rPr>
              <a:t>:</a:t>
            </a:r>
            <a:r>
              <a:rPr kumimoji="0" lang="zh-TW" altLang="en-US" sz="2200" b="1" dirty="0">
                <a:solidFill>
                  <a:srgbClr val="000000"/>
                </a:solidFill>
                <a:ea typeface="微軟正黑體" panose="020B0604030504040204" pitchFamily="34" charset="-120"/>
              </a:rPr>
              <a:t>陳瑞玲</a:t>
            </a:r>
            <a:r>
              <a:rPr kumimoji="0" lang="en-US" altLang="zh-TW" sz="2200" b="1" dirty="0" smtClean="0">
                <a:solidFill>
                  <a:srgbClr val="000000"/>
                </a:solidFill>
                <a:ea typeface="微軟正黑體" panose="020B0604030504040204" pitchFamily="34" charset="-120"/>
              </a:rPr>
              <a:t>(</a:t>
            </a:r>
            <a:r>
              <a:rPr kumimoji="0" lang="en-US" altLang="zh-TW" sz="2200" b="1" dirty="0" smtClean="0">
                <a:solidFill>
                  <a:srgbClr val="000000"/>
                </a:solidFill>
                <a:latin typeface="微軟正黑體" panose="020B0604030504040204" pitchFamily="34" charset="-120"/>
                <a:ea typeface="微軟正黑體" panose="020B0604030504040204" pitchFamily="34" charset="-120"/>
              </a:rPr>
              <a:t>#6078</a:t>
            </a:r>
            <a:r>
              <a:rPr kumimoji="0" lang="en-US" altLang="zh-TW" sz="2200" b="1" dirty="0" smtClean="0">
                <a:solidFill>
                  <a:srgbClr val="000000"/>
                </a:solidFill>
                <a:ea typeface="微軟正黑體" panose="020B0604030504040204" pitchFamily="34" charset="-120"/>
              </a:rPr>
              <a:t>)</a:t>
            </a:r>
            <a:endParaRPr kumimoji="0" lang="en-US" altLang="zh-TW" sz="2200" b="1" dirty="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kumimoji="0" lang="zh-TW" altLang="en-US" sz="2200" b="1" dirty="0">
                <a:solidFill>
                  <a:srgbClr val="000000"/>
                </a:solidFill>
                <a:latin typeface="微軟正黑體" panose="020B0604030504040204" pitchFamily="34" charset="-120"/>
                <a:ea typeface="微軟正黑體" panose="020B0604030504040204" pitchFamily="34" charset="-120"/>
              </a:rPr>
              <a:t>教務處</a:t>
            </a:r>
            <a:r>
              <a:rPr kumimoji="0" lang="en-US" altLang="zh-TW" sz="2200" b="1" dirty="0">
                <a:solidFill>
                  <a:srgbClr val="000000"/>
                </a:solidFill>
                <a:latin typeface="微軟正黑體" panose="020B0604030504040204" pitchFamily="34" charset="-120"/>
                <a:ea typeface="微軟正黑體" panose="020B0604030504040204" pitchFamily="34" charset="-120"/>
              </a:rPr>
              <a:t>:</a:t>
            </a:r>
            <a:r>
              <a:rPr kumimoji="0" lang="zh-TW" altLang="en-US" sz="2200" b="1" dirty="0">
                <a:solidFill>
                  <a:srgbClr val="000000"/>
                </a:solidFill>
                <a:latin typeface="微軟正黑體" panose="020B0604030504040204" pitchFamily="34" charset="-120"/>
                <a:ea typeface="微軟正黑體" panose="020B0604030504040204" pitchFamily="34" charset="-120"/>
              </a:rPr>
              <a:t>陳淑斐</a:t>
            </a:r>
            <a:r>
              <a:rPr kumimoji="0" lang="en-US" altLang="zh-TW" sz="2200" b="1" dirty="0">
                <a:solidFill>
                  <a:srgbClr val="000000"/>
                </a:solidFill>
                <a:latin typeface="微軟正黑體" panose="020B0604030504040204" pitchFamily="34" charset="-120"/>
                <a:ea typeface="微軟正黑體" panose="020B0604030504040204" pitchFamily="34" charset="-120"/>
              </a:rPr>
              <a:t>(#</a:t>
            </a:r>
            <a:r>
              <a:rPr kumimoji="0" lang="en-US" altLang="zh-TW" sz="2200" b="1" dirty="0">
                <a:latin typeface="微軟正黑體" panose="020B0604030504040204" pitchFamily="34" charset="-120"/>
                <a:ea typeface="微軟正黑體" panose="020B0604030504040204" pitchFamily="34" charset="-120"/>
              </a:rPr>
              <a:t>6015)     </a:t>
            </a:r>
            <a:r>
              <a:rPr kumimoji="0" lang="zh-TW" altLang="en-US" sz="2200" b="1" dirty="0">
                <a:latin typeface="微軟正黑體" panose="020B0604030504040204" pitchFamily="34" charset="-120"/>
                <a:ea typeface="微軟正黑體" panose="020B0604030504040204" pitchFamily="34" charset="-120"/>
              </a:rPr>
              <a:t>職發處</a:t>
            </a:r>
            <a:r>
              <a:rPr kumimoji="0" lang="en-US" altLang="zh-TW" sz="2200" b="1" dirty="0" smtClean="0">
                <a:latin typeface="微軟正黑體" panose="020B0604030504040204" pitchFamily="34" charset="-120"/>
                <a:ea typeface="微軟正黑體" panose="020B0604030504040204" pitchFamily="34" charset="-120"/>
              </a:rPr>
              <a:t>:</a:t>
            </a:r>
            <a:r>
              <a:rPr kumimoji="0" lang="zh-TW" altLang="en-US" sz="2200" b="1" dirty="0" smtClean="0">
                <a:latin typeface="微軟正黑體" panose="020B0604030504040204" pitchFamily="34" charset="-120"/>
                <a:ea typeface="微軟正黑體" panose="020B0604030504040204" pitchFamily="34" charset="-120"/>
              </a:rPr>
              <a:t>陳秀秀</a:t>
            </a:r>
            <a:r>
              <a:rPr kumimoji="0" lang="en-US" altLang="zh-TW" sz="2200" b="1" dirty="0" smtClean="0">
                <a:latin typeface="微軟正黑體" panose="020B0604030504040204" pitchFamily="34" charset="-120"/>
                <a:ea typeface="微軟正黑體" panose="020B0604030504040204" pitchFamily="34" charset="-120"/>
              </a:rPr>
              <a:t>(#7494)</a:t>
            </a:r>
            <a:endParaRPr kumimoji="0" lang="en-US" altLang="zh-TW" sz="2200" b="1" dirty="0">
              <a:latin typeface="微軟正黑體" panose="020B0604030504040204" pitchFamily="34" charset="-120"/>
              <a:ea typeface="微軟正黑體" panose="020B0604030504040204" pitchFamily="34" charset="-120"/>
            </a:endParaRPr>
          </a:p>
          <a:p>
            <a:pPr eaLnBrk="1" hangingPunct="1">
              <a:spcBef>
                <a:spcPct val="0"/>
              </a:spcBef>
              <a:buFontTx/>
              <a:buNone/>
            </a:pPr>
            <a:r>
              <a:rPr kumimoji="0" lang="zh-TW" altLang="en-US" sz="2200" b="1" dirty="0">
                <a:latin typeface="微軟正黑體" panose="020B0604030504040204" pitchFamily="34" charset="-120"/>
                <a:ea typeface="微軟正黑體" panose="020B0604030504040204" pitchFamily="34" charset="-120"/>
              </a:rPr>
              <a:t>推廣處</a:t>
            </a:r>
            <a:r>
              <a:rPr kumimoji="0" lang="en-US" altLang="zh-TW" sz="2200" b="1" dirty="0" smtClean="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賴妙玲</a:t>
            </a:r>
            <a:r>
              <a:rPr kumimoji="0" lang="en-US" altLang="zh-TW" sz="2200" b="1" dirty="0" smtClean="0">
                <a:latin typeface="微軟正黑體" panose="020B0604030504040204" pitchFamily="34" charset="-120"/>
                <a:ea typeface="微軟正黑體" panose="020B0604030504040204" pitchFamily="34" charset="-120"/>
              </a:rPr>
              <a:t>(#3404)     </a:t>
            </a:r>
            <a:r>
              <a:rPr kumimoji="0" lang="zh-TW" altLang="en-US" sz="2200" b="1" dirty="0">
                <a:latin typeface="微軟正黑體" panose="020B0604030504040204" pitchFamily="34" charset="-120"/>
                <a:ea typeface="微軟正黑體" panose="020B0604030504040204" pitchFamily="34" charset="-120"/>
              </a:rPr>
              <a:t>學務處</a:t>
            </a:r>
            <a:r>
              <a:rPr kumimoji="0" lang="en-US" altLang="zh-TW" sz="2200" b="1" dirty="0" smtClean="0">
                <a:latin typeface="微軟正黑體" panose="020B0604030504040204" pitchFamily="34" charset="-120"/>
                <a:ea typeface="微軟正黑體" panose="020B0604030504040204" pitchFamily="34" charset="-120"/>
              </a:rPr>
              <a:t>:</a:t>
            </a:r>
            <a:r>
              <a:rPr kumimoji="0" lang="zh-TW" altLang="en-US" sz="2200" b="1" dirty="0">
                <a:latin typeface="微軟正黑體" panose="020B0604030504040204" pitchFamily="34" charset="-120"/>
                <a:ea typeface="微軟正黑體" panose="020B0604030504040204" pitchFamily="34" charset="-120"/>
              </a:rPr>
              <a:t>蔡佳芸</a:t>
            </a:r>
            <a:r>
              <a:rPr kumimoji="0" lang="en-US" altLang="zh-TW" sz="2200" b="1" dirty="0" smtClean="0">
                <a:latin typeface="微軟正黑體" panose="020B0604030504040204" pitchFamily="34" charset="-120"/>
                <a:ea typeface="微軟正黑體" panose="020B0604030504040204" pitchFamily="34" charset="-120"/>
              </a:rPr>
              <a:t>(#7290)</a:t>
            </a:r>
            <a:endParaRPr kumimoji="0" lang="en-US" altLang="zh-TW" sz="2200" b="1" dirty="0">
              <a:latin typeface="微軟正黑體" panose="020B0604030504040204" pitchFamily="34" charset="-120"/>
              <a:ea typeface="微軟正黑體" panose="020B0604030504040204" pitchFamily="34" charset="-120"/>
            </a:endParaRPr>
          </a:p>
          <a:p>
            <a:pPr eaLnBrk="1" hangingPunct="1">
              <a:spcBef>
                <a:spcPct val="0"/>
              </a:spcBef>
              <a:buFontTx/>
              <a:buNone/>
            </a:pPr>
            <a:r>
              <a:rPr kumimoji="0" lang="zh-TW" altLang="en-US" sz="2200" b="1" dirty="0">
                <a:latin typeface="微軟正黑體" panose="020B0604030504040204" pitchFamily="34" charset="-120"/>
                <a:ea typeface="微軟正黑體" panose="020B0604030504040204" pitchFamily="34" charset="-120"/>
              </a:rPr>
              <a:t>總務處</a:t>
            </a:r>
            <a:r>
              <a:rPr kumimoji="0" lang="en-US" altLang="zh-TW" sz="1800" b="1" dirty="0" smtClean="0">
                <a:latin typeface="微軟正黑體" panose="020B0604030504040204" pitchFamily="34" charset="-120"/>
                <a:ea typeface="微軟正黑體" panose="020B0604030504040204" pitchFamily="34" charset="-120"/>
              </a:rPr>
              <a:t>:</a:t>
            </a:r>
            <a:r>
              <a:rPr kumimoji="0" lang="zh-TW" altLang="en-US" sz="2200" b="1" dirty="0">
                <a:latin typeface="微軟正黑體" panose="020B0604030504040204" pitchFamily="34" charset="-120"/>
                <a:ea typeface="微軟正黑體" panose="020B0604030504040204" pitchFamily="34" charset="-120"/>
              </a:rPr>
              <a:t>黃琦文</a:t>
            </a:r>
            <a:r>
              <a:rPr kumimoji="0" lang="en-US" altLang="zh-TW" sz="2200" b="1" dirty="0" smtClean="0">
                <a:latin typeface="微軟正黑體" panose="020B0604030504040204" pitchFamily="34" charset="-120"/>
                <a:ea typeface="微軟正黑體" panose="020B0604030504040204" pitchFamily="34" charset="-120"/>
              </a:rPr>
              <a:t>(#6084)     </a:t>
            </a:r>
            <a:r>
              <a:rPr kumimoji="0" lang="zh-TW" altLang="en-US" sz="2200" b="1" dirty="0">
                <a:latin typeface="微軟正黑體" panose="020B0604030504040204" pitchFamily="34" charset="-120"/>
                <a:ea typeface="微軟正黑體" panose="020B0604030504040204" pitchFamily="34" charset="-120"/>
              </a:rPr>
              <a:t>主計室</a:t>
            </a:r>
            <a:r>
              <a:rPr kumimoji="0" lang="en-US" altLang="zh-TW" sz="2200" b="1" dirty="0" smtClean="0">
                <a:latin typeface="微軟正黑體" panose="020B0604030504040204" pitchFamily="34" charset="-120"/>
                <a:ea typeface="微軟正黑體" panose="020B0604030504040204" pitchFamily="34" charset="-120"/>
              </a:rPr>
              <a:t>:</a:t>
            </a:r>
            <a:r>
              <a:rPr kumimoji="0" lang="zh-TW" altLang="en-US" sz="2200" b="1" dirty="0">
                <a:latin typeface="微軟正黑體" panose="020B0604030504040204" pitchFamily="34" charset="-120"/>
                <a:ea typeface="微軟正黑體" panose="020B0604030504040204" pitchFamily="34" charset="-120"/>
              </a:rPr>
              <a:t>陳彥伶</a:t>
            </a:r>
            <a:r>
              <a:rPr kumimoji="0" lang="en-US" altLang="zh-TW" sz="2200" b="1" dirty="0" smtClean="0">
                <a:latin typeface="微軟正黑體" panose="020B0604030504040204" pitchFamily="34" charset="-120"/>
                <a:ea typeface="微軟正黑體" panose="020B0604030504040204" pitchFamily="34" charset="-120"/>
              </a:rPr>
              <a:t>(#6126)</a:t>
            </a:r>
            <a:endParaRPr kumimoji="0" lang="en-US" altLang="zh-TW" sz="2200" b="1" dirty="0">
              <a:latin typeface="微軟正黑體" panose="020B0604030504040204" pitchFamily="34" charset="-120"/>
              <a:ea typeface="微軟正黑體" panose="020B0604030504040204" pitchFamily="34" charset="-120"/>
            </a:endParaRPr>
          </a:p>
          <a:p>
            <a:pPr eaLnBrk="1" hangingPunct="1">
              <a:spcBef>
                <a:spcPct val="0"/>
              </a:spcBef>
              <a:buFontTx/>
              <a:buNone/>
            </a:pPr>
            <a:r>
              <a:rPr kumimoji="0" lang="zh-TW" altLang="en-US" sz="2200" b="1" dirty="0">
                <a:latin typeface="微軟正黑體" panose="020B0604030504040204" pitchFamily="34" charset="-120"/>
                <a:ea typeface="微軟正黑體" panose="020B0604030504040204" pitchFamily="34" charset="-120"/>
              </a:rPr>
              <a:t>研發處</a:t>
            </a:r>
            <a:r>
              <a:rPr kumimoji="0" lang="en-US" altLang="zh-TW" sz="2200" b="1" dirty="0" smtClean="0">
                <a:latin typeface="微軟正黑體" panose="020B0604030504040204" pitchFamily="34" charset="-120"/>
                <a:ea typeface="微軟正黑體" panose="020B0604030504040204" pitchFamily="34" charset="-120"/>
              </a:rPr>
              <a:t>:</a:t>
            </a:r>
            <a:r>
              <a:rPr kumimoji="0" lang="zh-TW" altLang="en-US" sz="2200" b="1" dirty="0" smtClean="0">
                <a:latin typeface="微軟正黑體" panose="020B0604030504040204" pitchFamily="34" charset="-120"/>
                <a:ea typeface="微軟正黑體" panose="020B0604030504040204" pitchFamily="34" charset="-120"/>
              </a:rPr>
              <a:t>盧依秀</a:t>
            </a:r>
            <a:r>
              <a:rPr kumimoji="0" lang="en-US" altLang="zh-TW" sz="2200" b="1" dirty="0" smtClean="0">
                <a:latin typeface="微軟正黑體" panose="020B0604030504040204" pitchFamily="34" charset="-120"/>
                <a:ea typeface="微軟正黑體" panose="020B0604030504040204" pitchFamily="34" charset="-120"/>
              </a:rPr>
              <a:t>(#6578)     </a:t>
            </a:r>
            <a:r>
              <a:rPr kumimoji="0" lang="zh-TW" altLang="en-US" sz="2200" b="1" dirty="0">
                <a:latin typeface="微軟正黑體" panose="020B0604030504040204" pitchFamily="34" charset="-120"/>
                <a:ea typeface="微軟正黑體" panose="020B0604030504040204" pitchFamily="34" charset="-120"/>
              </a:rPr>
              <a:t>圖書館</a:t>
            </a:r>
            <a:r>
              <a:rPr kumimoji="0" lang="en-US" altLang="zh-TW" sz="2200" b="1" dirty="0">
                <a:latin typeface="微軟正黑體" panose="020B0604030504040204" pitchFamily="34" charset="-120"/>
                <a:ea typeface="微軟正黑體" panose="020B0604030504040204" pitchFamily="34" charset="-120"/>
              </a:rPr>
              <a:t>:</a:t>
            </a:r>
            <a:r>
              <a:rPr kumimoji="0" lang="zh-TW" altLang="en-US" sz="2200" b="1" dirty="0">
                <a:latin typeface="微軟正黑體" panose="020B0604030504040204" pitchFamily="34" charset="-120"/>
                <a:ea typeface="微軟正黑體" panose="020B0604030504040204" pitchFamily="34" charset="-120"/>
              </a:rPr>
              <a:t>蘇榮裕</a:t>
            </a:r>
            <a:r>
              <a:rPr kumimoji="0" lang="en-US" altLang="zh-TW" sz="2200" b="1" dirty="0">
                <a:latin typeface="微軟正黑體" panose="020B0604030504040204" pitchFamily="34" charset="-120"/>
                <a:ea typeface="微軟正黑體" panose="020B0604030504040204" pitchFamily="34" charset="-120"/>
              </a:rPr>
              <a:t>(#</a:t>
            </a:r>
            <a:r>
              <a:rPr kumimoji="0" lang="en-US" altLang="zh-TW" sz="2200" b="1" dirty="0">
                <a:solidFill>
                  <a:srgbClr val="000000"/>
                </a:solidFill>
                <a:latin typeface="微軟正黑體" panose="020B0604030504040204" pitchFamily="34" charset="-120"/>
                <a:ea typeface="微軟正黑體" panose="020B0604030504040204" pitchFamily="34" charset="-120"/>
              </a:rPr>
              <a:t>7277)</a:t>
            </a:r>
          </a:p>
          <a:p>
            <a:pPr eaLnBrk="1" hangingPunct="1">
              <a:spcBef>
                <a:spcPct val="0"/>
              </a:spcBef>
              <a:buFontTx/>
              <a:buNone/>
            </a:pPr>
            <a:r>
              <a:rPr kumimoji="0" lang="zh-TW" altLang="en-US" sz="2200" b="1" dirty="0" smtClean="0">
                <a:solidFill>
                  <a:srgbClr val="000000"/>
                </a:solidFill>
                <a:latin typeface="微軟正黑體" panose="020B0604030504040204" pitchFamily="34" charset="-120"/>
                <a:ea typeface="微軟正黑體" panose="020B0604030504040204" pitchFamily="34" charset="-120"/>
              </a:rPr>
              <a:t>國事處</a:t>
            </a:r>
            <a:r>
              <a:rPr kumimoji="0" lang="en-US" altLang="zh-TW" sz="2200" b="1" dirty="0" smtClean="0">
                <a:solidFill>
                  <a:srgbClr val="000000"/>
                </a:solidFill>
                <a:latin typeface="微軟正黑體" panose="020B0604030504040204" pitchFamily="34" charset="-120"/>
                <a:ea typeface="微軟正黑體" panose="020B0604030504040204" pitchFamily="34" charset="-120"/>
              </a:rPr>
              <a:t>:</a:t>
            </a:r>
            <a:r>
              <a:rPr kumimoji="0" lang="zh-TW" altLang="en-US" sz="2200" b="1" dirty="0">
                <a:solidFill>
                  <a:srgbClr val="000000"/>
                </a:solidFill>
                <a:latin typeface="微軟正黑體" panose="020B0604030504040204" pitchFamily="34" charset="-120"/>
                <a:ea typeface="微軟正黑體" panose="020B0604030504040204" pitchFamily="34" charset="-120"/>
              </a:rPr>
              <a:t>林麗真</a:t>
            </a:r>
            <a:r>
              <a:rPr kumimoji="0" lang="en-US" altLang="zh-TW" sz="2200" b="1" dirty="0" smtClean="0">
                <a:solidFill>
                  <a:srgbClr val="000000"/>
                </a:solidFill>
                <a:latin typeface="微軟正黑體" panose="020B0604030504040204" pitchFamily="34" charset="-120"/>
                <a:ea typeface="微軟正黑體" panose="020B0604030504040204" pitchFamily="34" charset="-120"/>
              </a:rPr>
              <a:t>(#</a:t>
            </a:r>
            <a:r>
              <a:rPr kumimoji="0" lang="en-US" altLang="zh-TW" sz="2200" b="1" dirty="0">
                <a:solidFill>
                  <a:srgbClr val="000000"/>
                </a:solidFill>
                <a:latin typeface="微軟正黑體" panose="020B0604030504040204" pitchFamily="34" charset="-120"/>
                <a:ea typeface="微軟正黑體" panose="020B0604030504040204" pitchFamily="34" charset="-120"/>
              </a:rPr>
              <a:t>6314</a:t>
            </a:r>
            <a:r>
              <a:rPr kumimoji="0" lang="en-US" altLang="zh-TW" sz="2200" b="1" dirty="0" smtClean="0">
                <a:solidFill>
                  <a:srgbClr val="000000"/>
                </a:solidFill>
                <a:latin typeface="微軟正黑體" panose="020B0604030504040204" pitchFamily="34" charset="-120"/>
                <a:ea typeface="微軟正黑體" panose="020B0604030504040204" pitchFamily="34" charset="-120"/>
              </a:rPr>
              <a:t>)</a:t>
            </a:r>
            <a:endParaRPr kumimoji="0" lang="en-US" altLang="zh-TW" sz="2200" b="1" dirty="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kumimoji="0" lang="zh-TW" altLang="en-US" sz="2200" b="1" dirty="0" smtClean="0">
                <a:solidFill>
                  <a:srgbClr val="000000"/>
                </a:solidFill>
                <a:latin typeface="微軟正黑體" panose="020B0604030504040204" pitchFamily="34" charset="-120"/>
                <a:ea typeface="微軟正黑體" panose="020B0604030504040204" pitchFamily="34" charset="-120"/>
              </a:rPr>
              <a:t>系統</a:t>
            </a:r>
            <a:r>
              <a:rPr kumimoji="0" lang="zh-TW" altLang="en-US" sz="2200" b="1" dirty="0">
                <a:solidFill>
                  <a:srgbClr val="000000"/>
                </a:solidFill>
                <a:latin typeface="微軟正黑體" panose="020B0604030504040204" pitchFamily="34" charset="-120"/>
                <a:ea typeface="微軟正黑體" panose="020B0604030504040204" pitchFamily="34" charset="-120"/>
              </a:rPr>
              <a:t>管理人員</a:t>
            </a:r>
            <a:r>
              <a:rPr kumimoji="0" lang="en-US" altLang="zh-TW" sz="2200" b="1" dirty="0">
                <a:solidFill>
                  <a:srgbClr val="000000"/>
                </a:solidFill>
                <a:latin typeface="微軟正黑體" panose="020B0604030504040204" pitchFamily="34" charset="-120"/>
                <a:ea typeface="微軟正黑體" panose="020B0604030504040204" pitchFamily="34" charset="-120"/>
              </a:rPr>
              <a:t>:</a:t>
            </a:r>
            <a:r>
              <a:rPr kumimoji="0" lang="zh-TW" altLang="en-US" sz="2200" b="1" dirty="0">
                <a:solidFill>
                  <a:srgbClr val="000000"/>
                </a:solidFill>
                <a:latin typeface="微軟正黑體" panose="020B0604030504040204" pitchFamily="34" charset="-120"/>
                <a:ea typeface="微軟正黑體" panose="020B0604030504040204" pitchFamily="34" charset="-120"/>
              </a:rPr>
              <a:t>謝昌易</a:t>
            </a:r>
            <a:r>
              <a:rPr kumimoji="0" lang="en-US" altLang="zh-TW" sz="2200" b="1" dirty="0">
                <a:solidFill>
                  <a:srgbClr val="000000"/>
                </a:solidFill>
                <a:latin typeface="微軟正黑體" panose="020B0604030504040204" pitchFamily="34" charset="-120"/>
                <a:ea typeface="微軟正黑體" panose="020B0604030504040204" pitchFamily="34" charset="-120"/>
              </a:rPr>
              <a:t>(#6141)</a:t>
            </a:r>
          </a:p>
        </p:txBody>
      </p:sp>
      <p:grpSp>
        <p:nvGrpSpPr>
          <p:cNvPr id="81926" name="群組 19"/>
          <p:cNvGrpSpPr>
            <a:grpSpLocks/>
          </p:cNvGrpSpPr>
          <p:nvPr/>
        </p:nvGrpSpPr>
        <p:grpSpPr bwMode="auto">
          <a:xfrm>
            <a:off x="395292" y="115888"/>
            <a:ext cx="4681537" cy="1625600"/>
            <a:chOff x="395536" y="115804"/>
            <a:chExt cx="2778845" cy="1626389"/>
          </a:xfrm>
        </p:grpSpPr>
        <p:grpSp>
          <p:nvGrpSpPr>
            <p:cNvPr id="81930" name="Group 17"/>
            <p:cNvGrpSpPr>
              <a:grpSpLocks/>
            </p:cNvGrpSpPr>
            <p:nvPr/>
          </p:nvGrpSpPr>
          <p:grpSpPr bwMode="auto">
            <a:xfrm>
              <a:off x="395536" y="115804"/>
              <a:ext cx="2778845" cy="1626389"/>
              <a:chOff x="336" y="1440"/>
              <a:chExt cx="1392" cy="720"/>
            </a:xfrm>
          </p:grpSpPr>
          <p:sp>
            <p:nvSpPr>
              <p:cNvPr id="81936" name="AutoShape 18"/>
              <p:cNvSpPr>
                <a:spLocks noChangeArrowheads="1"/>
              </p:cNvSpPr>
              <p:nvPr/>
            </p:nvSpPr>
            <p:spPr bwMode="gray">
              <a:xfrm>
                <a:off x="336" y="1440"/>
                <a:ext cx="1392" cy="720"/>
              </a:xfrm>
              <a:prstGeom prst="roundRect">
                <a:avLst>
                  <a:gd name="adj" fmla="val 16667"/>
                </a:avLst>
              </a:prstGeom>
              <a:solidFill>
                <a:srgbClr val="C00000"/>
              </a:solidFill>
              <a:ln>
                <a:noFill/>
              </a:ln>
              <a:effectLst>
                <a:outerShdw dist="45791" dir="2021404" algn="ctr" rotWithShape="0">
                  <a:srgbClr val="DDDDDD"/>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0" lang="zh-TW" altLang="en-US" sz="1800">
                  <a:solidFill>
                    <a:srgbClr val="000000"/>
                  </a:solidFill>
                </a:endParaRPr>
              </a:p>
            </p:txBody>
          </p:sp>
          <p:sp>
            <p:nvSpPr>
              <p:cNvPr id="81937" name="Rectangle 19"/>
              <p:cNvSpPr>
                <a:spLocks noChangeArrowheads="1"/>
              </p:cNvSpPr>
              <p:nvPr/>
            </p:nvSpPr>
            <p:spPr bwMode="gray">
              <a:xfrm>
                <a:off x="336" y="1536"/>
                <a:ext cx="258" cy="33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0" lang="zh-TW" altLang="en-US" sz="1800">
                  <a:solidFill>
                    <a:srgbClr val="00B0F0"/>
                  </a:solidFill>
                </a:endParaRPr>
              </a:p>
            </p:txBody>
          </p:sp>
        </p:grpSp>
        <p:grpSp>
          <p:nvGrpSpPr>
            <p:cNvPr id="81931" name="Group 20"/>
            <p:cNvGrpSpPr>
              <a:grpSpLocks/>
            </p:cNvGrpSpPr>
            <p:nvPr/>
          </p:nvGrpSpPr>
          <p:grpSpPr bwMode="auto">
            <a:xfrm>
              <a:off x="457528" y="188926"/>
              <a:ext cx="2651559" cy="1503578"/>
              <a:chOff x="2197" y="1244"/>
              <a:chExt cx="1392" cy="720"/>
            </a:xfrm>
          </p:grpSpPr>
          <p:sp>
            <p:nvSpPr>
              <p:cNvPr id="81934" name="AutoShape 21"/>
              <p:cNvSpPr>
                <a:spLocks noChangeArrowheads="1"/>
              </p:cNvSpPr>
              <p:nvPr/>
            </p:nvSpPr>
            <p:spPr bwMode="gray">
              <a:xfrm>
                <a:off x="2197" y="1244"/>
                <a:ext cx="1392" cy="72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0" lang="zh-TW" altLang="en-US" sz="1800">
                  <a:solidFill>
                    <a:srgbClr val="00B050"/>
                  </a:solidFill>
                  <a:latin typeface="華康中圓體"/>
                  <a:ea typeface="華康中圓體"/>
                  <a:cs typeface="華康中圓體"/>
                </a:endParaRPr>
              </a:p>
            </p:txBody>
          </p:sp>
          <p:sp>
            <p:nvSpPr>
              <p:cNvPr id="81935" name="Rectangle 22"/>
              <p:cNvSpPr>
                <a:spLocks noChangeArrowheads="1"/>
              </p:cNvSpPr>
              <p:nvPr/>
            </p:nvSpPr>
            <p:spPr bwMode="gray">
              <a:xfrm>
                <a:off x="2244" y="1314"/>
                <a:ext cx="258" cy="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0" lang="zh-TW" altLang="en-US" sz="1800">
                  <a:solidFill>
                    <a:srgbClr val="00B050"/>
                  </a:solidFill>
                  <a:latin typeface="華康中圓體"/>
                  <a:ea typeface="華康中圓體"/>
                  <a:cs typeface="華康中圓體"/>
                </a:endParaRPr>
              </a:p>
            </p:txBody>
          </p:sp>
        </p:grpSp>
        <p:sp>
          <p:nvSpPr>
            <p:cNvPr id="81932" name="Rectangle 43"/>
            <p:cNvSpPr>
              <a:spLocks noChangeArrowheads="1"/>
            </p:cNvSpPr>
            <p:nvPr/>
          </p:nvSpPr>
          <p:spPr bwMode="gray">
            <a:xfrm>
              <a:off x="728177" y="352456"/>
              <a:ext cx="109652" cy="4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kumimoji="0" lang="en-US" altLang="zh-TW" sz="2000" b="1">
                <a:solidFill>
                  <a:srgbClr val="C00000"/>
                </a:solidFill>
              </a:endParaRPr>
            </a:p>
          </p:txBody>
        </p:sp>
        <p:sp>
          <p:nvSpPr>
            <p:cNvPr id="81933" name="Rectangle 43"/>
            <p:cNvSpPr>
              <a:spLocks noChangeArrowheads="1"/>
            </p:cNvSpPr>
            <p:nvPr/>
          </p:nvSpPr>
          <p:spPr bwMode="gray">
            <a:xfrm>
              <a:off x="457529" y="328541"/>
              <a:ext cx="2495610" cy="120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zh-TW" altLang="en-US" sz="3600" b="1">
                  <a:solidFill>
                    <a:srgbClr val="C00000"/>
                  </a:solidFill>
                  <a:latin typeface="微軟正黑體" panose="020B0604030504040204" pitchFamily="34" charset="-120"/>
                  <a:ea typeface="微軟正黑體" panose="020B0604030504040204" pitchFamily="34" charset="-120"/>
                </a:rPr>
                <a:t>本校業管單位</a:t>
              </a:r>
              <a:endParaRPr kumimoji="0" lang="en-US" altLang="zh-TW" sz="3600" b="1">
                <a:solidFill>
                  <a:srgbClr val="C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kumimoji="0" lang="zh-TW" altLang="en-US" sz="3600" b="1">
                  <a:solidFill>
                    <a:srgbClr val="C00000"/>
                  </a:solidFill>
                  <a:latin typeface="微軟正黑體" panose="020B0604030504040204" pitchFamily="34" charset="-120"/>
                  <a:ea typeface="微軟正黑體" panose="020B0604030504040204" pitchFamily="34" charset="-120"/>
                </a:rPr>
                <a:t>主要窗口連絡資訊</a:t>
              </a:r>
              <a:endParaRPr kumimoji="0" lang="en-US" altLang="zh-TW" sz="3600" b="1">
                <a:solidFill>
                  <a:srgbClr val="C00000"/>
                </a:solidFill>
                <a:latin typeface="微軟正黑體" panose="020B0604030504040204" pitchFamily="34" charset="-120"/>
                <a:ea typeface="微軟正黑體" panose="020B0604030504040204" pitchFamily="34" charset="-120"/>
              </a:endParaRPr>
            </a:p>
          </p:txBody>
        </p:sp>
      </p:grpSp>
      <p:pic>
        <p:nvPicPr>
          <p:cNvPr id="81927" name="Picture 6" descr="C:\Users\HEUser\Desktop\1103\phone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966917"/>
            <a:ext cx="11557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圖片 36" descr="untitled.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7" y="5013325"/>
            <a:ext cx="11525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矩形 20"/>
          <p:cNvSpPr>
            <a:spLocks noGrp="1" noChangeArrowheads="1"/>
          </p:cNvSpPr>
          <p:nvPr>
            <p:ph idx="1"/>
          </p:nvPr>
        </p:nvSpPr>
        <p:spPr>
          <a:xfrm>
            <a:off x="2700338" y="5019675"/>
            <a:ext cx="5688012" cy="884238"/>
          </a:xfrm>
        </p:spPr>
        <p:txBody>
          <a:bodyPr>
            <a:spAutoFit/>
          </a:bodyPr>
          <a:lstStyle/>
          <a:p>
            <a:pPr marL="0" indent="0">
              <a:lnSpc>
                <a:spcPts val="2800"/>
              </a:lnSpc>
              <a:buNone/>
            </a:pPr>
            <a:r>
              <a:rPr lang="zh-TW" altLang="en-US" sz="2400" b="1" dirty="0">
                <a:latin typeface="微軟正黑體" panose="020B0604030504040204" pitchFamily="34" charset="-120"/>
                <a:ea typeface="微軟正黑體" panose="020B0604030504040204" pitchFamily="34" charset="-120"/>
              </a:rPr>
              <a:t>本校資料庫專用信箱：</a:t>
            </a:r>
            <a:endParaRPr lang="en-US" altLang="zh-TW" sz="2400" b="1" dirty="0">
              <a:latin typeface="微軟正黑體" panose="020B0604030504040204" pitchFamily="34" charset="-120"/>
              <a:ea typeface="微軟正黑體" panose="020B0604030504040204" pitchFamily="34" charset="-120"/>
            </a:endParaRPr>
          </a:p>
          <a:p>
            <a:pPr marL="0" indent="0">
              <a:lnSpc>
                <a:spcPts val="2800"/>
              </a:lnSpc>
              <a:buNone/>
            </a:pPr>
            <a:r>
              <a:rPr lang="en-US" altLang="zh-TW" sz="2400" b="1" dirty="0">
                <a:latin typeface="微軟正黑體" panose="020B0604030504040204" pitchFamily="34" charset="-120"/>
                <a:ea typeface="微軟正黑體" panose="020B0604030504040204" pitchFamily="34" charset="-120"/>
              </a:rPr>
              <a:t>tvedb@mail.npust.edu.tw</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45736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a:bodyPr>
          <a:lstStyle/>
          <a:p>
            <a:pPr eaLnBrk="1" fontAlgn="auto" hangingPunct="1">
              <a:spcAft>
                <a:spcPts val="0"/>
              </a:spcAft>
              <a:defRPr/>
            </a:pPr>
            <a:r>
              <a:rPr lang="zh-TW" altLang="en-US" b="1" dirty="0" smtClean="0">
                <a:solidFill>
                  <a:srgbClr val="FB0065"/>
                </a:solidFill>
                <a:latin typeface="微軟正黑體" panose="020B0604030504040204" pitchFamily="34" charset="-120"/>
                <a:ea typeface="微軟正黑體" panose="020B0604030504040204" pitchFamily="34" charset="-120"/>
              </a:rPr>
              <a:t>校內填報流程</a:t>
            </a:r>
            <a:endParaRPr lang="fr-CA" b="1" dirty="0">
              <a:solidFill>
                <a:srgbClr val="FB0065"/>
              </a:solidFill>
              <a:latin typeface="微軟正黑體" panose="020B0604030504040204" pitchFamily="34" charset="-120"/>
              <a:ea typeface="微軟正黑體" panose="020B0604030504040204" pitchFamily="34" charset="-120"/>
            </a:endParaRPr>
          </a:p>
        </p:txBody>
      </p:sp>
      <p:sp>
        <p:nvSpPr>
          <p:cNvPr id="9" name="左-右雙向箭號 8"/>
          <p:cNvSpPr/>
          <p:nvPr/>
        </p:nvSpPr>
        <p:spPr>
          <a:xfrm>
            <a:off x="2048974" y="2699369"/>
            <a:ext cx="648072" cy="3601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000">
              <a:latin typeface="微軟正黑體" panose="020B0604030504040204" pitchFamily="34" charset="-120"/>
              <a:ea typeface="微軟正黑體" panose="020B0604030504040204" pitchFamily="34" charset="-120"/>
            </a:endParaRPr>
          </a:p>
        </p:txBody>
      </p:sp>
      <p:sp>
        <p:nvSpPr>
          <p:cNvPr id="10" name="圓角矩形 9"/>
          <p:cNvSpPr/>
          <p:nvPr/>
        </p:nvSpPr>
        <p:spPr>
          <a:xfrm>
            <a:off x="1011964" y="2230387"/>
            <a:ext cx="702108" cy="306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3000" dirty="0" smtClean="0">
                <a:latin typeface="微軟正黑體" panose="020B0604030504040204" pitchFamily="34" charset="-120"/>
                <a:ea typeface="微軟正黑體" panose="020B0604030504040204" pitchFamily="34" charset="-120"/>
              </a:rPr>
              <a:t>系所</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學程</a:t>
            </a:r>
            <a:endParaRPr lang="zh-TW" altLang="en-US" sz="3000" dirty="0">
              <a:latin typeface="微軟正黑體" panose="020B0604030504040204" pitchFamily="34" charset="-120"/>
              <a:ea typeface="微軟正黑體" panose="020B0604030504040204" pitchFamily="34" charset="-120"/>
            </a:endParaRPr>
          </a:p>
        </p:txBody>
      </p:sp>
      <p:sp>
        <p:nvSpPr>
          <p:cNvPr id="18" name="左-右雙向箭號 17"/>
          <p:cNvSpPr/>
          <p:nvPr/>
        </p:nvSpPr>
        <p:spPr>
          <a:xfrm>
            <a:off x="2048974" y="4426229"/>
            <a:ext cx="648072" cy="3601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000">
              <a:latin typeface="微軟正黑體" panose="020B0604030504040204" pitchFamily="34" charset="-120"/>
              <a:ea typeface="微軟正黑體" panose="020B0604030504040204" pitchFamily="34" charset="-120"/>
            </a:endParaRPr>
          </a:p>
        </p:txBody>
      </p:sp>
      <p:sp>
        <p:nvSpPr>
          <p:cNvPr id="20" name="左-右雙向箭號 19"/>
          <p:cNvSpPr/>
          <p:nvPr/>
        </p:nvSpPr>
        <p:spPr>
          <a:xfrm>
            <a:off x="4499992" y="3546061"/>
            <a:ext cx="648072" cy="3601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000">
              <a:latin typeface="微軟正黑體" panose="020B0604030504040204" pitchFamily="34" charset="-120"/>
              <a:ea typeface="微軟正黑體" panose="020B0604030504040204" pitchFamily="34" charset="-120"/>
            </a:endParaRPr>
          </a:p>
        </p:txBody>
      </p:sp>
      <p:sp>
        <p:nvSpPr>
          <p:cNvPr id="22" name="左-右雙向箭號 21"/>
          <p:cNvSpPr/>
          <p:nvPr/>
        </p:nvSpPr>
        <p:spPr>
          <a:xfrm>
            <a:off x="6516216" y="3543897"/>
            <a:ext cx="648072" cy="3601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000">
              <a:latin typeface="微軟正黑體" panose="020B0604030504040204" pitchFamily="34" charset="-120"/>
              <a:ea typeface="微軟正黑體" panose="020B0604030504040204" pitchFamily="34" charset="-120"/>
            </a:endParaRPr>
          </a:p>
        </p:txBody>
      </p:sp>
      <p:sp>
        <p:nvSpPr>
          <p:cNvPr id="25" name="圓角矩形 24"/>
          <p:cNvSpPr/>
          <p:nvPr/>
        </p:nvSpPr>
        <p:spPr>
          <a:xfrm>
            <a:off x="2987824" y="3922235"/>
            <a:ext cx="1233825" cy="13681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3000" dirty="0" smtClean="0">
                <a:latin typeface="微軟正黑體" panose="020B0604030504040204" pitchFamily="34" charset="-120"/>
                <a:ea typeface="微軟正黑體" panose="020B0604030504040204" pitchFamily="34" charset="-120"/>
              </a:rPr>
              <a:t>業管單位</a:t>
            </a:r>
            <a:endParaRPr lang="zh-TW" altLang="en-US" sz="3000" dirty="0">
              <a:latin typeface="微軟正黑體" panose="020B0604030504040204" pitchFamily="34" charset="-120"/>
              <a:ea typeface="微軟正黑體" panose="020B0604030504040204" pitchFamily="34" charset="-120"/>
            </a:endParaRPr>
          </a:p>
        </p:txBody>
      </p:sp>
      <p:sp>
        <p:nvSpPr>
          <p:cNvPr id="26" name="圓角矩形 25"/>
          <p:cNvSpPr/>
          <p:nvPr/>
        </p:nvSpPr>
        <p:spPr>
          <a:xfrm>
            <a:off x="5508104" y="2230387"/>
            <a:ext cx="702108" cy="306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3000" dirty="0" smtClean="0">
                <a:latin typeface="微軟正黑體" panose="020B0604030504040204" pitchFamily="34" charset="-120"/>
                <a:ea typeface="微軟正黑體" panose="020B0604030504040204" pitchFamily="34" charset="-120"/>
              </a:rPr>
              <a:t>電算中心</a:t>
            </a:r>
            <a:endParaRPr lang="zh-TW" altLang="en-US" sz="3000" dirty="0">
              <a:latin typeface="微軟正黑體" panose="020B0604030504040204" pitchFamily="34" charset="-120"/>
              <a:ea typeface="微軟正黑體" panose="020B0604030504040204" pitchFamily="34" charset="-120"/>
            </a:endParaRPr>
          </a:p>
        </p:txBody>
      </p:sp>
      <p:sp>
        <p:nvSpPr>
          <p:cNvPr id="28" name="圓角矩形 27"/>
          <p:cNvSpPr/>
          <p:nvPr/>
        </p:nvSpPr>
        <p:spPr>
          <a:xfrm>
            <a:off x="7398284" y="2196143"/>
            <a:ext cx="702108" cy="306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3000" dirty="0" smtClean="0">
                <a:latin typeface="微軟正黑體" panose="020B0604030504040204" pitchFamily="34" charset="-120"/>
                <a:ea typeface="微軟正黑體" panose="020B0604030504040204" pitchFamily="34" charset="-120"/>
              </a:rPr>
              <a:t>行政副校長室</a:t>
            </a:r>
            <a:endParaRPr lang="zh-TW" altLang="en-US" sz="3000" dirty="0">
              <a:latin typeface="微軟正黑體" panose="020B0604030504040204" pitchFamily="34" charset="-120"/>
              <a:ea typeface="微軟正黑體" panose="020B0604030504040204" pitchFamily="34" charset="-120"/>
            </a:endParaRPr>
          </a:p>
        </p:txBody>
      </p:sp>
      <p:sp>
        <p:nvSpPr>
          <p:cNvPr id="13" name="圓角矩形 12"/>
          <p:cNvSpPr/>
          <p:nvPr/>
        </p:nvSpPr>
        <p:spPr>
          <a:xfrm>
            <a:off x="2978135" y="2195375"/>
            <a:ext cx="1233825" cy="13681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3000" dirty="0" smtClean="0">
                <a:latin typeface="微軟正黑體" panose="020B0604030504040204" pitchFamily="34" charset="-120"/>
                <a:ea typeface="微軟正黑體" panose="020B0604030504040204" pitchFamily="34" charset="-120"/>
              </a:rPr>
              <a:t>學院單位</a:t>
            </a:r>
            <a:endParaRPr lang="zh-TW" altLang="en-US"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54343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133475" y="515942"/>
            <a:ext cx="8909050" cy="706437"/>
          </a:xfrm>
          <a:prstGeom prst="rect">
            <a:avLst/>
          </a:prstGeom>
          <a:noFill/>
          <a:ln w="9525">
            <a:noFill/>
            <a:miter lim="800000"/>
            <a:headEnd/>
            <a:tailEnd/>
          </a:ln>
        </p:spPr>
        <p:txBody>
          <a:bodyPr anchor="ctr"/>
          <a:lstStyle/>
          <a:p>
            <a:pPr eaLnBrk="0" hangingPunct="0">
              <a:defRPr/>
            </a:pPr>
            <a:r>
              <a:rPr lang="zh-TW" altLang="en-US" sz="4400" b="1" kern="0" dirty="0">
                <a:solidFill>
                  <a:srgbClr val="663300"/>
                </a:solidFill>
                <a:latin typeface="微軟正黑體" pitchFamily="34" charset="-120"/>
                <a:ea typeface="微軟正黑體" pitchFamily="34" charset="-120"/>
                <a:cs typeface="+mj-cs"/>
              </a:rPr>
              <a:t>聯絡資訊</a:t>
            </a:r>
            <a:r>
              <a:rPr lang="en-US" altLang="zh-TW" sz="4400" b="1" kern="0" dirty="0">
                <a:solidFill>
                  <a:srgbClr val="663300"/>
                </a:solidFill>
                <a:latin typeface="微軟正黑體" pitchFamily="34" charset="-120"/>
                <a:ea typeface="微軟正黑體" pitchFamily="34" charset="-120"/>
                <a:cs typeface="+mj-cs"/>
              </a:rPr>
              <a:t>-</a:t>
            </a:r>
            <a:r>
              <a:rPr lang="zh-TW" altLang="en-US" sz="4400" b="1" kern="0" dirty="0" smtClean="0">
                <a:solidFill>
                  <a:srgbClr val="663300"/>
                </a:solidFill>
                <a:latin typeface="微軟正黑體" pitchFamily="34" charset="-120"/>
                <a:ea typeface="微軟正黑體" pitchFamily="34" charset="-120"/>
                <a:cs typeface="+mj-cs"/>
              </a:rPr>
              <a:t>電話號碼</a:t>
            </a:r>
            <a:r>
              <a:rPr lang="en-US" altLang="zh-TW" sz="4400" b="1" kern="0" dirty="0" smtClean="0">
                <a:solidFill>
                  <a:srgbClr val="663300"/>
                </a:solidFill>
                <a:latin typeface="微軟正黑體" pitchFamily="34" charset="-120"/>
                <a:ea typeface="微軟正黑體" pitchFamily="34" charset="-120"/>
                <a:cs typeface="+mj-cs"/>
              </a:rPr>
              <a:t>(</a:t>
            </a:r>
            <a:r>
              <a:rPr lang="zh-TW" altLang="en-US" sz="4400" b="1" kern="0" dirty="0" smtClean="0">
                <a:solidFill>
                  <a:srgbClr val="663300"/>
                </a:solidFill>
                <a:latin typeface="微軟正黑體" pitchFamily="34" charset="-120"/>
                <a:ea typeface="微軟正黑體" pitchFamily="34" charset="-120"/>
                <a:cs typeface="+mj-cs"/>
              </a:rPr>
              <a:t>雲科大</a:t>
            </a:r>
            <a:r>
              <a:rPr lang="en-US" altLang="zh-TW" sz="4400" b="1" kern="0" dirty="0" smtClean="0">
                <a:solidFill>
                  <a:srgbClr val="663300"/>
                </a:solidFill>
                <a:latin typeface="微軟正黑體" pitchFamily="34" charset="-120"/>
                <a:ea typeface="微軟正黑體" pitchFamily="34" charset="-120"/>
                <a:cs typeface="+mj-cs"/>
              </a:rPr>
              <a:t>)</a:t>
            </a:r>
            <a:endParaRPr lang="en-US" altLang="ko-KR" sz="4400" b="1" kern="0" dirty="0">
              <a:solidFill>
                <a:srgbClr val="663300"/>
              </a:solidFill>
              <a:latin typeface="微軟正黑體" pitchFamily="34" charset="-120"/>
              <a:ea typeface="微軟正黑體" pitchFamily="34" charset="-120"/>
              <a:cs typeface="+mj-cs"/>
            </a:endParaRPr>
          </a:p>
        </p:txBody>
      </p:sp>
      <p:sp>
        <p:nvSpPr>
          <p:cNvPr id="10" name="제목 44"/>
          <p:cNvSpPr txBox="1">
            <a:spLocks/>
          </p:cNvSpPr>
          <p:nvPr/>
        </p:nvSpPr>
        <p:spPr bwMode="auto">
          <a:xfrm>
            <a:off x="1028700" y="1952625"/>
            <a:ext cx="8553450" cy="1581150"/>
          </a:xfrm>
          <a:prstGeom prst="rect">
            <a:avLst/>
          </a:prstGeom>
          <a:noFill/>
          <a:ln w="9525">
            <a:noFill/>
            <a:miter lim="800000"/>
            <a:headEnd/>
            <a:tailEnd/>
          </a:ln>
        </p:spPr>
        <p:txBody>
          <a:bodyPr anchor="ctr"/>
          <a:lstStyle/>
          <a:p>
            <a:pPr eaLnBrk="0" hangingPunct="0">
              <a:defRPr/>
            </a:pPr>
            <a:r>
              <a:rPr lang="en-US" altLang="zh-TW" sz="9600" b="1" kern="0" dirty="0">
                <a:solidFill>
                  <a:schemeClr val="accent3"/>
                </a:solidFill>
                <a:latin typeface="微軟正黑體" pitchFamily="34" charset="-120"/>
                <a:ea typeface="微軟正黑體" pitchFamily="34" charset="-120"/>
                <a:cs typeface="+mj-cs"/>
              </a:rPr>
              <a:t>05-5342601</a:t>
            </a:r>
            <a:endParaRPr lang="en-US" altLang="ko-KR" sz="9600" b="1" kern="0" dirty="0">
              <a:solidFill>
                <a:schemeClr val="accent3"/>
              </a:solidFill>
              <a:latin typeface="微軟正黑體" pitchFamily="34" charset="-120"/>
              <a:ea typeface="微軟正黑體" pitchFamily="34" charset="-120"/>
              <a:cs typeface="+mj-cs"/>
            </a:endParaRPr>
          </a:p>
        </p:txBody>
      </p:sp>
      <p:pic>
        <p:nvPicPr>
          <p:cNvPr id="11" name="Picture 3" descr="\\Fileserver-pt\server-file2\4.넷째마당\수연\박스\박스_043.pn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rot="16200000">
            <a:off x="1820442" y="3224440"/>
            <a:ext cx="1681162" cy="2206625"/>
          </a:xfrm>
          <a:prstGeom prst="rect">
            <a:avLst/>
          </a:prstGeom>
          <a:noFill/>
          <a:ln w="9525">
            <a:noFill/>
            <a:miter lim="800000"/>
            <a:headEnd/>
            <a:tailEnd/>
          </a:ln>
        </p:spPr>
      </p:pic>
      <p:pic>
        <p:nvPicPr>
          <p:cNvPr id="12" name="Picture 3" descr="\\Fileserver-pt\server-file2\4.넷째마당\수연\박스\박스_043.pn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rot="16200000">
            <a:off x="4620793" y="3233966"/>
            <a:ext cx="1681162" cy="2206625"/>
          </a:xfrm>
          <a:prstGeom prst="rect">
            <a:avLst/>
          </a:prstGeom>
          <a:noFill/>
          <a:ln w="9525">
            <a:noFill/>
            <a:miter lim="800000"/>
            <a:headEnd/>
            <a:tailEnd/>
          </a:ln>
        </p:spPr>
      </p:pic>
      <p:sp>
        <p:nvSpPr>
          <p:cNvPr id="13" name="Rectangle 3"/>
          <p:cNvSpPr txBox="1">
            <a:spLocks noChangeArrowheads="1"/>
          </p:cNvSpPr>
          <p:nvPr/>
        </p:nvSpPr>
        <p:spPr bwMode="auto">
          <a:xfrm>
            <a:off x="1666875" y="4021142"/>
            <a:ext cx="609600" cy="706437"/>
          </a:xfrm>
          <a:prstGeom prst="rect">
            <a:avLst/>
          </a:prstGeom>
          <a:noFill/>
          <a:ln w="9525">
            <a:noFill/>
            <a:miter lim="800000"/>
            <a:headEnd/>
            <a:tailEnd/>
          </a:ln>
        </p:spPr>
        <p:txBody>
          <a:bodyPr anchor="ctr"/>
          <a:lstStyle/>
          <a:p>
            <a:pPr>
              <a:lnSpc>
                <a:spcPts val="2800"/>
              </a:lnSpc>
              <a:defRPr/>
            </a:pPr>
            <a:r>
              <a:rPr lang="zh-TW" altLang="en-US" sz="2800" b="1" kern="0" dirty="0">
                <a:latin typeface="微軟正黑體" pitchFamily="34" charset="-120"/>
                <a:ea typeface="微軟正黑體" pitchFamily="34" charset="-120"/>
                <a:cs typeface="+mj-cs"/>
              </a:rPr>
              <a:t>表</a:t>
            </a:r>
            <a:endParaRPr lang="en-US" altLang="zh-TW" sz="2800" b="1" kern="0" dirty="0">
              <a:latin typeface="微軟正黑體" pitchFamily="34" charset="-120"/>
              <a:ea typeface="微軟正黑體" pitchFamily="34" charset="-120"/>
              <a:cs typeface="+mj-cs"/>
            </a:endParaRPr>
          </a:p>
          <a:p>
            <a:pPr>
              <a:lnSpc>
                <a:spcPts val="2800"/>
              </a:lnSpc>
              <a:defRPr/>
            </a:pPr>
            <a:r>
              <a:rPr lang="zh-TW" altLang="en-US" sz="2800" b="1" kern="0" dirty="0">
                <a:latin typeface="微軟正黑體" pitchFamily="34" charset="-120"/>
                <a:ea typeface="微軟正黑體" pitchFamily="34" charset="-120"/>
                <a:cs typeface="+mj-cs"/>
              </a:rPr>
              <a:t>冊</a:t>
            </a:r>
            <a:endParaRPr lang="en-US" altLang="ko-KR" sz="2800" b="1" kern="0" dirty="0">
              <a:latin typeface="微軟正黑體" pitchFamily="34" charset="-120"/>
              <a:ea typeface="微軟正黑體" pitchFamily="34" charset="-120"/>
              <a:cs typeface="+mj-cs"/>
            </a:endParaRPr>
          </a:p>
        </p:txBody>
      </p:sp>
      <p:sp>
        <p:nvSpPr>
          <p:cNvPr id="14" name="Rectangle 3"/>
          <p:cNvSpPr txBox="1">
            <a:spLocks noChangeArrowheads="1"/>
          </p:cNvSpPr>
          <p:nvPr/>
        </p:nvSpPr>
        <p:spPr bwMode="auto">
          <a:xfrm>
            <a:off x="4476750" y="4021142"/>
            <a:ext cx="609600" cy="706437"/>
          </a:xfrm>
          <a:prstGeom prst="rect">
            <a:avLst/>
          </a:prstGeom>
          <a:noFill/>
          <a:ln w="9525">
            <a:noFill/>
            <a:miter lim="800000"/>
            <a:headEnd/>
            <a:tailEnd/>
          </a:ln>
        </p:spPr>
        <p:txBody>
          <a:bodyPr anchor="ctr"/>
          <a:lstStyle/>
          <a:p>
            <a:pPr>
              <a:lnSpc>
                <a:spcPts val="2800"/>
              </a:lnSpc>
              <a:defRPr/>
            </a:pPr>
            <a:r>
              <a:rPr lang="zh-TW" altLang="en-US" sz="2800" b="1" kern="0" dirty="0">
                <a:latin typeface="微軟正黑體" pitchFamily="34" charset="-120"/>
                <a:ea typeface="微軟正黑體" pitchFamily="34" charset="-120"/>
                <a:cs typeface="+mj-cs"/>
              </a:rPr>
              <a:t>系統</a:t>
            </a:r>
            <a:endParaRPr lang="en-US" altLang="ko-KR" sz="2800" b="1" kern="0" dirty="0">
              <a:latin typeface="微軟正黑體" pitchFamily="34" charset="-120"/>
              <a:ea typeface="微軟正黑體" pitchFamily="34" charset="-120"/>
              <a:cs typeface="+mj-cs"/>
            </a:endParaRPr>
          </a:p>
        </p:txBody>
      </p:sp>
      <p:sp>
        <p:nvSpPr>
          <p:cNvPr id="15" name="文字方塊 14"/>
          <p:cNvSpPr txBox="1"/>
          <p:nvPr/>
        </p:nvSpPr>
        <p:spPr>
          <a:xfrm>
            <a:off x="2295529" y="3629029"/>
            <a:ext cx="1323975" cy="1438275"/>
          </a:xfrm>
          <a:prstGeom prst="rect">
            <a:avLst/>
          </a:prstGeom>
          <a:noFill/>
        </p:spPr>
        <p:txBody>
          <a:bodyPr>
            <a:spAutoFit/>
          </a:bodyPr>
          <a:lstStyle/>
          <a:p>
            <a:pPr>
              <a:lnSpc>
                <a:spcPts val="3500"/>
              </a:lnSpc>
              <a:defRPr/>
            </a:pPr>
            <a:r>
              <a:rPr lang="zh-TW" altLang="en-US" sz="3200" b="1" dirty="0">
                <a:latin typeface="+mn-ea"/>
                <a:ea typeface="+mn-ea"/>
              </a:rPr>
              <a:t>分  機</a:t>
            </a:r>
            <a:endParaRPr lang="en-US" altLang="zh-TW" sz="3200" b="1" dirty="0">
              <a:latin typeface="+mn-ea"/>
              <a:ea typeface="+mn-ea"/>
            </a:endParaRPr>
          </a:p>
          <a:p>
            <a:pPr>
              <a:lnSpc>
                <a:spcPts val="3500"/>
              </a:lnSpc>
              <a:defRPr/>
            </a:pPr>
            <a:r>
              <a:rPr lang="en-US" altLang="zh-TW" sz="3200" b="1" dirty="0">
                <a:latin typeface="+mn-ea"/>
                <a:ea typeface="+mn-ea"/>
              </a:rPr>
              <a:t>5360</a:t>
            </a:r>
          </a:p>
          <a:p>
            <a:pPr>
              <a:lnSpc>
                <a:spcPts val="3500"/>
              </a:lnSpc>
              <a:defRPr/>
            </a:pPr>
            <a:r>
              <a:rPr lang="en-US" altLang="zh-TW" sz="3200" b="1" dirty="0">
                <a:latin typeface="+mn-ea"/>
                <a:ea typeface="+mn-ea"/>
              </a:rPr>
              <a:t>5362</a:t>
            </a:r>
            <a:endParaRPr lang="zh-TW" altLang="en-US" sz="3200" b="1" dirty="0">
              <a:latin typeface="+mn-ea"/>
              <a:ea typeface="+mn-ea"/>
            </a:endParaRPr>
          </a:p>
        </p:txBody>
      </p:sp>
      <p:sp>
        <p:nvSpPr>
          <p:cNvPr id="16" name="文字方塊 15"/>
          <p:cNvSpPr txBox="1"/>
          <p:nvPr/>
        </p:nvSpPr>
        <p:spPr>
          <a:xfrm>
            <a:off x="5114929" y="3629029"/>
            <a:ext cx="1323975" cy="1438275"/>
          </a:xfrm>
          <a:prstGeom prst="rect">
            <a:avLst/>
          </a:prstGeom>
          <a:noFill/>
        </p:spPr>
        <p:txBody>
          <a:bodyPr>
            <a:spAutoFit/>
          </a:bodyPr>
          <a:lstStyle/>
          <a:p>
            <a:pPr>
              <a:lnSpc>
                <a:spcPts val="3500"/>
              </a:lnSpc>
              <a:defRPr/>
            </a:pPr>
            <a:r>
              <a:rPr lang="zh-TW" altLang="en-US" sz="3200" b="1" dirty="0">
                <a:latin typeface="+mn-ea"/>
                <a:ea typeface="+mn-ea"/>
              </a:rPr>
              <a:t>分  機</a:t>
            </a:r>
            <a:endParaRPr lang="en-US" altLang="zh-TW" sz="3200" b="1" dirty="0">
              <a:latin typeface="+mn-ea"/>
              <a:ea typeface="+mn-ea"/>
            </a:endParaRPr>
          </a:p>
          <a:p>
            <a:pPr>
              <a:lnSpc>
                <a:spcPts val="3500"/>
              </a:lnSpc>
              <a:defRPr/>
            </a:pPr>
            <a:r>
              <a:rPr lang="en-US" altLang="zh-TW" sz="3200" b="1" dirty="0">
                <a:latin typeface="+mn-ea"/>
                <a:ea typeface="+mn-ea"/>
              </a:rPr>
              <a:t>5361</a:t>
            </a:r>
          </a:p>
          <a:p>
            <a:pPr>
              <a:lnSpc>
                <a:spcPts val="3500"/>
              </a:lnSpc>
              <a:defRPr/>
            </a:pPr>
            <a:r>
              <a:rPr lang="en-US" altLang="zh-TW" sz="3200" b="1" dirty="0">
                <a:latin typeface="+mn-ea"/>
                <a:ea typeface="+mn-ea"/>
              </a:rPr>
              <a:t>5363</a:t>
            </a:r>
            <a:endParaRPr lang="zh-TW" altLang="en-US" sz="3200" b="1" dirty="0">
              <a:latin typeface="+mn-ea"/>
              <a:ea typeface="+mn-ea"/>
            </a:endParaRPr>
          </a:p>
        </p:txBody>
      </p:sp>
      <p:sp>
        <p:nvSpPr>
          <p:cNvPr id="118794" name="矩形 16"/>
          <p:cNvSpPr>
            <a:spLocks noChangeArrowheads="1"/>
          </p:cNvSpPr>
          <p:nvPr/>
        </p:nvSpPr>
        <p:spPr bwMode="auto">
          <a:xfrm>
            <a:off x="1403648" y="5068720"/>
            <a:ext cx="70008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w Cen MT" panose="020B0602020104020603"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anose="020B0602020104020603"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anose="020B0602020104020603"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anose="020B0602020104020603"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anose="020B0602020104020603"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9pPr>
          </a:lstStyle>
          <a:p>
            <a:pPr eaLnBrk="1" hangingPunct="1">
              <a:lnSpc>
                <a:spcPts val="6500"/>
              </a:lnSpc>
              <a:spcBef>
                <a:spcPct val="0"/>
              </a:spcBef>
              <a:buNone/>
            </a:pPr>
            <a:r>
              <a:rPr kumimoji="0" lang="zh-TW" altLang="en-US" sz="2400" b="1" dirty="0">
                <a:solidFill>
                  <a:srgbClr val="002060"/>
                </a:solidFill>
                <a:latin typeface="微軟正黑體" panose="020B0604030504040204" pitchFamily="34" charset="-120"/>
                <a:ea typeface="微軟正黑體" panose="020B0604030504040204" pitchFamily="34" charset="-120"/>
              </a:rPr>
              <a:t>煩請確實依分機功能來電洽詢，可節省等待時間</a:t>
            </a:r>
            <a:r>
              <a:rPr kumimoji="0" lang="en-US" altLang="zh-TW" sz="2400" b="1" dirty="0">
                <a:solidFill>
                  <a:srgbClr val="002060"/>
                </a:solidFill>
                <a:latin typeface="微軟正黑體" panose="020B0604030504040204" pitchFamily="34" charset="-120"/>
                <a:ea typeface="微軟正黑體" panose="020B0604030504040204" pitchFamily="34" charset="-120"/>
              </a:rPr>
              <a:t> </a:t>
            </a:r>
            <a:endParaRPr kumimoji="0" lang="zh-TW" altLang="en-US" sz="2400" b="1" dirty="0">
              <a:solidFill>
                <a:srgbClr val="002060"/>
              </a:solidFill>
              <a:latin typeface="微軟正黑體" panose="020B0604030504040204" pitchFamily="34" charset="-120"/>
              <a:ea typeface="微軟正黑體" panose="020B0604030504040204" pitchFamily="34" charset="-120"/>
            </a:endParaRPr>
          </a:p>
        </p:txBody>
      </p:sp>
      <p:grpSp>
        <p:nvGrpSpPr>
          <p:cNvPr id="118795" name="群組 19"/>
          <p:cNvGrpSpPr>
            <a:grpSpLocks/>
          </p:cNvGrpSpPr>
          <p:nvPr/>
        </p:nvGrpSpPr>
        <p:grpSpPr bwMode="auto">
          <a:xfrm>
            <a:off x="114300" y="220667"/>
            <a:ext cx="1074738" cy="1093787"/>
            <a:chOff x="114300" y="221280"/>
            <a:chExt cx="1074663" cy="1092574"/>
          </a:xfrm>
        </p:grpSpPr>
        <p:grpSp>
          <p:nvGrpSpPr>
            <p:cNvPr id="3" name="그룹 15"/>
            <p:cNvGrpSpPr>
              <a:grpSpLocks/>
            </p:cNvGrpSpPr>
            <p:nvPr/>
          </p:nvGrpSpPr>
          <p:grpSpPr bwMode="auto">
            <a:xfrm>
              <a:off x="114300" y="390153"/>
              <a:ext cx="1074663" cy="876672"/>
              <a:chOff x="5072066" y="1785926"/>
              <a:chExt cx="3357586" cy="4000528"/>
            </a:xfrm>
            <a:solidFill>
              <a:schemeClr val="accent1">
                <a:lumMod val="50000"/>
              </a:schemeClr>
            </a:solidFill>
          </p:grpSpPr>
          <p:sp>
            <p:nvSpPr>
              <p:cNvPr id="24" name="한쪽 모서리가 잘린 사각형 16"/>
              <p:cNvSpPr/>
              <p:nvPr/>
            </p:nvSpPr>
            <p:spPr>
              <a:xfrm>
                <a:off x="5072066" y="1785926"/>
                <a:ext cx="3357586" cy="4000528"/>
              </a:xfrm>
              <a:prstGeom prst="snip1Rect">
                <a:avLst>
                  <a:gd name="adj" fmla="val 14965"/>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latin typeface="微軟正黑體" pitchFamily="34" charset="-120"/>
                  <a:ea typeface="HY견고딕" pitchFamily="18" charset="-127"/>
                </a:endParaRPr>
              </a:p>
            </p:txBody>
          </p:sp>
          <p:sp>
            <p:nvSpPr>
              <p:cNvPr id="25" name="자유형 17"/>
              <p:cNvSpPr/>
              <p:nvPr/>
            </p:nvSpPr>
            <p:spPr>
              <a:xfrm>
                <a:off x="7925117" y="1791312"/>
                <a:ext cx="499149" cy="504555"/>
              </a:xfrm>
              <a:custGeom>
                <a:avLst/>
                <a:gdLst>
                  <a:gd name="connsiteX0" fmla="*/ 0 w 476250"/>
                  <a:gd name="connsiteY0" fmla="*/ 0 h 485775"/>
                  <a:gd name="connsiteX1" fmla="*/ 9525 w 476250"/>
                  <a:gd name="connsiteY1" fmla="*/ 485775 h 485775"/>
                  <a:gd name="connsiteX2" fmla="*/ 476250 w 476250"/>
                  <a:gd name="connsiteY2" fmla="*/ 485775 h 485775"/>
                  <a:gd name="connsiteX3" fmla="*/ 0 w 476250"/>
                  <a:gd name="connsiteY3" fmla="*/ 0 h 485775"/>
                  <a:gd name="connsiteX0" fmla="*/ 0 w 500036"/>
                  <a:gd name="connsiteY0" fmla="*/ 0 h 500071"/>
                  <a:gd name="connsiteX1" fmla="*/ 9525 w 500036"/>
                  <a:gd name="connsiteY1" fmla="*/ 485775 h 500071"/>
                  <a:gd name="connsiteX2" fmla="*/ 500036 w 500036"/>
                  <a:gd name="connsiteY2" fmla="*/ 500071 h 500071"/>
                  <a:gd name="connsiteX3" fmla="*/ 0 w 500036"/>
                  <a:gd name="connsiteY3" fmla="*/ 0 h 500071"/>
                  <a:gd name="connsiteX0" fmla="*/ 0 w 500036"/>
                  <a:gd name="connsiteY0" fmla="*/ 0 h 504833"/>
                  <a:gd name="connsiteX1" fmla="*/ 7120 w 500036"/>
                  <a:gd name="connsiteY1" fmla="*/ 504833 h 504833"/>
                  <a:gd name="connsiteX2" fmla="*/ 500036 w 500036"/>
                  <a:gd name="connsiteY2" fmla="*/ 500071 h 504833"/>
                  <a:gd name="connsiteX3" fmla="*/ 0 w 500036"/>
                  <a:gd name="connsiteY3" fmla="*/ 0 h 504833"/>
                </a:gdLst>
                <a:ahLst/>
                <a:cxnLst>
                  <a:cxn ang="0">
                    <a:pos x="connsiteX0" y="connsiteY0"/>
                  </a:cxn>
                  <a:cxn ang="0">
                    <a:pos x="connsiteX1" y="connsiteY1"/>
                  </a:cxn>
                  <a:cxn ang="0">
                    <a:pos x="connsiteX2" y="connsiteY2"/>
                  </a:cxn>
                  <a:cxn ang="0">
                    <a:pos x="connsiteX3" y="connsiteY3"/>
                  </a:cxn>
                </a:cxnLst>
                <a:rect l="l" t="t" r="r" b="b"/>
                <a:pathLst>
                  <a:path w="500036" h="504833">
                    <a:moveTo>
                      <a:pt x="0" y="0"/>
                    </a:moveTo>
                    <a:cubicBezTo>
                      <a:pt x="2373" y="168278"/>
                      <a:pt x="4747" y="336555"/>
                      <a:pt x="7120" y="504833"/>
                    </a:cubicBezTo>
                    <a:lnTo>
                      <a:pt x="500036" y="500071"/>
                    </a:lnTo>
                    <a:lnTo>
                      <a:pt x="0" y="0"/>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latin typeface="微軟正黑體" pitchFamily="34" charset="-120"/>
                  <a:ea typeface="HY견고딕" pitchFamily="18" charset="-127"/>
                </a:endParaRPr>
              </a:p>
            </p:txBody>
          </p:sp>
        </p:grpSp>
        <p:sp>
          <p:nvSpPr>
            <p:cNvPr id="22" name="矩形 21"/>
            <p:cNvSpPr/>
            <p:nvPr/>
          </p:nvSpPr>
          <p:spPr>
            <a:xfrm>
              <a:off x="369326" y="390524"/>
              <a:ext cx="535550" cy="923330"/>
            </a:xfrm>
            <a:prstGeom prst="rect">
              <a:avLst/>
            </a:prstGeom>
            <a:noFill/>
          </p:spPr>
          <p:txBody>
            <a:bodyPr>
              <a:spAutoFit/>
            </a:bodyPr>
            <a:lstStyle/>
            <a:p>
              <a:pPr algn="ctr">
                <a:defRPr/>
              </a:pPr>
              <a:r>
                <a:rPr lang="en-US" altLang="zh-TW"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굴림" pitchFamily="34" charset="-127"/>
                  <a:ea typeface="굴림" pitchFamily="34" charset="-127"/>
                </a:rPr>
                <a:t>1</a:t>
              </a:r>
              <a:endParaRPr lang="zh-TW"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굴림" pitchFamily="34" charset="-127"/>
                <a:ea typeface="굴림" pitchFamily="34" charset="-127"/>
              </a:endParaRPr>
            </a:p>
          </p:txBody>
        </p:sp>
        <p:sp>
          <p:nvSpPr>
            <p:cNvPr id="23" name="타원 7"/>
            <p:cNvSpPr/>
            <p:nvPr/>
          </p:nvSpPr>
          <p:spPr>
            <a:xfrm>
              <a:off x="507042" y="221280"/>
              <a:ext cx="262254" cy="262254"/>
            </a:xfrm>
            <a:prstGeom prst="ellipse">
              <a:avLst/>
            </a:prstGeom>
            <a:solidFill>
              <a:srgbClr val="FEC3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latin typeface="微軟正黑體" pitchFamily="34" charset="-120"/>
                <a:ea typeface="HY견고딕" pitchFamily="18" charset="-127"/>
              </a:endParaRPr>
            </a:p>
          </p:txBody>
        </p:sp>
      </p:grpSp>
    </p:spTree>
    <p:extLst>
      <p:ext uri="{BB962C8B-B14F-4D97-AF65-F5344CB8AC3E}">
        <p14:creationId xmlns:p14="http://schemas.microsoft.com/office/powerpoint/2010/main" val="241184453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133475" y="515942"/>
            <a:ext cx="8909050" cy="706437"/>
          </a:xfrm>
          <a:prstGeom prst="rect">
            <a:avLst/>
          </a:prstGeom>
          <a:noFill/>
          <a:ln w="9525">
            <a:noFill/>
            <a:miter lim="800000"/>
            <a:headEnd/>
            <a:tailEnd/>
          </a:ln>
        </p:spPr>
        <p:txBody>
          <a:bodyPr anchor="ctr"/>
          <a:lstStyle/>
          <a:p>
            <a:pPr eaLnBrk="0" hangingPunct="0">
              <a:defRPr/>
            </a:pPr>
            <a:r>
              <a:rPr lang="zh-TW" altLang="en-US" sz="4400" b="1" kern="0" dirty="0">
                <a:solidFill>
                  <a:srgbClr val="663300"/>
                </a:solidFill>
                <a:latin typeface="微軟正黑體" pitchFamily="34" charset="-120"/>
                <a:ea typeface="微軟正黑體" pitchFamily="34" charset="-120"/>
                <a:cs typeface="+mj-cs"/>
              </a:rPr>
              <a:t>聯絡資訊</a:t>
            </a:r>
            <a:r>
              <a:rPr lang="en-US" altLang="zh-TW" sz="4400" b="1" kern="0" dirty="0">
                <a:solidFill>
                  <a:srgbClr val="663300"/>
                </a:solidFill>
                <a:latin typeface="微軟正黑體" pitchFamily="34" charset="-120"/>
                <a:ea typeface="微軟正黑體" pitchFamily="34" charset="-120"/>
                <a:cs typeface="+mj-cs"/>
              </a:rPr>
              <a:t>-</a:t>
            </a:r>
            <a:r>
              <a:rPr lang="zh-TW" altLang="en-US" sz="4400" b="1" kern="0" dirty="0">
                <a:solidFill>
                  <a:srgbClr val="663300"/>
                </a:solidFill>
                <a:latin typeface="微軟正黑體" pitchFamily="34" charset="-120"/>
                <a:ea typeface="微軟正黑體" pitchFamily="34" charset="-120"/>
                <a:cs typeface="+mj-cs"/>
              </a:rPr>
              <a:t>信箱</a:t>
            </a:r>
            <a:r>
              <a:rPr lang="zh-TW" altLang="en-US" sz="4400" b="1" kern="0" dirty="0" smtClean="0">
                <a:solidFill>
                  <a:srgbClr val="663300"/>
                </a:solidFill>
                <a:latin typeface="微軟正黑體" pitchFamily="34" charset="-120"/>
                <a:ea typeface="微軟正黑體" pitchFamily="34" charset="-120"/>
                <a:cs typeface="+mj-cs"/>
              </a:rPr>
              <a:t>功能</a:t>
            </a:r>
            <a:r>
              <a:rPr lang="en-US" altLang="zh-TW" sz="4400" b="1" kern="0" dirty="0" smtClean="0">
                <a:solidFill>
                  <a:srgbClr val="663300"/>
                </a:solidFill>
                <a:latin typeface="微軟正黑體" pitchFamily="34" charset="-120"/>
                <a:ea typeface="微軟正黑體" pitchFamily="34" charset="-120"/>
                <a:cs typeface="+mj-cs"/>
              </a:rPr>
              <a:t>(</a:t>
            </a:r>
            <a:r>
              <a:rPr lang="zh-TW" altLang="en-US" sz="4400" b="1" kern="0" dirty="0" smtClean="0">
                <a:solidFill>
                  <a:srgbClr val="663300"/>
                </a:solidFill>
                <a:latin typeface="微軟正黑體" pitchFamily="34" charset="-120"/>
                <a:ea typeface="微軟正黑體" pitchFamily="34" charset="-120"/>
                <a:cs typeface="+mj-cs"/>
              </a:rPr>
              <a:t>雲科大</a:t>
            </a:r>
            <a:r>
              <a:rPr lang="en-US" altLang="zh-TW" sz="4400" b="1" kern="0" dirty="0" smtClean="0">
                <a:solidFill>
                  <a:srgbClr val="663300"/>
                </a:solidFill>
                <a:latin typeface="微軟正黑體" pitchFamily="34" charset="-120"/>
                <a:ea typeface="微軟正黑體" pitchFamily="34" charset="-120"/>
                <a:cs typeface="+mj-cs"/>
              </a:rPr>
              <a:t>)</a:t>
            </a:r>
            <a:endParaRPr lang="en-US" altLang="ko-KR" sz="4400" b="1" kern="0" dirty="0">
              <a:solidFill>
                <a:srgbClr val="663300"/>
              </a:solidFill>
              <a:latin typeface="微軟正黑體" pitchFamily="34" charset="-120"/>
              <a:ea typeface="微軟正黑體" pitchFamily="34" charset="-120"/>
              <a:cs typeface="+mj-cs"/>
            </a:endParaRPr>
          </a:p>
        </p:txBody>
      </p:sp>
      <p:sp>
        <p:nvSpPr>
          <p:cNvPr id="119811" name="矩形 16"/>
          <p:cNvSpPr>
            <a:spLocks noChangeArrowheads="1"/>
          </p:cNvSpPr>
          <p:nvPr/>
        </p:nvSpPr>
        <p:spPr bwMode="auto">
          <a:xfrm>
            <a:off x="1101614" y="4538408"/>
            <a:ext cx="80010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w Cen MT" panose="020B0602020104020603" pitchFamily="34" charset="0"/>
                <a:ea typeface="HY얕은샘물M"/>
                <a:cs typeface="HY얕은샘물M"/>
              </a:defRPr>
            </a:lvl1pPr>
            <a:lvl2pPr marL="742950" indent="-285750" eaLnBrk="0" hangingPunct="0">
              <a:spcBef>
                <a:spcPct val="20000"/>
              </a:spcBef>
              <a:buChar char="–"/>
              <a:defRPr kumimoji="1" sz="2800">
                <a:solidFill>
                  <a:schemeClr val="tx1"/>
                </a:solidFill>
                <a:latin typeface="Tw Cen MT" panose="020B0602020104020603" pitchFamily="34" charset="0"/>
                <a:ea typeface="HY얕은샘물M"/>
                <a:cs typeface="HY얕은샘물M"/>
              </a:defRPr>
            </a:lvl2pPr>
            <a:lvl3pPr marL="1143000" indent="-228600" eaLnBrk="0" hangingPunct="0">
              <a:spcBef>
                <a:spcPct val="20000"/>
              </a:spcBef>
              <a:buChar char="•"/>
              <a:defRPr kumimoji="1" sz="2400">
                <a:solidFill>
                  <a:schemeClr val="tx1"/>
                </a:solidFill>
                <a:latin typeface="Tw Cen MT" panose="020B0602020104020603" pitchFamily="34" charset="0"/>
                <a:ea typeface="HY얕은샘물M"/>
                <a:cs typeface="HY얕은샘물M"/>
              </a:defRPr>
            </a:lvl3pPr>
            <a:lvl4pPr marL="1600200" indent="-228600" eaLnBrk="0" hangingPunct="0">
              <a:spcBef>
                <a:spcPct val="20000"/>
              </a:spcBef>
              <a:buChar char="–"/>
              <a:defRPr kumimoji="1" sz="2000">
                <a:solidFill>
                  <a:schemeClr val="tx1"/>
                </a:solidFill>
                <a:latin typeface="Tw Cen MT" panose="020B0602020104020603" pitchFamily="34" charset="0"/>
                <a:ea typeface="HY얕은샘물M"/>
                <a:cs typeface="HY얕은샘물M"/>
              </a:defRPr>
            </a:lvl4pPr>
            <a:lvl5pPr marL="2057400" indent="-228600" eaLnBrk="0" hangingPunct="0">
              <a:spcBef>
                <a:spcPct val="20000"/>
              </a:spcBef>
              <a:buChar char="»"/>
              <a:defRPr kumimoji="1" sz="2000">
                <a:solidFill>
                  <a:schemeClr val="tx1"/>
                </a:solidFill>
                <a:latin typeface="Tw Cen MT" panose="020B0602020104020603" pitchFamily="34" charset="0"/>
                <a:ea typeface="HY얕은샘물M"/>
                <a:cs typeface="HY얕은샘물M"/>
              </a:defRPr>
            </a:lvl5pPr>
            <a:lvl6pPr marL="25146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6pPr>
            <a:lvl7pPr marL="29718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7pPr>
            <a:lvl8pPr marL="34290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8pPr>
            <a:lvl9pPr marL="3886200" indent="-228600" eaLnBrk="0" fontAlgn="base" latinLnBrk="1" hangingPunct="0">
              <a:spcBef>
                <a:spcPct val="20000"/>
              </a:spcBef>
              <a:spcAft>
                <a:spcPct val="0"/>
              </a:spcAft>
              <a:buChar char="»"/>
              <a:defRPr kumimoji="1" sz="2000">
                <a:solidFill>
                  <a:schemeClr val="tx1"/>
                </a:solidFill>
                <a:latin typeface="Tw Cen MT" panose="020B0602020104020603" pitchFamily="34" charset="0"/>
                <a:ea typeface="HY얕은샘물M"/>
                <a:cs typeface="HY얕은샘물M"/>
              </a:defRPr>
            </a:lvl9pPr>
          </a:lstStyle>
          <a:p>
            <a:pPr eaLnBrk="1" hangingPunct="1">
              <a:lnSpc>
                <a:spcPts val="6500"/>
              </a:lnSpc>
              <a:spcBef>
                <a:spcPct val="0"/>
              </a:spcBef>
              <a:buNone/>
            </a:pPr>
            <a:r>
              <a:rPr kumimoji="0" lang="zh-TW" altLang="en-US" sz="2400" b="1" dirty="0">
                <a:solidFill>
                  <a:srgbClr val="002060"/>
                </a:solidFill>
                <a:latin typeface="微軟正黑體" panose="020B0604030504040204" pitchFamily="34" charset="-120"/>
                <a:ea typeface="微軟正黑體" panose="020B0604030504040204" pitchFamily="34" charset="-120"/>
              </a:rPr>
              <a:t>煩請確實依信箱功能分類</a:t>
            </a:r>
            <a:r>
              <a:rPr kumimoji="0" lang="en-US" altLang="zh-TW" sz="2400" b="1" dirty="0">
                <a:solidFill>
                  <a:srgbClr val="002060"/>
                </a:solidFill>
                <a:latin typeface="微軟正黑體" panose="020B0604030504040204" pitchFamily="34" charset="-120"/>
                <a:ea typeface="微軟正黑體" panose="020B0604030504040204" pitchFamily="34" charset="-120"/>
              </a:rPr>
              <a:t>Mail</a:t>
            </a:r>
            <a:r>
              <a:rPr kumimoji="0" lang="zh-TW" altLang="en-US" sz="2400" b="1" dirty="0">
                <a:solidFill>
                  <a:srgbClr val="002060"/>
                </a:solidFill>
                <a:latin typeface="微軟正黑體" panose="020B0604030504040204" pitchFamily="34" charset="-120"/>
                <a:ea typeface="微軟正黑體" panose="020B0604030504040204" pitchFamily="34" charset="-120"/>
              </a:rPr>
              <a:t>問題，可節省轉信時間</a:t>
            </a:r>
            <a:endParaRPr kumimoji="0" lang="en-US" altLang="zh-TW" sz="2400" b="1" dirty="0">
              <a:solidFill>
                <a:srgbClr val="002060"/>
              </a:solidFill>
              <a:latin typeface="微軟正黑體" panose="020B0604030504040204" pitchFamily="34" charset="-120"/>
              <a:ea typeface="微軟正黑體" panose="020B0604030504040204" pitchFamily="34" charset="-120"/>
            </a:endParaRPr>
          </a:p>
          <a:p>
            <a:pPr eaLnBrk="1" hangingPunct="1">
              <a:lnSpc>
                <a:spcPts val="6500"/>
              </a:lnSpc>
              <a:spcBef>
                <a:spcPct val="0"/>
              </a:spcBef>
              <a:buNone/>
            </a:pPr>
            <a:r>
              <a:rPr kumimoji="0" lang="en-US" altLang="zh-TW" sz="2400" b="1" dirty="0">
                <a:solidFill>
                  <a:srgbClr val="002060"/>
                </a:solidFill>
                <a:latin typeface="微軟正黑體" panose="020B0604030504040204" pitchFamily="34" charset="-120"/>
                <a:ea typeface="微軟正黑體" panose="020B0604030504040204" pitchFamily="34" charset="-120"/>
              </a:rPr>
              <a:t> </a:t>
            </a:r>
            <a:endParaRPr kumimoji="0" lang="zh-TW" altLang="en-US" sz="2400" b="1" dirty="0">
              <a:solidFill>
                <a:srgbClr val="002060"/>
              </a:solidFill>
              <a:latin typeface="微軟正黑體" panose="020B0604030504040204" pitchFamily="34" charset="-120"/>
              <a:ea typeface="微軟正黑體" panose="020B0604030504040204" pitchFamily="34" charset="-120"/>
            </a:endParaRPr>
          </a:p>
        </p:txBody>
      </p:sp>
      <p:grpSp>
        <p:nvGrpSpPr>
          <p:cNvPr id="119812" name="群組 19"/>
          <p:cNvGrpSpPr>
            <a:grpSpLocks/>
          </p:cNvGrpSpPr>
          <p:nvPr/>
        </p:nvGrpSpPr>
        <p:grpSpPr bwMode="auto">
          <a:xfrm>
            <a:off x="114300" y="220667"/>
            <a:ext cx="1074738" cy="1093787"/>
            <a:chOff x="114300" y="221280"/>
            <a:chExt cx="1074663" cy="1092574"/>
          </a:xfrm>
        </p:grpSpPr>
        <p:grpSp>
          <p:nvGrpSpPr>
            <p:cNvPr id="3" name="그룹 15"/>
            <p:cNvGrpSpPr>
              <a:grpSpLocks/>
            </p:cNvGrpSpPr>
            <p:nvPr/>
          </p:nvGrpSpPr>
          <p:grpSpPr bwMode="auto">
            <a:xfrm>
              <a:off x="114300" y="390153"/>
              <a:ext cx="1074663" cy="876672"/>
              <a:chOff x="5072066" y="1785926"/>
              <a:chExt cx="3357586" cy="4000528"/>
            </a:xfrm>
            <a:solidFill>
              <a:schemeClr val="accent1">
                <a:lumMod val="50000"/>
              </a:schemeClr>
            </a:solidFill>
          </p:grpSpPr>
          <p:sp>
            <p:nvSpPr>
              <p:cNvPr id="24" name="한쪽 모서리가 잘린 사각형 16"/>
              <p:cNvSpPr/>
              <p:nvPr/>
            </p:nvSpPr>
            <p:spPr>
              <a:xfrm>
                <a:off x="5072066" y="1785926"/>
                <a:ext cx="3357586" cy="4000528"/>
              </a:xfrm>
              <a:prstGeom prst="snip1Rect">
                <a:avLst>
                  <a:gd name="adj" fmla="val 14965"/>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latin typeface="微軟正黑體" pitchFamily="34" charset="-120"/>
                  <a:ea typeface="HY견고딕" pitchFamily="18" charset="-127"/>
                </a:endParaRPr>
              </a:p>
            </p:txBody>
          </p:sp>
          <p:sp>
            <p:nvSpPr>
              <p:cNvPr id="25" name="자유형 17"/>
              <p:cNvSpPr/>
              <p:nvPr/>
            </p:nvSpPr>
            <p:spPr>
              <a:xfrm>
                <a:off x="7925117" y="1791312"/>
                <a:ext cx="499149" cy="504555"/>
              </a:xfrm>
              <a:custGeom>
                <a:avLst/>
                <a:gdLst>
                  <a:gd name="connsiteX0" fmla="*/ 0 w 476250"/>
                  <a:gd name="connsiteY0" fmla="*/ 0 h 485775"/>
                  <a:gd name="connsiteX1" fmla="*/ 9525 w 476250"/>
                  <a:gd name="connsiteY1" fmla="*/ 485775 h 485775"/>
                  <a:gd name="connsiteX2" fmla="*/ 476250 w 476250"/>
                  <a:gd name="connsiteY2" fmla="*/ 485775 h 485775"/>
                  <a:gd name="connsiteX3" fmla="*/ 0 w 476250"/>
                  <a:gd name="connsiteY3" fmla="*/ 0 h 485775"/>
                  <a:gd name="connsiteX0" fmla="*/ 0 w 500036"/>
                  <a:gd name="connsiteY0" fmla="*/ 0 h 500071"/>
                  <a:gd name="connsiteX1" fmla="*/ 9525 w 500036"/>
                  <a:gd name="connsiteY1" fmla="*/ 485775 h 500071"/>
                  <a:gd name="connsiteX2" fmla="*/ 500036 w 500036"/>
                  <a:gd name="connsiteY2" fmla="*/ 500071 h 500071"/>
                  <a:gd name="connsiteX3" fmla="*/ 0 w 500036"/>
                  <a:gd name="connsiteY3" fmla="*/ 0 h 500071"/>
                  <a:gd name="connsiteX0" fmla="*/ 0 w 500036"/>
                  <a:gd name="connsiteY0" fmla="*/ 0 h 504833"/>
                  <a:gd name="connsiteX1" fmla="*/ 7120 w 500036"/>
                  <a:gd name="connsiteY1" fmla="*/ 504833 h 504833"/>
                  <a:gd name="connsiteX2" fmla="*/ 500036 w 500036"/>
                  <a:gd name="connsiteY2" fmla="*/ 500071 h 504833"/>
                  <a:gd name="connsiteX3" fmla="*/ 0 w 500036"/>
                  <a:gd name="connsiteY3" fmla="*/ 0 h 504833"/>
                </a:gdLst>
                <a:ahLst/>
                <a:cxnLst>
                  <a:cxn ang="0">
                    <a:pos x="connsiteX0" y="connsiteY0"/>
                  </a:cxn>
                  <a:cxn ang="0">
                    <a:pos x="connsiteX1" y="connsiteY1"/>
                  </a:cxn>
                  <a:cxn ang="0">
                    <a:pos x="connsiteX2" y="connsiteY2"/>
                  </a:cxn>
                  <a:cxn ang="0">
                    <a:pos x="connsiteX3" y="connsiteY3"/>
                  </a:cxn>
                </a:cxnLst>
                <a:rect l="l" t="t" r="r" b="b"/>
                <a:pathLst>
                  <a:path w="500036" h="504833">
                    <a:moveTo>
                      <a:pt x="0" y="0"/>
                    </a:moveTo>
                    <a:cubicBezTo>
                      <a:pt x="2373" y="168278"/>
                      <a:pt x="4747" y="336555"/>
                      <a:pt x="7120" y="504833"/>
                    </a:cubicBezTo>
                    <a:lnTo>
                      <a:pt x="500036" y="500071"/>
                    </a:lnTo>
                    <a:lnTo>
                      <a:pt x="0" y="0"/>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latin typeface="微軟正黑體" pitchFamily="34" charset="-120"/>
                  <a:ea typeface="HY견고딕" pitchFamily="18" charset="-127"/>
                </a:endParaRPr>
              </a:p>
            </p:txBody>
          </p:sp>
        </p:grpSp>
        <p:sp>
          <p:nvSpPr>
            <p:cNvPr id="22" name="矩形 21"/>
            <p:cNvSpPr/>
            <p:nvPr/>
          </p:nvSpPr>
          <p:spPr>
            <a:xfrm>
              <a:off x="369326" y="390524"/>
              <a:ext cx="535550" cy="923330"/>
            </a:xfrm>
            <a:prstGeom prst="rect">
              <a:avLst/>
            </a:prstGeom>
            <a:noFill/>
          </p:spPr>
          <p:txBody>
            <a:bodyPr>
              <a:spAutoFit/>
            </a:bodyPr>
            <a:lstStyle/>
            <a:p>
              <a:pPr algn="ctr">
                <a:defRPr/>
              </a:pPr>
              <a:r>
                <a:rPr lang="en-US" altLang="zh-TW"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굴림" pitchFamily="34" charset="-127"/>
                  <a:ea typeface="굴림" pitchFamily="34" charset="-127"/>
                </a:rPr>
                <a:t>2</a:t>
              </a:r>
              <a:endParaRPr lang="zh-TW"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굴림" pitchFamily="34" charset="-127"/>
                <a:ea typeface="굴림" pitchFamily="34" charset="-127"/>
              </a:endParaRPr>
            </a:p>
          </p:txBody>
        </p:sp>
        <p:sp>
          <p:nvSpPr>
            <p:cNvPr id="23" name="타원 7"/>
            <p:cNvSpPr/>
            <p:nvPr/>
          </p:nvSpPr>
          <p:spPr>
            <a:xfrm>
              <a:off x="507042" y="221280"/>
              <a:ext cx="262254" cy="262254"/>
            </a:xfrm>
            <a:prstGeom prst="ellipse">
              <a:avLst/>
            </a:prstGeom>
            <a:solidFill>
              <a:srgbClr val="FEC31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latin typeface="微軟正黑體" pitchFamily="34" charset="-120"/>
                <a:ea typeface="HY견고딕" pitchFamily="18" charset="-127"/>
              </a:endParaRPr>
            </a:p>
          </p:txBody>
        </p:sp>
      </p:grpSp>
      <p:pic>
        <p:nvPicPr>
          <p:cNvPr id="21" name="Picture 36" descr="\\Fileserver-pt\server-file2\4.넷째마당\수연\바\바_110.pn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536579" y="1903413"/>
            <a:ext cx="8062913" cy="876300"/>
          </a:xfrm>
          <a:prstGeom prst="rect">
            <a:avLst/>
          </a:prstGeom>
          <a:noFill/>
          <a:ln w="9525">
            <a:noFill/>
            <a:miter lim="800000"/>
            <a:headEnd/>
            <a:tailEnd/>
          </a:ln>
        </p:spPr>
      </p:pic>
      <p:sp>
        <p:nvSpPr>
          <p:cNvPr id="26" name="矩形 25"/>
          <p:cNvSpPr/>
          <p:nvPr/>
        </p:nvSpPr>
        <p:spPr>
          <a:xfrm>
            <a:off x="1924050" y="1782763"/>
            <a:ext cx="4572000" cy="925894"/>
          </a:xfrm>
          <a:prstGeom prst="rect">
            <a:avLst/>
          </a:prstGeom>
        </p:spPr>
        <p:txBody>
          <a:bodyPr>
            <a:spAutoFit/>
          </a:bodyPr>
          <a:lstStyle/>
          <a:p>
            <a:pPr>
              <a:lnSpc>
                <a:spcPts val="6500"/>
              </a:lnSpc>
              <a:defRPr/>
            </a:pPr>
            <a:r>
              <a:rPr kumimoji="0" lang="en-US" altLang="zh-TW" sz="2400" b="1" dirty="0">
                <a:solidFill>
                  <a:schemeClr val="bg2">
                    <a:lumMod val="10000"/>
                  </a:schemeClr>
                </a:solidFill>
                <a:latin typeface="微軟正黑體" pitchFamily="34" charset="-120"/>
                <a:ea typeface="微軟正黑體" pitchFamily="34" charset="-120"/>
              </a:rPr>
              <a:t>tvedb@yuntech.edu.tw</a:t>
            </a:r>
          </a:p>
        </p:txBody>
      </p:sp>
      <p:pic>
        <p:nvPicPr>
          <p:cNvPr id="119815" name="Picture 36" descr="\\Fileserver-pt\server-file2\4.넷째마당\수연\바\바_1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4" y="2827338"/>
            <a:ext cx="80629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27"/>
          <p:cNvSpPr/>
          <p:nvPr/>
        </p:nvSpPr>
        <p:spPr>
          <a:xfrm>
            <a:off x="1933575" y="2706688"/>
            <a:ext cx="4572000" cy="925894"/>
          </a:xfrm>
          <a:prstGeom prst="rect">
            <a:avLst/>
          </a:prstGeom>
        </p:spPr>
        <p:txBody>
          <a:bodyPr>
            <a:spAutoFit/>
          </a:bodyPr>
          <a:lstStyle/>
          <a:p>
            <a:pPr>
              <a:lnSpc>
                <a:spcPts val="6500"/>
              </a:lnSpc>
              <a:defRPr/>
            </a:pPr>
            <a:r>
              <a:rPr kumimoji="0" lang="en-US" altLang="zh-TW" sz="2400" b="1" dirty="0">
                <a:solidFill>
                  <a:schemeClr val="bg2">
                    <a:lumMod val="10000"/>
                  </a:schemeClr>
                </a:solidFill>
                <a:latin typeface="微軟正黑體" pitchFamily="34" charset="-120"/>
                <a:ea typeface="微軟正黑體" pitchFamily="34" charset="-120"/>
              </a:rPr>
              <a:t>tvedb3@yuntech.edu.tw</a:t>
            </a:r>
          </a:p>
        </p:txBody>
      </p:sp>
      <p:pic>
        <p:nvPicPr>
          <p:cNvPr id="29" name="Picture 36" descr="\\Fileserver-pt\server-file2\4.넷째마당\수연\바\바_110.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55629" y="3789363"/>
            <a:ext cx="8062913" cy="876300"/>
          </a:xfrm>
          <a:prstGeom prst="rect">
            <a:avLst/>
          </a:prstGeom>
          <a:noFill/>
          <a:ln w="9525">
            <a:noFill/>
            <a:miter lim="800000"/>
            <a:headEnd/>
            <a:tailEnd/>
          </a:ln>
        </p:spPr>
      </p:pic>
      <p:sp>
        <p:nvSpPr>
          <p:cNvPr id="30" name="矩形 29"/>
          <p:cNvSpPr/>
          <p:nvPr/>
        </p:nvSpPr>
        <p:spPr>
          <a:xfrm>
            <a:off x="1943100" y="3668713"/>
            <a:ext cx="4572000" cy="925894"/>
          </a:xfrm>
          <a:prstGeom prst="rect">
            <a:avLst/>
          </a:prstGeom>
        </p:spPr>
        <p:txBody>
          <a:bodyPr>
            <a:spAutoFit/>
          </a:bodyPr>
          <a:lstStyle/>
          <a:p>
            <a:pPr>
              <a:lnSpc>
                <a:spcPts val="6500"/>
              </a:lnSpc>
              <a:defRPr/>
            </a:pPr>
            <a:r>
              <a:rPr kumimoji="0" lang="en-US" altLang="zh-TW" sz="2400" b="1" dirty="0">
                <a:solidFill>
                  <a:schemeClr val="bg2">
                    <a:lumMod val="10000"/>
                  </a:schemeClr>
                </a:solidFill>
                <a:latin typeface="微軟正黑體" pitchFamily="34" charset="-120"/>
                <a:ea typeface="微軟正黑體" pitchFamily="34" charset="-120"/>
              </a:rPr>
              <a:t>tvedb2@yuntech.edu.tw</a:t>
            </a:r>
          </a:p>
        </p:txBody>
      </p:sp>
      <p:sp>
        <p:nvSpPr>
          <p:cNvPr id="33" name="文字方塊 32"/>
          <p:cNvSpPr txBox="1"/>
          <p:nvPr/>
        </p:nvSpPr>
        <p:spPr>
          <a:xfrm>
            <a:off x="695325" y="2133604"/>
            <a:ext cx="857250" cy="461963"/>
          </a:xfrm>
          <a:prstGeom prst="rect">
            <a:avLst/>
          </a:prstGeom>
          <a:noFill/>
        </p:spPr>
        <p:txBody>
          <a:bodyPr>
            <a:spAutoFit/>
          </a:bodyPr>
          <a:lstStyle/>
          <a:p>
            <a:pPr>
              <a:defRPr/>
            </a:pPr>
            <a:r>
              <a:rPr lang="zh-TW" altLang="en-US" sz="2400" b="1" dirty="0">
                <a:latin typeface="+mn-ea"/>
                <a:ea typeface="+mn-ea"/>
              </a:rPr>
              <a:t>表冊</a:t>
            </a:r>
          </a:p>
        </p:txBody>
      </p:sp>
      <p:sp>
        <p:nvSpPr>
          <p:cNvPr id="34" name="文字方塊 33"/>
          <p:cNvSpPr txBox="1"/>
          <p:nvPr/>
        </p:nvSpPr>
        <p:spPr>
          <a:xfrm>
            <a:off x="695325" y="3067054"/>
            <a:ext cx="857250" cy="461963"/>
          </a:xfrm>
          <a:prstGeom prst="rect">
            <a:avLst/>
          </a:prstGeom>
          <a:noFill/>
        </p:spPr>
        <p:txBody>
          <a:bodyPr>
            <a:spAutoFit/>
          </a:bodyPr>
          <a:lstStyle/>
          <a:p>
            <a:pPr>
              <a:defRPr/>
            </a:pPr>
            <a:r>
              <a:rPr lang="zh-TW" altLang="en-US" sz="2400" b="1" dirty="0">
                <a:latin typeface="+mn-ea"/>
                <a:ea typeface="+mn-ea"/>
              </a:rPr>
              <a:t>系統</a:t>
            </a:r>
          </a:p>
        </p:txBody>
      </p:sp>
      <p:sp>
        <p:nvSpPr>
          <p:cNvPr id="35" name="文字方塊 34"/>
          <p:cNvSpPr txBox="1"/>
          <p:nvPr/>
        </p:nvSpPr>
        <p:spPr>
          <a:xfrm>
            <a:off x="785813" y="3927475"/>
            <a:ext cx="857250" cy="647700"/>
          </a:xfrm>
          <a:prstGeom prst="rect">
            <a:avLst/>
          </a:prstGeom>
          <a:noFill/>
        </p:spPr>
        <p:txBody>
          <a:bodyPr>
            <a:spAutoFit/>
          </a:bodyPr>
          <a:lstStyle/>
          <a:p>
            <a:pPr>
              <a:defRPr/>
            </a:pPr>
            <a:r>
              <a:rPr lang="zh-TW" altLang="en-US" b="1" dirty="0">
                <a:latin typeface="+mn-ea"/>
                <a:ea typeface="+mn-ea"/>
              </a:rPr>
              <a:t>系所設定</a:t>
            </a:r>
          </a:p>
        </p:txBody>
      </p:sp>
    </p:spTree>
    <p:extLst>
      <p:ext uri="{BB962C8B-B14F-4D97-AF65-F5344CB8AC3E}">
        <p14:creationId xmlns:p14="http://schemas.microsoft.com/office/powerpoint/2010/main" val="15040970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矩形 21"/>
          <p:cNvSpPr>
            <a:spLocks noChangeArrowheads="1"/>
          </p:cNvSpPr>
          <p:nvPr/>
        </p:nvSpPr>
        <p:spPr bwMode="auto">
          <a:xfrm>
            <a:off x="3203848" y="2060852"/>
            <a:ext cx="437356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0" lang="zh-TW" altLang="en-US" sz="2200" b="1" dirty="0">
                <a:latin typeface="微軟正黑體" panose="020B0604030504040204" pitchFamily="34" charset="-120"/>
                <a:ea typeface="微軟正黑體" panose="020B0604030504040204" pitchFamily="34" charset="-120"/>
              </a:rPr>
              <a:t>人事室</a:t>
            </a:r>
            <a:r>
              <a:rPr kumimoji="0" lang="en-US" altLang="zh-TW" sz="2200" b="1" dirty="0" smtClean="0">
                <a:latin typeface="微軟正黑體" panose="020B0604030504040204" pitchFamily="34" charset="-120"/>
                <a:ea typeface="微軟正黑體" panose="020B0604030504040204" pitchFamily="34" charset="-120"/>
              </a:rPr>
              <a:t>: </a:t>
            </a:r>
            <a:r>
              <a:rPr kumimoji="0" lang="zh-TW" altLang="en-US" sz="2200" b="1" dirty="0" smtClean="0">
                <a:latin typeface="微軟正黑體" panose="020B0604030504040204" pitchFamily="34" charset="-120"/>
                <a:ea typeface="微軟正黑體" panose="020B0604030504040204" pitchFamily="34" charset="-120"/>
              </a:rPr>
              <a:t>劉</a:t>
            </a:r>
            <a:r>
              <a:rPr kumimoji="0" lang="zh-TW" altLang="en-US" sz="2200" b="1" dirty="0">
                <a:latin typeface="微軟正黑體" panose="020B0604030504040204" pitchFamily="34" charset="-120"/>
                <a:ea typeface="微軟正黑體" panose="020B0604030504040204" pitchFamily="34" charset="-120"/>
              </a:rPr>
              <a:t>珈瑋小姐</a:t>
            </a:r>
            <a:endParaRPr kumimoji="0" lang="en-US" altLang="zh-TW" sz="2200" b="1" dirty="0">
              <a:latin typeface="Arial" panose="020B0604020202020204" pitchFamily="34" charset="0"/>
              <a:ea typeface="微軟正黑體" panose="020B0604030504040204" pitchFamily="34" charset="-120"/>
            </a:endParaRPr>
          </a:p>
          <a:p>
            <a:pPr eaLnBrk="1" hangingPunct="1">
              <a:spcBef>
                <a:spcPct val="0"/>
              </a:spcBef>
              <a:buFontTx/>
              <a:buNone/>
            </a:pPr>
            <a:r>
              <a:rPr kumimoji="0" lang="zh-TW" altLang="en-US" sz="2200" b="1" dirty="0">
                <a:latin typeface="微軟正黑體" panose="020B0604030504040204" pitchFamily="34" charset="-120"/>
                <a:ea typeface="微軟正黑體" panose="020B0604030504040204" pitchFamily="34" charset="-120"/>
              </a:rPr>
              <a:t>主計室</a:t>
            </a:r>
            <a:r>
              <a:rPr kumimoji="0" lang="en-US" altLang="zh-TW" sz="2200" b="1" dirty="0" smtClean="0">
                <a:latin typeface="微軟正黑體" panose="020B0604030504040204" pitchFamily="34" charset="-120"/>
                <a:ea typeface="微軟正黑體" panose="020B0604030504040204" pitchFamily="34" charset="-120"/>
              </a:rPr>
              <a:t>: </a:t>
            </a:r>
            <a:r>
              <a:rPr kumimoji="0" lang="zh-TW" altLang="en-US" sz="2200" b="1" dirty="0" smtClean="0">
                <a:latin typeface="微軟正黑體" panose="020B0604030504040204" pitchFamily="34" charset="-120"/>
                <a:ea typeface="微軟正黑體" panose="020B0604030504040204" pitchFamily="34" charset="-120"/>
              </a:rPr>
              <a:t>陳彥伶小姐</a:t>
            </a:r>
            <a:endParaRPr kumimoji="0" lang="en-US" altLang="zh-TW" sz="2200" b="1" dirty="0">
              <a:latin typeface="Arial" panose="020B0604020202020204" pitchFamily="34" charset="0"/>
              <a:ea typeface="微軟正黑體" panose="020B0604030504040204" pitchFamily="34" charset="-120"/>
            </a:endParaRPr>
          </a:p>
          <a:p>
            <a:pPr eaLnBrk="1" hangingPunct="1">
              <a:spcBef>
                <a:spcPct val="0"/>
              </a:spcBef>
              <a:buFontTx/>
              <a:buNone/>
            </a:pPr>
            <a:r>
              <a:rPr kumimoji="0" lang="zh-TW" altLang="en-US" sz="2200" b="1" dirty="0">
                <a:latin typeface="微軟正黑體" panose="020B0604030504040204" pitchFamily="34" charset="-120"/>
                <a:ea typeface="微軟正黑體" panose="020B0604030504040204" pitchFamily="34" charset="-120"/>
              </a:rPr>
              <a:t>教務處</a:t>
            </a:r>
            <a:r>
              <a:rPr kumimoji="0" lang="en-US" altLang="zh-TW" sz="2200" b="1" dirty="0">
                <a:latin typeface="微軟正黑體" panose="020B0604030504040204" pitchFamily="34" charset="-120"/>
                <a:ea typeface="微軟正黑體" panose="020B0604030504040204" pitchFamily="34" charset="-120"/>
              </a:rPr>
              <a:t>: </a:t>
            </a:r>
            <a:r>
              <a:rPr kumimoji="0" lang="zh-TW" altLang="en-US" sz="2200" b="1" dirty="0">
                <a:latin typeface="微軟正黑體" panose="020B0604030504040204" pitchFamily="34" charset="-120"/>
                <a:ea typeface="微軟正黑體" panose="020B0604030504040204" pitchFamily="34" charset="-120"/>
              </a:rPr>
              <a:t>陳淑斐小姐</a:t>
            </a:r>
            <a:endParaRPr kumimoji="0" lang="en-US" altLang="zh-TW" sz="2200" b="1" dirty="0">
              <a:latin typeface="微軟正黑體" panose="020B0604030504040204" pitchFamily="34" charset="-120"/>
              <a:ea typeface="微軟正黑體" panose="020B0604030504040204" pitchFamily="34" charset="-120"/>
            </a:endParaRPr>
          </a:p>
          <a:p>
            <a:pPr eaLnBrk="1" hangingPunct="1">
              <a:spcBef>
                <a:spcPct val="0"/>
              </a:spcBef>
              <a:buNone/>
            </a:pPr>
            <a:r>
              <a:rPr kumimoji="0" lang="zh-TW" altLang="en-US" sz="2200" b="1" dirty="0">
                <a:latin typeface="微軟正黑體" panose="020B0604030504040204" pitchFamily="34" charset="-120"/>
                <a:ea typeface="微軟正黑體" panose="020B0604030504040204" pitchFamily="34" charset="-120"/>
              </a:rPr>
              <a:t>學務處</a:t>
            </a:r>
            <a:r>
              <a:rPr kumimoji="0" lang="en-US" altLang="zh-TW" sz="2200" b="1" dirty="0" smtClean="0">
                <a:latin typeface="微軟正黑體" panose="020B0604030504040204" pitchFamily="34" charset="-120"/>
                <a:ea typeface="微軟正黑體" panose="020B0604030504040204" pitchFamily="34" charset="-120"/>
              </a:rPr>
              <a:t>: </a:t>
            </a:r>
            <a:r>
              <a:rPr kumimoji="0" lang="zh-TW" altLang="en-US" sz="2200" b="1" dirty="0" smtClean="0">
                <a:latin typeface="微軟正黑體" panose="020B0604030504040204" pitchFamily="34" charset="-120"/>
                <a:ea typeface="微軟正黑體" panose="020B0604030504040204" pitchFamily="34" charset="-120"/>
              </a:rPr>
              <a:t>蔡佳芸</a:t>
            </a:r>
            <a:r>
              <a:rPr kumimoji="0" lang="zh-TW" altLang="en-US" sz="2200" b="1" dirty="0">
                <a:latin typeface="微軟正黑體" panose="020B0604030504040204" pitchFamily="34" charset="-120"/>
                <a:ea typeface="微軟正黑體" panose="020B0604030504040204" pitchFamily="34" charset="-120"/>
              </a:rPr>
              <a:t>小姐</a:t>
            </a:r>
            <a:endParaRPr kumimoji="0" lang="en-US" altLang="zh-TW" sz="2200" b="1" dirty="0">
              <a:latin typeface="微軟正黑體" panose="020B0604030504040204" pitchFamily="34" charset="-120"/>
              <a:ea typeface="微軟正黑體" panose="020B0604030504040204" pitchFamily="34" charset="-120"/>
            </a:endParaRPr>
          </a:p>
          <a:p>
            <a:pPr eaLnBrk="1" hangingPunct="1">
              <a:spcBef>
                <a:spcPct val="0"/>
              </a:spcBef>
              <a:buNone/>
            </a:pPr>
            <a:r>
              <a:rPr kumimoji="0" lang="zh-TW" altLang="en-US" sz="2200" b="1" dirty="0">
                <a:latin typeface="微軟正黑體" panose="020B0604030504040204" pitchFamily="34" charset="-120"/>
                <a:ea typeface="微軟正黑體" panose="020B0604030504040204" pitchFamily="34" charset="-120"/>
              </a:rPr>
              <a:t>總務處</a:t>
            </a:r>
            <a:r>
              <a:rPr kumimoji="0" lang="en-US" altLang="zh-TW" sz="1800" b="1" dirty="0" smtClean="0">
                <a:latin typeface="微軟正黑體" panose="020B0604030504040204" pitchFamily="34" charset="-120"/>
                <a:ea typeface="微軟正黑體" panose="020B0604030504040204" pitchFamily="34" charset="-120"/>
              </a:rPr>
              <a:t>: </a:t>
            </a:r>
            <a:r>
              <a:rPr kumimoji="0" lang="zh-TW" altLang="en-US" sz="2200" b="1" dirty="0" smtClean="0">
                <a:latin typeface="微軟正黑體" panose="020B0604030504040204" pitchFamily="34" charset="-120"/>
                <a:ea typeface="微軟正黑體" panose="020B0604030504040204" pitchFamily="34" charset="-120"/>
              </a:rPr>
              <a:t>黃琦文先生</a:t>
            </a:r>
            <a:endParaRPr kumimoji="0" lang="en-US" altLang="zh-TW" sz="2200" b="1" dirty="0">
              <a:latin typeface="微軟正黑體" panose="020B0604030504040204" pitchFamily="34" charset="-120"/>
              <a:ea typeface="微軟正黑體" panose="020B0604030504040204" pitchFamily="34" charset="-120"/>
            </a:endParaRPr>
          </a:p>
          <a:p>
            <a:pPr eaLnBrk="1" hangingPunct="1">
              <a:spcBef>
                <a:spcPct val="0"/>
              </a:spcBef>
              <a:buFontTx/>
              <a:buNone/>
            </a:pPr>
            <a:r>
              <a:rPr kumimoji="0" lang="zh-TW" altLang="en-US" sz="2200" b="1" dirty="0">
                <a:latin typeface="微軟正黑體" panose="020B0604030504040204" pitchFamily="34" charset="-120"/>
                <a:ea typeface="微軟正黑體" panose="020B0604030504040204" pitchFamily="34" charset="-120"/>
              </a:rPr>
              <a:t>職發處</a:t>
            </a:r>
            <a:r>
              <a:rPr kumimoji="0" lang="en-US" altLang="zh-TW" sz="2200" b="1" dirty="0">
                <a:latin typeface="微軟正黑體" panose="020B0604030504040204" pitchFamily="34" charset="-120"/>
                <a:ea typeface="微軟正黑體" panose="020B0604030504040204" pitchFamily="34" charset="-120"/>
              </a:rPr>
              <a:t>: </a:t>
            </a:r>
            <a:r>
              <a:rPr kumimoji="0" lang="zh-TW" altLang="en-US" sz="2200" b="1" dirty="0" smtClean="0">
                <a:latin typeface="微軟正黑體" panose="020B0604030504040204" pitchFamily="34" charset="-120"/>
                <a:ea typeface="微軟正黑體" panose="020B0604030504040204" pitchFamily="34" charset="-120"/>
              </a:rPr>
              <a:t>陳秀秀小姐</a:t>
            </a:r>
            <a:endParaRPr kumimoji="0" lang="en-US" altLang="zh-TW" sz="2200" b="1" dirty="0">
              <a:latin typeface="微軟正黑體" panose="020B0604030504040204" pitchFamily="34" charset="-120"/>
              <a:ea typeface="微軟正黑體" panose="020B0604030504040204" pitchFamily="34" charset="-120"/>
            </a:endParaRPr>
          </a:p>
          <a:p>
            <a:pPr eaLnBrk="1" hangingPunct="1">
              <a:spcBef>
                <a:spcPct val="0"/>
              </a:spcBef>
              <a:buNone/>
            </a:pPr>
            <a:r>
              <a:rPr kumimoji="0" lang="zh-TW" altLang="en-US" sz="2200" b="1" dirty="0">
                <a:latin typeface="微軟正黑體" panose="020B0604030504040204" pitchFamily="34" charset="-120"/>
                <a:ea typeface="微軟正黑體" panose="020B0604030504040204" pitchFamily="34" charset="-120"/>
              </a:rPr>
              <a:t>推廣處</a:t>
            </a:r>
            <a:r>
              <a:rPr kumimoji="0" lang="en-US" altLang="zh-TW" sz="2200" b="1" dirty="0" smtClean="0">
                <a:latin typeface="微軟正黑體" panose="020B0604030504040204" pitchFamily="34" charset="-120"/>
                <a:ea typeface="微軟正黑體" panose="020B0604030504040204" pitchFamily="34" charset="-120"/>
              </a:rPr>
              <a:t>: </a:t>
            </a:r>
            <a:r>
              <a:rPr kumimoji="0" lang="zh-TW" altLang="en-US" sz="2200" b="1" dirty="0" smtClean="0">
                <a:latin typeface="微軟正黑體" panose="020B0604030504040204" pitchFamily="34" charset="-120"/>
                <a:ea typeface="微軟正黑體" panose="020B0604030504040204" pitchFamily="34" charset="-120"/>
              </a:rPr>
              <a:t>賴妙玲</a:t>
            </a:r>
            <a:r>
              <a:rPr kumimoji="0" lang="zh-TW" altLang="en-US" sz="2200" b="1" dirty="0">
                <a:latin typeface="微軟正黑體" panose="020B0604030504040204" pitchFamily="34" charset="-120"/>
                <a:ea typeface="微軟正黑體" panose="020B0604030504040204" pitchFamily="34" charset="-120"/>
              </a:rPr>
              <a:t>小姐</a:t>
            </a:r>
            <a:endParaRPr kumimoji="0" lang="en-US" altLang="zh-TW" sz="2200" b="1" dirty="0">
              <a:latin typeface="微軟正黑體" panose="020B0604030504040204" pitchFamily="34" charset="-120"/>
              <a:ea typeface="微軟正黑體" panose="020B0604030504040204" pitchFamily="34" charset="-120"/>
            </a:endParaRPr>
          </a:p>
          <a:p>
            <a:pPr eaLnBrk="1" hangingPunct="1">
              <a:spcBef>
                <a:spcPct val="0"/>
              </a:spcBef>
              <a:buNone/>
            </a:pPr>
            <a:r>
              <a:rPr kumimoji="0" lang="zh-TW" altLang="en-US" sz="2200" b="1" dirty="0">
                <a:latin typeface="微軟正黑體" panose="020B0604030504040204" pitchFamily="34" charset="-120"/>
                <a:ea typeface="微軟正黑體" panose="020B0604030504040204" pitchFamily="34" charset="-120"/>
              </a:rPr>
              <a:t>研發處</a:t>
            </a:r>
            <a:r>
              <a:rPr kumimoji="0" lang="en-US" altLang="zh-TW" sz="2200" b="1" dirty="0" smtClean="0">
                <a:latin typeface="微軟正黑體" panose="020B0604030504040204" pitchFamily="34" charset="-120"/>
                <a:ea typeface="微軟正黑體" panose="020B0604030504040204" pitchFamily="34" charset="-120"/>
              </a:rPr>
              <a:t>: </a:t>
            </a:r>
            <a:r>
              <a:rPr kumimoji="0" lang="zh-TW" altLang="en-US" sz="2200" b="1" dirty="0" smtClean="0">
                <a:latin typeface="微軟正黑體" panose="020B0604030504040204" pitchFamily="34" charset="-120"/>
                <a:ea typeface="微軟正黑體" panose="020B0604030504040204" pitchFamily="34" charset="-120"/>
              </a:rPr>
              <a:t>盧依秀小姐</a:t>
            </a:r>
            <a:endParaRPr kumimoji="0" lang="en-US" altLang="zh-TW" sz="2200" b="1" dirty="0">
              <a:latin typeface="微軟正黑體" panose="020B0604030504040204" pitchFamily="34" charset="-120"/>
              <a:ea typeface="微軟正黑體" panose="020B0604030504040204" pitchFamily="34" charset="-120"/>
            </a:endParaRPr>
          </a:p>
          <a:p>
            <a:pPr eaLnBrk="1" hangingPunct="1">
              <a:spcBef>
                <a:spcPct val="0"/>
              </a:spcBef>
              <a:buNone/>
            </a:pPr>
            <a:r>
              <a:rPr kumimoji="0" lang="zh-TW" altLang="en-US" sz="2200" b="1" dirty="0" smtClean="0">
                <a:latin typeface="微軟正黑體" panose="020B0604030504040204" pitchFamily="34" charset="-120"/>
                <a:ea typeface="微軟正黑體" panose="020B0604030504040204" pitchFamily="34" charset="-120"/>
              </a:rPr>
              <a:t>國事處</a:t>
            </a:r>
            <a:r>
              <a:rPr kumimoji="0" lang="en-US" altLang="zh-TW" sz="2200" b="1" dirty="0">
                <a:latin typeface="微軟正黑體" panose="020B0604030504040204" pitchFamily="34" charset="-120"/>
                <a:ea typeface="微軟正黑體" panose="020B0604030504040204" pitchFamily="34" charset="-120"/>
              </a:rPr>
              <a:t>: </a:t>
            </a:r>
            <a:r>
              <a:rPr kumimoji="0" lang="zh-TW" altLang="en-US" sz="2200" b="1" dirty="0" smtClean="0">
                <a:latin typeface="微軟正黑體" panose="020B0604030504040204" pitchFamily="34" charset="-120"/>
                <a:ea typeface="微軟正黑體" panose="020B0604030504040204" pitchFamily="34" charset="-120"/>
              </a:rPr>
              <a:t>林麗真</a:t>
            </a:r>
            <a:r>
              <a:rPr kumimoji="0" lang="zh-TW" altLang="en-US" sz="2200" b="1" dirty="0">
                <a:latin typeface="微軟正黑體" panose="020B0604030504040204" pitchFamily="34" charset="-120"/>
                <a:ea typeface="微軟正黑體" panose="020B0604030504040204" pitchFamily="34" charset="-120"/>
              </a:rPr>
              <a:t>小姐</a:t>
            </a:r>
            <a:endParaRPr kumimoji="0" lang="en-US" altLang="zh-TW" sz="2200" b="1" dirty="0">
              <a:latin typeface="微軟正黑體" panose="020B0604030504040204" pitchFamily="34" charset="-120"/>
              <a:ea typeface="微軟正黑體" panose="020B0604030504040204" pitchFamily="34" charset="-120"/>
            </a:endParaRPr>
          </a:p>
          <a:p>
            <a:pPr eaLnBrk="1" hangingPunct="1">
              <a:spcBef>
                <a:spcPct val="0"/>
              </a:spcBef>
              <a:buFontTx/>
              <a:buNone/>
            </a:pPr>
            <a:r>
              <a:rPr kumimoji="0" lang="zh-TW" altLang="en-US" sz="2200" b="1" dirty="0">
                <a:latin typeface="微軟正黑體" panose="020B0604030504040204" pitchFamily="34" charset="-120"/>
                <a:ea typeface="微軟正黑體" panose="020B0604030504040204" pitchFamily="34" charset="-120"/>
              </a:rPr>
              <a:t>圖書館</a:t>
            </a:r>
            <a:r>
              <a:rPr kumimoji="0" lang="en-US" altLang="zh-TW" sz="2200" b="1" dirty="0">
                <a:latin typeface="微軟正黑體" panose="020B0604030504040204" pitchFamily="34" charset="-120"/>
                <a:ea typeface="微軟正黑體" panose="020B0604030504040204" pitchFamily="34" charset="-120"/>
              </a:rPr>
              <a:t>: </a:t>
            </a:r>
            <a:r>
              <a:rPr kumimoji="0" lang="zh-TW" altLang="en-US" sz="2200" b="1" dirty="0">
                <a:latin typeface="微軟正黑體" panose="020B0604030504040204" pitchFamily="34" charset="-120"/>
                <a:ea typeface="微軟正黑體" panose="020B0604030504040204" pitchFamily="34" charset="-120"/>
              </a:rPr>
              <a:t>蘇榮裕</a:t>
            </a:r>
            <a:r>
              <a:rPr kumimoji="0" lang="zh-TW" altLang="en-US" sz="2200" b="1" dirty="0" smtClean="0">
                <a:latin typeface="Arial" panose="020B0604020202020204" pitchFamily="34" charset="0"/>
                <a:ea typeface="微軟正黑體" panose="020B0604030504040204" pitchFamily="34" charset="-120"/>
              </a:rPr>
              <a:t>先生</a:t>
            </a:r>
            <a:endParaRPr kumimoji="0" lang="en-US" altLang="zh-TW" sz="2200" b="1" dirty="0" smtClean="0">
              <a:latin typeface="Arial" panose="020B0604020202020204" pitchFamily="34" charset="0"/>
              <a:ea typeface="微軟正黑體" panose="020B0604030504040204" pitchFamily="34" charset="-120"/>
            </a:endParaRPr>
          </a:p>
          <a:p>
            <a:pPr eaLnBrk="1" hangingPunct="1">
              <a:spcBef>
                <a:spcPct val="0"/>
              </a:spcBef>
              <a:buFontTx/>
              <a:buNone/>
            </a:pPr>
            <a:r>
              <a:rPr kumimoji="0" lang="zh-TW" altLang="en-US" sz="2200" b="1" dirty="0" smtClean="0">
                <a:latin typeface="微軟正黑體" panose="020B0604030504040204" pitchFamily="34" charset="-120"/>
                <a:ea typeface="微軟正黑體" panose="020B0604030504040204" pitchFamily="34" charset="-120"/>
              </a:rPr>
              <a:t>秘書室</a:t>
            </a:r>
            <a:r>
              <a:rPr kumimoji="0" lang="en-US" altLang="zh-TW" sz="2200" b="1" dirty="0" smtClean="0">
                <a:latin typeface="微軟正黑體" panose="020B0604030504040204" pitchFamily="34" charset="-120"/>
                <a:ea typeface="微軟正黑體" panose="020B0604030504040204" pitchFamily="34" charset="-120"/>
              </a:rPr>
              <a:t>: </a:t>
            </a:r>
            <a:r>
              <a:rPr kumimoji="0" lang="zh-TW" altLang="en-US" sz="2200" b="1" dirty="0" smtClean="0">
                <a:latin typeface="微軟正黑體" panose="020B0604030504040204" pitchFamily="34" charset="-120"/>
                <a:ea typeface="微軟正黑體" panose="020B0604030504040204" pitchFamily="34" charset="-120"/>
              </a:rPr>
              <a:t>陳瑞玲小姐</a:t>
            </a:r>
            <a:endParaRPr kumimoji="0" lang="en-US" altLang="zh-TW" sz="2200" b="1" dirty="0">
              <a:latin typeface="微軟正黑體" panose="020B0604030504040204" pitchFamily="34" charset="-120"/>
              <a:ea typeface="微軟正黑體" panose="020B0604030504040204" pitchFamily="34" charset="-120"/>
            </a:endParaRPr>
          </a:p>
        </p:txBody>
      </p:sp>
      <p:pic>
        <p:nvPicPr>
          <p:cNvPr id="5" name="그림 35" descr="효과_0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 y="4"/>
            <a:ext cx="29702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2098675" y="1018956"/>
            <a:ext cx="5209629" cy="706437"/>
          </a:xfrm>
          <a:prstGeom prst="rect">
            <a:avLst/>
          </a:prstGeom>
          <a:noFill/>
          <a:ln w="9525">
            <a:noFill/>
            <a:miter lim="800000"/>
            <a:headEnd/>
            <a:tailEnd/>
          </a:ln>
        </p:spPr>
        <p:txBody>
          <a:bodyPr anchor="ctr"/>
          <a:lstStyle/>
          <a:p>
            <a:pPr eaLnBrk="0" hangingPunct="0">
              <a:defRPr/>
            </a:pPr>
            <a:r>
              <a:rPr lang="zh-TW" altLang="en-US" sz="4400" b="1" kern="0" dirty="0" smtClean="0">
                <a:solidFill>
                  <a:srgbClr val="663300"/>
                </a:solidFill>
                <a:latin typeface="微軟正黑體" pitchFamily="34" charset="-120"/>
                <a:ea typeface="微軟正黑體" pitchFamily="34" charset="-120"/>
                <a:cs typeface="+mj-cs"/>
              </a:rPr>
              <a:t>業管單位補充說明</a:t>
            </a:r>
            <a:endParaRPr lang="en-US" altLang="ko-KR" sz="4400" b="1" kern="0" dirty="0">
              <a:solidFill>
                <a:srgbClr val="663300"/>
              </a:solidFill>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val="1805187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descr="http://www.pelvicpainrehab.com/blog/wp-content/uploads/2012/05/QA-612x3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32656"/>
            <a:ext cx="6791980" cy="2736304"/>
          </a:xfrm>
          <a:prstGeom prst="rect">
            <a:avLst/>
          </a:prstGeom>
          <a:noFill/>
          <a:ln>
            <a:noFill/>
          </a:ln>
          <a:scene3d>
            <a:camera prst="obliqueBottom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5"/>
          <p:cNvSpPr>
            <a:spLocks noChangeArrowheads="1"/>
          </p:cNvSpPr>
          <p:nvPr/>
        </p:nvSpPr>
        <p:spPr bwMode="auto">
          <a:xfrm>
            <a:off x="611560" y="3682767"/>
            <a:ext cx="842493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latinLnBrk="1" hangingPunct="1"/>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http</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://cc.npust.edu.tw </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&gt; </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最新公告 </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&gt;</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技專資料庫</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專區</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1257300" lvl="1" indent="-514350" eaLnBrk="1" latinLnBrk="1" hangingPunct="1">
              <a:buFont typeface="+mj-lt"/>
              <a:buAutoNum type="arabicParenR"/>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填表說明手冊</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各表冊詳細定義，務必詳讀</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1257300" lvl="1" indent="-514350" eaLnBrk="1" latinLnBrk="1" hangingPunct="1">
              <a:buFont typeface="+mj-lt"/>
              <a:buAutoNum type="arabicParenR"/>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本說明會簡報檔</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含分工表</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1257300" lvl="1" indent="-514350" eaLnBrk="1" latinLnBrk="1" hangingPunct="1">
              <a:buFont typeface="+mj-lt"/>
              <a:buAutoNum type="arabicParenR"/>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表冊異動資料</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請業管單位務必詳讀</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1257300" lvl="1" indent="-514350" eaLnBrk="1" latinLnBrk="1" hangingPunct="1">
              <a:buFont typeface="+mj-lt"/>
              <a:buAutoNum type="arabicParenR"/>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填表進度檢核表</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請使用</a:t>
            </a:r>
            <a:r>
              <a:rPr lang="en-US" altLang="zh-TW" sz="24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10910</a:t>
            </a:r>
            <a:r>
              <a:rPr lang="zh-TW" altLang="en-US" sz="24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期新版本</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1257300" lvl="1" indent="-514350" eaLnBrk="1" latinLnBrk="1" hangingPunct="1">
              <a:buFont typeface="+mj-lt"/>
              <a:buAutoNum type="arabicParenR"/>
            </a:pP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表冊修正申請表</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1257300" lvl="1" indent="-514350" eaLnBrk="1" latinLnBrk="1" hangingPunct="1">
              <a:buFont typeface="+mj-lt"/>
              <a:buAutoNum type="arabicParenR"/>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技專資料庫填報單位人員</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清冊</a:t>
            </a: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514350" indent="-514350" eaLnBrk="1" latinLnBrk="1" hangingPunct="1">
              <a:buFont typeface="+mj-lt"/>
              <a:buAutoNum type="arabicPeriod"/>
            </a:pPr>
            <a:endPar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962846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226" name="组合 10"/>
          <p:cNvGrpSpPr>
            <a:grpSpLocks/>
          </p:cNvGrpSpPr>
          <p:nvPr/>
        </p:nvGrpSpPr>
        <p:grpSpPr bwMode="auto">
          <a:xfrm>
            <a:off x="5203031" y="2502694"/>
            <a:ext cx="3467100" cy="3294460"/>
            <a:chOff x="-877094" y="-4168775"/>
            <a:chExt cx="4612482" cy="4381500"/>
          </a:xfrm>
        </p:grpSpPr>
        <p:sp>
          <p:nvSpPr>
            <p:cNvPr id="14" name="圆角矩形 11"/>
            <p:cNvSpPr/>
            <p:nvPr/>
          </p:nvSpPr>
          <p:spPr>
            <a:xfrm>
              <a:off x="-877094" y="-4168775"/>
              <a:ext cx="1447736" cy="991261"/>
            </a:xfrm>
            <a:prstGeom prst="round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圆角矩形 12"/>
            <p:cNvSpPr/>
            <p:nvPr/>
          </p:nvSpPr>
          <p:spPr>
            <a:xfrm>
              <a:off x="-877094" y="-3047669"/>
              <a:ext cx="1447736" cy="989678"/>
            </a:xfrm>
            <a:prstGeom prst="round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圆角矩形 13"/>
            <p:cNvSpPr/>
            <p:nvPr/>
          </p:nvSpPr>
          <p:spPr>
            <a:xfrm>
              <a:off x="2287652" y="-1929729"/>
              <a:ext cx="1447736" cy="989678"/>
            </a:xfrm>
            <a:prstGeom prst="round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17" name="组合 14"/>
            <p:cNvGrpSpPr/>
            <p:nvPr/>
          </p:nvGrpSpPr>
          <p:grpSpPr>
            <a:xfrm>
              <a:off x="-877094" y="-4168775"/>
              <a:ext cx="4600575" cy="3232150"/>
              <a:chOff x="2362994" y="438944"/>
              <a:chExt cx="4600575" cy="3232150"/>
            </a:xfrm>
            <a:solidFill>
              <a:srgbClr val="0067B4"/>
            </a:solidFill>
          </p:grpSpPr>
          <p:sp>
            <p:nvSpPr>
              <p:cNvPr id="25" name="圆角矩形 22"/>
              <p:cNvSpPr/>
              <p:nvPr/>
            </p:nvSpPr>
            <p:spPr>
              <a:xfrm>
                <a:off x="2362994" y="2680494"/>
                <a:ext cx="1447800" cy="990600"/>
              </a:xfrm>
              <a:prstGeom prst="roundRect">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6" name="圆角矩形 23"/>
              <p:cNvSpPr/>
              <p:nvPr/>
            </p:nvSpPr>
            <p:spPr>
              <a:xfrm>
                <a:off x="5515769" y="438944"/>
                <a:ext cx="1447800" cy="990600"/>
              </a:xfrm>
              <a:prstGeom prst="roundRect">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7" name="圆角矩形 24"/>
              <p:cNvSpPr/>
              <p:nvPr/>
            </p:nvSpPr>
            <p:spPr>
              <a:xfrm>
                <a:off x="3940176" y="1559719"/>
                <a:ext cx="1447800" cy="990600"/>
              </a:xfrm>
              <a:prstGeom prst="roundRect">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8"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8"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8" name="组合 15"/>
            <p:cNvGrpSpPr/>
            <p:nvPr/>
          </p:nvGrpSpPr>
          <p:grpSpPr>
            <a:xfrm>
              <a:off x="700088" y="-3048000"/>
              <a:ext cx="3024187" cy="3260725"/>
              <a:chOff x="3940176" y="1559719"/>
              <a:chExt cx="3024187" cy="3260725"/>
            </a:xfrm>
            <a:solidFill>
              <a:srgbClr val="202A36"/>
            </a:solidFill>
          </p:grpSpPr>
          <p:sp>
            <p:nvSpPr>
              <p:cNvPr id="20" name="圆角矩形 17"/>
              <p:cNvSpPr/>
              <p:nvPr/>
            </p:nvSpPr>
            <p:spPr>
              <a:xfrm>
                <a:off x="5516563" y="1559719"/>
                <a:ext cx="1447800" cy="990600"/>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1" name="圆角矩形 18"/>
              <p:cNvSpPr/>
              <p:nvPr/>
            </p:nvSpPr>
            <p:spPr>
              <a:xfrm>
                <a:off x="5515769" y="3829844"/>
                <a:ext cx="1447800" cy="990600"/>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2" name="圆角矩形 19"/>
              <p:cNvSpPr/>
              <p:nvPr/>
            </p:nvSpPr>
            <p:spPr>
              <a:xfrm>
                <a:off x="3940176" y="2677319"/>
                <a:ext cx="1447800" cy="990600"/>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3"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9" name="圆角矩形 16"/>
            <p:cNvSpPr/>
            <p:nvPr/>
          </p:nvSpPr>
          <p:spPr>
            <a:xfrm>
              <a:off x="700527" y="-4168775"/>
              <a:ext cx="1447736" cy="991261"/>
            </a:xfrm>
            <a:prstGeom prst="round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41" name="Rectangle 8"/>
          <p:cNvSpPr>
            <a:spLocks noChangeArrowheads="1"/>
          </p:cNvSpPr>
          <p:nvPr/>
        </p:nvSpPr>
        <p:spPr bwMode="auto">
          <a:xfrm>
            <a:off x="307181" y="2502694"/>
            <a:ext cx="4791075" cy="3294460"/>
          </a:xfrm>
          <a:prstGeom prst="rect">
            <a:avLst/>
          </a:prstGeom>
          <a:solidFill>
            <a:schemeClr val="bg1">
              <a:lumMod val="75000"/>
              <a:alpha val="41176"/>
            </a:schemeClr>
          </a:solidFill>
          <a:ln>
            <a:noFill/>
          </a:ln>
        </p:spPr>
        <p:txBody>
          <a:bodyPr lIns="72295" tIns="36147" rIns="72295" bIns="36147"/>
          <a:lstStyle/>
          <a:p>
            <a:pPr marL="214313" indent="-214313">
              <a:buFont typeface="Wingdings" panose="05000000000000000000" pitchFamily="2" charset="2"/>
              <a:buChar char="u"/>
              <a:defRPr/>
            </a:pPr>
            <a:r>
              <a:rPr lang="zh-TW" altLang="zh-TW" dirty="0">
                <a:solidFill>
                  <a:prstClr val="black"/>
                </a:solidFill>
                <a:latin typeface="微軟正黑體" panose="020B0604030504040204" pitchFamily="34" charset="-120"/>
                <a:ea typeface="微軟正黑體" panose="020B0604030504040204" pitchFamily="34" charset="-120"/>
              </a:rPr>
              <a:t>依據「專科以上學校學雜費收取辦法」第</a:t>
            </a:r>
            <a:r>
              <a:rPr lang="en-US" altLang="zh-TW" dirty="0">
                <a:solidFill>
                  <a:prstClr val="black"/>
                </a:solidFill>
                <a:latin typeface="微軟正黑體" panose="020B0604030504040204" pitchFamily="34" charset="-120"/>
                <a:ea typeface="微軟正黑體" panose="020B0604030504040204" pitchFamily="34" charset="-120"/>
              </a:rPr>
              <a:t>12</a:t>
            </a:r>
            <a:r>
              <a:rPr lang="zh-TW" altLang="zh-TW" dirty="0">
                <a:solidFill>
                  <a:prstClr val="black"/>
                </a:solidFill>
                <a:latin typeface="微軟正黑體" panose="020B0604030504040204" pitchFamily="34" charset="-120"/>
                <a:ea typeface="微軟正黑體" panose="020B0604030504040204" pitchFamily="34" charset="-120"/>
              </a:rPr>
              <a:t>條規定，日間學制生師比值未符專科以上學校總量發展規模與資源條件標準第四條附表一規定者，</a:t>
            </a:r>
            <a:r>
              <a:rPr lang="zh-TW" altLang="zh-TW" b="1" u="sng" dirty="0">
                <a:solidFill>
                  <a:srgbClr val="FF0000"/>
                </a:solidFill>
                <a:latin typeface="微軟正黑體" panose="020B0604030504040204" pitchFamily="34" charset="-120"/>
                <a:ea typeface="微軟正黑體" panose="020B0604030504040204" pitchFamily="34" charset="-120"/>
              </a:rPr>
              <a:t>應調降其學雜費收費基準</a:t>
            </a:r>
            <a:r>
              <a:rPr lang="zh-TW" altLang="zh-TW" dirty="0">
                <a:solidFill>
                  <a:prstClr val="black"/>
                </a:solidFill>
                <a:latin typeface="微軟正黑體" panose="020B0604030504040204" pitchFamily="34" charset="-120"/>
                <a:ea typeface="微軟正黑體" panose="020B0604030504040204" pitchFamily="34" charset="-120"/>
              </a:rPr>
              <a:t>；復依「專科以上學校總量發展規模與資源條件標準」第</a:t>
            </a:r>
            <a:r>
              <a:rPr lang="en-US" altLang="zh-TW" dirty="0">
                <a:solidFill>
                  <a:prstClr val="black"/>
                </a:solidFill>
                <a:latin typeface="微軟正黑體" panose="020B0604030504040204" pitchFamily="34" charset="-120"/>
                <a:ea typeface="微軟正黑體" panose="020B0604030504040204" pitchFamily="34" charset="-120"/>
              </a:rPr>
              <a:t>8</a:t>
            </a:r>
            <a:r>
              <a:rPr lang="zh-TW" altLang="zh-TW" dirty="0">
                <a:solidFill>
                  <a:prstClr val="black"/>
                </a:solidFill>
                <a:latin typeface="微軟正黑體" panose="020B0604030504040204" pitchFamily="34" charset="-120"/>
                <a:ea typeface="微軟正黑體" panose="020B0604030504040204" pitchFamily="34" charset="-120"/>
              </a:rPr>
              <a:t>條規定，生師比值未達附表一之規定者，</a:t>
            </a:r>
            <a:r>
              <a:rPr lang="zh-TW" altLang="zh-TW" b="1" u="sng" dirty="0">
                <a:solidFill>
                  <a:srgbClr val="FF0000"/>
                </a:solidFill>
                <a:latin typeface="微軟正黑體" panose="020B0604030504040204" pitchFamily="34" charset="-120"/>
                <a:ea typeface="微軟正黑體" panose="020B0604030504040204" pitchFamily="34" charset="-120"/>
              </a:rPr>
              <a:t>本部得調整其招生名額總量</a:t>
            </a:r>
            <a:r>
              <a:rPr lang="zh-TW" altLang="zh-TW" b="1" dirty="0">
                <a:solidFill>
                  <a:prstClr val="black"/>
                </a:solidFill>
                <a:latin typeface="微軟正黑體" panose="020B0604030504040204" pitchFamily="34" charset="-120"/>
                <a:ea typeface="微軟正黑體" panose="020B0604030504040204" pitchFamily="34" charset="-120"/>
              </a:rPr>
              <a:t>。</a:t>
            </a:r>
            <a:endParaRPr lang="en-US" altLang="zh-TW" b="1" dirty="0">
              <a:solidFill>
                <a:prstClr val="black"/>
              </a:solidFill>
              <a:latin typeface="微軟正黑體" panose="020B0604030504040204" pitchFamily="34" charset="-120"/>
              <a:ea typeface="微軟正黑體" panose="020B0604030504040204" pitchFamily="34" charset="-120"/>
            </a:endParaRPr>
          </a:p>
          <a:p>
            <a:pPr>
              <a:defRPr/>
            </a:pPr>
            <a:endParaRPr lang="en-US" altLang="zh-TW" dirty="0">
              <a:solidFill>
                <a:prstClr val="black"/>
              </a:solidFill>
              <a:latin typeface="微軟正黑體" panose="020B0604030504040204" pitchFamily="34" charset="-120"/>
              <a:ea typeface="微軟正黑體" panose="020B0604030504040204" pitchFamily="34" charset="-120"/>
            </a:endParaRPr>
          </a:p>
          <a:p>
            <a:pPr marL="214313" indent="-214313">
              <a:buFont typeface="Wingdings" panose="05000000000000000000" pitchFamily="2" charset="2"/>
              <a:buChar char="u"/>
              <a:defRPr/>
            </a:pPr>
            <a:r>
              <a:rPr lang="zh-TW" altLang="zh-TW" dirty="0">
                <a:solidFill>
                  <a:prstClr val="black"/>
                </a:solidFill>
                <a:latin typeface="微軟正黑體" panose="020B0604030504040204" pitchFamily="34" charset="-120"/>
                <a:ea typeface="微軟正黑體" panose="020B0604030504040204" pitchFamily="34" charset="-120"/>
              </a:rPr>
              <a:t>上開生師比值係由技專校務資料庫提供相關數據，</a:t>
            </a:r>
            <a:r>
              <a:rPr lang="zh-TW" altLang="zh-TW" b="1" u="sng" dirty="0">
                <a:solidFill>
                  <a:srgbClr val="FF0000"/>
                </a:solidFill>
                <a:latin typeface="微軟正黑體" panose="020B0604030504040204" pitchFamily="34" charset="-120"/>
                <a:ea typeface="微軟正黑體" panose="020B0604030504040204" pitchFamily="34" charset="-120"/>
              </a:rPr>
              <a:t>請各校務必落實資料填報之正確性，</a:t>
            </a:r>
            <a:r>
              <a:rPr lang="zh-TW" altLang="zh-TW" dirty="0">
                <a:solidFill>
                  <a:prstClr val="black"/>
                </a:solidFill>
                <a:latin typeface="微軟正黑體" panose="020B0604030504040204" pitchFamily="34" charset="-120"/>
                <a:ea typeface="微軟正黑體" panose="020B0604030504040204" pitchFamily="34" charset="-120"/>
              </a:rPr>
              <a:t>，以免影響學校權益。</a:t>
            </a:r>
          </a:p>
        </p:txBody>
      </p:sp>
      <p:grpSp>
        <p:nvGrpSpPr>
          <p:cNvPr id="180228" name="群組 3"/>
          <p:cNvGrpSpPr>
            <a:grpSpLocks/>
          </p:cNvGrpSpPr>
          <p:nvPr/>
        </p:nvGrpSpPr>
        <p:grpSpPr bwMode="auto">
          <a:xfrm>
            <a:off x="1" y="876300"/>
            <a:ext cx="2784872" cy="1532335"/>
            <a:chOff x="0" y="4858246"/>
            <a:chExt cx="3713833" cy="2043134"/>
          </a:xfrm>
        </p:grpSpPr>
        <p:sp>
          <p:nvSpPr>
            <p:cNvPr id="44" name="Freeform 9"/>
            <p:cNvSpPr>
              <a:spLocks/>
            </p:cNvSpPr>
            <p:nvPr/>
          </p:nvSpPr>
          <p:spPr bwMode="auto">
            <a:xfrm>
              <a:off x="0" y="4858246"/>
              <a:ext cx="1629069" cy="1587516"/>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6">
                <a:lumMod val="75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2742" kern="0" dirty="0">
                <a:solidFill>
                  <a:prstClr val="white"/>
                </a:solidFill>
                <a:latin typeface="Roboto Bold" charset="0"/>
              </a:endParaRPr>
            </a:p>
          </p:txBody>
        </p:sp>
        <p:sp>
          <p:nvSpPr>
            <p:cNvPr id="45" name="Freeform 10"/>
            <p:cNvSpPr>
              <a:spLocks/>
            </p:cNvSpPr>
            <p:nvPr/>
          </p:nvSpPr>
          <p:spPr bwMode="auto">
            <a:xfrm>
              <a:off x="1660825" y="4859834"/>
              <a:ext cx="2053008" cy="1998683"/>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6">
                <a:lumMod val="75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3164" kern="0" dirty="0">
                <a:solidFill>
                  <a:prstClr val="white"/>
                </a:solidFill>
                <a:latin typeface="Roboto Bold" charset="0"/>
              </a:endParaRPr>
            </a:p>
          </p:txBody>
        </p:sp>
        <p:sp>
          <p:nvSpPr>
            <p:cNvPr id="46" name="Freeform 6"/>
            <p:cNvSpPr>
              <a:spLocks/>
            </p:cNvSpPr>
            <p:nvPr/>
          </p:nvSpPr>
          <p:spPr bwMode="auto">
            <a:xfrm>
              <a:off x="1640184" y="5572628"/>
              <a:ext cx="1363908" cy="1328752"/>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accent6">
                <a:lumMod val="20000"/>
                <a:lumOff val="80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1582" kern="0" dirty="0">
                <a:solidFill>
                  <a:prstClr val="white"/>
                </a:solidFill>
                <a:latin typeface="Roboto Bold" charset="0"/>
              </a:endParaRPr>
            </a:p>
          </p:txBody>
        </p:sp>
        <p:sp>
          <p:nvSpPr>
            <p:cNvPr id="43" name="Freeform 7"/>
            <p:cNvSpPr>
              <a:spLocks/>
            </p:cNvSpPr>
            <p:nvPr/>
          </p:nvSpPr>
          <p:spPr bwMode="auto">
            <a:xfrm>
              <a:off x="697039" y="5534528"/>
              <a:ext cx="935206" cy="912822"/>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chemeClr val="accent6">
                <a:lumMod val="20000"/>
                <a:lumOff val="80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1160" kern="0" dirty="0">
                <a:solidFill>
                  <a:prstClr val="white"/>
                </a:solidFill>
                <a:latin typeface="Roboto Bold" charset="0"/>
              </a:endParaRPr>
            </a:p>
          </p:txBody>
        </p:sp>
      </p:grpSp>
      <p:sp>
        <p:nvSpPr>
          <p:cNvPr id="29" name="제목 44"/>
          <p:cNvSpPr txBox="1">
            <a:spLocks/>
          </p:cNvSpPr>
          <p:nvPr/>
        </p:nvSpPr>
        <p:spPr bwMode="auto">
          <a:xfrm>
            <a:off x="2715817" y="1007269"/>
            <a:ext cx="6441281" cy="1185863"/>
          </a:xfrm>
          <a:prstGeom prst="rect">
            <a:avLst/>
          </a:prstGeom>
          <a:noFill/>
          <a:ln w="9525">
            <a:noFill/>
            <a:miter lim="800000"/>
            <a:headEnd/>
            <a:tailEnd/>
          </a:ln>
        </p:spPr>
        <p:txBody>
          <a:bodyPr anchor="ctr"/>
          <a:lstStyle/>
          <a:p>
            <a:pPr algn="ctr" eaLnBrk="1" fontAlgn="auto" hangingPunct="1">
              <a:lnSpc>
                <a:spcPct val="120000"/>
              </a:lnSpc>
              <a:spcBef>
                <a:spcPts val="0"/>
              </a:spcBef>
              <a:spcAft>
                <a:spcPts val="0"/>
              </a:spcAft>
              <a:defRPr/>
            </a:pPr>
            <a:r>
              <a:rPr lang="zh-TW" altLang="en-US" sz="5400" b="1" kern="0" dirty="0">
                <a:solidFill>
                  <a:srgbClr val="70AD47">
                    <a:lumMod val="50000"/>
                  </a:srgbClr>
                </a:solidFill>
                <a:latin typeface="微軟正黑體" pitchFamily="34" charset="-120"/>
                <a:ea typeface="微軟正黑體" pitchFamily="34" charset="-120"/>
                <a:sym typeface="+mn-lt"/>
              </a:rPr>
              <a:t>教育部重要事項宣導</a:t>
            </a:r>
            <a:endParaRPr lang="en-US" altLang="zh-CN" sz="5400" b="1" kern="0" dirty="0">
              <a:solidFill>
                <a:srgbClr val="70AD47">
                  <a:lumMod val="50000"/>
                </a:srgbClr>
              </a:solidFill>
              <a:latin typeface="微軟正黑體" pitchFamily="34" charset="-120"/>
              <a:ea typeface="微軟正黑體" pitchFamily="34" charset="-120"/>
              <a:sym typeface="+mn-lt"/>
            </a:endParaRPr>
          </a:p>
        </p:txBody>
      </p:sp>
    </p:spTree>
    <p:extLst>
      <p:ext uri="{BB962C8B-B14F-4D97-AF65-F5344CB8AC3E}">
        <p14:creationId xmlns:p14="http://schemas.microsoft.com/office/powerpoint/2010/main" val="237223023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50" name="组合 10"/>
          <p:cNvGrpSpPr>
            <a:grpSpLocks/>
          </p:cNvGrpSpPr>
          <p:nvPr/>
        </p:nvGrpSpPr>
        <p:grpSpPr bwMode="auto">
          <a:xfrm>
            <a:off x="5203031" y="2502694"/>
            <a:ext cx="3467100" cy="3294460"/>
            <a:chOff x="-877094" y="-4168775"/>
            <a:chExt cx="4612482" cy="4381500"/>
          </a:xfrm>
        </p:grpSpPr>
        <p:sp>
          <p:nvSpPr>
            <p:cNvPr id="14" name="圆角矩形 11"/>
            <p:cNvSpPr/>
            <p:nvPr/>
          </p:nvSpPr>
          <p:spPr>
            <a:xfrm>
              <a:off x="-877094" y="-4168775"/>
              <a:ext cx="1447736" cy="991261"/>
            </a:xfrm>
            <a:prstGeom prst="round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圆角矩形 12"/>
            <p:cNvSpPr/>
            <p:nvPr/>
          </p:nvSpPr>
          <p:spPr>
            <a:xfrm>
              <a:off x="-877094" y="-3047669"/>
              <a:ext cx="1447736" cy="989678"/>
            </a:xfrm>
            <a:prstGeom prst="round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圆角矩形 13"/>
            <p:cNvSpPr/>
            <p:nvPr/>
          </p:nvSpPr>
          <p:spPr>
            <a:xfrm>
              <a:off x="2287652" y="-1929729"/>
              <a:ext cx="1447736" cy="989678"/>
            </a:xfrm>
            <a:prstGeom prst="round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17" name="组合 14"/>
            <p:cNvGrpSpPr/>
            <p:nvPr/>
          </p:nvGrpSpPr>
          <p:grpSpPr>
            <a:xfrm>
              <a:off x="-877094" y="-4168775"/>
              <a:ext cx="4600575" cy="3232150"/>
              <a:chOff x="2362994" y="438944"/>
              <a:chExt cx="4600575" cy="3232150"/>
            </a:xfrm>
            <a:solidFill>
              <a:srgbClr val="0067B4"/>
            </a:solidFill>
          </p:grpSpPr>
          <p:sp>
            <p:nvSpPr>
              <p:cNvPr id="25" name="圆角矩形 22"/>
              <p:cNvSpPr/>
              <p:nvPr/>
            </p:nvSpPr>
            <p:spPr>
              <a:xfrm>
                <a:off x="2362994" y="2680494"/>
                <a:ext cx="1447800" cy="990600"/>
              </a:xfrm>
              <a:prstGeom prst="roundRect">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6" name="圆角矩形 23"/>
              <p:cNvSpPr/>
              <p:nvPr/>
            </p:nvSpPr>
            <p:spPr>
              <a:xfrm>
                <a:off x="5515769" y="438944"/>
                <a:ext cx="1447800" cy="990600"/>
              </a:xfrm>
              <a:prstGeom prst="roundRect">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7" name="圆角矩形 24"/>
              <p:cNvSpPr/>
              <p:nvPr/>
            </p:nvSpPr>
            <p:spPr>
              <a:xfrm>
                <a:off x="3940176" y="1559719"/>
                <a:ext cx="1447800" cy="990600"/>
              </a:xfrm>
              <a:prstGeom prst="roundRect">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8"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8"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8" name="组合 15"/>
            <p:cNvGrpSpPr/>
            <p:nvPr/>
          </p:nvGrpSpPr>
          <p:grpSpPr>
            <a:xfrm>
              <a:off x="700088" y="-3048000"/>
              <a:ext cx="3024187" cy="3260725"/>
              <a:chOff x="3940176" y="1559719"/>
              <a:chExt cx="3024187" cy="3260725"/>
            </a:xfrm>
            <a:solidFill>
              <a:srgbClr val="202A36"/>
            </a:solidFill>
          </p:grpSpPr>
          <p:sp>
            <p:nvSpPr>
              <p:cNvPr id="20" name="圆角矩形 17"/>
              <p:cNvSpPr/>
              <p:nvPr/>
            </p:nvSpPr>
            <p:spPr>
              <a:xfrm>
                <a:off x="5516563" y="1559719"/>
                <a:ext cx="1447800" cy="990600"/>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1" name="圆角矩形 18"/>
              <p:cNvSpPr/>
              <p:nvPr/>
            </p:nvSpPr>
            <p:spPr>
              <a:xfrm>
                <a:off x="5515769" y="3829844"/>
                <a:ext cx="1447800" cy="990600"/>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2" name="圆角矩形 19"/>
              <p:cNvSpPr/>
              <p:nvPr/>
            </p:nvSpPr>
            <p:spPr>
              <a:xfrm>
                <a:off x="3940176" y="2677319"/>
                <a:ext cx="1447800" cy="990600"/>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3"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9" name="圆角矩形 16"/>
            <p:cNvSpPr/>
            <p:nvPr/>
          </p:nvSpPr>
          <p:spPr>
            <a:xfrm>
              <a:off x="700527" y="-4168775"/>
              <a:ext cx="1447736" cy="991261"/>
            </a:xfrm>
            <a:prstGeom prst="round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41" name="Rectangle 8"/>
          <p:cNvSpPr>
            <a:spLocks noChangeArrowheads="1"/>
          </p:cNvSpPr>
          <p:nvPr/>
        </p:nvSpPr>
        <p:spPr bwMode="auto">
          <a:xfrm>
            <a:off x="307181" y="2376487"/>
            <a:ext cx="4791075" cy="3490913"/>
          </a:xfrm>
          <a:prstGeom prst="rect">
            <a:avLst/>
          </a:prstGeom>
          <a:solidFill>
            <a:schemeClr val="bg1">
              <a:lumMod val="75000"/>
              <a:alpha val="41176"/>
            </a:schemeClr>
          </a:solidFill>
          <a:ln>
            <a:noFill/>
          </a:ln>
        </p:spPr>
        <p:txBody>
          <a:bodyPr lIns="72295" tIns="36147" rIns="72295" bIns="36147"/>
          <a:lstStyle/>
          <a:p>
            <a:pPr marL="214313" indent="-214313">
              <a:buFont typeface="Wingdings" panose="05000000000000000000" pitchFamily="2" charset="2"/>
              <a:buChar char="u"/>
              <a:defRPr/>
            </a:pPr>
            <a:r>
              <a:rPr lang="zh-TW" altLang="en-US" dirty="0">
                <a:solidFill>
                  <a:prstClr val="black"/>
                </a:solidFill>
                <a:latin typeface="微軟正黑體" panose="020B0604030504040204" pitchFamily="34" charset="-120"/>
                <a:ea typeface="微軟正黑體" panose="020B0604030504040204" pitchFamily="34" charset="-120"/>
              </a:rPr>
              <a:t>技專校院校務資料庫原對於各類證照編有相對應之代碼，該代碼為流水號，僅屬系統填報資料功能性選單及學校內部填報使用，並</a:t>
            </a:r>
            <a:r>
              <a:rPr lang="zh-TW" altLang="en-US" b="1" u="sng" dirty="0">
                <a:solidFill>
                  <a:srgbClr val="FF0000"/>
                </a:solidFill>
                <a:latin typeface="微軟正黑體" panose="020B0604030504040204" pitchFamily="34" charset="-120"/>
                <a:ea typeface="微軟正黑體" panose="020B0604030504040204" pitchFamily="34" charset="-120"/>
              </a:rPr>
              <a:t>非「專業合格單位核發之證照代碼」</a:t>
            </a:r>
            <a:r>
              <a:rPr lang="zh-TW" altLang="en-US" dirty="0">
                <a:solidFill>
                  <a:prstClr val="black"/>
                </a:solidFill>
                <a:latin typeface="微軟正黑體" panose="020B0604030504040204" pitchFamily="34" charset="-120"/>
                <a:ea typeface="微軟正黑體" panose="020B0604030504040204" pitchFamily="34" charset="-120"/>
              </a:rPr>
              <a:t>，並</a:t>
            </a:r>
            <a:r>
              <a:rPr lang="zh-TW" altLang="en-US" b="1" u="sng" dirty="0">
                <a:solidFill>
                  <a:srgbClr val="FF0000"/>
                </a:solidFill>
                <a:latin typeface="微軟正黑體" panose="020B0604030504040204" pitchFamily="34" charset="-120"/>
                <a:ea typeface="微軟正黑體" panose="020B0604030504040204" pitchFamily="34" charset="-120"/>
              </a:rPr>
              <a:t>自</a:t>
            </a:r>
            <a:r>
              <a:rPr lang="en-US" altLang="zh-TW" b="1" u="sng" dirty="0">
                <a:solidFill>
                  <a:srgbClr val="FF0000"/>
                </a:solidFill>
                <a:latin typeface="微軟正黑體" panose="020B0604030504040204" pitchFamily="34" charset="-120"/>
                <a:ea typeface="微軟正黑體" panose="020B0604030504040204" pitchFamily="34" charset="-120"/>
              </a:rPr>
              <a:t>105</a:t>
            </a:r>
            <a:r>
              <a:rPr lang="zh-TW" altLang="en-US" b="1" u="sng" dirty="0">
                <a:solidFill>
                  <a:srgbClr val="FF0000"/>
                </a:solidFill>
                <a:latin typeface="微軟正黑體" panose="020B0604030504040204" pitchFamily="34" charset="-120"/>
                <a:ea typeface="微軟正黑體" panose="020B0604030504040204" pitchFamily="34" charset="-120"/>
              </a:rPr>
              <a:t>學年度起已停止前開編碼列表之使用</a:t>
            </a:r>
            <a:r>
              <a:rPr lang="zh-TW" altLang="en-US" dirty="0">
                <a:solidFill>
                  <a:prstClr val="black"/>
                </a:solidFill>
                <a:latin typeface="微軟正黑體" panose="020B0604030504040204" pitchFamily="34" charset="-120"/>
                <a:ea typeface="微軟正黑體" panose="020B0604030504040204" pitchFamily="34" charset="-120"/>
              </a:rPr>
              <a:t>，改為六大類別之證照張數填報，請各校勿再聽信坊間之不當宣傳，該編碼列表無法代表「專業合格單位核發之證照代碼」 。</a:t>
            </a:r>
            <a:endParaRPr lang="en-US" altLang="zh-TW" dirty="0">
              <a:solidFill>
                <a:prstClr val="black"/>
              </a:solidFill>
              <a:latin typeface="微軟正黑體" panose="020B0604030504040204" pitchFamily="34" charset="-120"/>
              <a:ea typeface="微軟正黑體" panose="020B0604030504040204" pitchFamily="34" charset="-120"/>
            </a:endParaRPr>
          </a:p>
        </p:txBody>
      </p:sp>
      <p:sp>
        <p:nvSpPr>
          <p:cNvPr id="42" name="제목 44"/>
          <p:cNvSpPr txBox="1">
            <a:spLocks/>
          </p:cNvSpPr>
          <p:nvPr/>
        </p:nvSpPr>
        <p:spPr bwMode="auto">
          <a:xfrm>
            <a:off x="2715817" y="1007269"/>
            <a:ext cx="6441281" cy="1185863"/>
          </a:xfrm>
          <a:prstGeom prst="rect">
            <a:avLst/>
          </a:prstGeom>
          <a:noFill/>
          <a:ln w="9525">
            <a:noFill/>
            <a:miter lim="800000"/>
            <a:headEnd/>
            <a:tailEnd/>
          </a:ln>
        </p:spPr>
        <p:txBody>
          <a:bodyPr anchor="ctr"/>
          <a:lstStyle/>
          <a:p>
            <a:pPr algn="ctr" eaLnBrk="1" fontAlgn="auto" hangingPunct="1">
              <a:lnSpc>
                <a:spcPct val="120000"/>
              </a:lnSpc>
              <a:spcBef>
                <a:spcPts val="0"/>
              </a:spcBef>
              <a:spcAft>
                <a:spcPts val="0"/>
              </a:spcAft>
              <a:defRPr/>
            </a:pPr>
            <a:r>
              <a:rPr lang="zh-TW" altLang="en-US" sz="5400" b="1" kern="0" dirty="0">
                <a:solidFill>
                  <a:srgbClr val="70AD47">
                    <a:lumMod val="50000"/>
                  </a:srgbClr>
                </a:solidFill>
                <a:latin typeface="微軟正黑體" pitchFamily="34" charset="-120"/>
                <a:ea typeface="微軟正黑體" pitchFamily="34" charset="-120"/>
                <a:sym typeface="+mn-lt"/>
              </a:rPr>
              <a:t>教育部重要事項宣導</a:t>
            </a:r>
            <a:endParaRPr lang="en-US" altLang="zh-CN" sz="5400" b="1" kern="0" dirty="0">
              <a:solidFill>
                <a:srgbClr val="70AD47">
                  <a:lumMod val="50000"/>
                </a:srgbClr>
              </a:solidFill>
              <a:latin typeface="微軟正黑體" pitchFamily="34" charset="-120"/>
              <a:ea typeface="微軟正黑體" pitchFamily="34" charset="-120"/>
              <a:sym typeface="+mn-lt"/>
            </a:endParaRPr>
          </a:p>
        </p:txBody>
      </p:sp>
      <p:grpSp>
        <p:nvGrpSpPr>
          <p:cNvPr id="181253" name="群組 3"/>
          <p:cNvGrpSpPr>
            <a:grpSpLocks/>
          </p:cNvGrpSpPr>
          <p:nvPr/>
        </p:nvGrpSpPr>
        <p:grpSpPr bwMode="auto">
          <a:xfrm>
            <a:off x="1" y="876300"/>
            <a:ext cx="2784872" cy="1532335"/>
            <a:chOff x="0" y="4858246"/>
            <a:chExt cx="3713833" cy="2043134"/>
          </a:xfrm>
        </p:grpSpPr>
        <p:sp>
          <p:nvSpPr>
            <p:cNvPr id="44" name="Freeform 9"/>
            <p:cNvSpPr>
              <a:spLocks/>
            </p:cNvSpPr>
            <p:nvPr/>
          </p:nvSpPr>
          <p:spPr bwMode="auto">
            <a:xfrm>
              <a:off x="0" y="4858246"/>
              <a:ext cx="1629069" cy="1587516"/>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6">
                <a:lumMod val="75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2742" kern="0" dirty="0">
                <a:solidFill>
                  <a:prstClr val="white"/>
                </a:solidFill>
                <a:latin typeface="Roboto Bold" charset="0"/>
              </a:endParaRPr>
            </a:p>
          </p:txBody>
        </p:sp>
        <p:sp>
          <p:nvSpPr>
            <p:cNvPr id="45" name="Freeform 10"/>
            <p:cNvSpPr>
              <a:spLocks/>
            </p:cNvSpPr>
            <p:nvPr/>
          </p:nvSpPr>
          <p:spPr bwMode="auto">
            <a:xfrm>
              <a:off x="1660825" y="4859834"/>
              <a:ext cx="2053008" cy="1998683"/>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6">
                <a:lumMod val="75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3164" kern="0" dirty="0">
                <a:solidFill>
                  <a:prstClr val="white"/>
                </a:solidFill>
                <a:latin typeface="Roboto Bold" charset="0"/>
              </a:endParaRPr>
            </a:p>
          </p:txBody>
        </p:sp>
        <p:sp>
          <p:nvSpPr>
            <p:cNvPr id="46" name="Freeform 6"/>
            <p:cNvSpPr>
              <a:spLocks/>
            </p:cNvSpPr>
            <p:nvPr/>
          </p:nvSpPr>
          <p:spPr bwMode="auto">
            <a:xfrm>
              <a:off x="1640184" y="5572628"/>
              <a:ext cx="1363908" cy="1328752"/>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accent6">
                <a:lumMod val="20000"/>
                <a:lumOff val="80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1582" kern="0" dirty="0">
                <a:solidFill>
                  <a:prstClr val="white"/>
                </a:solidFill>
                <a:latin typeface="Roboto Bold" charset="0"/>
              </a:endParaRPr>
            </a:p>
          </p:txBody>
        </p:sp>
        <p:sp>
          <p:nvSpPr>
            <p:cNvPr id="43" name="Freeform 7"/>
            <p:cNvSpPr>
              <a:spLocks/>
            </p:cNvSpPr>
            <p:nvPr/>
          </p:nvSpPr>
          <p:spPr bwMode="auto">
            <a:xfrm>
              <a:off x="697039" y="5534528"/>
              <a:ext cx="935206" cy="912822"/>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chemeClr val="accent6">
                <a:lumMod val="20000"/>
                <a:lumOff val="80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1160" kern="0" dirty="0">
                <a:solidFill>
                  <a:prstClr val="white"/>
                </a:solidFill>
                <a:latin typeface="Roboto Bold" charset="0"/>
              </a:endParaRPr>
            </a:p>
          </p:txBody>
        </p:sp>
      </p:grpSp>
    </p:spTree>
    <p:extLst>
      <p:ext uri="{BB962C8B-B14F-4D97-AF65-F5344CB8AC3E}">
        <p14:creationId xmlns:p14="http://schemas.microsoft.com/office/powerpoint/2010/main" val="96680424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274" name="组合 10"/>
          <p:cNvGrpSpPr>
            <a:grpSpLocks/>
          </p:cNvGrpSpPr>
          <p:nvPr/>
        </p:nvGrpSpPr>
        <p:grpSpPr bwMode="auto">
          <a:xfrm>
            <a:off x="5203031" y="2502694"/>
            <a:ext cx="3467100" cy="3294460"/>
            <a:chOff x="-877094" y="-4168775"/>
            <a:chExt cx="4612482" cy="4381500"/>
          </a:xfrm>
        </p:grpSpPr>
        <p:sp>
          <p:nvSpPr>
            <p:cNvPr id="14" name="圆角矩形 11"/>
            <p:cNvSpPr/>
            <p:nvPr/>
          </p:nvSpPr>
          <p:spPr>
            <a:xfrm>
              <a:off x="-877094" y="-4168775"/>
              <a:ext cx="1447736" cy="991261"/>
            </a:xfrm>
            <a:prstGeom prst="round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圆角矩形 12"/>
            <p:cNvSpPr/>
            <p:nvPr/>
          </p:nvSpPr>
          <p:spPr>
            <a:xfrm>
              <a:off x="-877094" y="-3047669"/>
              <a:ext cx="1447736" cy="989678"/>
            </a:xfrm>
            <a:prstGeom prst="round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6" name="圆角矩形 13"/>
            <p:cNvSpPr/>
            <p:nvPr/>
          </p:nvSpPr>
          <p:spPr>
            <a:xfrm>
              <a:off x="2287652" y="-1929729"/>
              <a:ext cx="1447736" cy="989678"/>
            </a:xfrm>
            <a:prstGeom prst="round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17" name="组合 14"/>
            <p:cNvGrpSpPr/>
            <p:nvPr/>
          </p:nvGrpSpPr>
          <p:grpSpPr>
            <a:xfrm>
              <a:off x="-877094" y="-4168775"/>
              <a:ext cx="4600575" cy="3232150"/>
              <a:chOff x="2362994" y="438944"/>
              <a:chExt cx="4600575" cy="3232150"/>
            </a:xfrm>
            <a:solidFill>
              <a:srgbClr val="0067B4"/>
            </a:solidFill>
          </p:grpSpPr>
          <p:sp>
            <p:nvSpPr>
              <p:cNvPr id="25" name="圆角矩形 22"/>
              <p:cNvSpPr/>
              <p:nvPr/>
            </p:nvSpPr>
            <p:spPr>
              <a:xfrm>
                <a:off x="2362994" y="2680494"/>
                <a:ext cx="1447800" cy="990600"/>
              </a:xfrm>
              <a:prstGeom prst="roundRect">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6" name="圆角矩形 23"/>
              <p:cNvSpPr/>
              <p:nvPr/>
            </p:nvSpPr>
            <p:spPr>
              <a:xfrm>
                <a:off x="5515769" y="438944"/>
                <a:ext cx="1447800" cy="990600"/>
              </a:xfrm>
              <a:prstGeom prst="roundRect">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7" name="圆角矩形 24"/>
              <p:cNvSpPr/>
              <p:nvPr/>
            </p:nvSpPr>
            <p:spPr>
              <a:xfrm>
                <a:off x="3940176" y="1559719"/>
                <a:ext cx="1447800" cy="990600"/>
              </a:xfrm>
              <a:prstGeom prst="roundRect">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8"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8"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grpSp>
          <p:nvGrpSpPr>
            <p:cNvPr id="18" name="组合 15"/>
            <p:cNvGrpSpPr/>
            <p:nvPr/>
          </p:nvGrpSpPr>
          <p:grpSpPr>
            <a:xfrm>
              <a:off x="700088" y="-3048000"/>
              <a:ext cx="3024187" cy="3260725"/>
              <a:chOff x="3940176" y="1559719"/>
              <a:chExt cx="3024187" cy="3260725"/>
            </a:xfrm>
            <a:solidFill>
              <a:srgbClr val="202A36"/>
            </a:solidFill>
          </p:grpSpPr>
          <p:sp>
            <p:nvSpPr>
              <p:cNvPr id="20" name="圆角矩形 17"/>
              <p:cNvSpPr/>
              <p:nvPr/>
            </p:nvSpPr>
            <p:spPr>
              <a:xfrm>
                <a:off x="5516563" y="1559719"/>
                <a:ext cx="1447800" cy="990600"/>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1" name="圆角矩形 18"/>
              <p:cNvSpPr/>
              <p:nvPr/>
            </p:nvSpPr>
            <p:spPr>
              <a:xfrm>
                <a:off x="5515769" y="3829844"/>
                <a:ext cx="1447800" cy="990600"/>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2" name="圆角矩形 19"/>
              <p:cNvSpPr/>
              <p:nvPr/>
            </p:nvSpPr>
            <p:spPr>
              <a:xfrm>
                <a:off x="3940176" y="2677319"/>
                <a:ext cx="1447800" cy="990600"/>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3"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4"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 fmla="*/ 0 w 901862"/>
                  <a:gd name="connsiteY0" fmla="*/ 43539 h 260775"/>
                  <a:gd name="connsiteX1" fmla="*/ 43448 w 901862"/>
                  <a:gd name="connsiteY1" fmla="*/ 91 h 260775"/>
                  <a:gd name="connsiteX2" fmla="*/ 469179 w 901862"/>
                  <a:gd name="connsiteY2" fmla="*/ 0 h 260775"/>
                  <a:gd name="connsiteX3" fmla="*/ 858414 w 901862"/>
                  <a:gd name="connsiteY3" fmla="*/ 91 h 260775"/>
                  <a:gd name="connsiteX4" fmla="*/ 901862 w 901862"/>
                  <a:gd name="connsiteY4" fmla="*/ 43539 h 260775"/>
                  <a:gd name="connsiteX5" fmla="*/ 901862 w 901862"/>
                  <a:gd name="connsiteY5" fmla="*/ 217327 h 260775"/>
                  <a:gd name="connsiteX6" fmla="*/ 858414 w 901862"/>
                  <a:gd name="connsiteY6" fmla="*/ 260775 h 260775"/>
                  <a:gd name="connsiteX7" fmla="*/ 43448 w 901862"/>
                  <a:gd name="connsiteY7" fmla="*/ 260775 h 260775"/>
                  <a:gd name="connsiteX8" fmla="*/ 0 w 901862"/>
                  <a:gd name="connsiteY8" fmla="*/ 217327 h 260775"/>
                  <a:gd name="connsiteX9" fmla="*/ 0 w 901862"/>
                  <a:gd name="connsiteY9" fmla="*/ 43539 h 260775"/>
                  <a:gd name="connsiteX0" fmla="*/ 0 w 901862"/>
                  <a:gd name="connsiteY0" fmla="*/ 43448 h 260684"/>
                  <a:gd name="connsiteX1" fmla="*/ 43448 w 901862"/>
                  <a:gd name="connsiteY1" fmla="*/ 0 h 260684"/>
                  <a:gd name="connsiteX2" fmla="*/ 441588 w 901862"/>
                  <a:gd name="connsiteY2" fmla="*/ 144593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43448 h 260684"/>
                  <a:gd name="connsiteX1" fmla="*/ 43448 w 901862"/>
                  <a:gd name="connsiteY1" fmla="*/ 0 h 260684"/>
                  <a:gd name="connsiteX2" fmla="*/ 446920 w 901862"/>
                  <a:gd name="connsiteY2" fmla="*/ 82317 h 260684"/>
                  <a:gd name="connsiteX3" fmla="*/ 858414 w 901862"/>
                  <a:gd name="connsiteY3" fmla="*/ 0 h 260684"/>
                  <a:gd name="connsiteX4" fmla="*/ 901862 w 901862"/>
                  <a:gd name="connsiteY4" fmla="*/ 43448 h 260684"/>
                  <a:gd name="connsiteX5" fmla="*/ 901862 w 901862"/>
                  <a:gd name="connsiteY5" fmla="*/ 217236 h 260684"/>
                  <a:gd name="connsiteX6" fmla="*/ 858414 w 901862"/>
                  <a:gd name="connsiteY6" fmla="*/ 260684 h 260684"/>
                  <a:gd name="connsiteX7" fmla="*/ 43448 w 901862"/>
                  <a:gd name="connsiteY7" fmla="*/ 260684 h 260684"/>
                  <a:gd name="connsiteX8" fmla="*/ 0 w 901862"/>
                  <a:gd name="connsiteY8" fmla="*/ 217236 h 260684"/>
                  <a:gd name="connsiteX9" fmla="*/ 0 w 901862"/>
                  <a:gd name="connsiteY9" fmla="*/ 43448 h 26068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90518 h 307754"/>
                  <a:gd name="connsiteX1" fmla="*/ 60498 w 901862"/>
                  <a:gd name="connsiteY1" fmla="*/ 0 h 307754"/>
                  <a:gd name="connsiteX2" fmla="*/ 446920 w 901862"/>
                  <a:gd name="connsiteY2" fmla="*/ 129387 h 307754"/>
                  <a:gd name="connsiteX3" fmla="*/ 858414 w 901862"/>
                  <a:gd name="connsiteY3" fmla="*/ 47070 h 307754"/>
                  <a:gd name="connsiteX4" fmla="*/ 901862 w 901862"/>
                  <a:gd name="connsiteY4" fmla="*/ 90518 h 307754"/>
                  <a:gd name="connsiteX5" fmla="*/ 901862 w 901862"/>
                  <a:gd name="connsiteY5" fmla="*/ 264306 h 307754"/>
                  <a:gd name="connsiteX6" fmla="*/ 858414 w 901862"/>
                  <a:gd name="connsiteY6" fmla="*/ 307754 h 307754"/>
                  <a:gd name="connsiteX7" fmla="*/ 43448 w 901862"/>
                  <a:gd name="connsiteY7" fmla="*/ 307754 h 307754"/>
                  <a:gd name="connsiteX8" fmla="*/ 0 w 901862"/>
                  <a:gd name="connsiteY8" fmla="*/ 264306 h 307754"/>
                  <a:gd name="connsiteX9" fmla="*/ 0 w 901862"/>
                  <a:gd name="connsiteY9" fmla="*/ 90518 h 307754"/>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46920 w 901862"/>
                  <a:gd name="connsiteY2" fmla="*/ 147932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8414 w 901862"/>
                  <a:gd name="connsiteY3" fmla="*/ 65615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56799 w 901862"/>
                  <a:gd name="connsiteY3" fmla="*/ 5045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3023 w 901862"/>
                  <a:gd name="connsiteY3" fmla="*/ 26637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809712 w 901862"/>
                  <a:gd name="connsiteY3" fmla="*/ 36769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09063 h 326299"/>
                  <a:gd name="connsiteX1" fmla="*/ 55530 w 901862"/>
                  <a:gd name="connsiteY1" fmla="*/ 0 h 326299"/>
                  <a:gd name="connsiteX2" fmla="*/ 408216 w 901862"/>
                  <a:gd name="connsiteY2" fmla="*/ 142707 h 326299"/>
                  <a:gd name="connsiteX3" fmla="*/ 792935 w 901862"/>
                  <a:gd name="connsiteY3" fmla="*/ 23223 h 326299"/>
                  <a:gd name="connsiteX4" fmla="*/ 901862 w 901862"/>
                  <a:gd name="connsiteY4" fmla="*/ 109063 h 326299"/>
                  <a:gd name="connsiteX5" fmla="*/ 901862 w 901862"/>
                  <a:gd name="connsiteY5" fmla="*/ 282851 h 326299"/>
                  <a:gd name="connsiteX6" fmla="*/ 858414 w 901862"/>
                  <a:gd name="connsiteY6" fmla="*/ 326299 h 326299"/>
                  <a:gd name="connsiteX7" fmla="*/ 43448 w 901862"/>
                  <a:gd name="connsiteY7" fmla="*/ 326299 h 326299"/>
                  <a:gd name="connsiteX8" fmla="*/ 0 w 901862"/>
                  <a:gd name="connsiteY8" fmla="*/ 282851 h 326299"/>
                  <a:gd name="connsiteX9" fmla="*/ 0 w 901862"/>
                  <a:gd name="connsiteY9" fmla="*/ 109063 h 326299"/>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3448 w 901862"/>
                  <a:gd name="connsiteY7" fmla="*/ 373490 h 373490"/>
                  <a:gd name="connsiteX8" fmla="*/ 0 w 901862"/>
                  <a:gd name="connsiteY8" fmla="*/ 330042 h 373490"/>
                  <a:gd name="connsiteX9" fmla="*/ 0 w 901862"/>
                  <a:gd name="connsiteY9" fmla="*/ 156254 h 373490"/>
                  <a:gd name="connsiteX0" fmla="*/ 0 w 901862"/>
                  <a:gd name="connsiteY0" fmla="*/ 156254 h 373784"/>
                  <a:gd name="connsiteX1" fmla="*/ 45639 w 901862"/>
                  <a:gd name="connsiteY1" fmla="*/ 0 h 373784"/>
                  <a:gd name="connsiteX2" fmla="*/ 408216 w 901862"/>
                  <a:gd name="connsiteY2" fmla="*/ 189898 h 373784"/>
                  <a:gd name="connsiteX3" fmla="*/ 792935 w 901862"/>
                  <a:gd name="connsiteY3" fmla="*/ 70414 h 373784"/>
                  <a:gd name="connsiteX4" fmla="*/ 901862 w 901862"/>
                  <a:gd name="connsiteY4" fmla="*/ 156254 h 373784"/>
                  <a:gd name="connsiteX5" fmla="*/ 901862 w 901862"/>
                  <a:gd name="connsiteY5" fmla="*/ 330042 h 373784"/>
                  <a:gd name="connsiteX6" fmla="*/ 858414 w 901862"/>
                  <a:gd name="connsiteY6" fmla="*/ 373490 h 373784"/>
                  <a:gd name="connsiteX7" fmla="*/ 486526 w 901862"/>
                  <a:gd name="connsiteY7" fmla="*/ 373784 h 373784"/>
                  <a:gd name="connsiteX8" fmla="*/ 43448 w 901862"/>
                  <a:gd name="connsiteY8" fmla="*/ 373490 h 373784"/>
                  <a:gd name="connsiteX9" fmla="*/ 0 w 901862"/>
                  <a:gd name="connsiteY9" fmla="*/ 330042 h 373784"/>
                  <a:gd name="connsiteX10" fmla="*/ 0 w 901862"/>
                  <a:gd name="connsiteY10" fmla="*/ 156254 h 373784"/>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71864 w 901862"/>
                  <a:gd name="connsiteY7" fmla="*/ 26426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490"/>
                  <a:gd name="connsiteX1" fmla="*/ 45639 w 901862"/>
                  <a:gd name="connsiteY1" fmla="*/ 0 h 373490"/>
                  <a:gd name="connsiteX2" fmla="*/ 408216 w 901862"/>
                  <a:gd name="connsiteY2" fmla="*/ 189898 h 373490"/>
                  <a:gd name="connsiteX3" fmla="*/ 792935 w 901862"/>
                  <a:gd name="connsiteY3" fmla="*/ 70414 h 373490"/>
                  <a:gd name="connsiteX4" fmla="*/ 901862 w 901862"/>
                  <a:gd name="connsiteY4" fmla="*/ 156254 h 373490"/>
                  <a:gd name="connsiteX5" fmla="*/ 901862 w 901862"/>
                  <a:gd name="connsiteY5" fmla="*/ 330042 h 373490"/>
                  <a:gd name="connsiteX6" fmla="*/ 858414 w 901862"/>
                  <a:gd name="connsiteY6" fmla="*/ 373490 h 373490"/>
                  <a:gd name="connsiteX7" fmla="*/ 459752 w 901862"/>
                  <a:gd name="connsiteY7" fmla="*/ 336619 h 373490"/>
                  <a:gd name="connsiteX8" fmla="*/ 43448 w 901862"/>
                  <a:gd name="connsiteY8" fmla="*/ 373490 h 373490"/>
                  <a:gd name="connsiteX9" fmla="*/ 0 w 901862"/>
                  <a:gd name="connsiteY9" fmla="*/ 330042 h 373490"/>
                  <a:gd name="connsiteX10" fmla="*/ 0 w 901862"/>
                  <a:gd name="connsiteY10" fmla="*/ 156254 h 373490"/>
                  <a:gd name="connsiteX0" fmla="*/ 0 w 901862"/>
                  <a:gd name="connsiteY0" fmla="*/ 156254 h 373507"/>
                  <a:gd name="connsiteX1" fmla="*/ 45639 w 901862"/>
                  <a:gd name="connsiteY1" fmla="*/ 0 h 373507"/>
                  <a:gd name="connsiteX2" fmla="*/ 408216 w 901862"/>
                  <a:gd name="connsiteY2" fmla="*/ 189898 h 373507"/>
                  <a:gd name="connsiteX3" fmla="*/ 792935 w 901862"/>
                  <a:gd name="connsiteY3" fmla="*/ 70414 h 373507"/>
                  <a:gd name="connsiteX4" fmla="*/ 901862 w 901862"/>
                  <a:gd name="connsiteY4" fmla="*/ 156254 h 373507"/>
                  <a:gd name="connsiteX5" fmla="*/ 901862 w 901862"/>
                  <a:gd name="connsiteY5" fmla="*/ 330042 h 373507"/>
                  <a:gd name="connsiteX6" fmla="*/ 858414 w 901862"/>
                  <a:gd name="connsiteY6" fmla="*/ 373490 h 373507"/>
                  <a:gd name="connsiteX7" fmla="*/ 459752 w 901862"/>
                  <a:gd name="connsiteY7" fmla="*/ 336619 h 373507"/>
                  <a:gd name="connsiteX8" fmla="*/ 43448 w 901862"/>
                  <a:gd name="connsiteY8" fmla="*/ 373490 h 373507"/>
                  <a:gd name="connsiteX9" fmla="*/ 0 w 901862"/>
                  <a:gd name="connsiteY9" fmla="*/ 330042 h 373507"/>
                  <a:gd name="connsiteX10" fmla="*/ 0 w 901862"/>
                  <a:gd name="connsiteY10" fmla="*/ 156254 h 373507"/>
                  <a:gd name="connsiteX0" fmla="*/ 0 w 901862"/>
                  <a:gd name="connsiteY0" fmla="*/ 156254 h 420677"/>
                  <a:gd name="connsiteX1" fmla="*/ 45639 w 901862"/>
                  <a:gd name="connsiteY1" fmla="*/ 0 h 420677"/>
                  <a:gd name="connsiteX2" fmla="*/ 408216 w 901862"/>
                  <a:gd name="connsiteY2" fmla="*/ 189898 h 420677"/>
                  <a:gd name="connsiteX3" fmla="*/ 792935 w 901862"/>
                  <a:gd name="connsiteY3" fmla="*/ 70414 h 420677"/>
                  <a:gd name="connsiteX4" fmla="*/ 901862 w 901862"/>
                  <a:gd name="connsiteY4" fmla="*/ 156254 h 420677"/>
                  <a:gd name="connsiteX5" fmla="*/ 901862 w 901862"/>
                  <a:gd name="connsiteY5" fmla="*/ 330042 h 420677"/>
                  <a:gd name="connsiteX6" fmla="*/ 858414 w 901862"/>
                  <a:gd name="connsiteY6" fmla="*/ 373490 h 420677"/>
                  <a:gd name="connsiteX7" fmla="*/ 459752 w 901862"/>
                  <a:gd name="connsiteY7" fmla="*/ 336619 h 420677"/>
                  <a:gd name="connsiteX8" fmla="*/ 49971 w 901862"/>
                  <a:gd name="connsiteY8" fmla="*/ 420666 h 420677"/>
                  <a:gd name="connsiteX9" fmla="*/ 0 w 901862"/>
                  <a:gd name="connsiteY9" fmla="*/ 330042 h 420677"/>
                  <a:gd name="connsiteX10" fmla="*/ 0 w 901862"/>
                  <a:gd name="connsiteY10" fmla="*/ 156254 h 420677"/>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460941"/>
                  <a:gd name="connsiteX1" fmla="*/ 45639 w 901862"/>
                  <a:gd name="connsiteY1" fmla="*/ 0 h 460941"/>
                  <a:gd name="connsiteX2" fmla="*/ 408216 w 901862"/>
                  <a:gd name="connsiteY2" fmla="*/ 189898 h 460941"/>
                  <a:gd name="connsiteX3" fmla="*/ 792935 w 901862"/>
                  <a:gd name="connsiteY3" fmla="*/ 70414 h 460941"/>
                  <a:gd name="connsiteX4" fmla="*/ 901862 w 901862"/>
                  <a:gd name="connsiteY4" fmla="*/ 156254 h 460941"/>
                  <a:gd name="connsiteX5" fmla="*/ 901862 w 901862"/>
                  <a:gd name="connsiteY5" fmla="*/ 330042 h 460941"/>
                  <a:gd name="connsiteX6" fmla="*/ 834446 w 901862"/>
                  <a:gd name="connsiteY6" fmla="*/ 460941 h 460941"/>
                  <a:gd name="connsiteX7" fmla="*/ 459752 w 901862"/>
                  <a:gd name="connsiteY7" fmla="*/ 336619 h 460941"/>
                  <a:gd name="connsiteX8" fmla="*/ 49971 w 901862"/>
                  <a:gd name="connsiteY8" fmla="*/ 420666 h 460941"/>
                  <a:gd name="connsiteX9" fmla="*/ 0 w 901862"/>
                  <a:gd name="connsiteY9" fmla="*/ 330042 h 460941"/>
                  <a:gd name="connsiteX10" fmla="*/ 0 w 901862"/>
                  <a:gd name="connsiteY10" fmla="*/ 156254 h 460941"/>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59752 w 901862"/>
                  <a:gd name="connsiteY7" fmla="*/ 33661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49971 w 901862"/>
                  <a:gd name="connsiteY8" fmla="*/ 420666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56254 h 518129"/>
                  <a:gd name="connsiteX1" fmla="*/ 45639 w 901862"/>
                  <a:gd name="connsiteY1" fmla="*/ 0 h 518129"/>
                  <a:gd name="connsiteX2" fmla="*/ 408216 w 901862"/>
                  <a:gd name="connsiteY2" fmla="*/ 189898 h 518129"/>
                  <a:gd name="connsiteX3" fmla="*/ 792935 w 901862"/>
                  <a:gd name="connsiteY3" fmla="*/ 70414 h 518129"/>
                  <a:gd name="connsiteX4" fmla="*/ 901862 w 901862"/>
                  <a:gd name="connsiteY4" fmla="*/ 156254 h 518129"/>
                  <a:gd name="connsiteX5" fmla="*/ 901862 w 901862"/>
                  <a:gd name="connsiteY5" fmla="*/ 330042 h 518129"/>
                  <a:gd name="connsiteX6" fmla="*/ 820718 w 901862"/>
                  <a:gd name="connsiteY6" fmla="*/ 518129 h 518129"/>
                  <a:gd name="connsiteX7" fmla="*/ 449618 w 901862"/>
                  <a:gd name="connsiteY7" fmla="*/ 343309 h 518129"/>
                  <a:gd name="connsiteX8" fmla="*/ 53233 w 901862"/>
                  <a:gd name="connsiteY8" fmla="*/ 444254 h 518129"/>
                  <a:gd name="connsiteX9" fmla="*/ 0 w 901862"/>
                  <a:gd name="connsiteY9" fmla="*/ 330042 h 518129"/>
                  <a:gd name="connsiteX10" fmla="*/ 0 w 901862"/>
                  <a:gd name="connsiteY10" fmla="*/ 156254 h 518129"/>
                  <a:gd name="connsiteX0" fmla="*/ 0 w 901862"/>
                  <a:gd name="connsiteY0" fmla="*/ 171490 h 533365"/>
                  <a:gd name="connsiteX1" fmla="*/ 27185 w 901862"/>
                  <a:gd name="connsiteY1" fmla="*/ 0 h 533365"/>
                  <a:gd name="connsiteX2" fmla="*/ 408216 w 901862"/>
                  <a:gd name="connsiteY2" fmla="*/ 205134 h 533365"/>
                  <a:gd name="connsiteX3" fmla="*/ 792935 w 901862"/>
                  <a:gd name="connsiteY3" fmla="*/ 85650 h 533365"/>
                  <a:gd name="connsiteX4" fmla="*/ 901862 w 901862"/>
                  <a:gd name="connsiteY4" fmla="*/ 171490 h 533365"/>
                  <a:gd name="connsiteX5" fmla="*/ 901862 w 901862"/>
                  <a:gd name="connsiteY5" fmla="*/ 345278 h 533365"/>
                  <a:gd name="connsiteX6" fmla="*/ 820718 w 901862"/>
                  <a:gd name="connsiteY6" fmla="*/ 533365 h 533365"/>
                  <a:gd name="connsiteX7" fmla="*/ 449618 w 901862"/>
                  <a:gd name="connsiteY7" fmla="*/ 358545 h 533365"/>
                  <a:gd name="connsiteX8" fmla="*/ 53233 w 901862"/>
                  <a:gd name="connsiteY8" fmla="*/ 459490 h 533365"/>
                  <a:gd name="connsiteX9" fmla="*/ 0 w 901862"/>
                  <a:gd name="connsiteY9" fmla="*/ 345278 h 533365"/>
                  <a:gd name="connsiteX10" fmla="*/ 0 w 901862"/>
                  <a:gd name="connsiteY10" fmla="*/ 171490 h 5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19" name="圆角矩形 16"/>
            <p:cNvSpPr/>
            <p:nvPr/>
          </p:nvSpPr>
          <p:spPr>
            <a:xfrm>
              <a:off x="700527" y="-4168775"/>
              <a:ext cx="1447736" cy="991261"/>
            </a:xfrm>
            <a:prstGeom prst="round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sp>
        <p:nvSpPr>
          <p:cNvPr id="41" name="Rectangle 8"/>
          <p:cNvSpPr>
            <a:spLocks noChangeArrowheads="1"/>
          </p:cNvSpPr>
          <p:nvPr/>
        </p:nvSpPr>
        <p:spPr bwMode="auto">
          <a:xfrm>
            <a:off x="307181" y="2376487"/>
            <a:ext cx="4791075" cy="3490913"/>
          </a:xfrm>
          <a:prstGeom prst="rect">
            <a:avLst/>
          </a:prstGeom>
          <a:solidFill>
            <a:schemeClr val="bg1">
              <a:lumMod val="75000"/>
              <a:alpha val="41176"/>
            </a:schemeClr>
          </a:solidFill>
          <a:ln>
            <a:noFill/>
          </a:ln>
        </p:spPr>
        <p:txBody>
          <a:bodyPr lIns="72295" tIns="36147" rIns="72295" bIns="36147"/>
          <a:lstStyle/>
          <a:p>
            <a:pPr marL="257175" indent="-257175">
              <a:buFont typeface="Wingdings" panose="05000000000000000000" pitchFamily="2" charset="2"/>
              <a:buChar char="u"/>
              <a:defRPr/>
            </a:pPr>
            <a:r>
              <a:rPr lang="zh-TW" altLang="en-US" dirty="0">
                <a:solidFill>
                  <a:prstClr val="black"/>
                </a:solidFill>
                <a:latin typeface="微軟正黑體" panose="020B0604030504040204" pitchFamily="34" charset="-120"/>
                <a:ea typeface="微軟正黑體" panose="020B0604030504040204" pitchFamily="34" charset="-120"/>
              </a:rPr>
              <a:t>為維資料穩定性，自</a:t>
            </a:r>
            <a:r>
              <a:rPr lang="en-US" altLang="zh-TW" dirty="0">
                <a:solidFill>
                  <a:prstClr val="black"/>
                </a:solidFill>
                <a:latin typeface="微軟正黑體" panose="020B0604030504040204" pitchFamily="34" charset="-120"/>
                <a:ea typeface="微軟正黑體" panose="020B0604030504040204" pitchFamily="34" charset="-120"/>
              </a:rPr>
              <a:t>109</a:t>
            </a:r>
            <a:r>
              <a:rPr lang="zh-TW" altLang="en-US" dirty="0">
                <a:solidFill>
                  <a:prstClr val="black"/>
                </a:solidFill>
                <a:latin typeface="微軟正黑體" panose="020B0604030504040204" pitchFamily="34" charset="-120"/>
                <a:ea typeface="微軟正黑體" panose="020B0604030504040204" pitchFamily="34" charset="-120"/>
              </a:rPr>
              <a:t>年上半年起「當期及歷史資料」申請之修正範圍，</a:t>
            </a:r>
            <a:r>
              <a:rPr lang="zh-TW" altLang="en-US" b="1" u="sng" dirty="0">
                <a:solidFill>
                  <a:srgbClr val="FF0000"/>
                </a:solidFill>
                <a:latin typeface="微軟正黑體" panose="020B0604030504040204" pitchFamily="34" charset="-120"/>
                <a:ea typeface="微軟正黑體" panose="020B0604030504040204" pitchFamily="34" charset="-120"/>
              </a:rPr>
              <a:t>不得超過三年</a:t>
            </a:r>
            <a:r>
              <a:rPr lang="zh-TW" altLang="en-US" dirty="0">
                <a:solidFill>
                  <a:prstClr val="black"/>
                </a:solidFill>
                <a:latin typeface="微軟正黑體" panose="020B0604030504040204" pitchFamily="34" charset="-120"/>
                <a:ea typeface="微軟正黑體" panose="020B0604030504040204" pitchFamily="34" charset="-120"/>
              </a:rPr>
              <a:t>；當學年度相關</a:t>
            </a:r>
            <a:r>
              <a:rPr lang="zh-TW" altLang="en-US" b="1" u="sng" dirty="0">
                <a:solidFill>
                  <a:srgbClr val="FF0000"/>
                </a:solidFill>
                <a:latin typeface="微軟正黑體" panose="020B0604030504040204" pitchFamily="34" charset="-120"/>
                <a:ea typeface="微軟正黑體" panose="020B0604030504040204" pitchFamily="34" charset="-120"/>
              </a:rPr>
              <a:t>評鑑學校不在此限</a:t>
            </a:r>
            <a:r>
              <a:rPr lang="zh-TW" altLang="en-US" dirty="0">
                <a:solidFill>
                  <a:prstClr val="black"/>
                </a:solidFill>
                <a:latin typeface="微軟正黑體" panose="020B0604030504040204" pitchFamily="34" charset="-120"/>
                <a:ea typeface="微軟正黑體" panose="020B0604030504040204" pitchFamily="34" charset="-120"/>
              </a:rPr>
              <a:t>。</a:t>
            </a:r>
            <a:endParaRPr lang="zh-TW" altLang="zh-TW" dirty="0">
              <a:solidFill>
                <a:prstClr val="black"/>
              </a:solidFill>
              <a:latin typeface="微軟正黑體" panose="020B0604030504040204" pitchFamily="34" charset="-120"/>
              <a:ea typeface="微軟正黑體" panose="020B0604030504040204" pitchFamily="34" charset="-120"/>
            </a:endParaRPr>
          </a:p>
        </p:txBody>
      </p:sp>
      <p:sp>
        <p:nvSpPr>
          <p:cNvPr id="42" name="제목 44"/>
          <p:cNvSpPr txBox="1">
            <a:spLocks/>
          </p:cNvSpPr>
          <p:nvPr/>
        </p:nvSpPr>
        <p:spPr bwMode="auto">
          <a:xfrm>
            <a:off x="2715817" y="1007269"/>
            <a:ext cx="6441281" cy="1185863"/>
          </a:xfrm>
          <a:prstGeom prst="rect">
            <a:avLst/>
          </a:prstGeom>
          <a:noFill/>
          <a:ln w="9525">
            <a:noFill/>
            <a:miter lim="800000"/>
            <a:headEnd/>
            <a:tailEnd/>
          </a:ln>
        </p:spPr>
        <p:txBody>
          <a:bodyPr anchor="ctr"/>
          <a:lstStyle/>
          <a:p>
            <a:pPr algn="ctr" eaLnBrk="1" fontAlgn="auto" hangingPunct="1">
              <a:lnSpc>
                <a:spcPct val="120000"/>
              </a:lnSpc>
              <a:spcBef>
                <a:spcPts val="0"/>
              </a:spcBef>
              <a:spcAft>
                <a:spcPts val="0"/>
              </a:spcAft>
              <a:defRPr/>
            </a:pPr>
            <a:r>
              <a:rPr lang="zh-TW" altLang="en-US" sz="5400" b="1" kern="0" dirty="0">
                <a:solidFill>
                  <a:srgbClr val="70AD47">
                    <a:lumMod val="50000"/>
                  </a:srgbClr>
                </a:solidFill>
                <a:latin typeface="微軟正黑體" pitchFamily="34" charset="-120"/>
                <a:ea typeface="微軟正黑體" pitchFamily="34" charset="-120"/>
                <a:sym typeface="+mn-lt"/>
              </a:rPr>
              <a:t>教育部重要事項宣導</a:t>
            </a:r>
            <a:endParaRPr lang="en-US" altLang="zh-CN" sz="5400" b="1" kern="0" dirty="0">
              <a:solidFill>
                <a:srgbClr val="70AD47">
                  <a:lumMod val="50000"/>
                </a:srgbClr>
              </a:solidFill>
              <a:latin typeface="微軟正黑體" pitchFamily="34" charset="-120"/>
              <a:ea typeface="微軟正黑體" pitchFamily="34" charset="-120"/>
              <a:sym typeface="+mn-lt"/>
            </a:endParaRPr>
          </a:p>
        </p:txBody>
      </p:sp>
      <p:grpSp>
        <p:nvGrpSpPr>
          <p:cNvPr id="182277" name="群組 3"/>
          <p:cNvGrpSpPr>
            <a:grpSpLocks/>
          </p:cNvGrpSpPr>
          <p:nvPr/>
        </p:nvGrpSpPr>
        <p:grpSpPr bwMode="auto">
          <a:xfrm>
            <a:off x="1" y="876300"/>
            <a:ext cx="2784872" cy="1532335"/>
            <a:chOff x="0" y="4858246"/>
            <a:chExt cx="3713833" cy="2043134"/>
          </a:xfrm>
        </p:grpSpPr>
        <p:sp>
          <p:nvSpPr>
            <p:cNvPr id="44" name="Freeform 9"/>
            <p:cNvSpPr>
              <a:spLocks/>
            </p:cNvSpPr>
            <p:nvPr/>
          </p:nvSpPr>
          <p:spPr bwMode="auto">
            <a:xfrm>
              <a:off x="0" y="4858246"/>
              <a:ext cx="1629069" cy="1587516"/>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6">
                <a:lumMod val="75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2742" kern="0" dirty="0">
                <a:solidFill>
                  <a:prstClr val="white"/>
                </a:solidFill>
                <a:latin typeface="Roboto Bold" charset="0"/>
              </a:endParaRPr>
            </a:p>
          </p:txBody>
        </p:sp>
        <p:sp>
          <p:nvSpPr>
            <p:cNvPr id="45" name="Freeform 10"/>
            <p:cNvSpPr>
              <a:spLocks/>
            </p:cNvSpPr>
            <p:nvPr/>
          </p:nvSpPr>
          <p:spPr bwMode="auto">
            <a:xfrm>
              <a:off x="1660825" y="4859834"/>
              <a:ext cx="2053008" cy="1998683"/>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6">
                <a:lumMod val="75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3164" kern="0" dirty="0">
                <a:solidFill>
                  <a:prstClr val="white"/>
                </a:solidFill>
                <a:latin typeface="Roboto Bold" charset="0"/>
              </a:endParaRPr>
            </a:p>
          </p:txBody>
        </p:sp>
        <p:sp>
          <p:nvSpPr>
            <p:cNvPr id="46" name="Freeform 6"/>
            <p:cNvSpPr>
              <a:spLocks/>
            </p:cNvSpPr>
            <p:nvPr/>
          </p:nvSpPr>
          <p:spPr bwMode="auto">
            <a:xfrm>
              <a:off x="1640184" y="5572628"/>
              <a:ext cx="1363908" cy="1328752"/>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accent6">
                <a:lumMod val="20000"/>
                <a:lumOff val="80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1582" kern="0" dirty="0">
                <a:solidFill>
                  <a:prstClr val="white"/>
                </a:solidFill>
                <a:latin typeface="Roboto Bold" charset="0"/>
              </a:endParaRPr>
            </a:p>
          </p:txBody>
        </p:sp>
        <p:sp>
          <p:nvSpPr>
            <p:cNvPr id="43" name="Freeform 7"/>
            <p:cNvSpPr>
              <a:spLocks/>
            </p:cNvSpPr>
            <p:nvPr/>
          </p:nvSpPr>
          <p:spPr bwMode="auto">
            <a:xfrm>
              <a:off x="697039" y="5534528"/>
              <a:ext cx="935206" cy="912822"/>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chemeClr val="accent6">
                <a:lumMod val="20000"/>
                <a:lumOff val="80000"/>
              </a:schemeClr>
            </a:solidFill>
            <a:ln>
              <a:noFill/>
            </a:ln>
            <a:effectLst/>
          </p:spPr>
          <p:txBody>
            <a:bodyPr lIns="72313" tIns="36156" rIns="72313" bIns="36156" anchor="ctr"/>
            <a:lstStyle/>
            <a:p>
              <a:pPr algn="ctr" defTabSz="964207" eaLnBrk="1" fontAlgn="auto" hangingPunct="1">
                <a:spcBef>
                  <a:spcPts val="0"/>
                </a:spcBef>
                <a:spcAft>
                  <a:spcPts val="0"/>
                </a:spcAft>
                <a:defRPr/>
              </a:pPr>
              <a:endParaRPr lang="en-AU" sz="1160" kern="0" dirty="0">
                <a:solidFill>
                  <a:prstClr val="white"/>
                </a:solidFill>
                <a:latin typeface="Roboto Bold" charset="0"/>
              </a:endParaRPr>
            </a:p>
          </p:txBody>
        </p:sp>
      </p:grpSp>
    </p:spTree>
    <p:extLst>
      <p:ext uri="{BB962C8B-B14F-4D97-AF65-F5344CB8AC3E}">
        <p14:creationId xmlns:p14="http://schemas.microsoft.com/office/powerpoint/2010/main" val="246630640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群組 24"/>
          <p:cNvGrpSpPr>
            <a:grpSpLocks/>
          </p:cNvGrpSpPr>
          <p:nvPr/>
        </p:nvGrpSpPr>
        <p:grpSpPr bwMode="auto">
          <a:xfrm>
            <a:off x="1979712" y="2708920"/>
            <a:ext cx="5138737" cy="3475038"/>
            <a:chOff x="1979712" y="1347614"/>
            <a:chExt cx="5139620" cy="3475073"/>
          </a:xfrm>
        </p:grpSpPr>
        <p:sp>
          <p:nvSpPr>
            <p:cNvPr id="3" name="橢圓 2"/>
            <p:cNvSpPr/>
            <p:nvPr/>
          </p:nvSpPr>
          <p:spPr>
            <a:xfrm>
              <a:off x="1979712" y="1347614"/>
              <a:ext cx="431874" cy="431804"/>
            </a:xfrm>
            <a:prstGeom prst="ellipse">
              <a:avLst/>
            </a:prstGeom>
            <a:solidFill>
              <a:schemeClr val="accent6">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solidFill>
                  <a:schemeClr val="tx1">
                    <a:lumMod val="65000"/>
                    <a:lumOff val="35000"/>
                  </a:schemeClr>
                </a:solidFill>
                <a:latin typeface="微軟正黑體" panose="020B0604030504040204" pitchFamily="34" charset="-120"/>
              </a:endParaRPr>
            </a:p>
          </p:txBody>
        </p:sp>
        <p:sp>
          <p:nvSpPr>
            <p:cNvPr id="4" name="文字方塊 3"/>
            <p:cNvSpPr txBox="1"/>
            <p:nvPr/>
          </p:nvSpPr>
          <p:spPr>
            <a:xfrm>
              <a:off x="2051161" y="1363489"/>
              <a:ext cx="288975" cy="400054"/>
            </a:xfrm>
            <a:prstGeom prst="rect">
              <a:avLst/>
            </a:prstGeom>
            <a:noFill/>
          </p:spPr>
          <p:txBody>
            <a:bodyPr>
              <a:spAutoFit/>
            </a:bodyPr>
            <a:lstStyle/>
            <a:p>
              <a:pPr algn="ctr">
                <a:defRPr/>
              </a:pP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壹</a:t>
              </a:r>
            </a:p>
          </p:txBody>
        </p:sp>
        <p:sp>
          <p:nvSpPr>
            <p:cNvPr id="5" name="圓角矩形 4"/>
            <p:cNvSpPr/>
            <p:nvPr/>
          </p:nvSpPr>
          <p:spPr>
            <a:xfrm>
              <a:off x="2654515" y="1347614"/>
              <a:ext cx="4464817" cy="504830"/>
            </a:xfrm>
            <a:prstGeom prst="roundRect">
              <a:avLst/>
            </a:prstGeom>
            <a:solidFill>
              <a:schemeClr val="accent6">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latin typeface="微軟正黑體" panose="020B0604030504040204" pitchFamily="34" charset="-120"/>
              </a:endParaRPr>
            </a:p>
          </p:txBody>
        </p:sp>
        <p:sp>
          <p:nvSpPr>
            <p:cNvPr id="9" name="橢圓 8"/>
            <p:cNvSpPr/>
            <p:nvPr/>
          </p:nvSpPr>
          <p:spPr>
            <a:xfrm>
              <a:off x="1979712" y="2211967"/>
              <a:ext cx="431874" cy="431804"/>
            </a:xfrm>
            <a:prstGeom prst="ellipse">
              <a:avLst/>
            </a:prstGeom>
            <a:solidFill>
              <a:schemeClr val="accent4">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dirty="0">
                <a:solidFill>
                  <a:schemeClr val="tx1">
                    <a:lumMod val="65000"/>
                    <a:lumOff val="35000"/>
                  </a:schemeClr>
                </a:solidFill>
                <a:latin typeface="微軟正黑體" panose="020B0604030504040204" pitchFamily="34" charset="-120"/>
              </a:endParaRPr>
            </a:p>
          </p:txBody>
        </p:sp>
        <p:sp>
          <p:nvSpPr>
            <p:cNvPr id="10" name="文字方塊 9"/>
            <p:cNvSpPr txBox="1"/>
            <p:nvPr/>
          </p:nvSpPr>
          <p:spPr>
            <a:xfrm>
              <a:off x="2051161" y="2211719"/>
              <a:ext cx="288975" cy="400114"/>
            </a:xfrm>
            <a:prstGeom prst="rect">
              <a:avLst/>
            </a:prstGeom>
            <a:noFill/>
          </p:spPr>
          <p:txBody>
            <a:bodyPr>
              <a:spAutoFit/>
            </a:bodyPr>
            <a:lstStyle/>
            <a:p>
              <a:pPr algn="ctr">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貳</a:t>
              </a:r>
              <a:endPar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654515" y="2139710"/>
              <a:ext cx="4464817" cy="504830"/>
            </a:xfrm>
            <a:prstGeom prst="roundRect">
              <a:avLst/>
            </a:prstGeom>
            <a:solidFill>
              <a:schemeClr val="accent4">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latin typeface="微軟正黑體" panose="020B0604030504040204" pitchFamily="34" charset="-120"/>
              </a:endParaRPr>
            </a:p>
          </p:txBody>
        </p:sp>
        <p:sp>
          <p:nvSpPr>
            <p:cNvPr id="15" name="文字方塊 14"/>
            <p:cNvSpPr txBox="1"/>
            <p:nvPr/>
          </p:nvSpPr>
          <p:spPr>
            <a:xfrm>
              <a:off x="2686270" y="1409527"/>
              <a:ext cx="1108186" cy="369336"/>
            </a:xfrm>
            <a:prstGeom prst="rect">
              <a:avLst/>
            </a:prstGeom>
            <a:noFill/>
          </p:spPr>
          <p:txBody>
            <a:bodyPr wrap="none">
              <a:spAutoFit/>
            </a:bodyPr>
            <a:lstStyle/>
            <a:p>
              <a:pPr>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作業時程</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2686270" y="2211719"/>
              <a:ext cx="1108186" cy="369336"/>
            </a:xfrm>
            <a:prstGeom prst="rect">
              <a:avLst/>
            </a:prstGeom>
            <a:noFill/>
          </p:spPr>
          <p:txBody>
            <a:bodyPr wrap="none">
              <a:spAutoFit/>
            </a:bodyPr>
            <a:lstStyle/>
            <a:p>
              <a:pPr>
                <a:defRPr/>
              </a:pPr>
              <a:r>
                <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rPr>
                <a:t>表冊異</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動</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2654515" y="3668563"/>
              <a:ext cx="185770" cy="368304"/>
            </a:xfrm>
            <a:prstGeom prst="rect">
              <a:avLst/>
            </a:prstGeom>
            <a:noFill/>
          </p:spPr>
          <p:txBody>
            <a:bodyPr wrap="none">
              <a:spAutoFit/>
            </a:bodyPr>
            <a:lstStyle/>
            <a:p>
              <a:pPr>
                <a:defRPr/>
              </a:pP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2687859" y="4452796"/>
              <a:ext cx="184182" cy="369891"/>
            </a:xfrm>
            <a:prstGeom prst="rect">
              <a:avLst/>
            </a:prstGeom>
            <a:noFill/>
          </p:spPr>
          <p:txBody>
            <a:bodyPr wrap="none">
              <a:spAutoFit/>
            </a:bodyPr>
            <a:lstStyle/>
            <a:p>
              <a:pPr>
                <a:defRPr/>
              </a:pP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pic>
        <p:nvPicPr>
          <p:cNvPr id="11267" name="그림 11" descr="Untitled-2.png"/>
          <p:cNvPicPr>
            <a:picLocks noChangeAspect="1"/>
          </p:cNvPicPr>
          <p:nvPr/>
        </p:nvPicPr>
        <p:blipFill>
          <a:blip r:embed="rId3">
            <a:extLst>
              <a:ext uri="{28A0092B-C50C-407E-A947-70E740481C1C}">
                <a14:useLocalDpi xmlns:a14="http://schemas.microsoft.com/office/drawing/2010/main" val="0"/>
              </a:ext>
            </a:extLst>
          </a:blip>
          <a:srcRect l="21896" t="70917"/>
          <a:stretch>
            <a:fillRect/>
          </a:stretch>
        </p:blipFill>
        <p:spPr bwMode="auto">
          <a:xfrm>
            <a:off x="0" y="74617"/>
            <a:ext cx="554513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674576" y="355386"/>
            <a:ext cx="3290830" cy="1477328"/>
          </a:xfrm>
          <a:prstGeom prst="rect">
            <a:avLst/>
          </a:prstGeom>
        </p:spPr>
        <p:txBody>
          <a:bodyPr>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dist">
              <a:lnSpc>
                <a:spcPct val="150000"/>
              </a:lnSpc>
              <a:spcBef>
                <a:spcPts val="1800"/>
              </a:spcBef>
              <a:spcAft>
                <a:spcPts val="1800"/>
              </a:spcAft>
              <a:defRPr/>
            </a:pPr>
            <a:r>
              <a:rPr lang="zh-TW" altLang="en-US" sz="6000" b="1" dirty="0">
                <a:ln>
                  <a:solidFill>
                    <a:srgbClr val="000000"/>
                  </a:solidFill>
                </a:ln>
                <a:solidFill>
                  <a:schemeClr val="accent3">
                    <a:lumMod val="75000"/>
                  </a:schemeClr>
                </a:solidFill>
                <a:latin typeface="微軟正黑體" pitchFamily="34" charset="-120"/>
                <a:ea typeface="微軟正黑體" pitchFamily="34" charset="-120"/>
              </a:rPr>
              <a:t>報告大綱</a:t>
            </a:r>
          </a:p>
        </p:txBody>
      </p:sp>
      <p:sp>
        <p:nvSpPr>
          <p:cNvPr id="26" name="橢圓 25"/>
          <p:cNvSpPr/>
          <p:nvPr/>
        </p:nvSpPr>
        <p:spPr bwMode="auto">
          <a:xfrm>
            <a:off x="1984282" y="5157440"/>
            <a:ext cx="431800" cy="431800"/>
          </a:xfrm>
          <a:prstGeom prst="ellipse">
            <a:avLst/>
          </a:prstGeom>
          <a:solidFill>
            <a:schemeClr val="accent2">
              <a:lumMod val="40000"/>
              <a:lumOff val="6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dirty="0">
              <a:solidFill>
                <a:schemeClr val="tx1">
                  <a:lumMod val="65000"/>
                  <a:lumOff val="35000"/>
                </a:schemeClr>
              </a:solidFill>
              <a:latin typeface="微軟正黑體" panose="020B0604030504040204" pitchFamily="34" charset="-120"/>
            </a:endParaRPr>
          </a:p>
        </p:txBody>
      </p:sp>
      <p:sp>
        <p:nvSpPr>
          <p:cNvPr id="28" name="圓角矩形 27"/>
          <p:cNvSpPr/>
          <p:nvPr/>
        </p:nvSpPr>
        <p:spPr bwMode="auto">
          <a:xfrm>
            <a:off x="2654399" y="5084415"/>
            <a:ext cx="4464050" cy="504825"/>
          </a:xfrm>
          <a:prstGeom prst="roundRect">
            <a:avLst/>
          </a:prstGeom>
          <a:solidFill>
            <a:schemeClr val="accent2">
              <a:lumMod val="40000"/>
              <a:lumOff val="6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latin typeface="微軟正黑體" panose="020B0604030504040204" pitchFamily="34" charset="-120"/>
            </a:endParaRPr>
          </a:p>
        </p:txBody>
      </p:sp>
      <p:sp>
        <p:nvSpPr>
          <p:cNvPr id="29" name="文字方塊 28"/>
          <p:cNvSpPr txBox="1"/>
          <p:nvPr/>
        </p:nvSpPr>
        <p:spPr bwMode="auto">
          <a:xfrm>
            <a:off x="2666199" y="5147900"/>
            <a:ext cx="1107996" cy="369332"/>
          </a:xfrm>
          <a:prstGeom prst="rect">
            <a:avLst/>
          </a:prstGeom>
          <a:noFill/>
        </p:spPr>
        <p:txBody>
          <a:bodyPr wrap="none">
            <a:spAutoFit/>
          </a:bodyPr>
          <a:lstStyle/>
          <a:p>
            <a:pPr>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聯絡資訊</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bwMode="auto">
          <a:xfrm>
            <a:off x="2051149" y="5165389"/>
            <a:ext cx="288925" cy="400110"/>
          </a:xfrm>
          <a:prstGeom prst="rect">
            <a:avLst/>
          </a:prstGeom>
          <a:noFill/>
        </p:spPr>
        <p:txBody>
          <a:bodyPr>
            <a:spAutoFit/>
          </a:bodyPr>
          <a:lstStyle/>
          <a:p>
            <a:pPr algn="ctr">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肆</a:t>
            </a:r>
            <a:endPar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4" name="橢圓 23"/>
          <p:cNvSpPr/>
          <p:nvPr/>
        </p:nvSpPr>
        <p:spPr bwMode="auto">
          <a:xfrm>
            <a:off x="1958113" y="4366121"/>
            <a:ext cx="431800" cy="431800"/>
          </a:xfrm>
          <a:prstGeom prst="ellipse">
            <a:avLst/>
          </a:prstGeom>
          <a:solidFill>
            <a:schemeClr val="accent3">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dirty="0">
              <a:solidFill>
                <a:schemeClr val="tx1">
                  <a:lumMod val="65000"/>
                  <a:lumOff val="35000"/>
                </a:schemeClr>
              </a:solidFill>
              <a:latin typeface="微軟正黑體" panose="020B0604030504040204" pitchFamily="34" charset="-120"/>
            </a:endParaRPr>
          </a:p>
        </p:txBody>
      </p:sp>
      <p:sp>
        <p:nvSpPr>
          <p:cNvPr id="25" name="圓角矩形 24"/>
          <p:cNvSpPr/>
          <p:nvPr/>
        </p:nvSpPr>
        <p:spPr bwMode="auto">
          <a:xfrm>
            <a:off x="2627784" y="4293096"/>
            <a:ext cx="4464050" cy="504825"/>
          </a:xfrm>
          <a:prstGeom prst="roundRect">
            <a:avLst/>
          </a:prstGeom>
          <a:solidFill>
            <a:schemeClr val="accent3">
              <a:lumMod val="60000"/>
              <a:lumOff val="40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latin typeface="微軟正黑體" panose="020B0604030504040204" pitchFamily="34" charset="-120"/>
            </a:endParaRPr>
          </a:p>
        </p:txBody>
      </p:sp>
      <p:sp>
        <p:nvSpPr>
          <p:cNvPr id="31" name="文字方塊 30"/>
          <p:cNvSpPr txBox="1"/>
          <p:nvPr/>
        </p:nvSpPr>
        <p:spPr bwMode="auto">
          <a:xfrm>
            <a:off x="2640030" y="4356581"/>
            <a:ext cx="1107996" cy="369332"/>
          </a:xfrm>
          <a:prstGeom prst="rect">
            <a:avLst/>
          </a:prstGeom>
          <a:noFill/>
        </p:spPr>
        <p:txBody>
          <a:bodyPr wrap="none">
            <a:spAutoFit/>
          </a:bodyPr>
          <a:lstStyle/>
          <a:p>
            <a:pPr>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系統操作</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bwMode="auto">
          <a:xfrm>
            <a:off x="2024980" y="4374070"/>
            <a:ext cx="288925" cy="400110"/>
          </a:xfrm>
          <a:prstGeom prst="rect">
            <a:avLst/>
          </a:prstGeom>
          <a:noFill/>
        </p:spPr>
        <p:txBody>
          <a:bodyPr>
            <a:spAutoFit/>
          </a:bodyPr>
          <a:lstStyle/>
          <a:p>
            <a:pPr algn="ctr">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叁</a:t>
            </a:r>
            <a:endPar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093349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d2a66de2-40c3-4945-bee0-abab5361531d" Revision="1" Stencil="System.MyShapes" StencilVersion="1.0"/>
</Control>
</file>

<file path=customXml/itemProps1.xml><?xml version="1.0" encoding="utf-8"?>
<ds:datastoreItem xmlns:ds="http://schemas.openxmlformats.org/officeDocument/2006/customXml" ds:itemID="{BB80EB7C-7228-4A84-BA8E-D631A054828E}">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Sample presentation slides(3)</Template>
  <TotalTime>40869</TotalTime>
  <Words>3035</Words>
  <Application>Microsoft Office PowerPoint</Application>
  <PresentationFormat>投影片</PresentationFormat>
  <Paragraphs>810</Paragraphs>
  <Slides>53</Slides>
  <Notes>10</Notes>
  <HiddenSlides>0</HiddenSlides>
  <MMClips>0</MMClips>
  <ScaleCrop>false</ScaleCrop>
  <HeadingPairs>
    <vt:vector size="6" baseType="variant">
      <vt:variant>
        <vt:lpstr>使用字型</vt:lpstr>
      </vt:variant>
      <vt:variant>
        <vt:i4>13</vt:i4>
      </vt:variant>
      <vt:variant>
        <vt:lpstr>佈景主題</vt:lpstr>
      </vt:variant>
      <vt:variant>
        <vt:i4>3</vt:i4>
      </vt:variant>
      <vt:variant>
        <vt:lpstr>投影片標題</vt:lpstr>
      </vt:variant>
      <vt:variant>
        <vt:i4>53</vt:i4>
      </vt:variant>
    </vt:vector>
  </HeadingPairs>
  <TitlesOfParts>
    <vt:vector size="69" baseType="lpstr">
      <vt:lpstr>굴림</vt:lpstr>
      <vt:lpstr>HY견고딕</vt:lpstr>
      <vt:lpstr>HY얕은샘물M</vt:lpstr>
      <vt:lpstr>Roboto Bold</vt:lpstr>
      <vt:lpstr>宋体</vt:lpstr>
      <vt:lpstr>文鼎中鋼筆行楷</vt:lpstr>
      <vt:lpstr>華康中圓體</vt:lpstr>
      <vt:lpstr>微軟正黑體</vt:lpstr>
      <vt:lpstr>新細明體</vt:lpstr>
      <vt:lpstr>Arial</vt:lpstr>
      <vt:lpstr>Calibri</vt:lpstr>
      <vt:lpstr>Times New Roman</vt:lpstr>
      <vt:lpstr>Wingdings</vt:lpstr>
      <vt:lpstr>180</vt:lpstr>
      <vt:lpstr>1_180</vt:lpstr>
      <vt:lpstr>3_180</vt:lpstr>
      <vt:lpstr>PowerPoint 簡報</vt:lpstr>
      <vt:lpstr>教育部技專資料庫後續影響</vt:lpstr>
      <vt:lpstr>教育部技專資料庫後續影響</vt:lpstr>
      <vt:lpstr>教育部大專校院校務資訊公開平臺</vt:lpstr>
      <vt:lpstr>校內填報流程</vt:lpstr>
      <vt:lpstr>PowerPoint 簡報</vt:lpstr>
      <vt:lpstr>PowerPoint 簡報</vt:lpstr>
      <vt:lpstr>PowerPoint 簡報</vt:lpstr>
      <vt:lpstr>PowerPoint 簡報</vt:lpstr>
      <vt:lpstr>PowerPoint 簡報</vt:lpstr>
      <vt:lpstr>作業時程-本期填報總時程</vt:lpstr>
      <vt:lpstr>作業時程-系統開放填報</vt:lpstr>
      <vt:lpstr>教師研發績效系統填報資料</vt:lpstr>
      <vt:lpstr>教師研發績效系統轉匯資料</vt:lpstr>
      <vt:lpstr>作業時程-系所填報期限</vt:lpstr>
      <vt:lpstr>作業時程-學院繳交檢核表</vt:lpstr>
      <vt:lpstr>作業時程-業管單位填報期限</vt:lpstr>
      <vt:lpstr>作業時程-第2次交叉比對</vt:lpstr>
      <vt:lpstr>作業時程-資料修正作業時程</vt:lpstr>
      <vt:lpstr>作業時程-資料修正作業時程</vt:lpstr>
      <vt:lpstr>作業時程-資料修正作業時程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Administrator</dc:creator>
  <cp:lastModifiedBy>user</cp:lastModifiedBy>
  <cp:revision>1980</cp:revision>
  <cp:lastPrinted>2019-03-07T07:55:42Z</cp:lastPrinted>
  <dcterms:created xsi:type="dcterms:W3CDTF">2013-07-01T09:00:26Z</dcterms:created>
  <dcterms:modified xsi:type="dcterms:W3CDTF">2020-09-14T06:48:47Z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