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65" r:id="rId2"/>
    <p:sldId id="339" r:id="rId3"/>
    <p:sldId id="284" r:id="rId4"/>
    <p:sldId id="285" r:id="rId5"/>
    <p:sldId id="286" r:id="rId6"/>
    <p:sldId id="287" r:id="rId7"/>
    <p:sldId id="288" r:id="rId8"/>
    <p:sldId id="292" r:id="rId9"/>
    <p:sldId id="294" r:id="rId10"/>
    <p:sldId id="336" r:id="rId11"/>
    <p:sldId id="337" r:id="rId12"/>
    <p:sldId id="338" r:id="rId13"/>
    <p:sldId id="296" r:id="rId14"/>
    <p:sldId id="297" r:id="rId15"/>
    <p:sldId id="298" r:id="rId16"/>
    <p:sldId id="301" r:id="rId17"/>
    <p:sldId id="299" r:id="rId18"/>
    <p:sldId id="302" r:id="rId19"/>
    <p:sldId id="303" r:id="rId20"/>
    <p:sldId id="341" r:id="rId21"/>
    <p:sldId id="300" r:id="rId22"/>
    <p:sldId id="310" r:id="rId23"/>
    <p:sldId id="311" r:id="rId24"/>
    <p:sldId id="309" r:id="rId25"/>
    <p:sldId id="312" r:id="rId26"/>
    <p:sldId id="316" r:id="rId27"/>
    <p:sldId id="333" r:id="rId28"/>
    <p:sldId id="317" r:id="rId29"/>
    <p:sldId id="319" r:id="rId30"/>
    <p:sldId id="320" r:id="rId31"/>
    <p:sldId id="266" r:id="rId32"/>
    <p:sldId id="321" r:id="rId33"/>
    <p:sldId id="322" r:id="rId34"/>
  </p:sldIdLst>
  <p:sldSz cx="12192000" cy="6858000"/>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0開場" id="{91613D0E-2F60-45C3-9180-559C580422DE}">
          <p14:sldIdLst/>
        </p14:section>
        <p14:section name="1作業時程" id="{9F25C41B-BACA-4E15-BA33-D7A049D1BFCA}">
          <p14:sldIdLst/>
        </p14:section>
        <p14:section name="2來文修正排行榜" id="{85A18E27-C0C5-44EE-A077-3E5CB14E2264}">
          <p14:sldIdLst/>
        </p14:section>
        <p14:section name="3表冊異動" id="{2A5194C1-3B1F-4D27-9CEC-A83F38451B80}">
          <p14:sldIdLst>
            <p14:sldId id="265"/>
            <p14:sldId id="339"/>
            <p14:sldId id="284"/>
            <p14:sldId id="285"/>
            <p14:sldId id="286"/>
            <p14:sldId id="287"/>
            <p14:sldId id="288"/>
            <p14:sldId id="292"/>
            <p14:sldId id="294"/>
            <p14:sldId id="336"/>
            <p14:sldId id="337"/>
            <p14:sldId id="338"/>
            <p14:sldId id="296"/>
            <p14:sldId id="297"/>
            <p14:sldId id="298"/>
            <p14:sldId id="301"/>
            <p14:sldId id="299"/>
            <p14:sldId id="302"/>
            <p14:sldId id="303"/>
            <p14:sldId id="341"/>
            <p14:sldId id="300"/>
            <p14:sldId id="310"/>
            <p14:sldId id="311"/>
            <p14:sldId id="309"/>
            <p14:sldId id="312"/>
            <p14:sldId id="316"/>
            <p14:sldId id="333"/>
            <p14:sldId id="317"/>
            <p14:sldId id="319"/>
            <p14:sldId id="320"/>
          </p14:sldIdLst>
        </p14:section>
        <p14:section name="4下期表冊異動預告" id="{63F007CF-48C4-48D9-91A3-23F2ED786FEA}">
          <p14:sldIdLst>
            <p14:sldId id="266"/>
            <p14:sldId id="321"/>
            <p14:sldId id="322"/>
          </p14:sldIdLst>
        </p14:section>
        <p14:section name="5重要事項宣導" id="{6C72D986-65EC-4EB9-87BC-B383F83F81B6}">
          <p14:sldIdLst/>
        </p14:section>
        <p14:section name="6聯絡資訊" id="{5B106FA2-640C-48B6-B986-73FB24A943E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004529"/>
    <a:srgbClr val="E5E5E5"/>
    <a:srgbClr val="FFFFE5"/>
    <a:srgbClr val="D9F0A3"/>
    <a:srgbClr val="41AB5D"/>
    <a:srgbClr val="F7FCB9"/>
    <a:srgbClr val="ADDD8E"/>
    <a:srgbClr val="238443"/>
    <a:srgbClr val="0068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14" autoAdjust="0"/>
    <p:restoredTop sz="94660"/>
  </p:normalViewPr>
  <p:slideViewPr>
    <p:cSldViewPr snapToGrid="0">
      <p:cViewPr varScale="1">
        <p:scale>
          <a:sx n="115" d="100"/>
          <a:sy n="115" d="100"/>
        </p:scale>
        <p:origin x="8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EF67E66-3F5C-4904-B5C5-18C97F4E1829}" type="datetimeFigureOut">
              <a:rPr lang="zh-TW" altLang="en-US" smtClean="0"/>
              <a:t>2021/2/20</a:t>
            </a:fld>
            <a:endParaRPr lang="zh-TW" altLang="en-US"/>
          </a:p>
        </p:txBody>
      </p:sp>
      <p:sp>
        <p:nvSpPr>
          <p:cNvPr id="4" name="頁尾版面配置區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9110EBA-6524-432F-B1B7-97555015D0C7}" type="slidenum">
              <a:rPr lang="zh-TW" altLang="en-US" smtClean="0"/>
              <a:t>‹#›</a:t>
            </a:fld>
            <a:endParaRPr lang="zh-TW" altLang="en-US"/>
          </a:p>
        </p:txBody>
      </p:sp>
    </p:spTree>
    <p:extLst>
      <p:ext uri="{BB962C8B-B14F-4D97-AF65-F5344CB8AC3E}">
        <p14:creationId xmlns:p14="http://schemas.microsoft.com/office/powerpoint/2010/main" val="2355265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16F1A50-C26C-4C2E-8537-C722BC8C7E78}" type="datetimeFigureOut">
              <a:rPr lang="zh-TW" altLang="en-US" smtClean="0"/>
              <a:t>2021/2/20</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B562836-289B-4A25-A8F6-F44FECB1834A}" type="slidenum">
              <a:rPr lang="zh-TW" altLang="en-US" smtClean="0"/>
              <a:t>‹#›</a:t>
            </a:fld>
            <a:endParaRPr lang="zh-TW" altLang="en-US"/>
          </a:p>
        </p:txBody>
      </p:sp>
    </p:spTree>
    <p:extLst>
      <p:ext uri="{BB962C8B-B14F-4D97-AF65-F5344CB8AC3E}">
        <p14:creationId xmlns:p14="http://schemas.microsoft.com/office/powerpoint/2010/main" val="333789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7" name="群組 1"/>
          <p:cNvGrpSpPr>
            <a:grpSpLocks/>
          </p:cNvGrpSpPr>
          <p:nvPr userDrawn="1"/>
        </p:nvGrpSpPr>
        <p:grpSpPr bwMode="auto">
          <a:xfrm>
            <a:off x="0" y="0"/>
            <a:ext cx="11696700" cy="6858000"/>
            <a:chOff x="0" y="-4087"/>
            <a:chExt cx="11696700" cy="6283320"/>
          </a:xfrm>
        </p:grpSpPr>
        <p:sp>
          <p:nvSpPr>
            <p:cNvPr id="8" name="Freeform 6"/>
            <p:cNvSpPr>
              <a:spLocks/>
            </p:cNvSpPr>
            <p:nvPr userDrawn="1"/>
          </p:nvSpPr>
          <p:spPr bwMode="auto">
            <a:xfrm>
              <a:off x="0" y="476440"/>
              <a:ext cx="11696700" cy="5343455"/>
            </a:xfrm>
            <a:custGeom>
              <a:avLst/>
              <a:gdLst>
                <a:gd name="T0" fmla="*/ 0 w 4756"/>
                <a:gd name="T1" fmla="*/ 0 h 2239"/>
                <a:gd name="T2" fmla="*/ 2147483646 w 4756"/>
                <a:gd name="T3" fmla="*/ 0 h 2239"/>
                <a:gd name="T4" fmla="*/ 2147483646 w 4756"/>
                <a:gd name="T5" fmla="*/ 2147483646 h 2239"/>
                <a:gd name="T6" fmla="*/ 2147483646 w 4756"/>
                <a:gd name="T7" fmla="*/ 2147483646 h 2239"/>
                <a:gd name="T8" fmla="*/ 0 w 4756"/>
                <a:gd name="T9" fmla="*/ 2147483646 h 2239"/>
                <a:gd name="T10" fmla="*/ 0 w 4756"/>
                <a:gd name="T11" fmla="*/ 0 h 22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56" h="2239">
                  <a:moveTo>
                    <a:pt x="0" y="0"/>
                  </a:moveTo>
                  <a:lnTo>
                    <a:pt x="3897" y="0"/>
                  </a:lnTo>
                  <a:lnTo>
                    <a:pt x="4756" y="1121"/>
                  </a:lnTo>
                  <a:lnTo>
                    <a:pt x="3897" y="2239"/>
                  </a:lnTo>
                  <a:lnTo>
                    <a:pt x="0" y="2239"/>
                  </a:lnTo>
                  <a:lnTo>
                    <a:pt x="0" y="0"/>
                  </a:lnTo>
                  <a:close/>
                </a:path>
              </a:pathLst>
            </a:custGeom>
            <a:solidFill>
              <a:srgbClr val="238443"/>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ln>
                  <a:solidFill>
                    <a:srgbClr val="004529"/>
                  </a:solidFill>
                </a:ln>
              </a:endParaRPr>
            </a:p>
          </p:txBody>
        </p:sp>
        <p:sp>
          <p:nvSpPr>
            <p:cNvPr id="9" name="Freeform 7"/>
            <p:cNvSpPr>
              <a:spLocks/>
            </p:cNvSpPr>
            <p:nvPr userDrawn="1"/>
          </p:nvSpPr>
          <p:spPr bwMode="auto">
            <a:xfrm>
              <a:off x="5942716" y="-4087"/>
              <a:ext cx="4620789" cy="6283320"/>
            </a:xfrm>
            <a:custGeom>
              <a:avLst/>
              <a:gdLst>
                <a:gd name="T0" fmla="*/ 0 w 1940"/>
                <a:gd name="T1" fmla="*/ 0 h 3040"/>
                <a:gd name="T2" fmla="*/ 2147483646 w 1940"/>
                <a:gd name="T3" fmla="*/ 0 h 3040"/>
                <a:gd name="T4" fmla="*/ 2147483646 w 1940"/>
                <a:gd name="T5" fmla="*/ 2147483646 h 3040"/>
                <a:gd name="T6" fmla="*/ 2147483646 w 1940"/>
                <a:gd name="T7" fmla="*/ 2147483646 h 3040"/>
                <a:gd name="T8" fmla="*/ 2147483646 w 1940"/>
                <a:gd name="T9" fmla="*/ 2147483646 h 3040"/>
                <a:gd name="T10" fmla="*/ 0 w 1940"/>
                <a:gd name="T11" fmla="*/ 2147483646 h 3040"/>
                <a:gd name="T12" fmla="*/ 2147483646 w 1940"/>
                <a:gd name="T13" fmla="*/ 2147483646 h 3040"/>
                <a:gd name="T14" fmla="*/ 0 w 1940"/>
                <a:gd name="T15" fmla="*/ 0 h 30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0" h="3040">
                  <a:moveTo>
                    <a:pt x="0" y="0"/>
                  </a:moveTo>
                  <a:lnTo>
                    <a:pt x="774" y="0"/>
                  </a:lnTo>
                  <a:lnTo>
                    <a:pt x="1938" y="1537"/>
                  </a:lnTo>
                  <a:lnTo>
                    <a:pt x="1940" y="1537"/>
                  </a:lnTo>
                  <a:lnTo>
                    <a:pt x="774" y="3040"/>
                  </a:lnTo>
                  <a:lnTo>
                    <a:pt x="0" y="3040"/>
                  </a:lnTo>
                  <a:lnTo>
                    <a:pt x="1167" y="1537"/>
                  </a:lnTo>
                  <a:lnTo>
                    <a:pt x="0" y="0"/>
                  </a:lnTo>
                  <a:close/>
                </a:path>
              </a:pathLst>
            </a:custGeom>
            <a:solidFill>
              <a:srgbClr val="ADDD8E"/>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a:ln>
                  <a:solidFill>
                    <a:srgbClr val="004529"/>
                  </a:solidFill>
                </a:ln>
              </a:endParaRPr>
            </a:p>
          </p:txBody>
        </p:sp>
      </p:grpSp>
      <p:sp>
        <p:nvSpPr>
          <p:cNvPr id="2" name="標題 1"/>
          <p:cNvSpPr>
            <a:spLocks noGrp="1"/>
          </p:cNvSpPr>
          <p:nvPr>
            <p:ph type="ctrTitle"/>
          </p:nvPr>
        </p:nvSpPr>
        <p:spPr>
          <a:xfrm>
            <a:off x="190058" y="2235200"/>
            <a:ext cx="7612822" cy="2387600"/>
          </a:xfrm>
        </p:spPr>
        <p:txBody>
          <a:bodyPr anchor="t">
            <a:normAutofit/>
          </a:bodyPr>
          <a:lstStyle>
            <a:lvl1pPr algn="ctr">
              <a:defRPr sz="6500">
                <a:ln>
                  <a:solidFill>
                    <a:srgbClr val="004529"/>
                  </a:solidFill>
                </a:ln>
                <a:solidFill>
                  <a:srgbClr val="FFFFE5"/>
                </a:solidFill>
              </a:defRPr>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7521" y="3429000"/>
            <a:ext cx="9144000" cy="462280"/>
          </a:xfrm>
        </p:spPr>
        <p:txBody>
          <a:bodyPr>
            <a:noAutofit/>
          </a:bodyPr>
          <a:lstStyle>
            <a:lvl1pPr marL="0" indent="0" algn="ctr">
              <a:buNone/>
              <a:defRPr sz="5400">
                <a:ln>
                  <a:solidFill>
                    <a:srgbClr val="004529"/>
                  </a:solidFill>
                </a:ln>
                <a:solidFill>
                  <a:srgbClr val="FFFFE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zh-TW" altLang="en-US"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8501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88782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005871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83444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330052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標題及直排文字">
    <p:spTree>
      <p:nvGrpSpPr>
        <p:cNvPr id="1" name=""/>
        <p:cNvGrpSpPr/>
        <p:nvPr/>
      </p:nvGrpSpPr>
      <p:grpSpPr>
        <a:xfrm>
          <a:off x="0" y="0"/>
          <a:ext cx="0" cy="0"/>
          <a:chOff x="0" y="0"/>
          <a:chExt cx="0" cy="0"/>
        </a:xfrm>
      </p:grpSpPr>
      <p:sp>
        <p:nvSpPr>
          <p:cNvPr id="2" name="任意多边形 20"/>
          <p:cNvSpPr/>
          <p:nvPr userDrawn="1"/>
        </p:nvSpPr>
        <p:spPr>
          <a:xfrm>
            <a:off x="0" y="-12700"/>
            <a:ext cx="1566863" cy="955675"/>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367755 w 3036849"/>
              <a:gd name="connsiteY5" fmla="*/ 7860 h 1182250"/>
              <a:gd name="connsiteX6" fmla="*/ 2445724 w 3036849"/>
              <a:gd name="connsiteY6" fmla="*/ 0 h 1182250"/>
              <a:gd name="connsiteX0" fmla="*/ 2445724 w 3036849"/>
              <a:gd name="connsiteY0" fmla="*/ 0 h 1182250"/>
              <a:gd name="connsiteX1" fmla="*/ 3036849 w 3036849"/>
              <a:gd name="connsiteY1" fmla="*/ 591125 h 1182250"/>
              <a:gd name="connsiteX2" fmla="*/ 2445724 w 3036849"/>
              <a:gd name="connsiteY2" fmla="*/ 1182250 h 1182250"/>
              <a:gd name="connsiteX3" fmla="*/ 0 w 3036849"/>
              <a:gd name="connsiteY3" fmla="*/ 1174390 h 1182250"/>
              <a:gd name="connsiteX4" fmla="*/ 0 w 3036849"/>
              <a:gd name="connsiteY4" fmla="*/ 7860 h 1182250"/>
              <a:gd name="connsiteX5" fmla="*/ 2445724 w 3036849"/>
              <a:gd name="connsiteY5" fmla="*/ 0 h 1182250"/>
              <a:gd name="connsiteX0" fmla="*/ 2445724 w 3036849"/>
              <a:gd name="connsiteY0" fmla="*/ 3031 h 1174390"/>
              <a:gd name="connsiteX1" fmla="*/ 3036849 w 3036849"/>
              <a:gd name="connsiteY1" fmla="*/ 583265 h 1174390"/>
              <a:gd name="connsiteX2" fmla="*/ 2445724 w 3036849"/>
              <a:gd name="connsiteY2" fmla="*/ 1174390 h 1174390"/>
              <a:gd name="connsiteX3" fmla="*/ 0 w 3036849"/>
              <a:gd name="connsiteY3" fmla="*/ 1166530 h 1174390"/>
              <a:gd name="connsiteX4" fmla="*/ 0 w 3036849"/>
              <a:gd name="connsiteY4" fmla="*/ 0 h 1174390"/>
              <a:gd name="connsiteX5" fmla="*/ 2445724 w 3036849"/>
              <a:gd name="connsiteY5" fmla="*/ 3031 h 1174390"/>
              <a:gd name="connsiteX0" fmla="*/ 2445724 w 3036872"/>
              <a:gd name="connsiteY0" fmla="*/ 3031 h 1166530"/>
              <a:gd name="connsiteX1" fmla="*/ 3036849 w 3036872"/>
              <a:gd name="connsiteY1" fmla="*/ 583265 h 1166530"/>
              <a:gd name="connsiteX2" fmla="*/ 2463015 w 3036872"/>
              <a:gd name="connsiteY2" fmla="*/ 1163499 h 1166530"/>
              <a:gd name="connsiteX3" fmla="*/ 0 w 3036872"/>
              <a:gd name="connsiteY3" fmla="*/ 1166530 h 1166530"/>
              <a:gd name="connsiteX4" fmla="*/ 0 w 3036872"/>
              <a:gd name="connsiteY4" fmla="*/ 0 h 1166530"/>
              <a:gd name="connsiteX5" fmla="*/ 2445724 w 3036872"/>
              <a:gd name="connsiteY5" fmla="*/ 3031 h 11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872" h="1166530">
                <a:moveTo>
                  <a:pt x="2445724" y="3031"/>
                </a:moveTo>
                <a:cubicBezTo>
                  <a:pt x="2772193" y="3031"/>
                  <a:pt x="3033967" y="389854"/>
                  <a:pt x="3036849" y="583265"/>
                </a:cubicBezTo>
                <a:cubicBezTo>
                  <a:pt x="3039731" y="776676"/>
                  <a:pt x="2789484" y="1163499"/>
                  <a:pt x="2463015" y="1163499"/>
                </a:cubicBezTo>
                <a:lnTo>
                  <a:pt x="0" y="1166530"/>
                </a:lnTo>
                <a:lnTo>
                  <a:pt x="0" y="0"/>
                </a:lnTo>
                <a:lnTo>
                  <a:pt x="2445724" y="3031"/>
                </a:lnTo>
                <a:close/>
              </a:path>
            </a:pathLst>
          </a:custGeom>
          <a:solidFill>
            <a:srgbClr val="8CC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3" name="任意多边形 21"/>
          <p:cNvSpPr/>
          <p:nvPr userDrawn="1"/>
        </p:nvSpPr>
        <p:spPr>
          <a:xfrm rot="10800000">
            <a:off x="1673225" y="-11113"/>
            <a:ext cx="10529888" cy="954088"/>
          </a:xfrm>
          <a:custGeom>
            <a:avLst/>
            <a:gdLst>
              <a:gd name="connsiteX0" fmla="*/ 2445724 w 3036849"/>
              <a:gd name="connsiteY0" fmla="*/ 0 h 1182250"/>
              <a:gd name="connsiteX1" fmla="*/ 3036849 w 3036849"/>
              <a:gd name="connsiteY1" fmla="*/ 591125 h 1182250"/>
              <a:gd name="connsiteX2" fmla="*/ 2445724 w 3036849"/>
              <a:gd name="connsiteY2" fmla="*/ 1182250 h 1182250"/>
              <a:gd name="connsiteX3" fmla="*/ 2367755 w 3036849"/>
              <a:gd name="connsiteY3" fmla="*/ 1174390 h 1182250"/>
              <a:gd name="connsiteX4" fmla="*/ 0 w 3036849"/>
              <a:gd name="connsiteY4" fmla="*/ 1174390 h 1182250"/>
              <a:gd name="connsiteX5" fmla="*/ 0 w 3036849"/>
              <a:gd name="connsiteY5" fmla="*/ 7860 h 1182250"/>
              <a:gd name="connsiteX6" fmla="*/ 2367755 w 3036849"/>
              <a:gd name="connsiteY6" fmla="*/ 786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16539100 w 19575949"/>
              <a:gd name="connsiteY4" fmla="*/ 117439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6 w 19575951"/>
              <a:gd name="connsiteY0" fmla="*/ 0 h 1182250"/>
              <a:gd name="connsiteX1" fmla="*/ 19575951 w 19575951"/>
              <a:gd name="connsiteY1" fmla="*/ 591125 h 1182250"/>
              <a:gd name="connsiteX2" fmla="*/ 18984826 w 19575951"/>
              <a:gd name="connsiteY2" fmla="*/ 1182250 h 1182250"/>
              <a:gd name="connsiteX3" fmla="*/ 18906857 w 19575951"/>
              <a:gd name="connsiteY3" fmla="*/ 1174390 h 1182250"/>
              <a:gd name="connsiteX4" fmla="*/ 0 w 19575951"/>
              <a:gd name="connsiteY4" fmla="*/ 1148181 h 1182250"/>
              <a:gd name="connsiteX5" fmla="*/ 2 w 19575951"/>
              <a:gd name="connsiteY5" fmla="*/ 112703 h 1182250"/>
              <a:gd name="connsiteX6" fmla="*/ 18906857 w 19575951"/>
              <a:gd name="connsiteY6" fmla="*/ 7860 h 1182250"/>
              <a:gd name="connsiteX7" fmla="*/ 18984826 w 19575951"/>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06855 w 19575949"/>
              <a:gd name="connsiteY6" fmla="*/ 7860 h 1182250"/>
              <a:gd name="connsiteX7" fmla="*/ 18984824 w 19575949"/>
              <a:gd name="connsiteY7"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5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18906856 w 19575949"/>
              <a:gd name="connsiteY3" fmla="*/ 1174390 h 1182250"/>
              <a:gd name="connsiteX4" fmla="*/ 6348 w 19575949"/>
              <a:gd name="connsiteY4" fmla="*/ 1177340 h 1182250"/>
              <a:gd name="connsiteX5" fmla="*/ 0 w 19575949"/>
              <a:gd name="connsiteY5" fmla="*/ 112703 h 1182250"/>
              <a:gd name="connsiteX6" fmla="*/ 18984824 w 19575949"/>
              <a:gd name="connsiteY6" fmla="*/ 0 h 1182250"/>
              <a:gd name="connsiteX0" fmla="*/ 18984824 w 19575949"/>
              <a:gd name="connsiteY0" fmla="*/ 0 h 1182250"/>
              <a:gd name="connsiteX1" fmla="*/ 19575949 w 19575949"/>
              <a:gd name="connsiteY1" fmla="*/ 591125 h 1182250"/>
              <a:gd name="connsiteX2" fmla="*/ 18984824 w 19575949"/>
              <a:gd name="connsiteY2" fmla="*/ 1182250 h 1182250"/>
              <a:gd name="connsiteX3" fmla="*/ 6348 w 19575949"/>
              <a:gd name="connsiteY3" fmla="*/ 1177340 h 1182250"/>
              <a:gd name="connsiteX4" fmla="*/ 0 w 19575949"/>
              <a:gd name="connsiteY4" fmla="*/ 112703 h 1182250"/>
              <a:gd name="connsiteX5" fmla="*/ 18984824 w 19575949"/>
              <a:gd name="connsiteY5" fmla="*/ 0 h 1182250"/>
              <a:gd name="connsiteX0" fmla="*/ 18993124 w 19584249"/>
              <a:gd name="connsiteY0" fmla="*/ 7101 h 1189351"/>
              <a:gd name="connsiteX1" fmla="*/ 19584249 w 19584249"/>
              <a:gd name="connsiteY1" fmla="*/ 598226 h 1189351"/>
              <a:gd name="connsiteX2" fmla="*/ 18993124 w 19584249"/>
              <a:gd name="connsiteY2" fmla="*/ 1189351 h 1189351"/>
              <a:gd name="connsiteX3" fmla="*/ 14648 w 19584249"/>
              <a:gd name="connsiteY3" fmla="*/ 1184441 h 1189351"/>
              <a:gd name="connsiteX4" fmla="*/ 0 w 19584249"/>
              <a:gd name="connsiteY4" fmla="*/ 0 h 1189351"/>
              <a:gd name="connsiteX5" fmla="*/ 18993124 w 19584249"/>
              <a:gd name="connsiteY5" fmla="*/ 7101 h 1189351"/>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8993124 w 19584249"/>
              <a:gd name="connsiteY0" fmla="*/ 7101 h 1189887"/>
              <a:gd name="connsiteX1" fmla="*/ 19584249 w 19584249"/>
              <a:gd name="connsiteY1" fmla="*/ 598226 h 1189887"/>
              <a:gd name="connsiteX2" fmla="*/ 18993124 w 19584249"/>
              <a:gd name="connsiteY2" fmla="*/ 1189351 h 1189887"/>
              <a:gd name="connsiteX3" fmla="*/ 662141 w 19584249"/>
              <a:gd name="connsiteY3" fmla="*/ 1189887 h 1189887"/>
              <a:gd name="connsiteX4" fmla="*/ 0 w 19584249"/>
              <a:gd name="connsiteY4" fmla="*/ 0 h 1189887"/>
              <a:gd name="connsiteX5" fmla="*/ 18993124 w 19584249"/>
              <a:gd name="connsiteY5" fmla="*/ 7101 h 1189887"/>
              <a:gd name="connsiteX0" fmla="*/ 19003380 w 19594505"/>
              <a:gd name="connsiteY0" fmla="*/ 7101 h 1189351"/>
              <a:gd name="connsiteX1" fmla="*/ 19594505 w 19594505"/>
              <a:gd name="connsiteY1" fmla="*/ 598226 h 1189351"/>
              <a:gd name="connsiteX2" fmla="*/ 19003380 w 19594505"/>
              <a:gd name="connsiteY2" fmla="*/ 1189351 h 1189351"/>
              <a:gd name="connsiteX3" fmla="*/ 0 w 19594505"/>
              <a:gd name="connsiteY3" fmla="*/ 1184442 h 1189351"/>
              <a:gd name="connsiteX4" fmla="*/ 10256 w 19594505"/>
              <a:gd name="connsiteY4" fmla="*/ 0 h 1189351"/>
              <a:gd name="connsiteX5" fmla="*/ 19003380 w 19594505"/>
              <a:gd name="connsiteY5" fmla="*/ 7101 h 1189351"/>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893 h 1200143"/>
              <a:gd name="connsiteX1" fmla="*/ 19594505 w 19594505"/>
              <a:gd name="connsiteY1" fmla="*/ 609018 h 1200143"/>
              <a:gd name="connsiteX2" fmla="*/ 19003380 w 19594505"/>
              <a:gd name="connsiteY2" fmla="*/ 1200143 h 1200143"/>
              <a:gd name="connsiteX3" fmla="*/ 0 w 19594505"/>
              <a:gd name="connsiteY3" fmla="*/ 1195234 h 1200143"/>
              <a:gd name="connsiteX4" fmla="*/ 681962 w 19594505"/>
              <a:gd name="connsiteY4" fmla="*/ 0 h 1200143"/>
              <a:gd name="connsiteX5" fmla="*/ 19003380 w 19594505"/>
              <a:gd name="connsiteY5" fmla="*/ 17893 h 1200143"/>
              <a:gd name="connsiteX0" fmla="*/ 19003380 w 19594505"/>
              <a:gd name="connsiteY0" fmla="*/ 1705 h 1183955"/>
              <a:gd name="connsiteX1" fmla="*/ 19594505 w 19594505"/>
              <a:gd name="connsiteY1" fmla="*/ 592830 h 1183955"/>
              <a:gd name="connsiteX2" fmla="*/ 19003380 w 19594505"/>
              <a:gd name="connsiteY2" fmla="*/ 1183955 h 1183955"/>
              <a:gd name="connsiteX3" fmla="*/ 0 w 19594505"/>
              <a:gd name="connsiteY3" fmla="*/ 1179046 h 1183955"/>
              <a:gd name="connsiteX4" fmla="*/ 35136 w 19594505"/>
              <a:gd name="connsiteY4" fmla="*/ 0 h 1183955"/>
              <a:gd name="connsiteX5" fmla="*/ 19003380 w 19594505"/>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512178 w 19559369"/>
              <a:gd name="connsiteY3" fmla="*/ 1044153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711200 w 19559369"/>
              <a:gd name="connsiteY4" fmla="*/ 501805 h 1183955"/>
              <a:gd name="connsiteX5" fmla="*/ 0 w 19559369"/>
              <a:gd name="connsiteY5" fmla="*/ 0 h 1183955"/>
              <a:gd name="connsiteX6" fmla="*/ 18968244 w 19559369"/>
              <a:gd name="connsiteY6" fmla="*/ 1705 h 1183955"/>
              <a:gd name="connsiteX0" fmla="*/ 18968244 w 19559369"/>
              <a:gd name="connsiteY0" fmla="*/ 1705 h 1183955"/>
              <a:gd name="connsiteX1" fmla="*/ 19559369 w 19559369"/>
              <a:gd name="connsiteY1" fmla="*/ 592830 h 1183955"/>
              <a:gd name="connsiteX2" fmla="*/ 18968244 w 19559369"/>
              <a:gd name="connsiteY2" fmla="*/ 1183955 h 1183955"/>
              <a:gd name="connsiteX3" fmla="*/ 1358026 w 19559369"/>
              <a:gd name="connsiteY3" fmla="*/ 947030 h 1183955"/>
              <a:gd name="connsiteX4" fmla="*/ 0 w 19559369"/>
              <a:gd name="connsiteY4" fmla="*/ 0 h 1183955"/>
              <a:gd name="connsiteX5" fmla="*/ 18968244 w 19559369"/>
              <a:gd name="connsiteY5" fmla="*/ 1705 h 1183955"/>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8552 w 19577921"/>
              <a:gd name="connsiteY4" fmla="*/ 0 h 1189839"/>
              <a:gd name="connsiteX5" fmla="*/ 18986796 w 19577921"/>
              <a:gd name="connsiteY5" fmla="*/ 1705 h 1189839"/>
              <a:gd name="connsiteX0" fmla="*/ 18986796 w 19577921"/>
              <a:gd name="connsiteY0" fmla="*/ 1705 h 1189839"/>
              <a:gd name="connsiteX1" fmla="*/ 19577921 w 19577921"/>
              <a:gd name="connsiteY1" fmla="*/ 592830 h 1189839"/>
              <a:gd name="connsiteX2" fmla="*/ 18986796 w 19577921"/>
              <a:gd name="connsiteY2" fmla="*/ 1183955 h 1189839"/>
              <a:gd name="connsiteX3" fmla="*/ 0 w 19577921"/>
              <a:gd name="connsiteY3" fmla="*/ 1189839 h 1189839"/>
              <a:gd name="connsiteX4" fmla="*/ 1967 w 19577921"/>
              <a:gd name="connsiteY4" fmla="*/ 0 h 1189839"/>
              <a:gd name="connsiteX5" fmla="*/ 18986796 w 19577921"/>
              <a:gd name="connsiteY5" fmla="*/ 1705 h 118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77921" h="1189839">
                <a:moveTo>
                  <a:pt x="18986796" y="1705"/>
                </a:moveTo>
                <a:cubicBezTo>
                  <a:pt x="19313265" y="1705"/>
                  <a:pt x="19577921" y="266361"/>
                  <a:pt x="19577921" y="592830"/>
                </a:cubicBezTo>
                <a:cubicBezTo>
                  <a:pt x="19577921" y="919299"/>
                  <a:pt x="19313265" y="1183955"/>
                  <a:pt x="18986796" y="1183955"/>
                </a:cubicBezTo>
                <a:lnTo>
                  <a:pt x="0" y="1189839"/>
                </a:lnTo>
                <a:cubicBezTo>
                  <a:pt x="656" y="793226"/>
                  <a:pt x="1311" y="396613"/>
                  <a:pt x="1967" y="0"/>
                </a:cubicBezTo>
                <a:lnTo>
                  <a:pt x="18986796" y="1705"/>
                </a:lnTo>
                <a:close/>
              </a:path>
            </a:pathLst>
          </a:cu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4" name="投影片編號版面配置區 5"/>
          <p:cNvSpPr>
            <a:spLocks noGrp="1"/>
          </p:cNvSpPr>
          <p:nvPr>
            <p:ph type="sldNum" sz="quarter" idx="10"/>
          </p:nvPr>
        </p:nvSpPr>
        <p:spPr>
          <a:xfrm>
            <a:off x="9334500" y="6362700"/>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369EF2-77D1-43E4-85C1-AA3A565F65CF}" type="slidenum">
              <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8864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投影片編號版面配置區 2"/>
          <p:cNvSpPr>
            <a:spLocks noGrp="1"/>
          </p:cNvSpPr>
          <p:nvPr>
            <p:ph type="sldNum" sz="quarter" idx="10"/>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9980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grpSp>
        <p:nvGrpSpPr>
          <p:cNvPr id="7" name="群組 6"/>
          <p:cNvGrpSpPr/>
          <p:nvPr userDrawn="1"/>
        </p:nvGrpSpPr>
        <p:grpSpPr>
          <a:xfrm>
            <a:off x="0" y="0"/>
            <a:ext cx="12203112" cy="956256"/>
            <a:chOff x="0" y="1137955"/>
            <a:chExt cx="12203112" cy="956256"/>
          </a:xfrm>
        </p:grpSpPr>
        <p:sp>
          <p:nvSpPr>
            <p:cNvPr id="8" name="矩形 7"/>
            <p:cNvSpPr/>
            <p:nvPr userDrawn="1"/>
          </p:nvSpPr>
          <p:spPr>
            <a:xfrm>
              <a:off x="0" y="1137955"/>
              <a:ext cx="1089472" cy="955675"/>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p:cNvSpPr/>
            <p:nvPr userDrawn="1"/>
          </p:nvSpPr>
          <p:spPr>
            <a:xfrm>
              <a:off x="612215" y="1139429"/>
              <a:ext cx="954514" cy="954514"/>
            </a:xfrm>
            <a:prstGeom prst="ellipse">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橢圓 9"/>
            <p:cNvSpPr/>
            <p:nvPr userDrawn="1"/>
          </p:nvSpPr>
          <p:spPr>
            <a:xfrm>
              <a:off x="1673225" y="1139697"/>
              <a:ext cx="954514" cy="954514"/>
            </a:xfrm>
            <a:prstGeom prst="ellipse">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userDrawn="1"/>
          </p:nvSpPr>
          <p:spPr>
            <a:xfrm>
              <a:off x="2150481" y="1137955"/>
              <a:ext cx="10052631" cy="955675"/>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 name="標題 1"/>
          <p:cNvSpPr>
            <a:spLocks noGrp="1"/>
          </p:cNvSpPr>
          <p:nvPr>
            <p:ph type="title"/>
          </p:nvPr>
        </p:nvSpPr>
        <p:spPr>
          <a:xfrm>
            <a:off x="2043984" y="1"/>
            <a:ext cx="9965136" cy="955674"/>
          </a:xfrm>
        </p:spPr>
        <p:txBody>
          <a:bodyPr/>
          <a:lstStyle>
            <a:lvl1pPr>
              <a:defRPr>
                <a:solidFill>
                  <a:srgbClr val="FFFFE5"/>
                </a:solidFill>
              </a:defRPr>
            </a:lvl1p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2043984" y="1280160"/>
            <a:ext cx="9355535" cy="4632959"/>
          </a:xfrm>
        </p:spPr>
        <p:txBody>
          <a:bodyPr/>
          <a:lstStyle>
            <a:lvl1pPr marL="0" indent="0">
              <a:buNone/>
              <a:defRPr sz="2800"/>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18" name="文字版面配置區 17"/>
          <p:cNvSpPr>
            <a:spLocks noGrp="1"/>
          </p:cNvSpPr>
          <p:nvPr>
            <p:ph type="body" sz="quarter" idx="14"/>
          </p:nvPr>
        </p:nvSpPr>
        <p:spPr>
          <a:xfrm>
            <a:off x="0" y="0"/>
            <a:ext cx="1566863" cy="955675"/>
          </a:xfrm>
        </p:spPr>
        <p:txBody>
          <a:bodyPr anchor="ctr">
            <a:noAutofit/>
          </a:bodyPr>
          <a:lstStyle>
            <a:lvl1pPr marL="0" indent="0" algn="ctr">
              <a:buNone/>
              <a:defRPr sz="4400" b="1">
                <a:solidFill>
                  <a:srgbClr val="004529"/>
                </a:solidFill>
              </a:defRPr>
            </a:lvl1pPr>
          </a:lstStyle>
          <a:p>
            <a:pPr lvl="0"/>
            <a:r>
              <a:rPr lang="zh-TW" altLang="en-US" dirty="0" smtClean="0"/>
              <a:t>編輯母片文字樣式</a:t>
            </a:r>
          </a:p>
        </p:txBody>
      </p:sp>
    </p:spTree>
    <p:extLst>
      <p:ext uri="{BB962C8B-B14F-4D97-AF65-F5344CB8AC3E}">
        <p14:creationId xmlns:p14="http://schemas.microsoft.com/office/powerpoint/2010/main" val="313945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grpSp>
        <p:nvGrpSpPr>
          <p:cNvPr id="7" name="群組 6"/>
          <p:cNvGrpSpPr/>
          <p:nvPr userDrawn="1"/>
        </p:nvGrpSpPr>
        <p:grpSpPr>
          <a:xfrm>
            <a:off x="0" y="0"/>
            <a:ext cx="12203112" cy="956256"/>
            <a:chOff x="0" y="1137955"/>
            <a:chExt cx="12203112" cy="956256"/>
          </a:xfrm>
        </p:grpSpPr>
        <p:sp>
          <p:nvSpPr>
            <p:cNvPr id="8" name="矩形 7"/>
            <p:cNvSpPr/>
            <p:nvPr userDrawn="1"/>
          </p:nvSpPr>
          <p:spPr>
            <a:xfrm>
              <a:off x="0" y="1137955"/>
              <a:ext cx="1089472" cy="955675"/>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p:cNvSpPr/>
            <p:nvPr userDrawn="1"/>
          </p:nvSpPr>
          <p:spPr>
            <a:xfrm>
              <a:off x="612215" y="1139429"/>
              <a:ext cx="954514" cy="954514"/>
            </a:xfrm>
            <a:prstGeom prst="ellipse">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橢圓 9"/>
            <p:cNvSpPr/>
            <p:nvPr userDrawn="1"/>
          </p:nvSpPr>
          <p:spPr>
            <a:xfrm>
              <a:off x="1673225" y="1139697"/>
              <a:ext cx="954514" cy="954514"/>
            </a:xfrm>
            <a:prstGeom prst="ellipse">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userDrawn="1"/>
          </p:nvSpPr>
          <p:spPr>
            <a:xfrm>
              <a:off x="2150481" y="1137955"/>
              <a:ext cx="10052631" cy="955675"/>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 name="標題 1"/>
          <p:cNvSpPr>
            <a:spLocks noGrp="1"/>
          </p:cNvSpPr>
          <p:nvPr>
            <p:ph type="title"/>
          </p:nvPr>
        </p:nvSpPr>
        <p:spPr>
          <a:xfrm>
            <a:off x="2043984" y="1"/>
            <a:ext cx="9965136" cy="955674"/>
          </a:xfrm>
        </p:spPr>
        <p:txBody>
          <a:bodyPr/>
          <a:lstStyle>
            <a:lvl1pPr>
              <a:defRPr>
                <a:solidFill>
                  <a:srgbClr val="FFFFE5"/>
                </a:solidFill>
              </a:defRPr>
            </a:lvl1p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8" name="文字版面配置區 17"/>
          <p:cNvSpPr>
            <a:spLocks noGrp="1"/>
          </p:cNvSpPr>
          <p:nvPr>
            <p:ph type="body" sz="quarter" idx="14"/>
          </p:nvPr>
        </p:nvSpPr>
        <p:spPr>
          <a:xfrm>
            <a:off x="0" y="0"/>
            <a:ext cx="1566863" cy="955675"/>
          </a:xfrm>
        </p:spPr>
        <p:txBody>
          <a:bodyPr anchor="ctr">
            <a:noAutofit/>
          </a:bodyPr>
          <a:lstStyle>
            <a:lvl1pPr marL="0" indent="0" algn="ctr">
              <a:buNone/>
              <a:defRPr sz="4400" b="1">
                <a:solidFill>
                  <a:srgbClr val="004529"/>
                </a:solidFill>
              </a:defRPr>
            </a:lvl1pPr>
          </a:lstStyle>
          <a:p>
            <a:pPr lvl="0"/>
            <a:r>
              <a:rPr lang="zh-TW" altLang="en-US" dirty="0" smtClean="0"/>
              <a:t>編輯母片文字樣式</a:t>
            </a:r>
          </a:p>
        </p:txBody>
      </p:sp>
    </p:spTree>
    <p:extLst>
      <p:ext uri="{BB962C8B-B14F-4D97-AF65-F5344CB8AC3E}">
        <p14:creationId xmlns:p14="http://schemas.microsoft.com/office/powerpoint/2010/main" val="204023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14" name="Rectangle 8"/>
          <p:cNvSpPr>
            <a:spLocks noChangeArrowheads="1"/>
          </p:cNvSpPr>
          <p:nvPr userDrawn="1"/>
        </p:nvSpPr>
        <p:spPr bwMode="auto">
          <a:xfrm>
            <a:off x="0" y="3810000"/>
            <a:ext cx="12192000" cy="3048000"/>
          </a:xfrm>
          <a:prstGeom prst="rect">
            <a:avLst/>
          </a:prstGeom>
          <a:solidFill>
            <a:schemeClr val="bg1">
              <a:lumMod val="75000"/>
              <a:alpha val="41176"/>
            </a:schemeClr>
          </a:solidFill>
          <a:ln>
            <a:noFill/>
          </a:ln>
        </p:spPr>
        <p:txBody>
          <a:bodyPr lIns="96393" tIns="48196" rIns="96393" bIns="48196"/>
          <a:lstStyle/>
          <a:p>
            <a:pPr defTabSz="1285372" eaLnBrk="1" fontAlgn="auto" hangingPunct="1">
              <a:spcBef>
                <a:spcPts val="0"/>
              </a:spcBef>
              <a:spcAft>
                <a:spcPts val="0"/>
              </a:spcAft>
              <a:defRPr/>
            </a:pPr>
            <a:endParaRPr lang="zh-CN" altLang="en-US" sz="2530" kern="0">
              <a:solidFill>
                <a:sysClr val="windowText" lastClr="000000"/>
              </a:solidFill>
              <a:latin typeface="+mn-lt"/>
              <a:ea typeface="+mn-ea"/>
            </a:endParaRPr>
          </a:p>
        </p:txBody>
      </p:sp>
      <p:sp>
        <p:nvSpPr>
          <p:cNvPr id="15" name="矩形 14"/>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grpSp>
        <p:nvGrpSpPr>
          <p:cNvPr id="7" name="群組 6"/>
          <p:cNvGrpSpPr/>
          <p:nvPr userDrawn="1"/>
        </p:nvGrpSpPr>
        <p:grpSpPr>
          <a:xfrm>
            <a:off x="0" y="0"/>
            <a:ext cx="12203112" cy="956256"/>
            <a:chOff x="0" y="1137955"/>
            <a:chExt cx="12203112" cy="956256"/>
          </a:xfrm>
        </p:grpSpPr>
        <p:sp>
          <p:nvSpPr>
            <p:cNvPr id="8" name="矩形 7"/>
            <p:cNvSpPr/>
            <p:nvPr userDrawn="1"/>
          </p:nvSpPr>
          <p:spPr>
            <a:xfrm>
              <a:off x="0" y="1137955"/>
              <a:ext cx="1089472" cy="955675"/>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p:cNvSpPr/>
            <p:nvPr userDrawn="1"/>
          </p:nvSpPr>
          <p:spPr>
            <a:xfrm>
              <a:off x="612215" y="1139429"/>
              <a:ext cx="954514" cy="954514"/>
            </a:xfrm>
            <a:prstGeom prst="ellipse">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橢圓 9"/>
            <p:cNvSpPr/>
            <p:nvPr userDrawn="1"/>
          </p:nvSpPr>
          <p:spPr>
            <a:xfrm>
              <a:off x="1673225" y="1139697"/>
              <a:ext cx="954514" cy="954514"/>
            </a:xfrm>
            <a:prstGeom prst="ellipse">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userDrawn="1"/>
          </p:nvSpPr>
          <p:spPr>
            <a:xfrm>
              <a:off x="2150481" y="1137955"/>
              <a:ext cx="10052631" cy="955675"/>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 name="標題 1"/>
          <p:cNvSpPr>
            <a:spLocks noGrp="1"/>
          </p:cNvSpPr>
          <p:nvPr>
            <p:ph type="title"/>
          </p:nvPr>
        </p:nvSpPr>
        <p:spPr>
          <a:xfrm>
            <a:off x="2043984" y="1"/>
            <a:ext cx="9965136" cy="955674"/>
          </a:xfrm>
        </p:spPr>
        <p:txBody>
          <a:bodyPr>
            <a:normAutofit/>
          </a:bodyPr>
          <a:lstStyle>
            <a:lvl1pPr algn="l">
              <a:defRPr sz="3400">
                <a:solidFill>
                  <a:srgbClr val="FFFFE5"/>
                </a:solidFill>
              </a:defRPr>
            </a:lvl1p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162560" y="1280161"/>
            <a:ext cx="11846559" cy="2437260"/>
          </a:xfrm>
        </p:spPr>
        <p:txBody>
          <a:body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5" name="內容版面配置區 4"/>
          <p:cNvSpPr>
            <a:spLocks noGrp="1"/>
          </p:cNvSpPr>
          <p:nvPr>
            <p:ph sz="quarter" idx="14"/>
          </p:nvPr>
        </p:nvSpPr>
        <p:spPr>
          <a:xfrm>
            <a:off x="162560" y="3840162"/>
            <a:ext cx="11846559" cy="3017837"/>
          </a:xfrm>
        </p:spPr>
        <p:txBody>
          <a:bodyPr/>
          <a:lstStyle>
            <a:lvl1pPr marL="228600" indent="-228600">
              <a:buFont typeface="Wingdings" panose="05000000000000000000" pitchFamily="2" charset="2"/>
              <a:buChar char="u"/>
              <a:defRPr sz="2400"/>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18" name="文字版面配置區 17"/>
          <p:cNvSpPr>
            <a:spLocks noGrp="1"/>
          </p:cNvSpPr>
          <p:nvPr>
            <p:ph type="body" sz="quarter" idx="15"/>
          </p:nvPr>
        </p:nvSpPr>
        <p:spPr>
          <a:xfrm>
            <a:off x="0" y="0"/>
            <a:ext cx="1566729" cy="955675"/>
          </a:xfrm>
        </p:spPr>
        <p:txBody>
          <a:bodyPr anchor="ctr">
            <a:noAutofit/>
          </a:bodyPr>
          <a:lstStyle>
            <a:lvl1pPr marL="0" indent="0" algn="ctr">
              <a:buNone/>
              <a:defRPr sz="4400" b="1">
                <a:solidFill>
                  <a:srgbClr val="004529"/>
                </a:solidFill>
              </a:defRPr>
            </a:lvl1pPr>
          </a:lstStyle>
          <a:p>
            <a:pPr lvl="0"/>
            <a:r>
              <a:rPr lang="zh-TW" altLang="en-US" dirty="0" smtClean="0"/>
              <a:t>編輯母片文字樣式</a:t>
            </a:r>
          </a:p>
        </p:txBody>
      </p:sp>
    </p:spTree>
    <p:extLst>
      <p:ext uri="{BB962C8B-B14F-4D97-AF65-F5344CB8AC3E}">
        <p14:creationId xmlns:p14="http://schemas.microsoft.com/office/powerpoint/2010/main" val="392537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3713163" y="1709738"/>
            <a:ext cx="7634287" cy="2852737"/>
          </a:xfrm>
        </p:spPr>
        <p:txBody>
          <a:bodyPr anchor="b"/>
          <a:lstStyle>
            <a:lvl1pPr>
              <a:defRPr sz="6000"/>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3713162" y="4589463"/>
            <a:ext cx="763428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7" name="Freeform 7"/>
          <p:cNvSpPr>
            <a:spLocks/>
          </p:cNvSpPr>
          <p:nvPr userDrawn="1"/>
        </p:nvSpPr>
        <p:spPr bwMode="auto">
          <a:xfrm>
            <a:off x="693738" y="2713038"/>
            <a:ext cx="935037" cy="912812"/>
          </a:xfrm>
          <a:custGeom>
            <a:avLst/>
            <a:gdLst>
              <a:gd name="T0" fmla="*/ 158 w 524"/>
              <a:gd name="T1" fmla="*/ 0 h 423"/>
              <a:gd name="T2" fmla="*/ 365 w 524"/>
              <a:gd name="T3" fmla="*/ 0 h 423"/>
              <a:gd name="T4" fmla="*/ 366 w 524"/>
              <a:gd name="T5" fmla="*/ 0 h 423"/>
              <a:gd name="T6" fmla="*/ 366 w 524"/>
              <a:gd name="T7" fmla="*/ 0 h 423"/>
              <a:gd name="T8" fmla="*/ 523 w 524"/>
              <a:gd name="T9" fmla="*/ 157 h 423"/>
              <a:gd name="T10" fmla="*/ 524 w 524"/>
              <a:gd name="T11" fmla="*/ 423 h 423"/>
              <a:gd name="T12" fmla="*/ 388 w 524"/>
              <a:gd name="T13" fmla="*/ 321 h 423"/>
              <a:gd name="T14" fmla="*/ 158 w 524"/>
              <a:gd name="T15" fmla="*/ 316 h 423"/>
              <a:gd name="T16" fmla="*/ 0 w 524"/>
              <a:gd name="T17" fmla="*/ 158 h 423"/>
              <a:gd name="T18" fmla="*/ 158 w 524"/>
              <a:gd name="T1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4" h="423">
                <a:moveTo>
                  <a:pt x="158" y="0"/>
                </a:moveTo>
                <a:cubicBezTo>
                  <a:pt x="365" y="0"/>
                  <a:pt x="365" y="0"/>
                  <a:pt x="365" y="0"/>
                </a:cubicBezTo>
                <a:cubicBezTo>
                  <a:pt x="365" y="0"/>
                  <a:pt x="365" y="0"/>
                  <a:pt x="366" y="0"/>
                </a:cubicBezTo>
                <a:cubicBezTo>
                  <a:pt x="366" y="0"/>
                  <a:pt x="366" y="0"/>
                  <a:pt x="366" y="0"/>
                </a:cubicBezTo>
                <a:cubicBezTo>
                  <a:pt x="453" y="0"/>
                  <a:pt x="523" y="71"/>
                  <a:pt x="523" y="157"/>
                </a:cubicBezTo>
                <a:cubicBezTo>
                  <a:pt x="523" y="244"/>
                  <a:pt x="524" y="423"/>
                  <a:pt x="524" y="423"/>
                </a:cubicBezTo>
                <a:cubicBezTo>
                  <a:pt x="524" y="423"/>
                  <a:pt x="484" y="335"/>
                  <a:pt x="388" y="321"/>
                </a:cubicBezTo>
                <a:cubicBezTo>
                  <a:pt x="376" y="319"/>
                  <a:pt x="158" y="316"/>
                  <a:pt x="158" y="316"/>
                </a:cubicBezTo>
                <a:cubicBezTo>
                  <a:pt x="70" y="316"/>
                  <a:pt x="0" y="246"/>
                  <a:pt x="0" y="158"/>
                </a:cubicBezTo>
                <a:cubicBezTo>
                  <a:pt x="0" y="71"/>
                  <a:pt x="70" y="0"/>
                  <a:pt x="158" y="0"/>
                </a:cubicBezTo>
              </a:path>
            </a:pathLst>
          </a:custGeom>
          <a:solidFill>
            <a:schemeClr val="accent6">
              <a:lumMod val="20000"/>
              <a:lumOff val="8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1547" kern="0" dirty="0">
              <a:solidFill>
                <a:prstClr val="white"/>
              </a:solidFill>
              <a:latin typeface="Roboto Bold" charset="0"/>
            </a:endParaRPr>
          </a:p>
        </p:txBody>
      </p:sp>
      <p:sp>
        <p:nvSpPr>
          <p:cNvPr id="8" name="Freeform 8"/>
          <p:cNvSpPr>
            <a:spLocks/>
          </p:cNvSpPr>
          <p:nvPr userDrawn="1"/>
        </p:nvSpPr>
        <p:spPr bwMode="auto">
          <a:xfrm>
            <a:off x="0" y="3513138"/>
            <a:ext cx="1628775" cy="1585912"/>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60000"/>
              <a:lumOff val="4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093" kern="0" dirty="0">
              <a:solidFill>
                <a:prstClr val="white"/>
              </a:solidFill>
              <a:latin typeface="Roboto Bold" charset="0"/>
            </a:endParaRPr>
          </a:p>
        </p:txBody>
      </p:sp>
      <p:sp>
        <p:nvSpPr>
          <p:cNvPr id="9" name="Freeform 9"/>
          <p:cNvSpPr>
            <a:spLocks/>
          </p:cNvSpPr>
          <p:nvPr userDrawn="1"/>
        </p:nvSpPr>
        <p:spPr bwMode="auto">
          <a:xfrm>
            <a:off x="0" y="4857750"/>
            <a:ext cx="1628775" cy="1587500"/>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75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656" kern="0" dirty="0">
              <a:solidFill>
                <a:prstClr val="white"/>
              </a:solidFill>
              <a:latin typeface="Roboto Bold" charset="0"/>
            </a:endParaRPr>
          </a:p>
        </p:txBody>
      </p:sp>
      <p:sp>
        <p:nvSpPr>
          <p:cNvPr id="10" name="Freeform 10"/>
          <p:cNvSpPr>
            <a:spLocks/>
          </p:cNvSpPr>
          <p:nvPr userDrawn="1"/>
        </p:nvSpPr>
        <p:spPr bwMode="auto">
          <a:xfrm>
            <a:off x="1660525" y="4860925"/>
            <a:ext cx="2052638" cy="1997075"/>
          </a:xfrm>
          <a:custGeom>
            <a:avLst/>
            <a:gdLst>
              <a:gd name="T0" fmla="*/ 1020384 w 1151"/>
              <a:gd name="T1" fmla="*/ 0 h 926"/>
              <a:gd name="T2" fmla="*/ 442928 w 1151"/>
              <a:gd name="T3" fmla="*/ 0 h 926"/>
              <a:gd name="T4" fmla="*/ 441659 w 1151"/>
              <a:gd name="T5" fmla="*/ 0 h 926"/>
              <a:gd name="T6" fmla="*/ 440390 w 1151"/>
              <a:gd name="T7" fmla="*/ 0 h 926"/>
              <a:gd name="T8" fmla="*/ 3807 w 1151"/>
              <a:gd name="T9" fmla="*/ 529890 h 926"/>
              <a:gd name="T10" fmla="*/ 0 w 1151"/>
              <a:gd name="T11" fmla="*/ 1422256 h 926"/>
              <a:gd name="T12" fmla="*/ 378202 w 1151"/>
              <a:gd name="T13" fmla="*/ 1079747 h 926"/>
              <a:gd name="T14" fmla="*/ 1020384 w 1151"/>
              <a:gd name="T15" fmla="*/ 1064388 h 926"/>
              <a:gd name="T16" fmla="*/ 1460774 w 1151"/>
              <a:gd name="T17" fmla="*/ 532962 h 926"/>
              <a:gd name="T18" fmla="*/ 1020384 w 1151"/>
              <a:gd name="T19" fmla="*/ 0 h 9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1"/>
              <a:gd name="T31" fmla="*/ 0 h 926"/>
              <a:gd name="T32" fmla="*/ 1151 w 1151"/>
              <a:gd name="T33" fmla="*/ 926 h 9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1" h="926">
                <a:moveTo>
                  <a:pt x="804" y="0"/>
                </a:moveTo>
                <a:cubicBezTo>
                  <a:pt x="349" y="0"/>
                  <a:pt x="349" y="0"/>
                  <a:pt x="349" y="0"/>
                </a:cubicBezTo>
                <a:cubicBezTo>
                  <a:pt x="349" y="0"/>
                  <a:pt x="348" y="0"/>
                  <a:pt x="348" y="0"/>
                </a:cubicBezTo>
                <a:cubicBezTo>
                  <a:pt x="348" y="0"/>
                  <a:pt x="347" y="0"/>
                  <a:pt x="347" y="0"/>
                </a:cubicBezTo>
                <a:cubicBezTo>
                  <a:pt x="157" y="0"/>
                  <a:pt x="3" y="154"/>
                  <a:pt x="3" y="345"/>
                </a:cubicBezTo>
                <a:cubicBezTo>
                  <a:pt x="3" y="535"/>
                  <a:pt x="0" y="926"/>
                  <a:pt x="0" y="926"/>
                </a:cubicBezTo>
                <a:cubicBezTo>
                  <a:pt x="0" y="926"/>
                  <a:pt x="88" y="734"/>
                  <a:pt x="298" y="703"/>
                </a:cubicBezTo>
                <a:cubicBezTo>
                  <a:pt x="325" y="699"/>
                  <a:pt x="804" y="693"/>
                  <a:pt x="804" y="693"/>
                </a:cubicBezTo>
                <a:cubicBezTo>
                  <a:pt x="996" y="693"/>
                  <a:pt x="1151" y="538"/>
                  <a:pt x="1151" y="347"/>
                </a:cubicBezTo>
                <a:cubicBezTo>
                  <a:pt x="1151" y="155"/>
                  <a:pt x="996" y="0"/>
                  <a:pt x="804" y="0"/>
                </a:cubicBezTo>
              </a:path>
            </a:pathLst>
          </a:custGeom>
          <a:solidFill>
            <a:schemeClr val="accent6">
              <a:lumMod val="75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4218" kern="0" dirty="0">
              <a:solidFill>
                <a:prstClr val="white"/>
              </a:solidFill>
              <a:latin typeface="Roboto Bold" charset="0"/>
            </a:endParaRPr>
          </a:p>
        </p:txBody>
      </p:sp>
      <p:sp>
        <p:nvSpPr>
          <p:cNvPr id="11" name="Freeform 6"/>
          <p:cNvSpPr>
            <a:spLocks/>
          </p:cNvSpPr>
          <p:nvPr userDrawn="1"/>
        </p:nvSpPr>
        <p:spPr bwMode="auto">
          <a:xfrm>
            <a:off x="1660525" y="2371725"/>
            <a:ext cx="1363663" cy="1328738"/>
          </a:xfrm>
          <a:custGeom>
            <a:avLst/>
            <a:gdLst>
              <a:gd name="T0" fmla="*/ 534 w 764"/>
              <a:gd name="T1" fmla="*/ 0 h 615"/>
              <a:gd name="T2" fmla="*/ 232 w 764"/>
              <a:gd name="T3" fmla="*/ 0 h 615"/>
              <a:gd name="T4" fmla="*/ 231 w 764"/>
              <a:gd name="T5" fmla="*/ 0 h 615"/>
              <a:gd name="T6" fmla="*/ 230 w 764"/>
              <a:gd name="T7" fmla="*/ 0 h 615"/>
              <a:gd name="T8" fmla="*/ 2 w 764"/>
              <a:gd name="T9" fmla="*/ 229 h 615"/>
              <a:gd name="T10" fmla="*/ 0 w 764"/>
              <a:gd name="T11" fmla="*/ 615 h 615"/>
              <a:gd name="T12" fmla="*/ 198 w 764"/>
              <a:gd name="T13" fmla="*/ 466 h 615"/>
              <a:gd name="T14" fmla="*/ 534 w 764"/>
              <a:gd name="T15" fmla="*/ 460 h 615"/>
              <a:gd name="T16" fmla="*/ 764 w 764"/>
              <a:gd name="T17" fmla="*/ 230 h 615"/>
              <a:gd name="T18" fmla="*/ 534 w 764"/>
              <a:gd name="T19"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4" h="615">
                <a:moveTo>
                  <a:pt x="534" y="0"/>
                </a:moveTo>
                <a:cubicBezTo>
                  <a:pt x="232" y="0"/>
                  <a:pt x="232" y="0"/>
                  <a:pt x="232" y="0"/>
                </a:cubicBezTo>
                <a:cubicBezTo>
                  <a:pt x="232" y="0"/>
                  <a:pt x="231" y="0"/>
                  <a:pt x="231" y="0"/>
                </a:cubicBezTo>
                <a:cubicBezTo>
                  <a:pt x="231" y="0"/>
                  <a:pt x="231" y="0"/>
                  <a:pt x="230" y="0"/>
                </a:cubicBezTo>
                <a:cubicBezTo>
                  <a:pt x="104" y="0"/>
                  <a:pt x="2" y="102"/>
                  <a:pt x="2" y="229"/>
                </a:cubicBezTo>
                <a:cubicBezTo>
                  <a:pt x="2" y="355"/>
                  <a:pt x="0" y="615"/>
                  <a:pt x="0" y="615"/>
                </a:cubicBezTo>
                <a:cubicBezTo>
                  <a:pt x="0" y="615"/>
                  <a:pt x="58" y="487"/>
                  <a:pt x="198" y="466"/>
                </a:cubicBezTo>
                <a:cubicBezTo>
                  <a:pt x="216" y="464"/>
                  <a:pt x="534" y="460"/>
                  <a:pt x="534" y="460"/>
                </a:cubicBezTo>
                <a:cubicBezTo>
                  <a:pt x="661" y="460"/>
                  <a:pt x="764" y="357"/>
                  <a:pt x="764" y="230"/>
                </a:cubicBezTo>
                <a:cubicBezTo>
                  <a:pt x="764" y="103"/>
                  <a:pt x="661" y="0"/>
                  <a:pt x="534" y="0"/>
                </a:cubicBezTo>
              </a:path>
            </a:pathLst>
          </a:custGeom>
          <a:solidFill>
            <a:schemeClr val="accent6">
              <a:lumMod val="20000"/>
              <a:lumOff val="8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2109" kern="0" dirty="0">
              <a:solidFill>
                <a:prstClr val="white"/>
              </a:solidFill>
              <a:latin typeface="Roboto Bold" charset="0"/>
            </a:endParaRPr>
          </a:p>
        </p:txBody>
      </p:sp>
      <p:sp>
        <p:nvSpPr>
          <p:cNvPr id="12" name="Freeform 5"/>
          <p:cNvSpPr>
            <a:spLocks/>
          </p:cNvSpPr>
          <p:nvPr userDrawn="1"/>
        </p:nvSpPr>
        <p:spPr bwMode="auto">
          <a:xfrm>
            <a:off x="1660525" y="3513138"/>
            <a:ext cx="1631950" cy="1585912"/>
          </a:xfrm>
          <a:custGeom>
            <a:avLst/>
            <a:gdLst>
              <a:gd name="T0" fmla="*/ 639 w 914"/>
              <a:gd name="T1" fmla="*/ 0 h 735"/>
              <a:gd name="T2" fmla="*/ 277 w 914"/>
              <a:gd name="T3" fmla="*/ 0 h 735"/>
              <a:gd name="T4" fmla="*/ 276 w 914"/>
              <a:gd name="T5" fmla="*/ 0 h 735"/>
              <a:gd name="T6" fmla="*/ 275 w 914"/>
              <a:gd name="T7" fmla="*/ 0 h 735"/>
              <a:gd name="T8" fmla="*/ 2 w 914"/>
              <a:gd name="T9" fmla="*/ 273 h 735"/>
              <a:gd name="T10" fmla="*/ 0 w 914"/>
              <a:gd name="T11" fmla="*/ 735 h 735"/>
              <a:gd name="T12" fmla="*/ 237 w 914"/>
              <a:gd name="T13" fmla="*/ 557 h 735"/>
              <a:gd name="T14" fmla="*/ 639 w 914"/>
              <a:gd name="T15" fmla="*/ 550 h 735"/>
              <a:gd name="T16" fmla="*/ 914 w 914"/>
              <a:gd name="T17" fmla="*/ 275 h 735"/>
              <a:gd name="T18" fmla="*/ 639 w 914"/>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4" h="735">
                <a:moveTo>
                  <a:pt x="639" y="0"/>
                </a:moveTo>
                <a:cubicBezTo>
                  <a:pt x="277" y="0"/>
                  <a:pt x="277" y="0"/>
                  <a:pt x="277" y="0"/>
                </a:cubicBezTo>
                <a:cubicBezTo>
                  <a:pt x="277" y="0"/>
                  <a:pt x="277" y="0"/>
                  <a:pt x="276" y="0"/>
                </a:cubicBezTo>
                <a:cubicBezTo>
                  <a:pt x="276" y="0"/>
                  <a:pt x="276" y="0"/>
                  <a:pt x="275" y="0"/>
                </a:cubicBezTo>
                <a:cubicBezTo>
                  <a:pt x="125" y="0"/>
                  <a:pt x="2" y="122"/>
                  <a:pt x="2" y="273"/>
                </a:cubicBezTo>
                <a:cubicBezTo>
                  <a:pt x="2" y="424"/>
                  <a:pt x="0" y="735"/>
                  <a:pt x="0" y="735"/>
                </a:cubicBezTo>
                <a:cubicBezTo>
                  <a:pt x="0" y="735"/>
                  <a:pt x="70" y="582"/>
                  <a:pt x="237" y="557"/>
                </a:cubicBezTo>
                <a:cubicBezTo>
                  <a:pt x="258" y="554"/>
                  <a:pt x="639" y="550"/>
                  <a:pt x="639" y="550"/>
                </a:cubicBezTo>
                <a:cubicBezTo>
                  <a:pt x="790" y="550"/>
                  <a:pt x="914" y="427"/>
                  <a:pt x="914" y="275"/>
                </a:cubicBezTo>
                <a:cubicBezTo>
                  <a:pt x="914" y="123"/>
                  <a:pt x="790" y="0"/>
                  <a:pt x="639" y="0"/>
                </a:cubicBezTo>
              </a:path>
            </a:pathLst>
          </a:custGeom>
          <a:solidFill>
            <a:schemeClr val="accent6">
              <a:lumMod val="60000"/>
              <a:lumOff val="40000"/>
            </a:schemeClr>
          </a:solidFill>
          <a:ln>
            <a:noFill/>
          </a:ln>
          <a:effectLst/>
        </p:spPr>
        <p:txBody>
          <a:bodyPr lIns="96417" tIns="48208" rIns="96417" bIns="48208" anchor="ctr"/>
          <a:lstStyle/>
          <a:p>
            <a:pPr algn="ctr" defTabSz="1285609" eaLnBrk="1" fontAlgn="auto" hangingPunct="1">
              <a:spcBef>
                <a:spcPts val="0"/>
              </a:spcBef>
              <a:spcAft>
                <a:spcPts val="0"/>
              </a:spcAft>
              <a:defRPr/>
            </a:pPr>
            <a:endParaRPr lang="en-AU" sz="3093" kern="0" dirty="0">
              <a:solidFill>
                <a:prstClr val="white"/>
              </a:solidFill>
              <a:latin typeface="Roboto Bold" charset="0"/>
            </a:endParaRPr>
          </a:p>
        </p:txBody>
      </p:sp>
    </p:spTree>
    <p:extLst>
      <p:ext uri="{BB962C8B-B14F-4D97-AF65-F5344CB8AC3E}">
        <p14:creationId xmlns:p14="http://schemas.microsoft.com/office/powerpoint/2010/main" val="258965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27494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8" name="頁尾版面配置區 7"/>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23172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4" name="頁尾版面配置區 3"/>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4357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838200" y="6356350"/>
            <a:ext cx="2743200" cy="365125"/>
          </a:xfrm>
          <a:prstGeom prst="rect">
            <a:avLst/>
          </a:prstGeom>
        </p:spPr>
        <p:txBody>
          <a:bodyPr/>
          <a:lstStyle/>
          <a:p>
            <a:endParaRPr lang="zh-TW" altLang="en-US"/>
          </a:p>
        </p:txBody>
      </p:sp>
      <p:sp>
        <p:nvSpPr>
          <p:cNvPr id="3" name="頁尾版面配置區 2"/>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58407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投影片編號版面配置區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366914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6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8" r:id="rId14"/>
    <p:sldLayoutId id="2147483671" r:id="rId15"/>
  </p:sldLayoutIdLst>
  <p:hf hdr="0" ftr="0" dt="0"/>
  <p:txStyles>
    <p:titleStyle>
      <a:lvl1pPr algn="l" defTabSz="914400" rtl="0" eaLnBrk="1" latinLnBrk="0" hangingPunct="1">
        <a:lnSpc>
          <a:spcPct val="90000"/>
        </a:lnSpc>
        <a:spcBef>
          <a:spcPct val="0"/>
        </a:spcBef>
        <a:buNone/>
        <a:defRPr sz="4400" b="1" kern="1200" baseline="0">
          <a:solidFill>
            <a:srgbClr val="004529"/>
          </a:solidFill>
          <a:latin typeface="Arial" panose="020B0604020202020204" pitchFamily="34" charset="0"/>
          <a:ea typeface="微軟正黑體" panose="020B0604030504040204" pitchFamily="34" charset="-120"/>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baseline="0">
          <a:solidFill>
            <a:schemeClr val="tx1"/>
          </a:solidFill>
          <a:latin typeface="Arial" panose="020B0604020202020204" pitchFamily="34" charset="0"/>
          <a:ea typeface="微軟正黑體" panose="020B0604030504040204" pitchFamily="34" charset="-120"/>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群組 22"/>
          <p:cNvGrpSpPr>
            <a:grpSpLocks/>
          </p:cNvGrpSpPr>
          <p:nvPr/>
        </p:nvGrpSpPr>
        <p:grpSpPr bwMode="auto">
          <a:xfrm>
            <a:off x="4765338" y="253205"/>
            <a:ext cx="6539259" cy="6364289"/>
            <a:chOff x="4691063" y="228601"/>
            <a:chExt cx="6539258" cy="6364289"/>
          </a:xfrm>
        </p:grpSpPr>
        <p:grpSp>
          <p:nvGrpSpPr>
            <p:cNvPr id="24" name="群組 11"/>
            <p:cNvGrpSpPr>
              <a:grpSpLocks/>
            </p:cNvGrpSpPr>
            <p:nvPr/>
          </p:nvGrpSpPr>
          <p:grpSpPr bwMode="auto">
            <a:xfrm>
              <a:off x="4691063" y="228601"/>
              <a:ext cx="6539258" cy="911225"/>
              <a:chOff x="4917207" y="1782220"/>
              <a:chExt cx="5711392" cy="911293"/>
            </a:xfrm>
          </p:grpSpPr>
          <p:sp>
            <p:nvSpPr>
              <p:cNvPr id="40" name="圆角矩形 36"/>
              <p:cNvSpPr/>
              <p:nvPr/>
            </p:nvSpPr>
            <p:spPr>
              <a:xfrm>
                <a:off x="6226660" y="1782220"/>
                <a:ext cx="4401939" cy="911293"/>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1" name="圆角矩形 40"/>
              <p:cNvSpPr/>
              <p:nvPr/>
            </p:nvSpPr>
            <p:spPr bwMode="auto">
              <a:xfrm>
                <a:off x="4917207" y="1782220"/>
                <a:ext cx="1010776" cy="911293"/>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壹</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5" name="群組 12"/>
            <p:cNvGrpSpPr>
              <a:grpSpLocks/>
            </p:cNvGrpSpPr>
            <p:nvPr/>
          </p:nvGrpSpPr>
          <p:grpSpPr bwMode="auto">
            <a:xfrm>
              <a:off x="4691063" y="1319214"/>
              <a:ext cx="6539258" cy="911225"/>
              <a:chOff x="4917207" y="1817148"/>
              <a:chExt cx="5711392" cy="911293"/>
            </a:xfrm>
          </p:grpSpPr>
          <p:sp>
            <p:nvSpPr>
              <p:cNvPr id="38" name="圆角矩形 36"/>
              <p:cNvSpPr/>
              <p:nvPr/>
            </p:nvSpPr>
            <p:spPr>
              <a:xfrm>
                <a:off x="6226660" y="1817148"/>
                <a:ext cx="4401939" cy="911293"/>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來文修正排行榜</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9" name="圆角矩形 40"/>
              <p:cNvSpPr/>
              <p:nvPr/>
            </p:nvSpPr>
            <p:spPr bwMode="auto">
              <a:xfrm>
                <a:off x="4917207" y="1817148"/>
                <a:ext cx="1010776" cy="911293"/>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貳</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6" name="群組 13"/>
            <p:cNvGrpSpPr>
              <a:grpSpLocks/>
            </p:cNvGrpSpPr>
            <p:nvPr/>
          </p:nvGrpSpPr>
          <p:grpSpPr bwMode="auto">
            <a:xfrm>
              <a:off x="4691063" y="2409826"/>
              <a:ext cx="6539258" cy="911226"/>
              <a:chOff x="4917207" y="1817148"/>
              <a:chExt cx="5711392" cy="911294"/>
            </a:xfrm>
          </p:grpSpPr>
          <p:sp>
            <p:nvSpPr>
              <p:cNvPr id="36" name="圆角矩形 36"/>
              <p:cNvSpPr/>
              <p:nvPr/>
            </p:nvSpPr>
            <p:spPr>
              <a:xfrm>
                <a:off x="6226660" y="1817148"/>
                <a:ext cx="4401939" cy="911293"/>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7" name="圆角矩形 40"/>
              <p:cNvSpPr/>
              <p:nvPr/>
            </p:nvSpPr>
            <p:spPr bwMode="auto">
              <a:xfrm>
                <a:off x="4917207" y="1817149"/>
                <a:ext cx="1010776" cy="911293"/>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參</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7" name="群組 14"/>
            <p:cNvGrpSpPr>
              <a:grpSpLocks/>
            </p:cNvGrpSpPr>
            <p:nvPr/>
          </p:nvGrpSpPr>
          <p:grpSpPr bwMode="auto">
            <a:xfrm>
              <a:off x="4691063" y="4591051"/>
              <a:ext cx="6539258" cy="911225"/>
              <a:chOff x="4917207" y="1831384"/>
              <a:chExt cx="5711391" cy="911254"/>
            </a:xfrm>
          </p:grpSpPr>
          <p:sp>
            <p:nvSpPr>
              <p:cNvPr id="34" name="圆角矩形 36"/>
              <p:cNvSpPr/>
              <p:nvPr/>
            </p:nvSpPr>
            <p:spPr>
              <a:xfrm>
                <a:off x="6226660" y="1831384"/>
                <a:ext cx="4401938" cy="911254"/>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5" name="圆角矩形 40"/>
              <p:cNvSpPr/>
              <p:nvPr/>
            </p:nvSpPr>
            <p:spPr bwMode="auto">
              <a:xfrm>
                <a:off x="4917207" y="1831384"/>
                <a:ext cx="1010776" cy="911254"/>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伍</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8" name="群組 15"/>
            <p:cNvGrpSpPr>
              <a:grpSpLocks/>
            </p:cNvGrpSpPr>
            <p:nvPr/>
          </p:nvGrpSpPr>
          <p:grpSpPr bwMode="auto">
            <a:xfrm>
              <a:off x="4691063" y="5681663"/>
              <a:ext cx="6539258" cy="911227"/>
              <a:chOff x="4917207" y="1831474"/>
              <a:chExt cx="5711392" cy="911256"/>
            </a:xfrm>
          </p:grpSpPr>
          <p:sp>
            <p:nvSpPr>
              <p:cNvPr id="32" name="圆角矩形 36"/>
              <p:cNvSpPr/>
              <p:nvPr/>
            </p:nvSpPr>
            <p:spPr>
              <a:xfrm>
                <a:off x="6226660" y="1831474"/>
                <a:ext cx="4401939" cy="911254"/>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3" name="圆角矩形 40"/>
              <p:cNvSpPr/>
              <p:nvPr/>
            </p:nvSpPr>
            <p:spPr bwMode="auto">
              <a:xfrm>
                <a:off x="4917207" y="1831476"/>
                <a:ext cx="1010776" cy="911254"/>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陸</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9" name="群組 15"/>
            <p:cNvGrpSpPr>
              <a:grpSpLocks/>
            </p:cNvGrpSpPr>
            <p:nvPr/>
          </p:nvGrpSpPr>
          <p:grpSpPr bwMode="auto">
            <a:xfrm>
              <a:off x="4691063" y="3500439"/>
              <a:ext cx="6539258" cy="911225"/>
              <a:chOff x="4917207" y="1823537"/>
              <a:chExt cx="5711392" cy="911254"/>
            </a:xfrm>
          </p:grpSpPr>
          <p:sp>
            <p:nvSpPr>
              <p:cNvPr id="30" name="圆角矩形 36"/>
              <p:cNvSpPr/>
              <p:nvPr/>
            </p:nvSpPr>
            <p:spPr>
              <a:xfrm>
                <a:off x="6226660" y="1823537"/>
                <a:ext cx="4401939" cy="911254"/>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1" name="圆角矩形 40"/>
              <p:cNvSpPr/>
              <p:nvPr/>
            </p:nvSpPr>
            <p:spPr bwMode="auto">
              <a:xfrm>
                <a:off x="4917207" y="1823537"/>
                <a:ext cx="1010776" cy="911254"/>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肆</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
        <p:nvSpPr>
          <p:cNvPr id="2" name="投影片編號版面配置區 1"/>
          <p:cNvSpPr>
            <a:spLocks noGrp="1"/>
          </p:cNvSpPr>
          <p:nvPr>
            <p:ph type="sldNum" sz="quarter" idx="12"/>
          </p:nvPr>
        </p:nvSpPr>
        <p:spPr/>
        <p:txBody>
          <a:bodyPr/>
          <a:lstStyle/>
          <a:p>
            <a:fld id="{D4B37BC5-01F3-4DA6-AE9F-6749599A3EE9}" type="slidenum">
              <a:rPr lang="zh-TW" altLang="en-US" smtClean="0"/>
              <a:t>1</a:t>
            </a:fld>
            <a:endParaRPr lang="zh-TW" altLang="en-US"/>
          </a:p>
        </p:txBody>
      </p:sp>
    </p:spTree>
    <p:extLst>
      <p:ext uri="{BB962C8B-B14F-4D97-AF65-F5344CB8AC3E}">
        <p14:creationId xmlns:p14="http://schemas.microsoft.com/office/powerpoint/2010/main" val="1110545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4-2-11 </a:t>
            </a:r>
            <a:r>
              <a:rPr lang="zh-TW" altLang="en-US" dirty="0"/>
              <a:t>學生修讀科技相關課程情形資料表</a:t>
            </a:r>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474408116"/>
              </p:ext>
            </p:extLst>
          </p:nvPr>
        </p:nvGraphicFramePr>
        <p:xfrm>
          <a:off x="162560" y="1087820"/>
          <a:ext cx="11846560" cy="2632841"/>
        </p:xfrm>
        <a:graphic>
          <a:graphicData uri="http://schemas.openxmlformats.org/drawingml/2006/table">
            <a:tbl>
              <a:tblPr firstRow="1" firstCol="1" bandRow="1"/>
              <a:tblGrid>
                <a:gridCol w="1886957">
                  <a:extLst>
                    <a:ext uri="{9D8B030D-6E8A-4147-A177-3AD203B41FA5}">
                      <a16:colId xmlns:a16="http://schemas.microsoft.com/office/drawing/2014/main" val="2585079803"/>
                    </a:ext>
                  </a:extLst>
                </a:gridCol>
                <a:gridCol w="825062">
                  <a:extLst>
                    <a:ext uri="{9D8B030D-6E8A-4147-A177-3AD203B41FA5}">
                      <a16:colId xmlns:a16="http://schemas.microsoft.com/office/drawing/2014/main" val="625451935"/>
                    </a:ext>
                  </a:extLst>
                </a:gridCol>
                <a:gridCol w="825062">
                  <a:extLst>
                    <a:ext uri="{9D8B030D-6E8A-4147-A177-3AD203B41FA5}">
                      <a16:colId xmlns:a16="http://schemas.microsoft.com/office/drawing/2014/main" val="2360523373"/>
                    </a:ext>
                  </a:extLst>
                </a:gridCol>
                <a:gridCol w="825062">
                  <a:extLst>
                    <a:ext uri="{9D8B030D-6E8A-4147-A177-3AD203B41FA5}">
                      <a16:colId xmlns:a16="http://schemas.microsoft.com/office/drawing/2014/main" val="3250181372"/>
                    </a:ext>
                  </a:extLst>
                </a:gridCol>
                <a:gridCol w="2254469">
                  <a:extLst>
                    <a:ext uri="{9D8B030D-6E8A-4147-A177-3AD203B41FA5}">
                      <a16:colId xmlns:a16="http://schemas.microsoft.com/office/drawing/2014/main" val="752227449"/>
                    </a:ext>
                  </a:extLst>
                </a:gridCol>
                <a:gridCol w="1308538">
                  <a:extLst>
                    <a:ext uri="{9D8B030D-6E8A-4147-A177-3AD203B41FA5}">
                      <a16:colId xmlns:a16="http://schemas.microsoft.com/office/drawing/2014/main" val="3458691607"/>
                    </a:ext>
                  </a:extLst>
                </a:gridCol>
                <a:gridCol w="1308538">
                  <a:extLst>
                    <a:ext uri="{9D8B030D-6E8A-4147-A177-3AD203B41FA5}">
                      <a16:colId xmlns:a16="http://schemas.microsoft.com/office/drawing/2014/main" val="54122454"/>
                    </a:ext>
                  </a:extLst>
                </a:gridCol>
                <a:gridCol w="1306436">
                  <a:extLst>
                    <a:ext uri="{9D8B030D-6E8A-4147-A177-3AD203B41FA5}">
                      <a16:colId xmlns:a16="http://schemas.microsoft.com/office/drawing/2014/main" val="2140758238"/>
                    </a:ext>
                  </a:extLst>
                </a:gridCol>
                <a:gridCol w="1306436">
                  <a:extLst>
                    <a:ext uri="{9D8B030D-6E8A-4147-A177-3AD203B41FA5}">
                      <a16:colId xmlns:a16="http://schemas.microsoft.com/office/drawing/2014/main" val="2582400872"/>
                    </a:ext>
                  </a:extLst>
                </a:gridCol>
              </a:tblGrid>
              <a:tr h="1705868">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學年度</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學期</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學院</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系所</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學制</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正式學籍之在學學生總人數</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曾修讀程式設計課程學生人數</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曾修讀數位科技微學程學生人數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2141129654"/>
                  </a:ext>
                </a:extLst>
              </a:tr>
              <a:tr h="92697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系統自動帶入</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28296157"/>
                  </a:ext>
                </a:extLst>
              </a:tr>
            </a:tbl>
          </a:graphicData>
        </a:graphic>
      </p:graphicFrame>
      <p:sp>
        <p:nvSpPr>
          <p:cNvPr id="4" name="內容版面配置區 3"/>
          <p:cNvSpPr>
            <a:spLocks noGrp="1"/>
          </p:cNvSpPr>
          <p:nvPr>
            <p:ph sz="quarter" idx="14"/>
          </p:nvPr>
        </p:nvSpPr>
        <p:spPr/>
        <p:txBody>
          <a:bodyPr>
            <a:normAutofit fontScale="92500" lnSpcReduction="200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smtClean="0">
                <a:solidFill>
                  <a:srgbClr val="FF0000"/>
                </a:solidFill>
              </a:rPr>
              <a:t>男、女學生</a:t>
            </a:r>
            <a:r>
              <a:rPr lang="zh-TW" altLang="en-US" b="1" dirty="0">
                <a:solidFill>
                  <a:srgbClr val="FF0000"/>
                </a:solidFill>
              </a:rPr>
              <a:t>人數</a:t>
            </a:r>
          </a:p>
          <a:p>
            <a:r>
              <a:rPr lang="zh-TW" altLang="en-US" dirty="0" smtClean="0">
                <a:latin typeface="微軟正黑體" panose="020B0604030504040204" pitchFamily="34" charset="-120"/>
              </a:rPr>
              <a:t>「</a:t>
            </a:r>
            <a:r>
              <a:rPr lang="zh-TW" altLang="en-US" dirty="0" smtClean="0"/>
              <a:t>曾</a:t>
            </a:r>
            <a:r>
              <a:rPr lang="zh-TW" altLang="en-US" dirty="0"/>
              <a:t>修讀程式設計</a:t>
            </a:r>
            <a:r>
              <a:rPr lang="zh-TW" altLang="en-US" dirty="0" smtClean="0"/>
              <a:t>課程</a:t>
            </a:r>
            <a:r>
              <a:rPr lang="zh-TW" altLang="en-US" dirty="0" smtClean="0">
                <a:latin typeface="微軟正黑體" panose="020B0604030504040204" pitchFamily="34" charset="-120"/>
              </a:rPr>
              <a:t>」</a:t>
            </a:r>
            <a:r>
              <a:rPr lang="zh-TW" altLang="en-US" dirty="0" smtClean="0"/>
              <a:t>、</a:t>
            </a:r>
            <a:r>
              <a:rPr lang="zh-TW" altLang="en-US" dirty="0" smtClean="0">
                <a:latin typeface="微軟正黑體" panose="020B0604030504040204" pitchFamily="34" charset="-120"/>
              </a:rPr>
              <a:t>「</a:t>
            </a:r>
            <a:r>
              <a:rPr lang="zh-TW" altLang="en-US" dirty="0" smtClean="0"/>
              <a:t>曾</a:t>
            </a:r>
            <a:r>
              <a:rPr lang="zh-TW" altLang="en-US" dirty="0"/>
              <a:t>修讀數位科技微</a:t>
            </a:r>
            <a:r>
              <a:rPr lang="zh-TW" altLang="en-US" dirty="0" smtClean="0"/>
              <a:t>學程</a:t>
            </a:r>
            <a:r>
              <a:rPr lang="zh-TW" altLang="en-US" dirty="0" smtClean="0">
                <a:latin typeface="微軟正黑體" panose="020B0604030504040204" pitchFamily="34" charset="-120"/>
              </a:rPr>
              <a:t>」請分別填報</a:t>
            </a:r>
            <a:r>
              <a:rPr lang="zh-TW" altLang="en-US" b="1" dirty="0" smtClean="0">
                <a:solidFill>
                  <a:srgbClr val="FF0000"/>
                </a:solidFill>
                <a:latin typeface="微軟正黑體" panose="020B0604030504040204" pitchFamily="34" charset="-120"/>
              </a:rPr>
              <a:t>男、女學生人數</a:t>
            </a:r>
            <a:endParaRPr lang="en-US" altLang="zh-TW" b="1" dirty="0" smtClean="0">
              <a:solidFill>
                <a:srgbClr val="FF0000"/>
              </a:solidFill>
              <a:latin typeface="微軟正黑體" panose="020B0604030504040204" pitchFamily="34" charset="-120"/>
            </a:endParaRPr>
          </a:p>
          <a:p>
            <a:pPr marL="0" indent="0">
              <a:buNone/>
            </a:pPr>
            <a:r>
              <a:rPr lang="en-US" altLang="zh-TW" b="1" dirty="0" smtClean="0"/>
              <a:t>【</a:t>
            </a:r>
            <a:r>
              <a:rPr lang="zh-TW" altLang="en-US" b="1" dirty="0" smtClean="0"/>
              <a:t>修正定義</a:t>
            </a:r>
            <a:r>
              <a:rPr lang="en-US" altLang="zh-TW" b="1" dirty="0" smtClean="0"/>
              <a:t>】</a:t>
            </a:r>
            <a:r>
              <a:rPr lang="zh-TW" altLang="en-US" b="1" dirty="0" smtClean="0"/>
              <a:t>：</a:t>
            </a:r>
            <a:r>
              <a:rPr lang="zh-TW" altLang="en-US" b="1" dirty="0" smtClean="0">
                <a:solidFill>
                  <a:srgbClr val="FF0000"/>
                </a:solidFill>
              </a:rPr>
              <a:t>曾</a:t>
            </a:r>
            <a:r>
              <a:rPr lang="zh-TW" altLang="en-US" b="1" dirty="0">
                <a:solidFill>
                  <a:srgbClr val="FF0000"/>
                </a:solidFill>
              </a:rPr>
              <a:t>修讀數位科技微學程學生</a:t>
            </a:r>
            <a:r>
              <a:rPr lang="zh-TW" altLang="en-US" b="1" dirty="0" smtClean="0">
                <a:solidFill>
                  <a:srgbClr val="FF0000"/>
                </a:solidFill>
              </a:rPr>
              <a:t>人數</a:t>
            </a:r>
            <a:endParaRPr lang="en-US" altLang="zh-TW" dirty="0" smtClean="0"/>
          </a:p>
          <a:p>
            <a:r>
              <a:rPr lang="zh-TW" altLang="en-US" b="1" dirty="0" smtClean="0">
                <a:solidFill>
                  <a:srgbClr val="FF0000"/>
                </a:solidFill>
              </a:rPr>
              <a:t>數位</a:t>
            </a:r>
            <a:r>
              <a:rPr lang="zh-TW" altLang="en-US" b="1" dirty="0">
                <a:solidFill>
                  <a:srgbClr val="FF0000"/>
                </a:solidFill>
              </a:rPr>
              <a:t>科技微學程</a:t>
            </a:r>
            <a:r>
              <a:rPr lang="zh-TW" altLang="en-US" dirty="0"/>
              <a:t>：教育部為擴增培育具備資通訊數位能力的跨領域人才，鼓勵學校開設數位科技相關微學程，由學校採「院內跨系所整合、跨院系所聯合、或訂為全校通識」等方式開設「校級或院級」微學程，並由學校納入相關學程或微學程之規定</a:t>
            </a:r>
            <a:r>
              <a:rPr lang="en-US" altLang="zh-TW" dirty="0"/>
              <a:t>(</a:t>
            </a:r>
            <a:r>
              <a:rPr lang="zh-TW" altLang="en-US" dirty="0"/>
              <a:t>規章程序應完備</a:t>
            </a:r>
            <a:r>
              <a:rPr lang="en-US" altLang="zh-TW" dirty="0"/>
              <a:t>)</a:t>
            </a:r>
            <a:r>
              <a:rPr lang="zh-TW" altLang="en-US" dirty="0" smtClean="0"/>
              <a:t>辦理 </a:t>
            </a:r>
            <a:r>
              <a:rPr lang="en-US" altLang="zh-TW" dirty="0" smtClean="0"/>
              <a:t>(</a:t>
            </a:r>
            <a:r>
              <a:rPr lang="zh-TW" altLang="en-US" dirty="0"/>
              <a:t>微學程課程規劃重點</a:t>
            </a:r>
            <a:r>
              <a:rPr lang="zh-TW" altLang="en-US" dirty="0" smtClean="0"/>
              <a:t>請</a:t>
            </a:r>
            <a:r>
              <a:rPr lang="zh-TW" altLang="en-US" dirty="0"/>
              <a:t>參閱教育部公布「大專校院非資通訊系所開設「數位科技微學</a:t>
            </a:r>
            <a:r>
              <a:rPr lang="zh-TW" altLang="en-US" dirty="0" smtClean="0"/>
              <a:t>程」指引辦理</a:t>
            </a:r>
            <a:r>
              <a:rPr lang="zh-TW" altLang="en-US" dirty="0"/>
              <a:t>」</a:t>
            </a:r>
            <a:r>
              <a:rPr lang="en-US" altLang="zh-TW" dirty="0" smtClean="0"/>
              <a:t>)</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月因應「技職司」</a:t>
            </a:r>
            <a:r>
              <a:rPr lang="zh-TW" altLang="en-US" sz="1800" dirty="0" smtClean="0"/>
              <a:t>需求新增欄位</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06</a:t>
            </a:r>
            <a:endParaRPr lang="zh-TW" altLang="en-US" dirty="0"/>
          </a:p>
        </p:txBody>
      </p:sp>
      <p:sp>
        <p:nvSpPr>
          <p:cNvPr id="3" name="投影片編號版面配置區 2"/>
          <p:cNvSpPr>
            <a:spLocks noGrp="1"/>
          </p:cNvSpPr>
          <p:nvPr>
            <p:ph type="sldNum" sz="quarter" idx="12"/>
          </p:nvPr>
        </p:nvSpPr>
        <p:spPr/>
        <p:txBody>
          <a:bodyPr/>
          <a:lstStyle/>
          <a:p>
            <a:fld id="{D4B37BC5-01F3-4DA6-AE9F-6749599A3EE9}" type="slidenum">
              <a:rPr lang="zh-TW" altLang="en-US" smtClean="0"/>
              <a:t>10</a:t>
            </a:fld>
            <a:endParaRPr lang="zh-TW" altLang="en-US"/>
          </a:p>
        </p:txBody>
      </p:sp>
    </p:spTree>
    <p:extLst>
      <p:ext uri="{BB962C8B-B14F-4D97-AF65-F5344CB8AC3E}">
        <p14:creationId xmlns:p14="http://schemas.microsoft.com/office/powerpoint/2010/main" val="1237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4-2-11 </a:t>
            </a:r>
            <a:r>
              <a:rPr lang="zh-TW" altLang="en-US" dirty="0"/>
              <a:t>學生修讀科技相關課程情形資料表</a:t>
            </a:r>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568403200"/>
              </p:ext>
            </p:extLst>
          </p:nvPr>
        </p:nvGraphicFramePr>
        <p:xfrm>
          <a:off x="162560" y="1087820"/>
          <a:ext cx="11846560" cy="2632841"/>
        </p:xfrm>
        <a:graphic>
          <a:graphicData uri="http://schemas.openxmlformats.org/drawingml/2006/table">
            <a:tbl>
              <a:tblPr firstRow="1" firstCol="1" bandRow="1"/>
              <a:tblGrid>
                <a:gridCol w="1886957">
                  <a:extLst>
                    <a:ext uri="{9D8B030D-6E8A-4147-A177-3AD203B41FA5}">
                      <a16:colId xmlns:a16="http://schemas.microsoft.com/office/drawing/2014/main" val="2585079803"/>
                    </a:ext>
                  </a:extLst>
                </a:gridCol>
                <a:gridCol w="825062">
                  <a:extLst>
                    <a:ext uri="{9D8B030D-6E8A-4147-A177-3AD203B41FA5}">
                      <a16:colId xmlns:a16="http://schemas.microsoft.com/office/drawing/2014/main" val="625451935"/>
                    </a:ext>
                  </a:extLst>
                </a:gridCol>
                <a:gridCol w="825062">
                  <a:extLst>
                    <a:ext uri="{9D8B030D-6E8A-4147-A177-3AD203B41FA5}">
                      <a16:colId xmlns:a16="http://schemas.microsoft.com/office/drawing/2014/main" val="2360523373"/>
                    </a:ext>
                  </a:extLst>
                </a:gridCol>
                <a:gridCol w="825062">
                  <a:extLst>
                    <a:ext uri="{9D8B030D-6E8A-4147-A177-3AD203B41FA5}">
                      <a16:colId xmlns:a16="http://schemas.microsoft.com/office/drawing/2014/main" val="3250181372"/>
                    </a:ext>
                  </a:extLst>
                </a:gridCol>
                <a:gridCol w="2254469">
                  <a:extLst>
                    <a:ext uri="{9D8B030D-6E8A-4147-A177-3AD203B41FA5}">
                      <a16:colId xmlns:a16="http://schemas.microsoft.com/office/drawing/2014/main" val="752227449"/>
                    </a:ext>
                  </a:extLst>
                </a:gridCol>
                <a:gridCol w="1308538">
                  <a:extLst>
                    <a:ext uri="{9D8B030D-6E8A-4147-A177-3AD203B41FA5}">
                      <a16:colId xmlns:a16="http://schemas.microsoft.com/office/drawing/2014/main" val="3458691607"/>
                    </a:ext>
                  </a:extLst>
                </a:gridCol>
                <a:gridCol w="1308538">
                  <a:extLst>
                    <a:ext uri="{9D8B030D-6E8A-4147-A177-3AD203B41FA5}">
                      <a16:colId xmlns:a16="http://schemas.microsoft.com/office/drawing/2014/main" val="54122454"/>
                    </a:ext>
                  </a:extLst>
                </a:gridCol>
                <a:gridCol w="1306436">
                  <a:extLst>
                    <a:ext uri="{9D8B030D-6E8A-4147-A177-3AD203B41FA5}">
                      <a16:colId xmlns:a16="http://schemas.microsoft.com/office/drawing/2014/main" val="2140758238"/>
                    </a:ext>
                  </a:extLst>
                </a:gridCol>
                <a:gridCol w="1306436">
                  <a:extLst>
                    <a:ext uri="{9D8B030D-6E8A-4147-A177-3AD203B41FA5}">
                      <a16:colId xmlns:a16="http://schemas.microsoft.com/office/drawing/2014/main" val="2582400872"/>
                    </a:ext>
                  </a:extLst>
                </a:gridCol>
              </a:tblGrid>
              <a:tr h="1705868">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學年度</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學期</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學院</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系所</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學制</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正式學籍之在學學生總人數</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曾修讀程式設計課程學生人數</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曾修讀數位科技微學程學生人數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2141129654"/>
                  </a:ext>
                </a:extLst>
              </a:tr>
              <a:tr h="92697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系統自動帶入</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296157"/>
                  </a:ext>
                </a:extLst>
              </a:tr>
            </a:tbl>
          </a:graphicData>
        </a:graphic>
      </p:graphicFrame>
      <p:sp>
        <p:nvSpPr>
          <p:cNvPr id="4" name="內容版面配置區 3"/>
          <p:cNvSpPr>
            <a:spLocks noGrp="1"/>
          </p:cNvSpPr>
          <p:nvPr>
            <p:ph sz="quarter" idx="14"/>
          </p:nvPr>
        </p:nvSpPr>
        <p:spPr/>
        <p:txBody>
          <a:bodyPr>
            <a:normAutofit fontScale="92500"/>
          </a:bodyPr>
          <a:lstStyle/>
          <a:p>
            <a:pPr marL="0" indent="0">
              <a:buNone/>
            </a:pPr>
            <a:r>
              <a:rPr lang="en-US" altLang="zh-TW" b="1" dirty="0" smtClean="0"/>
              <a:t>【</a:t>
            </a:r>
            <a:r>
              <a:rPr lang="zh-TW" altLang="en-US" b="1" dirty="0" smtClean="0"/>
              <a:t>修正定義</a:t>
            </a:r>
            <a:r>
              <a:rPr lang="en-US" altLang="zh-TW" b="1" dirty="0" smtClean="0"/>
              <a:t>】</a:t>
            </a:r>
            <a:r>
              <a:rPr lang="zh-TW" altLang="en-US" b="1" dirty="0" smtClean="0"/>
              <a:t>：</a:t>
            </a:r>
            <a:r>
              <a:rPr lang="zh-TW" altLang="en-US" b="1" dirty="0" smtClean="0">
                <a:solidFill>
                  <a:srgbClr val="FF0000"/>
                </a:solidFill>
              </a:rPr>
              <a:t>曾</a:t>
            </a:r>
            <a:r>
              <a:rPr lang="zh-TW" altLang="en-US" b="1" dirty="0">
                <a:solidFill>
                  <a:srgbClr val="FF0000"/>
                </a:solidFill>
              </a:rPr>
              <a:t>修讀數位科技微學程學生</a:t>
            </a:r>
            <a:r>
              <a:rPr lang="zh-TW" altLang="en-US" b="1" dirty="0" smtClean="0">
                <a:solidFill>
                  <a:srgbClr val="FF0000"/>
                </a:solidFill>
              </a:rPr>
              <a:t>人數</a:t>
            </a:r>
            <a:endParaRPr lang="en-US" altLang="zh-TW" dirty="0" smtClean="0"/>
          </a:p>
          <a:p>
            <a:r>
              <a:rPr lang="zh-TW" altLang="en-US" dirty="0" smtClean="0"/>
              <a:t>曾</a:t>
            </a:r>
            <a:r>
              <a:rPr lang="zh-TW" altLang="en-US" dirty="0"/>
              <a:t>修讀數位科技微學程之在學學生人數：係指學生在</a:t>
            </a:r>
            <a:r>
              <a:rPr lang="zh-TW" altLang="en-US" b="1" dirty="0">
                <a:solidFill>
                  <a:srgbClr val="FF0000"/>
                </a:solidFill>
              </a:rPr>
              <a:t>任一學期</a:t>
            </a:r>
            <a:r>
              <a:rPr lang="zh-TW" altLang="en-US" dirty="0"/>
              <a:t>期間曾修讀數位科技微學程</a:t>
            </a:r>
            <a:r>
              <a:rPr lang="en-US" altLang="zh-TW" dirty="0"/>
              <a:t>(</a:t>
            </a:r>
            <a:r>
              <a:rPr lang="zh-TW" altLang="en-US" dirty="0"/>
              <a:t>包含資料調查基準日正在修讀者</a:t>
            </a:r>
            <a:r>
              <a:rPr lang="en-US" altLang="zh-TW" dirty="0"/>
              <a:t>)</a:t>
            </a:r>
            <a:r>
              <a:rPr lang="zh-TW" altLang="en-US" dirty="0"/>
              <a:t>，而該課程學分</a:t>
            </a:r>
            <a:r>
              <a:rPr lang="zh-TW" altLang="en-US" b="1" dirty="0">
                <a:solidFill>
                  <a:srgbClr val="FF0000"/>
                </a:solidFill>
              </a:rPr>
              <a:t>無論學生是否取得學分數</a:t>
            </a:r>
            <a:r>
              <a:rPr lang="zh-TW" altLang="en-US" dirty="0"/>
              <a:t>，皆需</a:t>
            </a:r>
            <a:r>
              <a:rPr lang="zh-TW" altLang="en-US" dirty="0" smtClean="0"/>
              <a:t>填報。</a:t>
            </a:r>
            <a:endParaRPr lang="en-US" altLang="zh-TW" dirty="0" smtClean="0"/>
          </a:p>
          <a:p>
            <a:r>
              <a:rPr lang="en-US" altLang="zh-TW" dirty="0" smtClean="0"/>
              <a:t>【</a:t>
            </a:r>
            <a:r>
              <a:rPr lang="zh-TW" altLang="en-US" dirty="0"/>
              <a:t>曾修讀數位科技微學程之在學學生人數</a:t>
            </a:r>
            <a:r>
              <a:rPr lang="en-US" altLang="zh-TW" dirty="0" smtClean="0"/>
              <a:t>】(</a:t>
            </a:r>
            <a:r>
              <a:rPr lang="zh-TW" altLang="en-US" dirty="0"/>
              <a:t>包含正在修讀者</a:t>
            </a:r>
            <a:r>
              <a:rPr lang="en-US" altLang="zh-TW" dirty="0"/>
              <a:t>)</a:t>
            </a:r>
            <a:r>
              <a:rPr lang="zh-TW" altLang="en-US" dirty="0"/>
              <a:t>，請以</a:t>
            </a:r>
            <a:r>
              <a:rPr lang="zh-TW" altLang="en-US" b="1" dirty="0">
                <a:solidFill>
                  <a:srgbClr val="FF0000"/>
                </a:solidFill>
              </a:rPr>
              <a:t>「人數」</a:t>
            </a:r>
            <a:r>
              <a:rPr lang="zh-TW" altLang="en-US" dirty="0"/>
              <a:t>進行</a:t>
            </a:r>
            <a:r>
              <a:rPr lang="zh-TW" altLang="en-US" dirty="0" smtClean="0"/>
              <a:t>統計。</a:t>
            </a:r>
            <a:endParaRPr lang="en-US" altLang="zh-TW" dirty="0"/>
          </a:p>
          <a:p>
            <a:r>
              <a:rPr lang="zh-TW" altLang="en-US" dirty="0" smtClean="0"/>
              <a:t>若</a:t>
            </a:r>
            <a:r>
              <a:rPr lang="zh-TW" altLang="en-US" b="1" dirty="0">
                <a:solidFill>
                  <a:srgbClr val="FF0000"/>
                </a:solidFill>
              </a:rPr>
              <a:t>同一學生</a:t>
            </a:r>
            <a:r>
              <a:rPr lang="zh-TW" altLang="en-US" dirty="0"/>
              <a:t>，在學期間修讀不只</a:t>
            </a:r>
            <a:r>
              <a:rPr lang="en-US" altLang="zh-TW" dirty="0"/>
              <a:t>1</a:t>
            </a:r>
            <a:r>
              <a:rPr lang="zh-TW" altLang="en-US" dirty="0"/>
              <a:t>門或</a:t>
            </a:r>
            <a:r>
              <a:rPr lang="en-US" altLang="zh-TW" dirty="0"/>
              <a:t>1</a:t>
            </a:r>
            <a:r>
              <a:rPr lang="zh-TW" altLang="en-US" dirty="0"/>
              <a:t>次數位科技微學程者，仍請以</a:t>
            </a:r>
            <a:r>
              <a:rPr lang="en-US" altLang="zh-TW" b="1" dirty="0">
                <a:solidFill>
                  <a:srgbClr val="FF0000"/>
                </a:solidFill>
              </a:rPr>
              <a:t>1</a:t>
            </a:r>
            <a:r>
              <a:rPr lang="zh-TW" altLang="en-US" b="1" dirty="0">
                <a:solidFill>
                  <a:srgbClr val="FF0000"/>
                </a:solidFill>
              </a:rPr>
              <a:t>人計算</a:t>
            </a:r>
            <a:r>
              <a:rPr lang="zh-TW" altLang="en-US" dirty="0" smtClean="0"/>
              <a:t>。</a:t>
            </a:r>
            <a:endParaRPr lang="en-US" altLang="zh-TW" sz="2200" dirty="0" smtClean="0"/>
          </a:p>
          <a:p>
            <a:pPr marL="0" indent="0" algn="r">
              <a:buNone/>
            </a:pPr>
            <a:r>
              <a:rPr lang="en-US" altLang="zh-TW" sz="1800" dirty="0" smtClean="0"/>
              <a:t>【110</a:t>
            </a:r>
            <a:r>
              <a:rPr lang="zh-TW" altLang="en-US" sz="1800" dirty="0" smtClean="0"/>
              <a:t>年</a:t>
            </a:r>
            <a:r>
              <a:rPr lang="en-US" altLang="zh-TW" sz="1800" dirty="0" smtClean="0"/>
              <a:t>3</a:t>
            </a:r>
            <a:r>
              <a:rPr lang="zh-TW" altLang="en-US" sz="1800" dirty="0" smtClean="0"/>
              <a:t>月因應「技職司」需求新增欄位</a:t>
            </a:r>
            <a:r>
              <a:rPr lang="en-US" altLang="zh-TW" sz="1800" dirty="0" smtClean="0"/>
              <a:t>】</a:t>
            </a:r>
          </a:p>
        </p:txBody>
      </p:sp>
      <p:sp>
        <p:nvSpPr>
          <p:cNvPr id="5" name="文字版面配置區 4"/>
          <p:cNvSpPr>
            <a:spLocks noGrp="1"/>
          </p:cNvSpPr>
          <p:nvPr>
            <p:ph type="body" sz="quarter" idx="15"/>
          </p:nvPr>
        </p:nvSpPr>
        <p:spPr/>
        <p:txBody>
          <a:bodyPr/>
          <a:lstStyle/>
          <a:p>
            <a:r>
              <a:rPr lang="en-US" altLang="zh-TW" dirty="0" smtClean="0"/>
              <a:t>06</a:t>
            </a:r>
            <a:endParaRPr lang="zh-TW" altLang="en-US" dirty="0"/>
          </a:p>
        </p:txBody>
      </p:sp>
      <p:sp>
        <p:nvSpPr>
          <p:cNvPr id="3" name="投影片編號版面配置區 2"/>
          <p:cNvSpPr>
            <a:spLocks noGrp="1"/>
          </p:cNvSpPr>
          <p:nvPr>
            <p:ph type="sldNum" sz="quarter" idx="12"/>
          </p:nvPr>
        </p:nvSpPr>
        <p:spPr/>
        <p:txBody>
          <a:bodyPr/>
          <a:lstStyle/>
          <a:p>
            <a:fld id="{D4B37BC5-01F3-4DA6-AE9F-6749599A3EE9}" type="slidenum">
              <a:rPr lang="zh-TW" altLang="en-US" smtClean="0"/>
              <a:t>11</a:t>
            </a:fld>
            <a:endParaRPr lang="zh-TW" altLang="en-US" dirty="0"/>
          </a:p>
        </p:txBody>
      </p:sp>
    </p:spTree>
    <p:extLst>
      <p:ext uri="{BB962C8B-B14F-4D97-AF65-F5344CB8AC3E}">
        <p14:creationId xmlns:p14="http://schemas.microsoft.com/office/powerpoint/2010/main" val="2460352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4-2-11 </a:t>
            </a:r>
            <a:r>
              <a:rPr lang="zh-TW" altLang="en-US" dirty="0"/>
              <a:t>學生修讀科技相關課程情形資料表</a:t>
            </a:r>
          </a:p>
        </p:txBody>
      </p:sp>
      <p:graphicFrame>
        <p:nvGraphicFramePr>
          <p:cNvPr id="6" name="內容版面配置區 5"/>
          <p:cNvGraphicFramePr>
            <a:graphicFrameLocks noGrp="1"/>
          </p:cNvGraphicFramePr>
          <p:nvPr>
            <p:ph sz="quarter" idx="13"/>
            <p:extLst/>
          </p:nvPr>
        </p:nvGraphicFramePr>
        <p:xfrm>
          <a:off x="162560" y="1087820"/>
          <a:ext cx="11846560" cy="2632841"/>
        </p:xfrm>
        <a:graphic>
          <a:graphicData uri="http://schemas.openxmlformats.org/drawingml/2006/table">
            <a:tbl>
              <a:tblPr firstRow="1" firstCol="1" bandRow="1"/>
              <a:tblGrid>
                <a:gridCol w="1886957">
                  <a:extLst>
                    <a:ext uri="{9D8B030D-6E8A-4147-A177-3AD203B41FA5}">
                      <a16:colId xmlns:a16="http://schemas.microsoft.com/office/drawing/2014/main" val="2585079803"/>
                    </a:ext>
                  </a:extLst>
                </a:gridCol>
                <a:gridCol w="825062">
                  <a:extLst>
                    <a:ext uri="{9D8B030D-6E8A-4147-A177-3AD203B41FA5}">
                      <a16:colId xmlns:a16="http://schemas.microsoft.com/office/drawing/2014/main" val="625451935"/>
                    </a:ext>
                  </a:extLst>
                </a:gridCol>
                <a:gridCol w="825062">
                  <a:extLst>
                    <a:ext uri="{9D8B030D-6E8A-4147-A177-3AD203B41FA5}">
                      <a16:colId xmlns:a16="http://schemas.microsoft.com/office/drawing/2014/main" val="2360523373"/>
                    </a:ext>
                  </a:extLst>
                </a:gridCol>
                <a:gridCol w="825062">
                  <a:extLst>
                    <a:ext uri="{9D8B030D-6E8A-4147-A177-3AD203B41FA5}">
                      <a16:colId xmlns:a16="http://schemas.microsoft.com/office/drawing/2014/main" val="3250181372"/>
                    </a:ext>
                  </a:extLst>
                </a:gridCol>
                <a:gridCol w="2254469">
                  <a:extLst>
                    <a:ext uri="{9D8B030D-6E8A-4147-A177-3AD203B41FA5}">
                      <a16:colId xmlns:a16="http://schemas.microsoft.com/office/drawing/2014/main" val="752227449"/>
                    </a:ext>
                  </a:extLst>
                </a:gridCol>
                <a:gridCol w="1308538">
                  <a:extLst>
                    <a:ext uri="{9D8B030D-6E8A-4147-A177-3AD203B41FA5}">
                      <a16:colId xmlns:a16="http://schemas.microsoft.com/office/drawing/2014/main" val="3458691607"/>
                    </a:ext>
                  </a:extLst>
                </a:gridCol>
                <a:gridCol w="1308538">
                  <a:extLst>
                    <a:ext uri="{9D8B030D-6E8A-4147-A177-3AD203B41FA5}">
                      <a16:colId xmlns:a16="http://schemas.microsoft.com/office/drawing/2014/main" val="54122454"/>
                    </a:ext>
                  </a:extLst>
                </a:gridCol>
                <a:gridCol w="1306436">
                  <a:extLst>
                    <a:ext uri="{9D8B030D-6E8A-4147-A177-3AD203B41FA5}">
                      <a16:colId xmlns:a16="http://schemas.microsoft.com/office/drawing/2014/main" val="2140758238"/>
                    </a:ext>
                  </a:extLst>
                </a:gridCol>
                <a:gridCol w="1306436">
                  <a:extLst>
                    <a:ext uri="{9D8B030D-6E8A-4147-A177-3AD203B41FA5}">
                      <a16:colId xmlns:a16="http://schemas.microsoft.com/office/drawing/2014/main" val="2582400872"/>
                    </a:ext>
                  </a:extLst>
                </a:gridCol>
              </a:tblGrid>
              <a:tr h="1705868">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學年度</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學期</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學院</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系所</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學制</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正式學籍之在學學生總人數</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曾修讀程式設計課程學生人數</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曾修讀數位科技微學程學生人數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2141129654"/>
                  </a:ext>
                </a:extLst>
              </a:tr>
              <a:tr h="92697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系統自動帶入</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男</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0" kern="100" dirty="0">
                          <a:solidFill>
                            <a:schemeClr val="tx1"/>
                          </a:solidFill>
                          <a:effectLst/>
                          <a:latin typeface="Calibri" panose="020F0502020204030204" pitchFamily="34" charset="0"/>
                          <a:ea typeface="標楷體" panose="03000509000000000000" pitchFamily="65" charset="-120"/>
                          <a:cs typeface="Times New Roman" panose="02020603050405020304" pitchFamily="18" charset="0"/>
                        </a:rPr>
                        <a:t>女</a:t>
                      </a:r>
                      <a:endParaRPr lang="zh-TW" sz="2400" b="0" kern="100" dirty="0">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296157"/>
                  </a:ext>
                </a:extLst>
              </a:tr>
            </a:tbl>
          </a:graphicData>
        </a:graphic>
      </p:graphicFrame>
      <p:sp>
        <p:nvSpPr>
          <p:cNvPr id="4" name="內容版面配置區 3"/>
          <p:cNvSpPr>
            <a:spLocks noGrp="1"/>
          </p:cNvSpPr>
          <p:nvPr>
            <p:ph sz="quarter" idx="14"/>
          </p:nvPr>
        </p:nvSpPr>
        <p:spPr/>
        <p:txBody>
          <a:bodyPr>
            <a:normAutofit lnSpcReduction="10000"/>
          </a:bodyPr>
          <a:lstStyle/>
          <a:p>
            <a:pPr marL="0" indent="0">
              <a:buNone/>
            </a:pPr>
            <a:r>
              <a:rPr lang="en-US" altLang="zh-TW" b="1" dirty="0" smtClean="0"/>
              <a:t>【</a:t>
            </a:r>
            <a:r>
              <a:rPr lang="zh-TW" altLang="en-US" b="1" dirty="0" smtClean="0"/>
              <a:t>修正定義</a:t>
            </a:r>
            <a:r>
              <a:rPr lang="en-US" altLang="zh-TW" b="1" dirty="0" smtClean="0"/>
              <a:t>】</a:t>
            </a:r>
            <a:r>
              <a:rPr lang="zh-TW" altLang="en-US" b="1" dirty="0" smtClean="0"/>
              <a:t>：</a:t>
            </a:r>
            <a:r>
              <a:rPr lang="zh-TW" altLang="en-US" b="1" dirty="0" smtClean="0">
                <a:solidFill>
                  <a:srgbClr val="FF0000"/>
                </a:solidFill>
              </a:rPr>
              <a:t>曾</a:t>
            </a:r>
            <a:r>
              <a:rPr lang="zh-TW" altLang="en-US" b="1" dirty="0">
                <a:solidFill>
                  <a:srgbClr val="FF0000"/>
                </a:solidFill>
              </a:rPr>
              <a:t>修讀數位科技微學程學生</a:t>
            </a:r>
            <a:r>
              <a:rPr lang="zh-TW" altLang="en-US" b="1" dirty="0" smtClean="0">
                <a:solidFill>
                  <a:srgbClr val="FF0000"/>
                </a:solidFill>
              </a:rPr>
              <a:t>人數</a:t>
            </a:r>
            <a:endParaRPr lang="en-US" altLang="zh-TW" dirty="0" smtClean="0"/>
          </a:p>
          <a:p>
            <a:r>
              <a:rPr lang="zh-TW" altLang="en-US" dirty="0" smtClean="0"/>
              <a:t>若</a:t>
            </a:r>
            <a:r>
              <a:rPr lang="zh-TW" altLang="en-US" dirty="0"/>
              <a:t>學生僅</a:t>
            </a:r>
            <a:r>
              <a:rPr lang="zh-TW" altLang="en-US" b="1" dirty="0">
                <a:solidFill>
                  <a:srgbClr val="FF0000"/>
                </a:solidFill>
              </a:rPr>
              <a:t>修讀數位科技微學程之「部份課程」</a:t>
            </a:r>
            <a:r>
              <a:rPr lang="zh-TW" altLang="en-US" dirty="0"/>
              <a:t>，但未完成該微學程之「全部」應修課程學分者，</a:t>
            </a:r>
            <a:r>
              <a:rPr lang="zh-TW" altLang="en-US" b="1" dirty="0">
                <a:solidFill>
                  <a:srgbClr val="FF0000"/>
                </a:solidFill>
              </a:rPr>
              <a:t>仍請視其為</a:t>
            </a:r>
            <a:r>
              <a:rPr lang="en-US" altLang="zh-TW" b="1" dirty="0">
                <a:solidFill>
                  <a:srgbClr val="FF0000"/>
                </a:solidFill>
              </a:rPr>
              <a:t>【</a:t>
            </a:r>
            <a:r>
              <a:rPr lang="zh-TW" altLang="en-US" b="1" dirty="0">
                <a:solidFill>
                  <a:srgbClr val="FF0000"/>
                </a:solidFill>
              </a:rPr>
              <a:t>曾修讀數位科技微學程學生人數</a:t>
            </a:r>
            <a:r>
              <a:rPr lang="en-US" altLang="zh-TW" b="1" dirty="0">
                <a:solidFill>
                  <a:srgbClr val="FF0000"/>
                </a:solidFill>
              </a:rPr>
              <a:t>】</a:t>
            </a:r>
            <a:r>
              <a:rPr lang="zh-TW" altLang="en-US" dirty="0" smtClean="0"/>
              <a:t>。</a:t>
            </a:r>
          </a:p>
          <a:p>
            <a:r>
              <a:rPr lang="zh-TW" altLang="en-US" dirty="0" smtClean="0"/>
              <a:t>曾</a:t>
            </a:r>
            <a:r>
              <a:rPr lang="zh-TW" altLang="en-US" b="1" dirty="0" smtClean="0">
                <a:solidFill>
                  <a:srgbClr val="FF0000"/>
                </a:solidFill>
              </a:rPr>
              <a:t>有修</a:t>
            </a:r>
            <a:r>
              <a:rPr lang="zh-TW" altLang="en-US" b="1" dirty="0">
                <a:solidFill>
                  <a:srgbClr val="FF0000"/>
                </a:solidFill>
              </a:rPr>
              <a:t>課事實</a:t>
            </a:r>
            <a:r>
              <a:rPr lang="zh-TW" altLang="en-US" dirty="0" smtClean="0"/>
              <a:t>，無論是否</a:t>
            </a:r>
            <a:r>
              <a:rPr lang="zh-TW" altLang="en-US" dirty="0"/>
              <a:t>取得學分數，</a:t>
            </a:r>
            <a:r>
              <a:rPr lang="zh-TW" altLang="en-US" b="1" dirty="0">
                <a:solidFill>
                  <a:srgbClr val="FF0000"/>
                </a:solidFill>
              </a:rPr>
              <a:t>仍請視其為</a:t>
            </a:r>
            <a:r>
              <a:rPr lang="en-US" altLang="zh-TW" b="1" dirty="0">
                <a:solidFill>
                  <a:srgbClr val="FF0000"/>
                </a:solidFill>
              </a:rPr>
              <a:t>【</a:t>
            </a:r>
            <a:r>
              <a:rPr lang="zh-TW" altLang="en-US" b="1" dirty="0">
                <a:solidFill>
                  <a:srgbClr val="FF0000"/>
                </a:solidFill>
              </a:rPr>
              <a:t>曾修讀數位科技微學程學生人數</a:t>
            </a:r>
            <a:r>
              <a:rPr lang="en-US" altLang="zh-TW" b="1" dirty="0">
                <a:solidFill>
                  <a:srgbClr val="FF0000"/>
                </a:solidFill>
              </a:rPr>
              <a:t>】</a:t>
            </a:r>
            <a:r>
              <a:rPr lang="zh-TW" altLang="en-US" dirty="0"/>
              <a:t>。</a:t>
            </a:r>
          </a:p>
          <a:p>
            <a:endParaRPr lang="en-US" altLang="zh-TW" sz="2200" dirty="0" smtClean="0"/>
          </a:p>
          <a:p>
            <a:pPr marL="0" indent="0" algn="r">
              <a:buNone/>
            </a:pPr>
            <a:r>
              <a:rPr lang="en-US" altLang="zh-TW" sz="1800" dirty="0" smtClean="0"/>
              <a:t>【110</a:t>
            </a:r>
            <a:r>
              <a:rPr lang="zh-TW" altLang="en-US" sz="1800" dirty="0" smtClean="0"/>
              <a:t>年</a:t>
            </a:r>
            <a:r>
              <a:rPr lang="en-US" altLang="zh-TW" sz="1800" dirty="0" smtClean="0"/>
              <a:t>3</a:t>
            </a:r>
            <a:r>
              <a:rPr lang="zh-TW" altLang="en-US" sz="1800" dirty="0" smtClean="0"/>
              <a:t>月因應「技職司」需求新增欄位</a:t>
            </a:r>
            <a:r>
              <a:rPr lang="en-US" altLang="zh-TW" sz="1800" dirty="0" smtClean="0"/>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06</a:t>
            </a:r>
            <a:endParaRPr lang="zh-TW" altLang="en-US" dirty="0"/>
          </a:p>
        </p:txBody>
      </p:sp>
      <p:sp>
        <p:nvSpPr>
          <p:cNvPr id="3" name="投影片編號版面配置區 2"/>
          <p:cNvSpPr>
            <a:spLocks noGrp="1"/>
          </p:cNvSpPr>
          <p:nvPr>
            <p:ph type="sldNum" sz="quarter" idx="12"/>
          </p:nvPr>
        </p:nvSpPr>
        <p:spPr/>
        <p:txBody>
          <a:bodyPr/>
          <a:lstStyle/>
          <a:p>
            <a:fld id="{D4B37BC5-01F3-4DA6-AE9F-6749599A3EE9}" type="slidenum">
              <a:rPr lang="zh-TW" altLang="en-US" smtClean="0"/>
              <a:t>12</a:t>
            </a:fld>
            <a:endParaRPr lang="zh-TW" altLang="en-US" dirty="0"/>
          </a:p>
        </p:txBody>
      </p:sp>
    </p:spTree>
    <p:extLst>
      <p:ext uri="{BB962C8B-B14F-4D97-AF65-F5344CB8AC3E}">
        <p14:creationId xmlns:p14="http://schemas.microsoft.com/office/powerpoint/2010/main" val="3866223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lnSpcReduction="100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smtClean="0">
                <a:solidFill>
                  <a:srgbClr val="FF0000"/>
                </a:solidFill>
              </a:rPr>
              <a:t>學年</a:t>
            </a:r>
            <a:r>
              <a:rPr lang="zh-TW" altLang="en-US" b="1" dirty="0">
                <a:solidFill>
                  <a:srgbClr val="FF0000"/>
                </a:solidFill>
              </a:rPr>
              <a:t>度、系所、學制、第幾年</a:t>
            </a:r>
          </a:p>
          <a:p>
            <a:r>
              <a:rPr lang="zh-TW" altLang="en-US" b="1" dirty="0">
                <a:solidFill>
                  <a:srgbClr val="FF0000"/>
                </a:solidFill>
              </a:rPr>
              <a:t>學年度</a:t>
            </a:r>
            <a:r>
              <a:rPr lang="en-US" altLang="zh-TW" b="1" dirty="0">
                <a:solidFill>
                  <a:srgbClr val="FF0000"/>
                </a:solidFill>
              </a:rPr>
              <a:t>/</a:t>
            </a:r>
            <a:r>
              <a:rPr lang="zh-TW" altLang="en-US" b="1" dirty="0">
                <a:solidFill>
                  <a:srgbClr val="FF0000"/>
                </a:solidFill>
              </a:rPr>
              <a:t>學期：</a:t>
            </a:r>
            <a:r>
              <a:rPr lang="zh-TW" altLang="en-US" dirty="0"/>
              <a:t>填報當期資料資料，例如：</a:t>
            </a:r>
            <a:r>
              <a:rPr lang="en-US" altLang="zh-TW" dirty="0"/>
              <a:t>110</a:t>
            </a:r>
            <a:r>
              <a:rPr lang="zh-TW" altLang="en-US" dirty="0"/>
              <a:t>年</a:t>
            </a:r>
            <a:r>
              <a:rPr lang="en-US" altLang="zh-TW" dirty="0"/>
              <a:t>03</a:t>
            </a:r>
            <a:r>
              <a:rPr lang="zh-TW" altLang="en-US" dirty="0"/>
              <a:t>月填報</a:t>
            </a:r>
            <a:r>
              <a:rPr lang="en-US" altLang="zh-TW" dirty="0"/>
              <a:t>109</a:t>
            </a:r>
            <a:r>
              <a:rPr lang="zh-TW" altLang="en-US" dirty="0"/>
              <a:t>學年度下學期，以</a:t>
            </a:r>
            <a:r>
              <a:rPr lang="en-US" altLang="zh-TW" dirty="0"/>
              <a:t>(03/15</a:t>
            </a:r>
            <a:r>
              <a:rPr lang="zh-TW" altLang="en-US" dirty="0"/>
              <a:t>為資料調查基準日</a:t>
            </a:r>
            <a:r>
              <a:rPr lang="en-US" altLang="zh-TW" dirty="0"/>
              <a:t>)</a:t>
            </a:r>
            <a:r>
              <a:rPr lang="zh-TW" altLang="en-US" dirty="0"/>
              <a:t>。</a:t>
            </a:r>
          </a:p>
          <a:p>
            <a:r>
              <a:rPr lang="zh-TW" altLang="en-US" b="1" dirty="0">
                <a:solidFill>
                  <a:srgbClr val="FF0000"/>
                </a:solidFill>
              </a:rPr>
              <a:t>系所、學制：</a:t>
            </a:r>
            <a:r>
              <a:rPr lang="zh-TW" altLang="en-US" dirty="0"/>
              <a:t>請由下拉式選單選擇所屬之系所、學制，該選單之資料來源為學校管理者所設定之系所、學制資料</a:t>
            </a:r>
            <a:r>
              <a:rPr lang="zh-TW" altLang="en-US" dirty="0" smtClean="0"/>
              <a:t>。</a:t>
            </a:r>
            <a:endParaRPr lang="en-US" altLang="zh-TW" dirty="0" smtClean="0"/>
          </a:p>
          <a:p>
            <a:r>
              <a:rPr lang="zh-TW" altLang="en-US" b="1" dirty="0">
                <a:solidFill>
                  <a:srgbClr val="FF0000"/>
                </a:solidFill>
              </a:rPr>
              <a:t>第幾年：</a:t>
            </a:r>
            <a:r>
              <a:rPr lang="zh-TW" altLang="en-US" dirty="0" smtClean="0"/>
              <a:t>實習</a:t>
            </a:r>
            <a:r>
              <a:rPr lang="zh-TW" altLang="en-US" dirty="0"/>
              <a:t>期間之實際年級</a:t>
            </a:r>
            <a:r>
              <a:rPr lang="zh-TW" altLang="en-US" dirty="0" smtClean="0"/>
              <a:t>。</a:t>
            </a:r>
            <a:endParaRPr lang="en-US" altLang="zh-TW" dirty="0" smtClean="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178200147"/>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系</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所</a:t>
                      </a: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年</a:t>
                      </a: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Arial" panose="020B0604020202020204" pitchFamily="34" charset="0"/>
                          <a:ea typeface="標楷體" panose="03000509000000000000" pitchFamily="65" charset="-120"/>
                          <a:cs typeface="Arial" panose="020B0604020202020204" pitchFamily="34" charset="0"/>
                        </a:rPr>
                        <a:t>實習場所</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a:spcAft>
                          <a:spcPts val="0"/>
                        </a:spcAft>
                      </a:pPr>
                      <a:r>
                        <a:rPr lang="zh-TW" sz="2400" kern="100">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kern="0" dirty="0" smtClean="0">
                          <a:effectLst/>
                          <a:latin typeface="標楷體" panose="03000509000000000000" pitchFamily="65" charset="-120"/>
                          <a:ea typeface="+mn-ea"/>
                          <a:cs typeface="Times New Roman" panose="02020603050405020304" pitchFamily="18" charset="0"/>
                        </a:rPr>
                        <a:t>□</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男</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女</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13</a:t>
            </a:fld>
            <a:endParaRPr lang="zh-TW" altLang="en-US"/>
          </a:p>
        </p:txBody>
      </p:sp>
    </p:spTree>
    <p:extLst>
      <p:ext uri="{BB962C8B-B14F-4D97-AF65-F5344CB8AC3E}">
        <p14:creationId xmlns:p14="http://schemas.microsoft.com/office/powerpoint/2010/main" val="19650161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fontScale="92500" lnSpcReduction="200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smtClean="0">
                <a:solidFill>
                  <a:srgbClr val="FF0000"/>
                </a:solidFill>
              </a:rPr>
              <a:t>是否</a:t>
            </a:r>
            <a:r>
              <a:rPr lang="zh-TW" altLang="en-US" b="1" dirty="0">
                <a:solidFill>
                  <a:srgbClr val="FF0000"/>
                </a:solidFill>
              </a:rPr>
              <a:t>符合相關定義之境外</a:t>
            </a:r>
            <a:r>
              <a:rPr lang="zh-TW" altLang="en-US" b="1" dirty="0" smtClean="0">
                <a:solidFill>
                  <a:srgbClr val="FF0000"/>
                </a:solidFill>
              </a:rPr>
              <a:t>學生</a:t>
            </a:r>
            <a:endParaRPr lang="zh-TW" altLang="en-US" b="1" dirty="0">
              <a:solidFill>
                <a:srgbClr val="FF0000"/>
              </a:solidFill>
            </a:endParaRPr>
          </a:p>
          <a:p>
            <a:r>
              <a:rPr lang="zh-TW" altLang="en-US" b="1" dirty="0" smtClean="0">
                <a:solidFill>
                  <a:srgbClr val="FF0000"/>
                </a:solidFill>
              </a:rPr>
              <a:t>依</a:t>
            </a:r>
            <a:r>
              <a:rPr lang="zh-TW" altLang="en-US" b="1" dirty="0">
                <a:solidFill>
                  <a:srgbClr val="FF0000"/>
                </a:solidFill>
              </a:rPr>
              <a:t>就學辦法入學之境外學生，請填報</a:t>
            </a:r>
            <a:r>
              <a:rPr lang="en-US" altLang="zh-TW" b="1" dirty="0">
                <a:solidFill>
                  <a:srgbClr val="FF0000"/>
                </a:solidFill>
              </a:rPr>
              <a:t>【</a:t>
            </a:r>
            <a:r>
              <a:rPr lang="zh-TW" altLang="en-US" b="1" dirty="0">
                <a:solidFill>
                  <a:srgbClr val="FF0000"/>
                </a:solidFill>
              </a:rPr>
              <a:t>是</a:t>
            </a:r>
            <a:r>
              <a:rPr lang="en-US" altLang="zh-TW" b="1" dirty="0">
                <a:solidFill>
                  <a:srgbClr val="FF0000"/>
                </a:solidFill>
              </a:rPr>
              <a:t>】</a:t>
            </a:r>
            <a:r>
              <a:rPr lang="zh-TW" altLang="en-US" dirty="0"/>
              <a:t>，亦即依外國學生來臺就學辦法、僑生回國就學及輔導辦法、香港澳門居民來臺就學辦法及大陸地區人民來臺就讀專科以上學校辦法等辦法入學之境外學生。</a:t>
            </a:r>
          </a:p>
          <a:p>
            <a:r>
              <a:rPr lang="zh-TW" altLang="en-US" b="1" dirty="0" smtClean="0">
                <a:solidFill>
                  <a:srgbClr val="FF0000"/>
                </a:solidFill>
              </a:rPr>
              <a:t>依</a:t>
            </a:r>
            <a:r>
              <a:rPr lang="zh-TW" altLang="en-US" b="1" dirty="0">
                <a:solidFill>
                  <a:srgbClr val="FF0000"/>
                </a:solidFill>
              </a:rPr>
              <a:t>一般身分入學，且具正式學籍申請入學之境外生</a:t>
            </a:r>
            <a:r>
              <a:rPr lang="en-US" altLang="zh-TW" b="1" dirty="0">
                <a:solidFill>
                  <a:srgbClr val="FF0000"/>
                </a:solidFill>
              </a:rPr>
              <a:t>(</a:t>
            </a:r>
            <a:r>
              <a:rPr lang="zh-TW" altLang="en-US" b="1" dirty="0">
                <a:solidFill>
                  <a:srgbClr val="FF0000"/>
                </a:solidFill>
              </a:rPr>
              <a:t>不含陸生</a:t>
            </a:r>
            <a:r>
              <a:rPr lang="en-US" altLang="zh-TW" b="1" dirty="0">
                <a:solidFill>
                  <a:srgbClr val="FF0000"/>
                </a:solidFill>
              </a:rPr>
              <a:t>)</a:t>
            </a:r>
            <a:r>
              <a:rPr lang="zh-TW" altLang="en-US" b="1" dirty="0">
                <a:solidFill>
                  <a:srgbClr val="FF0000"/>
                </a:solidFill>
              </a:rPr>
              <a:t>，請填報</a:t>
            </a:r>
            <a:r>
              <a:rPr lang="en-US" altLang="zh-TW" b="1" dirty="0">
                <a:solidFill>
                  <a:srgbClr val="FF0000"/>
                </a:solidFill>
              </a:rPr>
              <a:t>【</a:t>
            </a:r>
            <a:r>
              <a:rPr lang="zh-TW" altLang="en-US" b="1" dirty="0">
                <a:solidFill>
                  <a:srgbClr val="FF0000"/>
                </a:solidFill>
              </a:rPr>
              <a:t>是</a:t>
            </a:r>
            <a:r>
              <a:rPr lang="en-US" altLang="zh-TW" b="1" dirty="0">
                <a:solidFill>
                  <a:srgbClr val="FF0000"/>
                </a:solidFill>
              </a:rPr>
              <a:t>】</a:t>
            </a:r>
            <a:r>
              <a:rPr lang="zh-TW" altLang="en-US" dirty="0"/>
              <a:t>，亦即係依一般身分入學且具正式學籍之外國學生，或過去任一教育階段曾依「僑生回國就學及輔導辦法」或「香港澳門居民來臺就學辦法」申請入學之僑生、港澳生，請填報</a:t>
            </a:r>
            <a:r>
              <a:rPr lang="en-US" altLang="zh-TW" dirty="0"/>
              <a:t>【</a:t>
            </a:r>
            <a:r>
              <a:rPr lang="zh-TW" altLang="en-US" dirty="0"/>
              <a:t>是</a:t>
            </a:r>
            <a:r>
              <a:rPr lang="en-US" altLang="zh-TW" dirty="0"/>
              <a:t>】</a:t>
            </a:r>
            <a:r>
              <a:rPr lang="zh-TW" altLang="en-US" dirty="0"/>
              <a:t>。</a:t>
            </a:r>
          </a:p>
          <a:p>
            <a:r>
              <a:rPr lang="zh-TW" altLang="en-US" dirty="0" smtClean="0"/>
              <a:t>若</a:t>
            </a:r>
            <a:r>
              <a:rPr lang="zh-TW" altLang="en-US" dirty="0"/>
              <a:t>為</a:t>
            </a:r>
            <a:r>
              <a:rPr lang="zh-TW" altLang="en-US" b="1" dirty="0">
                <a:solidFill>
                  <a:srgbClr val="FF0000"/>
                </a:solidFill>
              </a:rPr>
              <a:t>「本國籍學生」</a:t>
            </a:r>
            <a:r>
              <a:rPr lang="zh-TW" altLang="en-US" dirty="0"/>
              <a:t>或</a:t>
            </a:r>
            <a:r>
              <a:rPr lang="zh-TW" altLang="en-US" b="1" dirty="0">
                <a:solidFill>
                  <a:srgbClr val="FF0000"/>
                </a:solidFill>
              </a:rPr>
              <a:t>依一般身分入學且具正式學籍之陸生</a:t>
            </a:r>
            <a:r>
              <a:rPr lang="en-US" altLang="zh-TW" dirty="0"/>
              <a:t>(</a:t>
            </a:r>
            <a:r>
              <a:rPr lang="zh-TW" altLang="en-US" dirty="0"/>
              <a:t>例如依親陸生</a:t>
            </a:r>
            <a:r>
              <a:rPr lang="en-US" altLang="zh-TW" dirty="0"/>
              <a:t>)</a:t>
            </a:r>
            <a:r>
              <a:rPr lang="zh-TW" altLang="en-US" dirty="0"/>
              <a:t>，</a:t>
            </a:r>
            <a:r>
              <a:rPr lang="zh-TW" altLang="en-US" b="1" dirty="0">
                <a:solidFill>
                  <a:srgbClr val="FF0000"/>
                </a:solidFill>
              </a:rPr>
              <a:t>請填報</a:t>
            </a:r>
            <a:r>
              <a:rPr lang="en-US" altLang="zh-TW" b="1" dirty="0">
                <a:solidFill>
                  <a:srgbClr val="FF0000"/>
                </a:solidFill>
              </a:rPr>
              <a:t>【</a:t>
            </a:r>
            <a:r>
              <a:rPr lang="zh-TW" altLang="en-US" b="1" dirty="0">
                <a:solidFill>
                  <a:srgbClr val="FF0000"/>
                </a:solidFill>
              </a:rPr>
              <a:t>否</a:t>
            </a:r>
            <a:r>
              <a:rPr lang="en-US" altLang="zh-TW" b="1" dirty="0">
                <a:solidFill>
                  <a:srgbClr val="FF0000"/>
                </a:solidFill>
              </a:rPr>
              <a:t>】</a:t>
            </a:r>
            <a:r>
              <a:rPr lang="zh-TW" altLang="en-US" dirty="0"/>
              <a:t>。</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2404282235"/>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Arial" panose="020B0604020202020204" pitchFamily="34" charset="0"/>
                          <a:ea typeface="標楷體" panose="03000509000000000000" pitchFamily="65" charset="-120"/>
                          <a:cs typeface="Arial" panose="020B0604020202020204" pitchFamily="34" charset="0"/>
                        </a:rPr>
                        <a:t>實習場所</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a:spcAft>
                          <a:spcPts val="0"/>
                        </a:spcAft>
                      </a:pPr>
                      <a:r>
                        <a:rPr lang="zh-TW" sz="2400" kern="100">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kern="0" dirty="0" smtClean="0">
                          <a:effectLst/>
                          <a:latin typeface="標楷體" panose="03000509000000000000" pitchFamily="65" charset="-120"/>
                          <a:ea typeface="+mn-ea"/>
                          <a:cs typeface="Times New Roman" panose="02020603050405020304" pitchFamily="18" charset="0"/>
                        </a:rPr>
                        <a:t>□</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男</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女</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14</a:t>
            </a:fld>
            <a:endParaRPr lang="zh-TW" altLang="en-US"/>
          </a:p>
        </p:txBody>
      </p:sp>
    </p:spTree>
    <p:extLst>
      <p:ext uri="{BB962C8B-B14F-4D97-AF65-F5344CB8AC3E}">
        <p14:creationId xmlns:p14="http://schemas.microsoft.com/office/powerpoint/2010/main" val="3979383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lnSpcReduction="100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smtClean="0">
                <a:solidFill>
                  <a:srgbClr val="FF0000"/>
                </a:solidFill>
              </a:rPr>
              <a:t>是否</a:t>
            </a:r>
            <a:r>
              <a:rPr lang="zh-TW" altLang="en-US" b="1" dirty="0">
                <a:solidFill>
                  <a:srgbClr val="FF0000"/>
                </a:solidFill>
              </a:rPr>
              <a:t>符合延畢生條件</a:t>
            </a:r>
          </a:p>
          <a:p>
            <a:r>
              <a:rPr lang="zh-TW" altLang="en-US" b="1" dirty="0" smtClean="0">
                <a:solidFill>
                  <a:srgbClr val="FF0000"/>
                </a:solidFill>
              </a:rPr>
              <a:t>全</a:t>
            </a:r>
            <a:r>
              <a:rPr lang="zh-TW" altLang="en-US" b="1" dirty="0">
                <a:solidFill>
                  <a:srgbClr val="FF0000"/>
                </a:solidFill>
              </a:rPr>
              <a:t>學年均於國外之延</a:t>
            </a:r>
            <a:r>
              <a:rPr lang="zh-TW" altLang="en-US" b="1" dirty="0" smtClean="0">
                <a:solidFill>
                  <a:srgbClr val="FF0000"/>
                </a:solidFill>
              </a:rPr>
              <a:t>畢生</a:t>
            </a:r>
            <a:r>
              <a:rPr lang="zh-TW" altLang="en-US" dirty="0" smtClean="0"/>
              <a:t>，</a:t>
            </a:r>
            <a:r>
              <a:rPr lang="zh-TW" altLang="en-US" dirty="0"/>
              <a:t>請填報</a:t>
            </a:r>
            <a:r>
              <a:rPr lang="zh-TW" altLang="en-US" b="1" dirty="0">
                <a:solidFill>
                  <a:srgbClr val="FF0000"/>
                </a:solidFill>
              </a:rPr>
              <a:t>「否」</a:t>
            </a:r>
            <a:r>
              <a:rPr lang="zh-TW" altLang="en-US" dirty="0" smtClean="0"/>
              <a:t>。</a:t>
            </a:r>
            <a:endParaRPr lang="en-US" altLang="zh-TW" dirty="0" smtClean="0"/>
          </a:p>
          <a:p>
            <a:r>
              <a:rPr lang="zh-TW" altLang="en-US" b="1" dirty="0">
                <a:solidFill>
                  <a:srgbClr val="FF0000"/>
                </a:solidFill>
              </a:rPr>
              <a:t>大學部</a:t>
            </a:r>
            <a:r>
              <a:rPr lang="en-US" altLang="zh-TW" b="1" dirty="0">
                <a:solidFill>
                  <a:srgbClr val="FF0000"/>
                </a:solidFill>
              </a:rPr>
              <a:t>/</a:t>
            </a:r>
            <a:r>
              <a:rPr lang="zh-TW" altLang="en-US" b="1" dirty="0">
                <a:solidFill>
                  <a:srgbClr val="FF0000"/>
                </a:solidFill>
              </a:rPr>
              <a:t>專科部</a:t>
            </a:r>
            <a:r>
              <a:rPr lang="zh-TW" altLang="en-US" dirty="0"/>
              <a:t>之延畢學生：</a:t>
            </a:r>
          </a:p>
          <a:p>
            <a:pPr lvl="1"/>
            <a:r>
              <a:rPr lang="zh-TW" altLang="en-US" dirty="0" smtClean="0"/>
              <a:t>超過</a:t>
            </a:r>
            <a:r>
              <a:rPr lang="zh-TW" altLang="en-US" dirty="0"/>
              <a:t>各校學則所定修業年限之學生，仍</a:t>
            </a:r>
            <a:r>
              <a:rPr lang="zh-TW" altLang="en-US" b="1" dirty="0">
                <a:solidFill>
                  <a:srgbClr val="FF0000"/>
                </a:solidFill>
              </a:rPr>
              <a:t>繳納全額學雜費</a:t>
            </a:r>
            <a:r>
              <a:rPr lang="zh-TW" altLang="en-US" dirty="0"/>
              <a:t>者，請填報</a:t>
            </a:r>
            <a:r>
              <a:rPr lang="zh-TW" altLang="en-US" b="1" dirty="0">
                <a:solidFill>
                  <a:srgbClr val="FF0000"/>
                </a:solidFill>
              </a:rPr>
              <a:t>「是」</a:t>
            </a:r>
            <a:r>
              <a:rPr lang="zh-TW" altLang="en-US" dirty="0"/>
              <a:t>。 </a:t>
            </a:r>
          </a:p>
          <a:p>
            <a:pPr lvl="1"/>
            <a:r>
              <a:rPr lang="zh-TW" altLang="en-US" dirty="0" smtClean="0"/>
              <a:t>僅</a:t>
            </a:r>
            <a:r>
              <a:rPr lang="zh-TW" altLang="en-US" dirty="0"/>
              <a:t>繳納部分學分費者，請填報「否」。</a:t>
            </a:r>
          </a:p>
          <a:p>
            <a:pPr lvl="1"/>
            <a:r>
              <a:rPr lang="zh-TW" altLang="en-US" dirty="0" smtClean="0"/>
              <a:t>如</a:t>
            </a:r>
            <a:r>
              <a:rPr lang="zh-TW" altLang="en-US" dirty="0"/>
              <a:t>有繳納全額學雜費，不論其是否辦理就學貸款及學雜費減免，均請填報「是」。</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1464482366"/>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effectLst/>
                          <a:latin typeface="Arial" panose="020B0604020202020204" pitchFamily="34" charset="0"/>
                          <a:ea typeface="標楷體" panose="03000509000000000000" pitchFamily="65" charset="-120"/>
                          <a:cs typeface="Arial" panose="020B0604020202020204" pitchFamily="34" charset="0"/>
                        </a:rPr>
                        <a:t>實習場所</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a:spcAft>
                          <a:spcPts val="0"/>
                        </a:spcAft>
                      </a:pPr>
                      <a:r>
                        <a:rPr lang="zh-TW" sz="2400" kern="100">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kern="0" dirty="0" smtClean="0">
                          <a:effectLst/>
                          <a:latin typeface="標楷體" panose="03000509000000000000" pitchFamily="65" charset="-120"/>
                          <a:ea typeface="+mn-ea"/>
                          <a:cs typeface="Times New Roman" panose="02020603050405020304" pitchFamily="18" charset="0"/>
                        </a:rPr>
                        <a:t>□</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男</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女</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15</a:t>
            </a:fld>
            <a:endParaRPr lang="zh-TW" altLang="en-US"/>
          </a:p>
        </p:txBody>
      </p:sp>
    </p:spTree>
    <p:extLst>
      <p:ext uri="{BB962C8B-B14F-4D97-AF65-F5344CB8AC3E}">
        <p14:creationId xmlns:p14="http://schemas.microsoft.com/office/powerpoint/2010/main" val="62951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smtClean="0">
                <a:solidFill>
                  <a:srgbClr val="FF0000"/>
                </a:solidFill>
              </a:rPr>
              <a:t>是否</a:t>
            </a:r>
            <a:r>
              <a:rPr lang="zh-TW" altLang="en-US" b="1" dirty="0">
                <a:solidFill>
                  <a:srgbClr val="FF0000"/>
                </a:solidFill>
              </a:rPr>
              <a:t>符合延畢生條件</a:t>
            </a:r>
          </a:p>
          <a:p>
            <a:r>
              <a:rPr lang="zh-TW" altLang="en-US" b="1" dirty="0">
                <a:solidFill>
                  <a:srgbClr val="FF0000"/>
                </a:solidFill>
              </a:rPr>
              <a:t>碩士生</a:t>
            </a:r>
            <a:r>
              <a:rPr lang="en-US" altLang="zh-TW" b="1" dirty="0">
                <a:solidFill>
                  <a:srgbClr val="FF0000"/>
                </a:solidFill>
              </a:rPr>
              <a:t>/</a:t>
            </a:r>
            <a:r>
              <a:rPr lang="zh-TW" altLang="en-US" b="1" dirty="0">
                <a:solidFill>
                  <a:srgbClr val="FF0000"/>
                </a:solidFill>
              </a:rPr>
              <a:t>博士生</a:t>
            </a:r>
            <a:r>
              <a:rPr lang="zh-TW" altLang="en-US" dirty="0"/>
              <a:t>之延畢</a:t>
            </a:r>
            <a:r>
              <a:rPr lang="zh-TW" altLang="en-US" dirty="0" smtClean="0"/>
              <a:t>學生：</a:t>
            </a:r>
            <a:endParaRPr lang="zh-TW" altLang="en-US" dirty="0"/>
          </a:p>
          <a:p>
            <a:pPr lvl="1"/>
            <a:r>
              <a:rPr lang="zh-TW" altLang="en-US" b="1" dirty="0">
                <a:solidFill>
                  <a:srgbClr val="FF0000"/>
                </a:solidFill>
              </a:rPr>
              <a:t>碩士生自第三年起，博士生自第四年起</a:t>
            </a:r>
            <a:r>
              <a:rPr lang="zh-TW" altLang="en-US" dirty="0"/>
              <a:t>之學生，</a:t>
            </a:r>
            <a:r>
              <a:rPr lang="zh-TW" altLang="en-US" b="1" dirty="0">
                <a:solidFill>
                  <a:srgbClr val="FF0000"/>
                </a:solidFill>
              </a:rPr>
              <a:t>仍有修習</a:t>
            </a:r>
            <a:r>
              <a:rPr lang="zh-TW" altLang="en-US" dirty="0"/>
              <a:t>得列入</a:t>
            </a:r>
            <a:r>
              <a:rPr lang="zh-TW" altLang="en-US" b="1" dirty="0">
                <a:solidFill>
                  <a:srgbClr val="FF0000"/>
                </a:solidFill>
              </a:rPr>
              <a:t>畢業學分數或課程</a:t>
            </a:r>
            <a:r>
              <a:rPr lang="en-US" altLang="zh-TW" dirty="0"/>
              <a:t>(</a:t>
            </a:r>
            <a:r>
              <a:rPr lang="zh-TW" altLang="en-US" dirty="0"/>
              <a:t>論文寫作不列入</a:t>
            </a:r>
            <a:r>
              <a:rPr lang="en-US" altLang="zh-TW" dirty="0"/>
              <a:t>)</a:t>
            </a:r>
            <a:r>
              <a:rPr lang="zh-TW" altLang="en-US" dirty="0"/>
              <a:t>者，請填報</a:t>
            </a:r>
            <a:r>
              <a:rPr lang="zh-TW" altLang="en-US" b="1" dirty="0">
                <a:solidFill>
                  <a:srgbClr val="FF0000"/>
                </a:solidFill>
              </a:rPr>
              <a:t>「是」</a:t>
            </a:r>
            <a:r>
              <a:rPr lang="zh-TW" altLang="en-US" dirty="0"/>
              <a:t>。</a:t>
            </a:r>
          </a:p>
          <a:p>
            <a:pPr lvl="1"/>
            <a:r>
              <a:rPr lang="zh-TW" altLang="en-US" dirty="0" smtClean="0"/>
              <a:t>非</a:t>
            </a:r>
            <a:r>
              <a:rPr lang="zh-TW" altLang="en-US" dirty="0"/>
              <a:t>修習得列入畢業學分之課程，請填報「否」；如：師培課程。</a:t>
            </a:r>
          </a:p>
          <a:p>
            <a:pPr lvl="1"/>
            <a:r>
              <a:rPr lang="zh-TW" altLang="en-US" dirty="0" smtClean="0"/>
              <a:t>若</a:t>
            </a:r>
            <a:r>
              <a:rPr lang="zh-TW" altLang="en-US" dirty="0"/>
              <a:t>僅修習論文寫作學分，請填報「否」。</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2933414859"/>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effectLst/>
                          <a:latin typeface="Arial" panose="020B0604020202020204" pitchFamily="34" charset="0"/>
                          <a:ea typeface="標楷體" panose="03000509000000000000" pitchFamily="65" charset="-120"/>
                          <a:cs typeface="Arial" panose="020B0604020202020204" pitchFamily="34" charset="0"/>
                        </a:rPr>
                        <a:t>實習場所</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a:spcAft>
                          <a:spcPts val="0"/>
                        </a:spcAft>
                      </a:pPr>
                      <a:r>
                        <a:rPr lang="zh-TW" sz="2400" kern="100">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ct val="100000"/>
                        </a:lnSpc>
                        <a:spcAft>
                          <a:spcPts val="0"/>
                        </a:spcAft>
                      </a:pP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kern="0" dirty="0" smtClean="0">
                          <a:effectLst/>
                          <a:latin typeface="標楷體" panose="03000509000000000000" pitchFamily="65" charset="-120"/>
                          <a:ea typeface="+mn-ea"/>
                          <a:cs typeface="Times New Roman" panose="02020603050405020304" pitchFamily="18" charset="0"/>
                        </a:rPr>
                        <a:t>□</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男</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ts val="1300"/>
                        </a:lnSpc>
                      </a:pPr>
                      <a:r>
                        <a:rPr lang="zh-TW" sz="2400" kern="100" dirty="0">
                          <a:effectLst/>
                          <a:latin typeface="Arial" panose="020B0604020202020204" pitchFamily="34" charset="0"/>
                          <a:ea typeface="標楷體" panose="03000509000000000000" pitchFamily="65" charset="-120"/>
                          <a:cs typeface="Arial" panose="020B0604020202020204" pitchFamily="34" charset="0"/>
                        </a:rPr>
                        <a:t>女</a:t>
                      </a:r>
                      <a:endParaRPr lang="zh-TW" sz="2400" kern="100" dirty="0">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16</a:t>
            </a:fld>
            <a:endParaRPr lang="zh-TW" altLang="en-US"/>
          </a:p>
        </p:txBody>
      </p:sp>
    </p:spTree>
    <p:extLst>
      <p:ext uri="{BB962C8B-B14F-4D97-AF65-F5344CB8AC3E}">
        <p14:creationId xmlns:p14="http://schemas.microsoft.com/office/powerpoint/2010/main" val="9101495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fontScale="925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a:solidFill>
                  <a:srgbClr val="FF0000"/>
                </a:solidFill>
              </a:rPr>
              <a:t>實習</a:t>
            </a:r>
            <a:r>
              <a:rPr lang="zh-TW" altLang="en-US" b="1" dirty="0" smtClean="0">
                <a:solidFill>
                  <a:srgbClr val="FF0000"/>
                </a:solidFill>
              </a:rPr>
              <a:t>場所</a:t>
            </a:r>
            <a:r>
              <a:rPr lang="zh-TW" altLang="en-US" dirty="0" smtClean="0"/>
              <a:t>、</a:t>
            </a:r>
            <a:r>
              <a:rPr lang="zh-TW" altLang="en-US" b="1" dirty="0">
                <a:solidFill>
                  <a:srgbClr val="FF0000"/>
                </a:solidFill>
              </a:rPr>
              <a:t>全學年度全部學分實習之學生人數</a:t>
            </a:r>
          </a:p>
          <a:p>
            <a:r>
              <a:rPr lang="zh-TW" altLang="en-US" b="1" dirty="0" smtClean="0">
                <a:solidFill>
                  <a:srgbClr val="FF0000"/>
                </a:solidFill>
              </a:rPr>
              <a:t>學生實習：</a:t>
            </a:r>
            <a:r>
              <a:rPr lang="zh-TW" altLang="en-US" dirty="0" smtClean="0"/>
              <a:t>係指學校依校內訂定「學生實習辦法」規定辦理，亦即學校系所規劃具有學分或時數之必修或選修課程，且安排學生進行實務與理論課程實習，並於實習終了取得考核證明繳回學校後，始能獲得學分；或滿足畢業條件者。</a:t>
            </a:r>
          </a:p>
          <a:p>
            <a:r>
              <a:rPr lang="zh-TW" altLang="en-US" dirty="0" smtClean="0"/>
              <a:t>請</a:t>
            </a:r>
            <a:r>
              <a:rPr lang="zh-TW" altLang="en-US" dirty="0"/>
              <a:t>填報本學期具正式學籍之在學學生於調查時間</a:t>
            </a:r>
            <a:r>
              <a:rPr lang="en-US" altLang="zh-TW" dirty="0"/>
              <a:t>(3</a:t>
            </a:r>
            <a:r>
              <a:rPr lang="zh-TW" altLang="en-US" dirty="0"/>
              <a:t>月</a:t>
            </a:r>
            <a:r>
              <a:rPr lang="en-US" altLang="zh-TW" dirty="0"/>
              <a:t>15</a:t>
            </a:r>
            <a:r>
              <a:rPr lang="zh-TW" altLang="en-US" dirty="0"/>
              <a:t>日、</a:t>
            </a:r>
            <a:r>
              <a:rPr lang="en-US" altLang="zh-TW" dirty="0"/>
              <a:t>10</a:t>
            </a:r>
            <a:r>
              <a:rPr lang="zh-TW" altLang="en-US" dirty="0"/>
              <a:t>月</a:t>
            </a:r>
            <a:r>
              <a:rPr lang="en-US" altLang="zh-TW" dirty="0"/>
              <a:t>15</a:t>
            </a:r>
            <a:r>
              <a:rPr lang="zh-TW" altLang="en-US" dirty="0"/>
              <a:t>日</a:t>
            </a:r>
            <a:r>
              <a:rPr lang="en-US" altLang="zh-TW" dirty="0"/>
              <a:t>)</a:t>
            </a:r>
            <a:r>
              <a:rPr lang="zh-TW" altLang="en-US" dirty="0"/>
              <a:t>至實習機構進行「全學年全部學分實習」者，並請依實習場所</a:t>
            </a:r>
            <a:r>
              <a:rPr lang="en-US" altLang="zh-TW" dirty="0"/>
              <a:t>【</a:t>
            </a:r>
            <a:r>
              <a:rPr lang="zh-TW" altLang="en-US" b="1" dirty="0">
                <a:solidFill>
                  <a:srgbClr val="FF0000"/>
                </a:solidFill>
              </a:rPr>
              <a:t>校外實習</a:t>
            </a:r>
            <a:r>
              <a:rPr lang="zh-TW" altLang="en-US" dirty="0"/>
              <a:t>；</a:t>
            </a:r>
            <a:r>
              <a:rPr lang="zh-TW" altLang="en-US" b="1" dirty="0">
                <a:solidFill>
                  <a:srgbClr val="FF0000"/>
                </a:solidFill>
              </a:rPr>
              <a:t>學校附屬機構實習</a:t>
            </a:r>
            <a:r>
              <a:rPr lang="en-US" altLang="zh-TW" dirty="0"/>
              <a:t>】</a:t>
            </a:r>
            <a:r>
              <a:rPr lang="zh-TW" altLang="en-US" dirty="0"/>
              <a:t>填報實習學生人數</a:t>
            </a:r>
            <a:r>
              <a:rPr lang="zh-TW" altLang="en-US" dirty="0" smtClean="0"/>
              <a:t>。</a:t>
            </a:r>
            <a:endParaRPr lang="en-US" altLang="zh-TW" dirty="0" smtClean="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3124130549"/>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實習場所</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b="1" kern="0" dirty="0" smtClean="0">
                          <a:solidFill>
                            <a:srgbClr val="FF0000"/>
                          </a:solidFill>
                          <a:effectLst/>
                          <a:latin typeface="標楷體" panose="03000509000000000000" pitchFamily="65" charset="-120"/>
                          <a:ea typeface="+mn-ea"/>
                          <a:cs typeface="Times New Roman" panose="02020603050405020304" pitchFamily="18" charset="0"/>
                        </a:rPr>
                        <a:t>□</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男</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女</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17</a:t>
            </a:fld>
            <a:endParaRPr lang="zh-TW" altLang="en-US"/>
          </a:p>
        </p:txBody>
      </p:sp>
    </p:spTree>
    <p:extLst>
      <p:ext uri="{BB962C8B-B14F-4D97-AF65-F5344CB8AC3E}">
        <p14:creationId xmlns:p14="http://schemas.microsoft.com/office/powerpoint/2010/main" val="4104950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a:solidFill>
                  <a:srgbClr val="FF0000"/>
                </a:solidFill>
              </a:rPr>
              <a:t>實習</a:t>
            </a:r>
            <a:r>
              <a:rPr lang="zh-TW" altLang="en-US" b="1" dirty="0" smtClean="0">
                <a:solidFill>
                  <a:srgbClr val="FF0000"/>
                </a:solidFill>
              </a:rPr>
              <a:t>場所</a:t>
            </a:r>
            <a:r>
              <a:rPr lang="zh-TW" altLang="en-US" dirty="0" smtClean="0"/>
              <a:t>、</a:t>
            </a:r>
            <a:r>
              <a:rPr lang="zh-TW" altLang="en-US" b="1" dirty="0">
                <a:solidFill>
                  <a:srgbClr val="FF0000"/>
                </a:solidFill>
              </a:rPr>
              <a:t>全學年度全部學分實習之學生人數</a:t>
            </a:r>
          </a:p>
          <a:p>
            <a:r>
              <a:rPr lang="zh-TW" altLang="en-US" b="1" dirty="0" smtClean="0">
                <a:solidFill>
                  <a:srgbClr val="FF0000"/>
                </a:solidFill>
              </a:rPr>
              <a:t>校外</a:t>
            </a:r>
            <a:r>
              <a:rPr lang="zh-TW" altLang="en-US" b="1" dirty="0">
                <a:solidFill>
                  <a:srgbClr val="FF0000"/>
                </a:solidFill>
              </a:rPr>
              <a:t>實習：</a:t>
            </a:r>
            <a:r>
              <a:rPr lang="zh-TW" altLang="en-US" dirty="0"/>
              <a:t>係指學生至政府機關、企業機構、民間團體、學術研究機構等場所實習。</a:t>
            </a:r>
          </a:p>
          <a:p>
            <a:r>
              <a:rPr lang="zh-TW" altLang="en-US" b="1" dirty="0" smtClean="0">
                <a:solidFill>
                  <a:srgbClr val="FF0000"/>
                </a:solidFill>
              </a:rPr>
              <a:t>學校</a:t>
            </a:r>
            <a:r>
              <a:rPr lang="zh-TW" altLang="en-US" b="1" dirty="0">
                <a:solidFill>
                  <a:srgbClr val="FF0000"/>
                </a:solidFill>
              </a:rPr>
              <a:t>附屬機構實習：</a:t>
            </a:r>
            <a:r>
              <a:rPr lang="zh-TW" altLang="en-US" dirty="0"/>
              <a:t>係指學生至學校所屬附設之醫院、實習會館、旅館及實習林場、附設實驗國民小學等場所實習者，若學生是前往其他學校之附屬機構實習者，請填列為</a:t>
            </a:r>
            <a:r>
              <a:rPr lang="en-US" altLang="zh-TW" dirty="0"/>
              <a:t>【</a:t>
            </a:r>
            <a:r>
              <a:rPr lang="zh-TW" altLang="en-US" dirty="0"/>
              <a:t>校外實習</a:t>
            </a:r>
            <a:r>
              <a:rPr lang="en-US" altLang="zh-TW" dirty="0"/>
              <a:t>】</a:t>
            </a:r>
            <a:r>
              <a:rPr lang="zh-TW" altLang="en-US" dirty="0"/>
              <a:t>。</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3510371204"/>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實習場所</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b="1" kern="0" dirty="0" smtClean="0">
                          <a:solidFill>
                            <a:srgbClr val="FF0000"/>
                          </a:solidFill>
                          <a:effectLst/>
                          <a:latin typeface="標楷體" panose="03000509000000000000" pitchFamily="65" charset="-120"/>
                          <a:ea typeface="+mn-ea"/>
                          <a:cs typeface="Times New Roman" panose="02020603050405020304" pitchFamily="18" charset="0"/>
                        </a:rPr>
                        <a:t>□</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男</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女</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18</a:t>
            </a:fld>
            <a:endParaRPr lang="zh-TW" altLang="en-US"/>
          </a:p>
        </p:txBody>
      </p:sp>
    </p:spTree>
    <p:extLst>
      <p:ext uri="{BB962C8B-B14F-4D97-AF65-F5344CB8AC3E}">
        <p14:creationId xmlns:p14="http://schemas.microsoft.com/office/powerpoint/2010/main" val="1720740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新表</a:t>
            </a:r>
            <a:r>
              <a:rPr lang="en-US" altLang="zh-TW" dirty="0" smtClean="0"/>
              <a:t>4-2-13</a:t>
            </a:r>
            <a:r>
              <a:rPr lang="zh-TW" altLang="en-US" dirty="0"/>
              <a:t>全學年全部學分實習學生人數統計表</a:t>
            </a:r>
          </a:p>
        </p:txBody>
      </p:sp>
      <p:sp>
        <p:nvSpPr>
          <p:cNvPr id="4" name="內容版面配置區 3"/>
          <p:cNvSpPr>
            <a:spLocks noGrp="1"/>
          </p:cNvSpPr>
          <p:nvPr>
            <p:ph sz="quarter" idx="14"/>
          </p:nvPr>
        </p:nvSpPr>
        <p:spPr/>
        <p:txBody>
          <a:bodyPr>
            <a:normAutofit fontScale="92500"/>
          </a:bodyPr>
          <a:lstStyle/>
          <a:p>
            <a:pPr marL="0" indent="0">
              <a:buNone/>
            </a:pPr>
            <a:r>
              <a:rPr lang="en-US" altLang="zh-TW" b="1" dirty="0"/>
              <a:t>【</a:t>
            </a:r>
            <a:r>
              <a:rPr lang="zh-TW" altLang="en-US" b="1" dirty="0"/>
              <a:t>新增欄位</a:t>
            </a:r>
            <a:r>
              <a:rPr lang="en-US" altLang="zh-TW" b="1" dirty="0"/>
              <a:t>】</a:t>
            </a:r>
            <a:r>
              <a:rPr lang="zh-TW" altLang="en-US" b="1" dirty="0" smtClean="0"/>
              <a:t>：</a:t>
            </a:r>
            <a:r>
              <a:rPr lang="zh-TW" altLang="en-US" b="1" dirty="0">
                <a:solidFill>
                  <a:srgbClr val="FF0000"/>
                </a:solidFill>
              </a:rPr>
              <a:t>實習</a:t>
            </a:r>
            <a:r>
              <a:rPr lang="zh-TW" altLang="en-US" b="1" dirty="0" smtClean="0">
                <a:solidFill>
                  <a:srgbClr val="FF0000"/>
                </a:solidFill>
              </a:rPr>
              <a:t>場所</a:t>
            </a:r>
            <a:r>
              <a:rPr lang="zh-TW" altLang="en-US" dirty="0" smtClean="0"/>
              <a:t>、</a:t>
            </a:r>
            <a:r>
              <a:rPr lang="zh-TW" altLang="en-US" b="1" dirty="0">
                <a:solidFill>
                  <a:srgbClr val="FF0000"/>
                </a:solidFill>
              </a:rPr>
              <a:t>全學年度全部學分實習之學生人數</a:t>
            </a:r>
          </a:p>
          <a:p>
            <a:r>
              <a:rPr lang="zh-TW" altLang="en-US" dirty="0"/>
              <a:t>若學生全學年</a:t>
            </a:r>
            <a:r>
              <a:rPr lang="zh-TW" altLang="en-US" b="1" dirty="0">
                <a:solidFill>
                  <a:srgbClr val="FF0000"/>
                </a:solidFill>
              </a:rPr>
              <a:t>輪流於校外單位與學校附屬機構實習者，皆請填於</a:t>
            </a:r>
            <a:r>
              <a:rPr lang="en-US" altLang="zh-TW" b="1" dirty="0">
                <a:solidFill>
                  <a:srgbClr val="FF0000"/>
                </a:solidFill>
              </a:rPr>
              <a:t>【</a:t>
            </a:r>
            <a:r>
              <a:rPr lang="zh-TW" altLang="en-US" b="1" dirty="0">
                <a:solidFill>
                  <a:srgbClr val="FF0000"/>
                </a:solidFill>
              </a:rPr>
              <a:t>附屬機構實習人數</a:t>
            </a:r>
            <a:r>
              <a:rPr lang="en-US" altLang="zh-TW" b="1" dirty="0">
                <a:solidFill>
                  <a:srgbClr val="FF0000"/>
                </a:solidFill>
              </a:rPr>
              <a:t>】</a:t>
            </a:r>
            <a:r>
              <a:rPr lang="zh-TW" altLang="en-US" b="1" dirty="0" smtClean="0">
                <a:solidFill>
                  <a:srgbClr val="FF0000"/>
                </a:solidFill>
              </a:rPr>
              <a:t>。</a:t>
            </a:r>
            <a:endParaRPr lang="en-US" altLang="zh-TW" dirty="0" smtClean="0"/>
          </a:p>
          <a:p>
            <a:r>
              <a:rPr lang="zh-TW" altLang="en-US" dirty="0" smtClean="0"/>
              <a:t>學生</a:t>
            </a:r>
            <a:r>
              <a:rPr lang="zh-TW" altLang="en-US" dirty="0"/>
              <a:t>於</a:t>
            </a:r>
            <a:r>
              <a:rPr lang="zh-TW" altLang="en-US" b="1" dirty="0">
                <a:solidFill>
                  <a:srgbClr val="FF0000"/>
                </a:solidFill>
              </a:rPr>
              <a:t>校內實機作業課程中實習不得填報</a:t>
            </a:r>
            <a:r>
              <a:rPr lang="zh-TW" altLang="en-US" dirty="0"/>
              <a:t>。</a:t>
            </a:r>
          </a:p>
          <a:p>
            <a:r>
              <a:rPr lang="zh-TW" altLang="en-US" b="1" dirty="0" smtClean="0">
                <a:solidFill>
                  <a:srgbClr val="FF0000"/>
                </a:solidFill>
              </a:rPr>
              <a:t>全學年度係</a:t>
            </a:r>
            <a:r>
              <a:rPr lang="zh-TW" altLang="en-US" b="1" dirty="0">
                <a:solidFill>
                  <a:srgbClr val="FF0000"/>
                </a:solidFill>
              </a:rPr>
              <a:t>指當</a:t>
            </a:r>
            <a:r>
              <a:rPr lang="zh-TW" altLang="en-US" b="1" dirty="0" smtClean="0">
                <a:solidFill>
                  <a:srgbClr val="FF0000"/>
                </a:solidFill>
              </a:rPr>
              <a:t>學年</a:t>
            </a:r>
            <a:r>
              <a:rPr lang="en-US" altLang="zh-TW" dirty="0" smtClean="0"/>
              <a:t>【</a:t>
            </a:r>
            <a:r>
              <a:rPr lang="en-US" altLang="zh-TW" dirty="0"/>
              <a:t>109</a:t>
            </a:r>
            <a:r>
              <a:rPr lang="zh-TW" altLang="en-US" dirty="0"/>
              <a:t>學年度上學期及下學期</a:t>
            </a:r>
            <a:r>
              <a:rPr lang="en-US" altLang="zh-TW" dirty="0"/>
              <a:t>】</a:t>
            </a:r>
            <a:r>
              <a:rPr lang="zh-TW" altLang="en-US" dirty="0"/>
              <a:t>，</a:t>
            </a:r>
            <a:r>
              <a:rPr lang="zh-TW" altLang="en-US" b="1" dirty="0">
                <a:solidFill>
                  <a:srgbClr val="FF0000"/>
                </a:solidFill>
              </a:rPr>
              <a:t>非</a:t>
            </a:r>
            <a:r>
              <a:rPr lang="zh-TW" altLang="en-US" b="1" dirty="0" smtClean="0">
                <a:solidFill>
                  <a:srgbClr val="FF0000"/>
                </a:solidFill>
              </a:rPr>
              <a:t>指分學年</a:t>
            </a:r>
            <a:r>
              <a:rPr lang="en-US" altLang="zh-TW" dirty="0" smtClean="0"/>
              <a:t>【</a:t>
            </a:r>
            <a:r>
              <a:rPr lang="en-US" altLang="zh-TW" dirty="0"/>
              <a:t>108</a:t>
            </a:r>
            <a:r>
              <a:rPr lang="zh-TW" altLang="en-US" dirty="0"/>
              <a:t>學年度下學期、</a:t>
            </a:r>
            <a:r>
              <a:rPr lang="en-US" altLang="zh-TW" dirty="0"/>
              <a:t>109</a:t>
            </a:r>
            <a:r>
              <a:rPr lang="zh-TW" altLang="en-US" dirty="0"/>
              <a:t>學年度上學期</a:t>
            </a:r>
            <a:r>
              <a:rPr lang="en-US" altLang="zh-TW" dirty="0" smtClean="0"/>
              <a:t>】</a:t>
            </a:r>
          </a:p>
          <a:p>
            <a:endParaRPr lang="en-US" altLang="zh-TW" dirty="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a:t>
            </a:r>
            <a:r>
              <a:rPr lang="zh-TW" altLang="en-US" sz="1800" dirty="0" smtClean="0"/>
              <a:t>需求新增表冊</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07</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2418025903"/>
              </p:ext>
            </p:extLst>
          </p:nvPr>
        </p:nvGraphicFramePr>
        <p:xfrm>
          <a:off x="162561" y="1072055"/>
          <a:ext cx="11846562" cy="2632841"/>
        </p:xfrm>
        <a:graphic>
          <a:graphicData uri="http://schemas.openxmlformats.org/drawingml/2006/table">
            <a:tbl>
              <a:tblPr/>
              <a:tblGrid>
                <a:gridCol w="479622">
                  <a:extLst>
                    <a:ext uri="{9D8B030D-6E8A-4147-A177-3AD203B41FA5}">
                      <a16:colId xmlns:a16="http://schemas.microsoft.com/office/drawing/2014/main" val="2194637919"/>
                    </a:ext>
                  </a:extLst>
                </a:gridCol>
                <a:gridCol w="479622">
                  <a:extLst>
                    <a:ext uri="{9D8B030D-6E8A-4147-A177-3AD203B41FA5}">
                      <a16:colId xmlns:a16="http://schemas.microsoft.com/office/drawing/2014/main" val="360683385"/>
                    </a:ext>
                  </a:extLst>
                </a:gridCol>
                <a:gridCol w="479622">
                  <a:extLst>
                    <a:ext uri="{9D8B030D-6E8A-4147-A177-3AD203B41FA5}">
                      <a16:colId xmlns:a16="http://schemas.microsoft.com/office/drawing/2014/main" val="216350197"/>
                    </a:ext>
                  </a:extLst>
                </a:gridCol>
                <a:gridCol w="479622">
                  <a:extLst>
                    <a:ext uri="{9D8B030D-6E8A-4147-A177-3AD203B41FA5}">
                      <a16:colId xmlns:a16="http://schemas.microsoft.com/office/drawing/2014/main" val="4098140517"/>
                    </a:ext>
                  </a:extLst>
                </a:gridCol>
                <a:gridCol w="2270234">
                  <a:extLst>
                    <a:ext uri="{9D8B030D-6E8A-4147-A177-3AD203B41FA5}">
                      <a16:colId xmlns:a16="http://schemas.microsoft.com/office/drawing/2014/main" val="3477979011"/>
                    </a:ext>
                  </a:extLst>
                </a:gridCol>
                <a:gridCol w="1560786">
                  <a:extLst>
                    <a:ext uri="{9D8B030D-6E8A-4147-A177-3AD203B41FA5}">
                      <a16:colId xmlns:a16="http://schemas.microsoft.com/office/drawing/2014/main" val="902162191"/>
                    </a:ext>
                  </a:extLst>
                </a:gridCol>
                <a:gridCol w="3241462">
                  <a:extLst>
                    <a:ext uri="{9D8B030D-6E8A-4147-A177-3AD203B41FA5}">
                      <a16:colId xmlns:a16="http://schemas.microsoft.com/office/drawing/2014/main" val="2862150039"/>
                    </a:ext>
                  </a:extLst>
                </a:gridCol>
                <a:gridCol w="1427796">
                  <a:extLst>
                    <a:ext uri="{9D8B030D-6E8A-4147-A177-3AD203B41FA5}">
                      <a16:colId xmlns:a16="http://schemas.microsoft.com/office/drawing/2014/main" val="3709391102"/>
                    </a:ext>
                  </a:extLst>
                </a:gridCol>
                <a:gridCol w="1427796">
                  <a:extLst>
                    <a:ext uri="{9D8B030D-6E8A-4147-A177-3AD203B41FA5}">
                      <a16:colId xmlns:a16="http://schemas.microsoft.com/office/drawing/2014/main" val="3032104570"/>
                    </a:ext>
                  </a:extLst>
                </a:gridCol>
              </a:tblGrid>
              <a:tr h="1542607">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度</a:t>
                      </a:r>
                      <a:r>
                        <a:rPr lang="en-US" alt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a:t>
                      </a:r>
                      <a:r>
                        <a:rPr lang="zh-TW" altLang="en-US" sz="2400" kern="0" dirty="0" smtClean="0">
                          <a:effectLst/>
                          <a:latin typeface="Calibri" panose="020F0502020204030204" pitchFamily="34" charset="0"/>
                          <a:ea typeface="標楷體" panose="03000509000000000000" pitchFamily="65" charset="-120"/>
                          <a:cs typeface="Times New Roman" panose="02020603050405020304" pitchFamily="18" charset="0"/>
                        </a:rPr>
                        <a:t>學期</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系</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所</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學制</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第幾</a:t>
                      </a:r>
                      <a:r>
                        <a:rPr lang="zh-TW" sz="2400" kern="0" dirty="0" smtClean="0">
                          <a:effectLst/>
                          <a:latin typeface="Calibri" panose="020F0502020204030204" pitchFamily="34" charset="0"/>
                          <a:ea typeface="標楷體" panose="03000509000000000000" pitchFamily="65" charset="-120"/>
                          <a:cs typeface="Times New Roman" panose="02020603050405020304" pitchFamily="18" charset="0"/>
                        </a:rPr>
                        <a:t>年</a:t>
                      </a:r>
                      <a:r>
                        <a:rPr lang="en-US" sz="2400" kern="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是否符合相關定義之境外學生</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0" dirty="0">
                          <a:effectLst/>
                          <a:latin typeface="Calibri" panose="020F0502020204030204" pitchFamily="34" charset="0"/>
                          <a:ea typeface="標楷體" panose="03000509000000000000" pitchFamily="65" charset="-120"/>
                          <a:cs typeface="Times New Roman" panose="02020603050405020304" pitchFamily="18" charset="0"/>
                        </a:rPr>
                        <a:t>是否符合延畢生條件</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實習場所</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全學年度全部學分實習之學生人數</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4205004741"/>
                  </a:ext>
                </a:extLst>
              </a:tr>
              <a:tr h="1090234">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是</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0">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0">
                          <a:effectLst/>
                          <a:latin typeface="Calibri" panose="020F0502020204030204" pitchFamily="34" charset="0"/>
                          <a:ea typeface="標楷體" panose="03000509000000000000" pitchFamily="65" charset="-120"/>
                          <a:cs typeface="Times New Roman" panose="02020603050405020304" pitchFamily="18" charset="0"/>
                        </a:rPr>
                        <a:t>否</a:t>
                      </a:r>
                      <a:endParaRPr lang="zh-TW" sz="24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2400" b="1" kern="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校外實習</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ct val="100000"/>
                        </a:lnSpc>
                      </a:pPr>
                      <a:r>
                        <a:rPr lang="en-US" altLang="zh-TW" sz="2400" b="1" kern="0" dirty="0" smtClean="0">
                          <a:solidFill>
                            <a:srgbClr val="FF0000"/>
                          </a:solidFill>
                          <a:effectLst/>
                          <a:latin typeface="標楷體" panose="03000509000000000000" pitchFamily="65" charset="-120"/>
                          <a:ea typeface="+mn-ea"/>
                          <a:cs typeface="Times New Roman" panose="02020603050405020304" pitchFamily="18" charset="0"/>
                        </a:rPr>
                        <a:t>□</a:t>
                      </a:r>
                      <a:r>
                        <a:rPr lang="zh-TW" sz="2400" b="1" kern="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學校</a:t>
                      </a:r>
                      <a:r>
                        <a:rPr lang="zh-TW" sz="2400" b="1" kern="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附屬機構實習</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男</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lnSpc>
                          <a:spcPts val="1300"/>
                        </a:lnSpc>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女</a:t>
                      </a:r>
                      <a:endParaRPr lang="zh-TW" sz="2400" b="1" kern="100" dirty="0">
                        <a:solidFill>
                          <a:srgbClr val="FF0000"/>
                        </a:solidFill>
                        <a:effectLst/>
                        <a:latin typeface="Calibri" panose="020F0502020204030204" pitchFamily="34" charset="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451279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19</a:t>
            </a:fld>
            <a:endParaRPr lang="zh-TW" altLang="en-US"/>
          </a:p>
        </p:txBody>
      </p:sp>
    </p:spTree>
    <p:extLst>
      <p:ext uri="{BB962C8B-B14F-4D97-AF65-F5344CB8AC3E}">
        <p14:creationId xmlns:p14="http://schemas.microsoft.com/office/powerpoint/2010/main" val="1082125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表</a:t>
            </a:r>
            <a:r>
              <a:rPr lang="en-US" altLang="zh-TW" dirty="0" smtClean="0"/>
              <a:t>1-1 </a:t>
            </a:r>
            <a:r>
              <a:rPr lang="zh-TW" altLang="en-US" dirty="0" smtClean="0"/>
              <a:t>教師基本資料表</a:t>
            </a:r>
            <a:endParaRPr lang="zh-TW" altLang="en-US" dirty="0"/>
          </a:p>
        </p:txBody>
      </p:sp>
      <p:sp>
        <p:nvSpPr>
          <p:cNvPr id="4" name="內容版面配置區 3"/>
          <p:cNvSpPr>
            <a:spLocks noGrp="1"/>
          </p:cNvSpPr>
          <p:nvPr>
            <p:ph sz="quarter" idx="14"/>
          </p:nvPr>
        </p:nvSpPr>
        <p:spPr>
          <a:xfrm>
            <a:off x="162560" y="4100807"/>
            <a:ext cx="11846559" cy="2757192"/>
          </a:xfrm>
        </p:spPr>
        <p:txBody>
          <a:bodyPr>
            <a:normAutofit fontScale="92500" lnSpcReduction="10000"/>
          </a:bodyPr>
          <a:lstStyle/>
          <a:p>
            <a:pPr marL="0" indent="0">
              <a:lnSpc>
                <a:spcPct val="110000"/>
              </a:lnSpc>
              <a:spcBef>
                <a:spcPts val="600"/>
              </a:spcBef>
              <a:buNone/>
              <a:defRPr/>
            </a:pPr>
            <a:r>
              <a:rPr lang="en-US" altLang="zh-TW" b="1" kern="100" dirty="0" smtClean="0">
                <a:latin typeface="微軟正黑體" panose="020B0604030504040204" pitchFamily="34" charset="-120"/>
              </a:rPr>
              <a:t>【</a:t>
            </a:r>
            <a:r>
              <a:rPr lang="zh-TW" altLang="en-US" b="1" kern="100" dirty="0" smtClean="0">
                <a:latin typeface="微軟正黑體" panose="020B0604030504040204" pitchFamily="34" charset="-120"/>
              </a:rPr>
              <a:t>修正定義</a:t>
            </a:r>
            <a:r>
              <a:rPr lang="en-US" altLang="zh-TW" b="1" kern="100" dirty="0" smtClean="0">
                <a:latin typeface="微軟正黑體" panose="020B0604030504040204" pitchFamily="34" charset="-120"/>
              </a:rPr>
              <a:t>】</a:t>
            </a:r>
            <a:r>
              <a:rPr lang="zh-TW" altLang="en-US" b="1" kern="100" dirty="0" smtClean="0">
                <a:latin typeface="微軟正黑體" panose="020B0604030504040204" pitchFamily="34" charset="-120"/>
              </a:rPr>
              <a:t>：</a:t>
            </a:r>
            <a:endParaRPr lang="en-US" altLang="zh-TW" b="1" kern="100" dirty="0" smtClean="0">
              <a:solidFill>
                <a:srgbClr val="FF0000"/>
              </a:solidFill>
              <a:latin typeface="微軟正黑體" panose="020B0604030504040204" pitchFamily="34" charset="-120"/>
            </a:endParaRPr>
          </a:p>
          <a:p>
            <a:pPr marL="342900" indent="-342900">
              <a:lnSpc>
                <a:spcPct val="110000"/>
              </a:lnSpc>
              <a:spcBef>
                <a:spcPts val="600"/>
              </a:spcBef>
              <a:buFont typeface="Wingdings" panose="05000000000000000000" pitchFamily="2" charset="2"/>
              <a:buChar char=""/>
              <a:defRPr/>
            </a:pPr>
            <a:r>
              <a:rPr lang="zh-TW" altLang="en-US" kern="100" dirty="0" smtClean="0">
                <a:latin typeface="微軟正黑體" panose="020B0604030504040204" pitchFamily="34" charset="-120"/>
              </a:rPr>
              <a:t>請由下拉式選單選取教師</a:t>
            </a:r>
            <a:r>
              <a:rPr lang="zh-TW" altLang="en-US" kern="100" dirty="0">
                <a:latin typeface="微軟正黑體" panose="020B0604030504040204" pitchFamily="34" charset="-120"/>
              </a:rPr>
              <a:t>所屬之主聘系所</a:t>
            </a:r>
            <a:r>
              <a:rPr lang="zh-TW" altLang="en-US" kern="100" dirty="0" smtClean="0">
                <a:latin typeface="微軟正黑體" panose="020B0604030504040204" pitchFamily="34" charset="-120"/>
              </a:rPr>
              <a:t>，該選單之資料</a:t>
            </a:r>
            <a:r>
              <a:rPr lang="zh-TW" altLang="en-US" kern="100" dirty="0">
                <a:latin typeface="微軟正黑體" panose="020B0604030504040204" pitchFamily="34" charset="-120"/>
              </a:rPr>
              <a:t>來源為學校管理者所設定之科系所資料。</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不得空白</a:t>
            </a:r>
            <a:r>
              <a:rPr lang="en-US" altLang="zh-TW" kern="100" dirty="0">
                <a:latin typeface="微軟正黑體" panose="020B0604030504040204" pitchFamily="34" charset="-120"/>
              </a:rPr>
              <a:t>)</a:t>
            </a:r>
          </a:p>
          <a:p>
            <a:pPr marL="342900" indent="-342900">
              <a:lnSpc>
                <a:spcPct val="110000"/>
              </a:lnSpc>
              <a:spcBef>
                <a:spcPts val="600"/>
              </a:spcBef>
              <a:buFont typeface="Wingdings" panose="05000000000000000000" pitchFamily="2" charset="2"/>
              <a:buChar char=""/>
              <a:defRPr/>
            </a:pPr>
            <a:r>
              <a:rPr lang="zh-TW" altLang="en-US" kern="100" dirty="0" smtClean="0">
                <a:latin typeface="微軟正黑體" panose="020B0604030504040204" pitchFamily="34" charset="-120"/>
              </a:rPr>
              <a:t>為</a:t>
            </a:r>
            <a:r>
              <a:rPr lang="zh-TW" altLang="en-US" kern="100" dirty="0">
                <a:latin typeface="微軟正黑體" panose="020B0604030504040204" pitchFamily="34" charset="-120"/>
              </a:rPr>
              <a:t>求資料蒐集完整性，</a:t>
            </a:r>
            <a:r>
              <a:rPr lang="en-US" altLang="zh-TW" kern="100" dirty="0">
                <a:latin typeface="微軟正黑體" panose="020B0604030504040204" pitchFamily="34" charset="-120"/>
              </a:rPr>
              <a:t>110</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3</a:t>
            </a:r>
            <a:r>
              <a:rPr lang="zh-TW" altLang="en-US" kern="100" dirty="0">
                <a:latin typeface="微軟正黑體" panose="020B0604030504040204" pitchFamily="34" charset="-120"/>
              </a:rPr>
              <a:t>月起</a:t>
            </a:r>
            <a:r>
              <a:rPr lang="zh-TW" altLang="en-US" b="1" kern="100" dirty="0">
                <a:solidFill>
                  <a:srgbClr val="FF0000"/>
                </a:solidFill>
                <a:latin typeface="微軟正黑體" panose="020B0604030504040204" pitchFamily="34" charset="-120"/>
              </a:rPr>
              <a:t>特殊專班師資須納入填報</a:t>
            </a:r>
            <a:r>
              <a:rPr lang="zh-TW" altLang="en-US" kern="100" dirty="0">
                <a:latin typeface="微軟正黑體" panose="020B0604030504040204" pitchFamily="34" charset="-120"/>
              </a:rPr>
              <a:t>，請</a:t>
            </a:r>
            <a:r>
              <a:rPr lang="zh-TW" altLang="en-US" b="1" kern="100" dirty="0">
                <a:solidFill>
                  <a:srgbClr val="FF0000"/>
                </a:solidFill>
                <a:latin typeface="微軟正黑體" panose="020B0604030504040204" pitchFamily="34" charset="-120"/>
              </a:rPr>
              <a:t>依教師實際聘任之單位</a:t>
            </a:r>
            <a:r>
              <a:rPr lang="zh-TW" altLang="en-US" kern="100" dirty="0">
                <a:latin typeface="微軟正黑體" panose="020B0604030504040204" pitchFamily="34" charset="-120"/>
              </a:rPr>
              <a:t>，選填教師主聘之系所、學院、學位學程、特殊專班等科系所資料</a:t>
            </a:r>
            <a:r>
              <a:rPr lang="zh-TW" altLang="en-US" kern="100" dirty="0" smtClean="0">
                <a:latin typeface="微軟正黑體" panose="020B0604030504040204" pitchFamily="34" charset="-120"/>
              </a:rPr>
              <a:t>。</a:t>
            </a:r>
            <a:r>
              <a:rPr lang="en-US" altLang="zh-TW" kern="100" dirty="0" smtClean="0">
                <a:latin typeface="微軟正黑體" panose="020B0604030504040204" pitchFamily="34" charset="-120"/>
              </a:rPr>
              <a:t/>
            </a:r>
            <a:br>
              <a:rPr lang="en-US" altLang="zh-TW" kern="100" dirty="0" smtClean="0">
                <a:latin typeface="微軟正黑體" panose="020B0604030504040204" pitchFamily="34" charset="-120"/>
              </a:rPr>
            </a:br>
            <a:endParaRPr lang="en-US" altLang="zh-TW" kern="100" dirty="0" smtClean="0">
              <a:latin typeface="微軟正黑體" panose="020B0604030504040204" pitchFamily="34" charset="-120"/>
            </a:endParaRPr>
          </a:p>
          <a:p>
            <a:pPr marL="0" indent="0" algn="r">
              <a:lnSpc>
                <a:spcPct val="110000"/>
              </a:lnSpc>
              <a:spcBef>
                <a:spcPts val="600"/>
              </a:spcBef>
              <a:buNone/>
              <a:defRPr/>
            </a:pPr>
            <a:r>
              <a:rPr lang="zh-TW" altLang="zh-TW" sz="1800" kern="100" dirty="0" smtClean="0">
                <a:latin typeface="微軟正黑體" panose="020B0604030504040204" pitchFamily="34" charset="-120"/>
              </a:rPr>
              <a:t>【</a:t>
            </a:r>
            <a:r>
              <a:rPr lang="en-US" altLang="zh-TW" sz="1800" kern="100" dirty="0" smtClean="0">
                <a:latin typeface="微軟正黑體" panose="020B0604030504040204" pitchFamily="34" charset="-120"/>
              </a:rPr>
              <a:t>110</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zh-TW" sz="1800" kern="100" dirty="0">
                <a:latin typeface="微軟正黑體" panose="020B0604030504040204" pitchFamily="34" charset="-120"/>
              </a:rPr>
              <a:t>月因應「技專總量管制小組」需求新增欄位</a:t>
            </a:r>
            <a:r>
              <a:rPr lang="zh-TW" altLang="zh-TW" sz="1800" kern="100" dirty="0" smtClean="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
        <p:nvSpPr>
          <p:cNvPr id="5" name="文字版面配置區 4"/>
          <p:cNvSpPr>
            <a:spLocks noGrp="1"/>
          </p:cNvSpPr>
          <p:nvPr>
            <p:ph type="body" sz="quarter" idx="15"/>
          </p:nvPr>
        </p:nvSpPr>
        <p:spPr/>
        <p:txBody>
          <a:bodyPr/>
          <a:lstStyle/>
          <a:p>
            <a:r>
              <a:rPr lang="en-US" altLang="zh-TW" dirty="0" smtClean="0"/>
              <a:t>01</a:t>
            </a:r>
            <a:endParaRPr lang="zh-TW" altLang="en-US" dirty="0"/>
          </a:p>
        </p:txBody>
      </p:sp>
      <p:sp>
        <p:nvSpPr>
          <p:cNvPr id="7" name="內容版面配置區 6"/>
          <p:cNvSpPr>
            <a:spLocks noGrp="1"/>
          </p:cNvSpPr>
          <p:nvPr>
            <p:ph sz="quarter" idx="13"/>
          </p:nvPr>
        </p:nvSpPr>
        <p:spPr/>
        <p:txBody>
          <a:bodyPr/>
          <a:lstStyle/>
          <a:p>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324060140"/>
              </p:ext>
            </p:extLst>
          </p:nvPr>
        </p:nvGraphicFramePr>
        <p:xfrm>
          <a:off x="162561" y="1011237"/>
          <a:ext cx="11846561" cy="2741583"/>
        </p:xfrm>
        <a:graphic>
          <a:graphicData uri="http://schemas.openxmlformats.org/drawingml/2006/table">
            <a:tbl>
              <a:tblPr/>
              <a:tblGrid>
                <a:gridCol w="810758">
                  <a:extLst>
                    <a:ext uri="{9D8B030D-6E8A-4147-A177-3AD203B41FA5}">
                      <a16:colId xmlns:a16="http://schemas.microsoft.com/office/drawing/2014/main" val="4050439005"/>
                    </a:ext>
                  </a:extLst>
                </a:gridCol>
                <a:gridCol w="810758">
                  <a:extLst>
                    <a:ext uri="{9D8B030D-6E8A-4147-A177-3AD203B41FA5}">
                      <a16:colId xmlns:a16="http://schemas.microsoft.com/office/drawing/2014/main" val="2859994370"/>
                    </a:ext>
                  </a:extLst>
                </a:gridCol>
                <a:gridCol w="810758">
                  <a:extLst>
                    <a:ext uri="{9D8B030D-6E8A-4147-A177-3AD203B41FA5}">
                      <a16:colId xmlns:a16="http://schemas.microsoft.com/office/drawing/2014/main" val="4216587994"/>
                    </a:ext>
                  </a:extLst>
                </a:gridCol>
                <a:gridCol w="810758">
                  <a:extLst>
                    <a:ext uri="{9D8B030D-6E8A-4147-A177-3AD203B41FA5}">
                      <a16:colId xmlns:a16="http://schemas.microsoft.com/office/drawing/2014/main" val="3317641304"/>
                    </a:ext>
                  </a:extLst>
                </a:gridCol>
                <a:gridCol w="810758">
                  <a:extLst>
                    <a:ext uri="{9D8B030D-6E8A-4147-A177-3AD203B41FA5}">
                      <a16:colId xmlns:a16="http://schemas.microsoft.com/office/drawing/2014/main" val="2314569213"/>
                    </a:ext>
                  </a:extLst>
                </a:gridCol>
                <a:gridCol w="810758">
                  <a:extLst>
                    <a:ext uri="{9D8B030D-6E8A-4147-A177-3AD203B41FA5}">
                      <a16:colId xmlns:a16="http://schemas.microsoft.com/office/drawing/2014/main" val="3196497005"/>
                    </a:ext>
                  </a:extLst>
                </a:gridCol>
                <a:gridCol w="810758">
                  <a:extLst>
                    <a:ext uri="{9D8B030D-6E8A-4147-A177-3AD203B41FA5}">
                      <a16:colId xmlns:a16="http://schemas.microsoft.com/office/drawing/2014/main" val="26349479"/>
                    </a:ext>
                  </a:extLst>
                </a:gridCol>
                <a:gridCol w="810758">
                  <a:extLst>
                    <a:ext uri="{9D8B030D-6E8A-4147-A177-3AD203B41FA5}">
                      <a16:colId xmlns:a16="http://schemas.microsoft.com/office/drawing/2014/main" val="3434321690"/>
                    </a:ext>
                  </a:extLst>
                </a:gridCol>
                <a:gridCol w="798837">
                  <a:extLst>
                    <a:ext uri="{9D8B030D-6E8A-4147-A177-3AD203B41FA5}">
                      <a16:colId xmlns:a16="http://schemas.microsoft.com/office/drawing/2014/main" val="921912458"/>
                    </a:ext>
                  </a:extLst>
                </a:gridCol>
                <a:gridCol w="800401">
                  <a:extLst>
                    <a:ext uri="{9D8B030D-6E8A-4147-A177-3AD203B41FA5}">
                      <a16:colId xmlns:a16="http://schemas.microsoft.com/office/drawing/2014/main" val="2005617758"/>
                    </a:ext>
                  </a:extLst>
                </a:gridCol>
                <a:gridCol w="798838">
                  <a:extLst>
                    <a:ext uri="{9D8B030D-6E8A-4147-A177-3AD203B41FA5}">
                      <a16:colId xmlns:a16="http://schemas.microsoft.com/office/drawing/2014/main" val="457055545"/>
                    </a:ext>
                  </a:extLst>
                </a:gridCol>
                <a:gridCol w="798837">
                  <a:extLst>
                    <a:ext uri="{9D8B030D-6E8A-4147-A177-3AD203B41FA5}">
                      <a16:colId xmlns:a16="http://schemas.microsoft.com/office/drawing/2014/main" val="1161087424"/>
                    </a:ext>
                  </a:extLst>
                </a:gridCol>
                <a:gridCol w="800401">
                  <a:extLst>
                    <a:ext uri="{9D8B030D-6E8A-4147-A177-3AD203B41FA5}">
                      <a16:colId xmlns:a16="http://schemas.microsoft.com/office/drawing/2014/main" val="159675140"/>
                    </a:ext>
                  </a:extLst>
                </a:gridCol>
                <a:gridCol w="798838">
                  <a:extLst>
                    <a:ext uri="{9D8B030D-6E8A-4147-A177-3AD203B41FA5}">
                      <a16:colId xmlns:a16="http://schemas.microsoft.com/office/drawing/2014/main" val="3921588703"/>
                    </a:ext>
                  </a:extLst>
                </a:gridCol>
                <a:gridCol w="564345">
                  <a:extLst>
                    <a:ext uri="{9D8B030D-6E8A-4147-A177-3AD203B41FA5}">
                      <a16:colId xmlns:a16="http://schemas.microsoft.com/office/drawing/2014/main" val="2889167908"/>
                    </a:ext>
                  </a:extLst>
                </a:gridCol>
              </a:tblGrid>
              <a:tr h="544098">
                <a:tc gridSpan="8">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rPr>
                        <a:t>基本資料</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最高學歷</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tc hMerge="1">
                  <a:txBody>
                    <a:bodyPr/>
                    <a:lstStyle/>
                    <a:p>
                      <a:endParaRPr lang="zh-TW" altLang="en-US"/>
                    </a:p>
                  </a:txBody>
                  <a:tcPr/>
                </a:tc>
                <a:tc gridSpan="3">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教師等級</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tc hMerge="1">
                  <a:txBody>
                    <a:bodyPr/>
                    <a:lstStyle/>
                    <a:p>
                      <a:endParaRPr lang="zh-TW" altLang="en-US"/>
                    </a:p>
                  </a:txBody>
                  <a:tcPr/>
                </a:tc>
                <a:tc rowSpan="2">
                  <a:txBody>
                    <a:bodyPr/>
                    <a:lstStyle>
                      <a:lvl1pPr>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略</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6246592"/>
                  </a:ext>
                </a:extLst>
              </a:tr>
              <a:tr h="2197485">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學年度</a:t>
                      </a:r>
                      <a:r>
                        <a:rPr kumimoji="0" lang="en-US"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a:t>
                      </a: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學期</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2400" b="1" i="0" u="none" strike="noStrike" cap="none" normalizeH="0" baseline="0" dirty="0" smtClean="0">
                          <a:ln>
                            <a:noFill/>
                          </a:ln>
                          <a:solidFill>
                            <a:srgbClr val="FF0000"/>
                          </a:solidFill>
                          <a:effectLst/>
                          <a:latin typeface="標楷體" panose="03000509000000000000" pitchFamily="65" charset="-120"/>
                          <a:ea typeface="標楷體" panose="03000509000000000000" pitchFamily="65" charset="-120"/>
                        </a:rPr>
                        <a:t>主聘系所</a:t>
                      </a:r>
                      <a:endParaRPr kumimoji="0" lang="zh-TW" altLang="zh-TW" sz="2400" b="1" i="0" u="none" strike="noStrike" cap="none" normalizeH="0" baseline="0" dirty="0" smtClean="0">
                        <a:ln>
                          <a:noFill/>
                        </a:ln>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rPr>
                        <a:t>國籍</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rPr>
                        <a:t>中文姓名</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英文姓名</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rPr>
                        <a:t>性別</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rPr>
                        <a:t>出生年月日</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略</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學校分類</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學校</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略</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教師分類</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rPr>
                        <a:t>聘書職級</a:t>
                      </a:r>
                      <a:endParaRPr kumimoji="0" lang="zh-TW" altLang="zh-TW" sz="1600" b="0" i="0" u="none" strike="noStrike" cap="none" normalizeH="0" baseline="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71438">
                        <a:lnSpc>
                          <a:spcPct val="90000"/>
                        </a:lnSpc>
                        <a:spcBef>
                          <a:spcPts val="1000"/>
                        </a:spcBef>
                        <a:buFont typeface="Arial" panose="020B0604020202020204" pitchFamily="34" charset="0"/>
                        <a:defRPr sz="2400">
                          <a:solidFill>
                            <a:srgbClr val="0D0D0D"/>
                          </a:solidFill>
                          <a:latin typeface="微軟正黑體" panose="020B0604030504040204" pitchFamily="34" charset="-120"/>
                          <a:ea typeface="微軟正黑體" panose="020B0604030504040204" pitchFamily="34" charset="-120"/>
                        </a:defRPr>
                      </a:lvl1pPr>
                      <a:lvl2pPr marL="742950" indent="-285750">
                        <a:lnSpc>
                          <a:spcPct val="90000"/>
                        </a:lnSpc>
                        <a:spcBef>
                          <a:spcPts val="500"/>
                        </a:spcBef>
                        <a:buFont typeface="Arial" panose="020B0604020202020204" pitchFamily="34" charset="0"/>
                        <a:defRPr sz="2000">
                          <a:solidFill>
                            <a:srgbClr val="0D0D0D"/>
                          </a:solidFill>
                          <a:latin typeface="微軟正黑體" panose="020B0604030504040204" pitchFamily="34" charset="-120"/>
                          <a:ea typeface="微軟正黑體" panose="020B0604030504040204" pitchFamily="34" charset="-120"/>
                        </a:defRPr>
                      </a:lvl2pPr>
                      <a:lvl3pPr marL="1143000" indent="-228600">
                        <a:lnSpc>
                          <a:spcPct val="90000"/>
                        </a:lnSpc>
                        <a:spcBef>
                          <a:spcPts val="500"/>
                        </a:spcBef>
                        <a:buFont typeface="Arial" panose="020B0604020202020204" pitchFamily="34" charset="0"/>
                        <a:defRPr>
                          <a:solidFill>
                            <a:srgbClr val="0D0D0D"/>
                          </a:solidFill>
                          <a:latin typeface="微軟正黑體" panose="020B0604030504040204" pitchFamily="34" charset="-120"/>
                          <a:ea typeface="微軟正黑體" panose="020B0604030504040204" pitchFamily="34" charset="-120"/>
                        </a:defRPr>
                      </a:lvl3pPr>
                      <a:lvl4pPr marL="16002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4pPr>
                      <a:lvl5pPr marL="2057400" indent="-228600">
                        <a:lnSpc>
                          <a:spcPct val="90000"/>
                        </a:lnSpc>
                        <a:spcBef>
                          <a:spcPts val="500"/>
                        </a:spcBef>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rgbClr val="0D0D0D"/>
                          </a:solidFill>
                          <a:latin typeface="微軟正黑體" panose="020B0604030504040204" pitchFamily="34" charset="-120"/>
                          <a:ea typeface="微軟正黑體" panose="020B0604030504040204" pitchFamily="34" charset="-120"/>
                        </a:defRPr>
                      </a:lvl9pPr>
                    </a:lstStyle>
                    <a:p>
                      <a:pPr marL="714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略</a:t>
                      </a:r>
                      <a:endParaRPr kumimoji="0" lang="zh-TW" altLang="zh-TW" sz="1600" b="0" i="0" u="none" strike="noStrike" cap="none" normalizeH="0" baseline="0" dirty="0" smtClean="0">
                        <a:ln>
                          <a:noFill/>
                        </a:ln>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zh-TW" altLang="en-US"/>
                    </a:p>
                  </a:txBody>
                  <a:tcPr/>
                </a:tc>
                <a:extLst>
                  <a:ext uri="{0D108BD9-81ED-4DB2-BD59-A6C34878D82A}">
                    <a16:rowId xmlns:a16="http://schemas.microsoft.com/office/drawing/2014/main" val="1206721259"/>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a:t>
            </a:fld>
            <a:endParaRPr lang="zh-TW" altLang="en-US"/>
          </a:p>
        </p:txBody>
      </p:sp>
    </p:spTree>
    <p:extLst>
      <p:ext uri="{BB962C8B-B14F-4D97-AF65-F5344CB8AC3E}">
        <p14:creationId xmlns:p14="http://schemas.microsoft.com/office/powerpoint/2010/main" val="1511801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400" dirty="0"/>
              <a:t>新表</a:t>
            </a:r>
            <a:r>
              <a:rPr lang="en-US" altLang="zh-TW" sz="3400" dirty="0" smtClean="0"/>
              <a:t>4-2-13</a:t>
            </a:r>
            <a:r>
              <a:rPr lang="zh-TW" altLang="en-US" sz="3400" dirty="0"/>
              <a:t>全學年全部學分實習學生人數統計表</a:t>
            </a:r>
          </a:p>
        </p:txBody>
      </p:sp>
      <p:sp>
        <p:nvSpPr>
          <p:cNvPr id="3" name="投影片編號版面配置區 2"/>
          <p:cNvSpPr>
            <a:spLocks noGrp="1"/>
          </p:cNvSpPr>
          <p:nvPr>
            <p:ph type="sldNum" sz="quarter" idx="12"/>
          </p:nvPr>
        </p:nvSpPr>
        <p:spPr/>
        <p:txBody>
          <a:bodyPr/>
          <a:lstStyle/>
          <a:p>
            <a:fld id="{D4B37BC5-01F3-4DA6-AE9F-6749599A3EE9}" type="slidenum">
              <a:rPr lang="zh-TW" altLang="en-US" smtClean="0"/>
              <a:t>20</a:t>
            </a:fld>
            <a:endParaRPr lang="zh-TW" altLang="en-US"/>
          </a:p>
        </p:txBody>
      </p:sp>
      <p:sp>
        <p:nvSpPr>
          <p:cNvPr id="4" name="內容版面配置區 3"/>
          <p:cNvSpPr>
            <a:spLocks noGrp="1"/>
          </p:cNvSpPr>
          <p:nvPr>
            <p:ph sz="quarter" idx="13"/>
          </p:nvPr>
        </p:nvSpPr>
        <p:spPr>
          <a:xfrm>
            <a:off x="350378" y="1025496"/>
            <a:ext cx="11434271" cy="2674833"/>
          </a:xfrm>
        </p:spPr>
        <p:txBody>
          <a:bodyPr>
            <a:normAutofit/>
          </a:bodyPr>
          <a:lstStyle/>
          <a:p>
            <a:r>
              <a:rPr lang="zh-TW" altLang="en-US" sz="2200" dirty="0" smtClean="0"/>
              <a:t>範例</a:t>
            </a:r>
            <a:r>
              <a:rPr lang="en-US" altLang="zh-TW" sz="2200" dirty="0" smtClean="0"/>
              <a:t>:</a:t>
            </a:r>
            <a:r>
              <a:rPr lang="zh-TW" altLang="en-US" sz="2200" dirty="0" smtClean="0"/>
              <a:t>某系四技日間部第</a:t>
            </a:r>
            <a:r>
              <a:rPr lang="en-US" altLang="zh-TW" sz="2200" dirty="0" smtClean="0"/>
              <a:t>5</a:t>
            </a:r>
            <a:r>
              <a:rPr lang="zh-TW" altLang="en-US" sz="2200" dirty="0" smtClean="0"/>
              <a:t>年有</a:t>
            </a:r>
            <a:r>
              <a:rPr lang="en-US" altLang="zh-TW" sz="2200" dirty="0"/>
              <a:t>10</a:t>
            </a:r>
            <a:r>
              <a:rPr lang="zh-TW" altLang="en-US" sz="2200" dirty="0"/>
              <a:t>位（編號</a:t>
            </a:r>
            <a:r>
              <a:rPr lang="en-US" altLang="zh-TW" sz="2200" dirty="0"/>
              <a:t>1</a:t>
            </a:r>
            <a:r>
              <a:rPr lang="zh-TW" altLang="en-US" sz="2200" dirty="0"/>
              <a:t>至</a:t>
            </a:r>
            <a:r>
              <a:rPr lang="en-US" altLang="zh-TW" sz="2200" dirty="0"/>
              <a:t>10</a:t>
            </a:r>
            <a:r>
              <a:rPr lang="zh-TW" altLang="en-US" sz="2200" dirty="0"/>
              <a:t>號）學生，至實習機構進行「全</a:t>
            </a:r>
            <a:r>
              <a:rPr lang="zh-TW" altLang="en-US" sz="2200" dirty="0" smtClean="0"/>
              <a:t>學年度全部</a:t>
            </a:r>
            <a:r>
              <a:rPr lang="zh-TW" altLang="en-US" sz="2200" dirty="0"/>
              <a:t>學分實習」；其中編號</a:t>
            </a:r>
            <a:r>
              <a:rPr lang="en-US" altLang="zh-TW" sz="2200" dirty="0"/>
              <a:t>1-5</a:t>
            </a:r>
            <a:r>
              <a:rPr lang="zh-TW" altLang="en-US" sz="2200" dirty="0"/>
              <a:t>號為男生、</a:t>
            </a:r>
            <a:r>
              <a:rPr lang="en-US" altLang="zh-TW" sz="2200" dirty="0"/>
              <a:t>6-10</a:t>
            </a:r>
            <a:r>
              <a:rPr lang="zh-TW" altLang="en-US" sz="2200" dirty="0"/>
              <a:t>號為女生：</a:t>
            </a:r>
          </a:p>
          <a:p>
            <a:r>
              <a:rPr lang="en-US" altLang="zh-TW" sz="2200" dirty="0"/>
              <a:t>1</a:t>
            </a:r>
            <a:r>
              <a:rPr lang="zh-TW" altLang="en-US" sz="2200" dirty="0" smtClean="0"/>
              <a:t>、編號</a:t>
            </a:r>
            <a:r>
              <a:rPr lang="en-US" altLang="zh-TW" sz="2200" dirty="0" smtClean="0"/>
              <a:t>1</a:t>
            </a:r>
            <a:r>
              <a:rPr lang="zh-TW" altLang="en-US" sz="2200" dirty="0" smtClean="0"/>
              <a:t>、</a:t>
            </a:r>
            <a:r>
              <a:rPr lang="en-US" altLang="zh-TW" sz="2200" dirty="0" smtClean="0"/>
              <a:t>2</a:t>
            </a:r>
            <a:r>
              <a:rPr lang="zh-TW" altLang="en-US" sz="2200" dirty="0"/>
              <a:t>、</a:t>
            </a:r>
            <a:r>
              <a:rPr lang="en-US" altLang="zh-TW" sz="2200" dirty="0"/>
              <a:t>3</a:t>
            </a:r>
            <a:r>
              <a:rPr lang="zh-TW" altLang="en-US" sz="2200" dirty="0"/>
              <a:t>、</a:t>
            </a:r>
            <a:r>
              <a:rPr lang="en-US" altLang="zh-TW" sz="2200" dirty="0"/>
              <a:t>6</a:t>
            </a:r>
            <a:r>
              <a:rPr lang="zh-TW" altLang="en-US" sz="2200" dirty="0"/>
              <a:t>、</a:t>
            </a:r>
            <a:r>
              <a:rPr lang="en-US" altLang="zh-TW" sz="2200" dirty="0"/>
              <a:t>7</a:t>
            </a:r>
            <a:r>
              <a:rPr lang="zh-TW" altLang="en-US" sz="2200" dirty="0" smtClean="0"/>
              <a:t>同學為</a:t>
            </a:r>
            <a:r>
              <a:rPr lang="zh-TW" altLang="en-US" sz="2200" dirty="0"/>
              <a:t>符合相關定義之境外學生</a:t>
            </a:r>
          </a:p>
          <a:p>
            <a:r>
              <a:rPr lang="en-US" altLang="zh-TW" sz="2200" dirty="0"/>
              <a:t>2</a:t>
            </a:r>
            <a:r>
              <a:rPr lang="zh-TW" altLang="en-US" sz="2200" dirty="0" smtClean="0"/>
              <a:t>、編號</a:t>
            </a:r>
            <a:r>
              <a:rPr lang="en-US" altLang="zh-TW" sz="2200" dirty="0"/>
              <a:t>1</a:t>
            </a:r>
            <a:r>
              <a:rPr lang="zh-TW" altLang="en-US" sz="2200" dirty="0"/>
              <a:t>、</a:t>
            </a:r>
            <a:r>
              <a:rPr lang="en-US" altLang="zh-TW" sz="2200" dirty="0"/>
              <a:t>5</a:t>
            </a:r>
            <a:r>
              <a:rPr lang="zh-TW" altLang="en-US" sz="2200" dirty="0"/>
              <a:t>、</a:t>
            </a:r>
            <a:r>
              <a:rPr lang="en-US" altLang="zh-TW" sz="2200" dirty="0"/>
              <a:t>6</a:t>
            </a:r>
            <a:r>
              <a:rPr lang="zh-TW" altLang="en-US" sz="2200" dirty="0"/>
              <a:t>、</a:t>
            </a:r>
            <a:r>
              <a:rPr lang="en-US" altLang="zh-TW" sz="2200" dirty="0"/>
              <a:t>10</a:t>
            </a:r>
            <a:r>
              <a:rPr lang="zh-TW" altLang="en-US" sz="2200" dirty="0" smtClean="0"/>
              <a:t>同學為</a:t>
            </a:r>
            <a:r>
              <a:rPr lang="zh-TW" altLang="en-US" sz="2200" dirty="0"/>
              <a:t>符合延畢生條件之學生</a:t>
            </a:r>
          </a:p>
          <a:p>
            <a:r>
              <a:rPr lang="en-US" altLang="zh-TW" sz="2200" dirty="0"/>
              <a:t>3</a:t>
            </a:r>
            <a:r>
              <a:rPr lang="zh-TW" altLang="en-US" sz="2200" dirty="0" smtClean="0"/>
              <a:t>、編號</a:t>
            </a:r>
            <a:r>
              <a:rPr lang="en-US" altLang="zh-TW" sz="2200" dirty="0"/>
              <a:t>1</a:t>
            </a:r>
            <a:r>
              <a:rPr lang="zh-TW" altLang="en-US" sz="2200" dirty="0"/>
              <a:t>、</a:t>
            </a:r>
            <a:r>
              <a:rPr lang="en-US" altLang="zh-TW" sz="2200" dirty="0"/>
              <a:t>2</a:t>
            </a:r>
            <a:r>
              <a:rPr lang="zh-TW" altLang="en-US" sz="2200" dirty="0"/>
              <a:t>、</a:t>
            </a:r>
            <a:r>
              <a:rPr lang="en-US" altLang="zh-TW" sz="2200" dirty="0"/>
              <a:t>3</a:t>
            </a:r>
            <a:r>
              <a:rPr lang="zh-TW" altLang="en-US" sz="2200" dirty="0"/>
              <a:t>、</a:t>
            </a:r>
            <a:r>
              <a:rPr lang="en-US" altLang="zh-TW" sz="2200" dirty="0"/>
              <a:t>6</a:t>
            </a:r>
            <a:r>
              <a:rPr lang="zh-TW" altLang="en-US" sz="2200" dirty="0"/>
              <a:t>、</a:t>
            </a:r>
            <a:r>
              <a:rPr lang="en-US" altLang="zh-TW" sz="2200" dirty="0"/>
              <a:t>7</a:t>
            </a:r>
            <a:r>
              <a:rPr lang="zh-TW" altLang="en-US" sz="2200" dirty="0"/>
              <a:t>、</a:t>
            </a:r>
            <a:r>
              <a:rPr lang="en-US" altLang="zh-TW" sz="2200" dirty="0"/>
              <a:t>8</a:t>
            </a:r>
            <a:r>
              <a:rPr lang="zh-TW" altLang="en-US" sz="2200" dirty="0"/>
              <a:t>同學至校外實習場所實習</a:t>
            </a:r>
          </a:p>
          <a:p>
            <a:r>
              <a:rPr lang="en-US" altLang="zh-TW" sz="2200" dirty="0"/>
              <a:t>4</a:t>
            </a:r>
            <a:r>
              <a:rPr lang="zh-TW" altLang="en-US" sz="2200" dirty="0" smtClean="0"/>
              <a:t>、編號</a:t>
            </a:r>
            <a:r>
              <a:rPr lang="en-US" altLang="zh-TW" sz="2200" dirty="0"/>
              <a:t>4</a:t>
            </a:r>
            <a:r>
              <a:rPr lang="zh-TW" altLang="en-US" sz="2200" dirty="0"/>
              <a:t>、</a:t>
            </a:r>
            <a:r>
              <a:rPr lang="en-US" altLang="zh-TW" sz="2200" dirty="0"/>
              <a:t>5</a:t>
            </a:r>
            <a:r>
              <a:rPr lang="zh-TW" altLang="en-US" sz="2200" dirty="0"/>
              <a:t>、</a:t>
            </a:r>
            <a:r>
              <a:rPr lang="en-US" altLang="zh-TW" sz="2200" dirty="0"/>
              <a:t>9</a:t>
            </a:r>
            <a:r>
              <a:rPr lang="zh-TW" altLang="en-US" sz="2200" dirty="0"/>
              <a:t>、</a:t>
            </a:r>
            <a:r>
              <a:rPr lang="en-US" altLang="zh-TW" sz="2200" dirty="0"/>
              <a:t>10</a:t>
            </a:r>
            <a:r>
              <a:rPr lang="zh-TW" altLang="en-US" sz="2200" dirty="0"/>
              <a:t>同學至學校附屬機構實習實習</a:t>
            </a:r>
          </a:p>
          <a:p>
            <a:endParaRPr lang="zh-TW" altLang="en-US" sz="2200" dirty="0"/>
          </a:p>
        </p:txBody>
      </p:sp>
      <p:sp>
        <p:nvSpPr>
          <p:cNvPr id="5" name="文字版面配置區 4"/>
          <p:cNvSpPr>
            <a:spLocks noGrp="1"/>
          </p:cNvSpPr>
          <p:nvPr>
            <p:ph type="body" sz="quarter" idx="14"/>
          </p:nvPr>
        </p:nvSpPr>
        <p:spPr/>
        <p:txBody>
          <a:bodyPr/>
          <a:lstStyle/>
          <a:p>
            <a:r>
              <a:rPr lang="en-US" altLang="zh-TW" dirty="0" smtClean="0"/>
              <a:t>07</a:t>
            </a:r>
            <a:endParaRPr lang="zh-TW" altLang="en-US" dirty="0"/>
          </a:p>
        </p:txBody>
      </p:sp>
      <p:graphicFrame>
        <p:nvGraphicFramePr>
          <p:cNvPr id="7" name="表格 6"/>
          <p:cNvGraphicFramePr>
            <a:graphicFrameLocks noGrp="1"/>
          </p:cNvGraphicFramePr>
          <p:nvPr>
            <p:extLst>
              <p:ext uri="{D42A27DB-BD31-4B8C-83A1-F6EECF244321}">
                <p14:modId xmlns:p14="http://schemas.microsoft.com/office/powerpoint/2010/main" val="1946952647"/>
              </p:ext>
            </p:extLst>
          </p:nvPr>
        </p:nvGraphicFramePr>
        <p:xfrm>
          <a:off x="350378" y="3700329"/>
          <a:ext cx="11434270" cy="2943741"/>
        </p:xfrm>
        <a:graphic>
          <a:graphicData uri="http://schemas.openxmlformats.org/drawingml/2006/table">
            <a:tbl>
              <a:tblPr firstRow="1" firstCol="1" bandRow="1">
                <a:tableStyleId>{9DCAF9ED-07DC-4A11-8D7F-57B35C25682E}</a:tableStyleId>
              </a:tblPr>
              <a:tblGrid>
                <a:gridCol w="2513253">
                  <a:extLst>
                    <a:ext uri="{9D8B030D-6E8A-4147-A177-3AD203B41FA5}">
                      <a16:colId xmlns:a16="http://schemas.microsoft.com/office/drawing/2014/main" val="2929728841"/>
                    </a:ext>
                  </a:extLst>
                </a:gridCol>
                <a:gridCol w="1785281">
                  <a:extLst>
                    <a:ext uri="{9D8B030D-6E8A-4147-A177-3AD203B41FA5}">
                      <a16:colId xmlns:a16="http://schemas.microsoft.com/office/drawing/2014/main" val="4274114380"/>
                    </a:ext>
                  </a:extLst>
                </a:gridCol>
                <a:gridCol w="2446480">
                  <a:extLst>
                    <a:ext uri="{9D8B030D-6E8A-4147-A177-3AD203B41FA5}">
                      <a16:colId xmlns:a16="http://schemas.microsoft.com/office/drawing/2014/main" val="3116606650"/>
                    </a:ext>
                  </a:extLst>
                </a:gridCol>
                <a:gridCol w="2501535">
                  <a:extLst>
                    <a:ext uri="{9D8B030D-6E8A-4147-A177-3AD203B41FA5}">
                      <a16:colId xmlns:a16="http://schemas.microsoft.com/office/drawing/2014/main" val="1976933178"/>
                    </a:ext>
                  </a:extLst>
                </a:gridCol>
                <a:gridCol w="2187721">
                  <a:extLst>
                    <a:ext uri="{9D8B030D-6E8A-4147-A177-3AD203B41FA5}">
                      <a16:colId xmlns:a16="http://schemas.microsoft.com/office/drawing/2014/main" val="3238014439"/>
                    </a:ext>
                  </a:extLst>
                </a:gridCol>
              </a:tblGrid>
              <a:tr h="444381">
                <a:tc rowSpan="2">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是否符合相關定義之境外學生</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lumMod val="60000"/>
                          <a:lumOff val="40000"/>
                        </a:schemeClr>
                      </a:solidFill>
                      <a:prstDash val="solid"/>
                      <a:round/>
                      <a:headEnd type="none" w="med" len="med"/>
                      <a:tailEnd type="none" w="med" len="med"/>
                    </a:lnR>
                  </a:tcPr>
                </a:tc>
                <a:tc rowSpan="2">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是否符合延畢生條件</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rowSpan="2">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實習場所</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tcPr>
                </a:tc>
                <a:tc gridSpan="2">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全學年度全部學分實習之學生人數</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lumMod val="60000"/>
                          <a:lumOff val="40000"/>
                        </a:schemeClr>
                      </a:solidFill>
                      <a:prstDash val="solid"/>
                      <a:round/>
                      <a:headEnd type="none" w="med" len="med"/>
                      <a:tailEnd type="none" w="med" len="med"/>
                    </a:lnL>
                    <a:lnB w="12700" cap="flat" cmpd="sng" algn="ctr">
                      <a:solidFill>
                        <a:schemeClr val="accent2">
                          <a:lumMod val="60000"/>
                          <a:lumOff val="40000"/>
                        </a:schemeClr>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920871078"/>
                  </a:ext>
                </a:extLst>
              </a:tr>
              <a:tr h="30555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lang="zh-TW" altLang="en-US" sz="2200" b="1" kern="100" baseline="0" dirty="0" smtClean="0">
                          <a:solidFill>
                            <a:schemeClr val="lt1"/>
                          </a:solidFill>
                          <a:effectLst/>
                          <a:latin typeface="Arial" panose="020B0604020202020204" pitchFamily="34" charset="0"/>
                          <a:ea typeface="微軟正黑體" panose="020B0604030504040204" pitchFamily="34" charset="-120"/>
                          <a:cs typeface="+mn-cs"/>
                        </a:rPr>
                        <a:t>男</a:t>
                      </a:r>
                      <a:endParaRPr lang="zh-TW" sz="2200" b="1" kern="100" baseline="0" dirty="0">
                        <a:solidFill>
                          <a:schemeClr val="lt1"/>
                        </a:solidFill>
                        <a:effectLst/>
                        <a:latin typeface="Arial" panose="020B0604020202020204" pitchFamily="34" charset="0"/>
                        <a:ea typeface="微軟正黑體" panose="020B0604030504040204" pitchFamily="34" charset="-120"/>
                        <a:cs typeface="+mn-cs"/>
                      </a:endParaRPr>
                    </a:p>
                  </a:txBody>
                  <a:tcPr marL="17780" marR="17780"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solidFill>
                      <a:schemeClr val="accent2"/>
                    </a:solidFill>
                  </a:tcPr>
                </a:tc>
                <a:tc>
                  <a:txBody>
                    <a:bodyPr/>
                    <a:lstStyle/>
                    <a:p>
                      <a:pPr marL="0" algn="ctr" defTabSz="914400" rtl="0" eaLnBrk="1" latinLnBrk="0" hangingPunct="1">
                        <a:spcAft>
                          <a:spcPts val="0"/>
                        </a:spcAft>
                      </a:pPr>
                      <a:r>
                        <a:rPr lang="zh-TW" altLang="en-US" sz="2200" b="1" kern="100" baseline="0" dirty="0" smtClean="0">
                          <a:solidFill>
                            <a:schemeClr val="lt1"/>
                          </a:solidFill>
                          <a:effectLst/>
                          <a:latin typeface="Arial" panose="020B0604020202020204" pitchFamily="34" charset="0"/>
                          <a:ea typeface="微軟正黑體" panose="020B0604030504040204" pitchFamily="34" charset="-120"/>
                          <a:cs typeface="+mn-cs"/>
                        </a:rPr>
                        <a:t>女</a:t>
                      </a:r>
                      <a:endParaRPr lang="zh-TW" sz="2200" b="1" kern="100" baseline="0" dirty="0">
                        <a:solidFill>
                          <a:schemeClr val="lt1"/>
                        </a:solidFill>
                        <a:effectLst/>
                        <a:latin typeface="Arial" panose="020B0604020202020204" pitchFamily="34" charset="0"/>
                        <a:ea typeface="微軟正黑體" panose="020B0604030504040204" pitchFamily="34" charset="-120"/>
                        <a:cs typeface="+mn-cs"/>
                      </a:endParaRPr>
                    </a:p>
                  </a:txBody>
                  <a:tcPr marL="17780" marR="17780" marT="9525"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solidFill>
                      <a:schemeClr val="accent2"/>
                    </a:solidFill>
                  </a:tcPr>
                </a:tc>
                <a:extLst>
                  <a:ext uri="{0D108BD9-81ED-4DB2-BD59-A6C34878D82A}">
                    <a16:rowId xmlns:a16="http://schemas.microsoft.com/office/drawing/2014/main" val="448225489"/>
                  </a:ext>
                </a:extLst>
              </a:tr>
              <a:tr h="412115">
                <a:tc>
                  <a:txBody>
                    <a:bodyPr/>
                    <a:lstStyle/>
                    <a:p>
                      <a:pPr algn="ctr">
                        <a:spcAft>
                          <a:spcPts val="0"/>
                        </a:spcAft>
                      </a:pPr>
                      <a:r>
                        <a:rPr lang="zh-TW" sz="2200" b="0" kern="100" baseline="0" dirty="0">
                          <a:effectLst/>
                          <a:latin typeface="Arial" panose="020B0604020202020204" pitchFamily="34" charset="0"/>
                          <a:ea typeface="微軟正黑體" panose="020B0604030504040204" pitchFamily="34" charset="-120"/>
                        </a:rPr>
                        <a:t>是</a:t>
                      </a:r>
                      <a:endParaRPr lang="zh-TW" sz="2200" b="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是</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校外實習</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1</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6</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894256152"/>
                  </a:ext>
                </a:extLst>
              </a:tr>
              <a:tr h="435610">
                <a:tc>
                  <a:txBody>
                    <a:bodyPr/>
                    <a:lstStyle/>
                    <a:p>
                      <a:pPr algn="ctr">
                        <a:spcAft>
                          <a:spcPts val="0"/>
                        </a:spcAft>
                      </a:pPr>
                      <a:r>
                        <a:rPr lang="zh-TW" sz="2200" b="0" kern="100" baseline="0" dirty="0">
                          <a:effectLst/>
                          <a:latin typeface="Arial" panose="020B0604020202020204" pitchFamily="34" charset="0"/>
                          <a:ea typeface="微軟正黑體" panose="020B0604030504040204" pitchFamily="34" charset="-120"/>
                        </a:rPr>
                        <a:t>是</a:t>
                      </a:r>
                      <a:endParaRPr lang="zh-TW" sz="2200" b="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smtClean="0">
                          <a:effectLst/>
                          <a:latin typeface="Arial" panose="020B0604020202020204" pitchFamily="34" charset="0"/>
                          <a:ea typeface="微軟正黑體" panose="020B0604030504040204" pitchFamily="34" charset="-120"/>
                        </a:rPr>
                        <a:t>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校外實習</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2</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2</a:t>
                      </a:r>
                      <a:r>
                        <a:rPr lang="zh-TW" sz="2200" kern="100" baseline="0" dirty="0">
                          <a:effectLst/>
                          <a:latin typeface="Arial" panose="020B0604020202020204" pitchFamily="34" charset="0"/>
                          <a:ea typeface="微軟正黑體" panose="020B0604030504040204" pitchFamily="34" charset="-120"/>
                        </a:rPr>
                        <a:t>、</a:t>
                      </a:r>
                      <a:r>
                        <a:rPr lang="en-US" sz="2200" kern="100" baseline="0" dirty="0">
                          <a:effectLst/>
                          <a:latin typeface="Arial" panose="020B0604020202020204" pitchFamily="34" charset="0"/>
                          <a:ea typeface="微軟正黑體" panose="020B0604030504040204" pitchFamily="34" charset="-120"/>
                        </a:rPr>
                        <a:t>3</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7</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045752949"/>
                  </a:ext>
                </a:extLst>
              </a:tr>
              <a:tr h="435610">
                <a:tc>
                  <a:txBody>
                    <a:bodyPr/>
                    <a:lstStyle/>
                    <a:p>
                      <a:pPr algn="ctr">
                        <a:spcAft>
                          <a:spcPts val="0"/>
                        </a:spcAft>
                      </a:pPr>
                      <a:r>
                        <a:rPr lang="zh-TW" sz="2200" b="0" kern="100" baseline="0" dirty="0" smtClean="0">
                          <a:effectLst/>
                          <a:latin typeface="Arial" panose="020B0604020202020204" pitchFamily="34" charset="0"/>
                          <a:ea typeface="微軟正黑體" panose="020B0604030504040204" pitchFamily="34" charset="-120"/>
                        </a:rPr>
                        <a:t>否</a:t>
                      </a:r>
                      <a:endParaRPr lang="zh-TW" sz="2200" b="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smtClean="0">
                          <a:effectLst/>
                          <a:latin typeface="Arial" panose="020B0604020202020204" pitchFamily="34" charset="0"/>
                          <a:ea typeface="微軟正黑體" panose="020B0604030504040204" pitchFamily="34" charset="-120"/>
                        </a:rPr>
                        <a:t>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校外實習</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0</a:t>
                      </a:r>
                      <a:r>
                        <a:rPr lang="zh-TW" altLang="en-US" sz="2200" kern="100" baseline="0" dirty="0" smtClean="0">
                          <a:effectLst/>
                          <a:latin typeface="Arial" panose="020B0604020202020204" pitchFamily="34" charset="0"/>
                          <a:ea typeface="微軟正黑體" panose="020B0604030504040204" pitchFamily="34" charset="-120"/>
                        </a:rPr>
                        <a:t>人</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8</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804634125"/>
                  </a:ext>
                </a:extLst>
              </a:tr>
              <a:tr h="435610">
                <a:tc>
                  <a:txBody>
                    <a:bodyPr/>
                    <a:lstStyle/>
                    <a:p>
                      <a:pPr algn="ctr">
                        <a:spcAft>
                          <a:spcPts val="0"/>
                        </a:spcAft>
                      </a:pPr>
                      <a:r>
                        <a:rPr lang="zh-TW" sz="2200" b="0" kern="100" baseline="0" dirty="0">
                          <a:effectLst/>
                          <a:latin typeface="Arial" panose="020B0604020202020204" pitchFamily="34" charset="0"/>
                          <a:ea typeface="微軟正黑體" panose="020B0604030504040204" pitchFamily="34" charset="-120"/>
                        </a:rPr>
                        <a:t>否</a:t>
                      </a:r>
                      <a:endParaRPr lang="zh-TW" sz="2200" b="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smtClean="0">
                          <a:effectLst/>
                          <a:latin typeface="Arial" panose="020B0604020202020204" pitchFamily="34" charset="0"/>
                          <a:ea typeface="微軟正黑體" panose="020B0604030504040204" pitchFamily="34" charset="-120"/>
                        </a:rPr>
                        <a:t>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學校附屬機構實習</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4</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9</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3345675231"/>
                  </a:ext>
                </a:extLst>
              </a:tr>
              <a:tr h="435610">
                <a:tc>
                  <a:txBody>
                    <a:bodyPr/>
                    <a:lstStyle/>
                    <a:p>
                      <a:pPr algn="ctr">
                        <a:spcAft>
                          <a:spcPts val="0"/>
                        </a:spcAft>
                      </a:pPr>
                      <a:r>
                        <a:rPr lang="zh-TW" sz="2200" b="0" kern="100" baseline="0" dirty="0" smtClean="0">
                          <a:effectLst/>
                          <a:latin typeface="Arial" panose="020B0604020202020204" pitchFamily="34" charset="0"/>
                          <a:ea typeface="微軟正黑體" panose="020B0604030504040204" pitchFamily="34" charset="-120"/>
                        </a:rPr>
                        <a:t>否</a:t>
                      </a:r>
                      <a:endParaRPr lang="zh-TW" sz="2200" b="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是</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學校附屬機構實習</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5</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ctr">
                        <a:spcAft>
                          <a:spcPts val="0"/>
                        </a:spcAft>
                      </a:pPr>
                      <a:r>
                        <a:rPr lang="en-US" sz="2200" kern="100" baseline="0" dirty="0" smtClean="0">
                          <a:effectLst/>
                          <a:latin typeface="Arial" panose="020B0604020202020204" pitchFamily="34" charset="0"/>
                          <a:ea typeface="微軟正黑體" panose="020B0604030504040204" pitchFamily="34" charset="-120"/>
                        </a:rPr>
                        <a:t>1</a:t>
                      </a:r>
                      <a:r>
                        <a:rPr lang="zh-TW" altLang="en-US" sz="2200" kern="100" baseline="0" dirty="0" smtClean="0">
                          <a:effectLst/>
                          <a:latin typeface="Arial" panose="020B0604020202020204" pitchFamily="34" charset="0"/>
                          <a:ea typeface="微軟正黑體" panose="020B0604030504040204" pitchFamily="34" charset="-120"/>
                        </a:rPr>
                        <a:t>人</a:t>
                      </a:r>
                      <a:r>
                        <a:rPr lang="zh-TW" sz="2200" kern="100" baseline="0" dirty="0" smtClean="0">
                          <a:effectLst/>
                          <a:latin typeface="Arial" panose="020B0604020202020204" pitchFamily="34" charset="0"/>
                          <a:ea typeface="微軟正黑體" panose="020B0604030504040204" pitchFamily="34" charset="-120"/>
                        </a:rPr>
                        <a:t>（</a:t>
                      </a:r>
                      <a:r>
                        <a:rPr lang="zh-TW" sz="2200" kern="100" baseline="0" dirty="0">
                          <a:effectLst/>
                          <a:latin typeface="Arial" panose="020B0604020202020204" pitchFamily="34" charset="0"/>
                          <a:ea typeface="微軟正黑體" panose="020B0604030504040204" pitchFamily="34" charset="-120"/>
                        </a:rPr>
                        <a:t>編號：</a:t>
                      </a:r>
                      <a:r>
                        <a:rPr lang="en-US" sz="2200" kern="100" baseline="0" dirty="0">
                          <a:effectLst/>
                          <a:latin typeface="Arial" panose="020B0604020202020204" pitchFamily="34" charset="0"/>
                          <a:ea typeface="微軟正黑體" panose="020B0604030504040204" pitchFamily="34" charset="-120"/>
                        </a:rPr>
                        <a:t>10</a:t>
                      </a:r>
                      <a:r>
                        <a:rPr lang="zh-TW" sz="2200" kern="100" baseline="0" dirty="0">
                          <a:effectLst/>
                          <a:latin typeface="Arial" panose="020B0604020202020204" pitchFamily="34" charset="0"/>
                          <a:ea typeface="微軟正黑體" panose="020B0604030504040204" pitchFamily="34" charset="-120"/>
                        </a:rPr>
                        <a:t>）</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17780" marR="17780" marT="9525" marB="0" anchor="ct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759016473"/>
                  </a:ext>
                </a:extLst>
              </a:tr>
            </a:tbl>
          </a:graphicData>
        </a:graphic>
      </p:graphicFrame>
    </p:spTree>
    <p:extLst>
      <p:ext uri="{BB962C8B-B14F-4D97-AF65-F5344CB8AC3E}">
        <p14:creationId xmlns:p14="http://schemas.microsoft.com/office/powerpoint/2010/main" val="3543311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4-4-1 </a:t>
            </a:r>
            <a:r>
              <a:rPr lang="zh-TW" altLang="en-US" dirty="0"/>
              <a:t>休、退學人數暨原因資料表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smtClean="0"/>
              <a:t>【</a:t>
            </a:r>
            <a:r>
              <a:rPr lang="zh-TW" altLang="en-US" b="1" dirty="0"/>
              <a:t>修正欄位</a:t>
            </a:r>
            <a:r>
              <a:rPr lang="en-US" altLang="zh-TW" b="1" dirty="0" smtClean="0"/>
              <a:t>】</a:t>
            </a:r>
            <a:r>
              <a:rPr lang="zh-TW" altLang="en-US" b="1" dirty="0" smtClean="0"/>
              <a:t>：</a:t>
            </a:r>
            <a:r>
              <a:rPr lang="zh-TW" altLang="en-US" b="1" dirty="0" smtClean="0">
                <a:solidFill>
                  <a:srgbClr val="FF0000"/>
                </a:solidFill>
              </a:rPr>
              <a:t>學期間申辦休學人數、學期間休學減少人數</a:t>
            </a:r>
          </a:p>
          <a:p>
            <a:r>
              <a:rPr lang="zh-TW" altLang="en-US" b="1" dirty="0" smtClean="0">
                <a:solidFill>
                  <a:srgbClr val="FF0000"/>
                </a:solidFill>
              </a:rPr>
              <a:t>學期間申辦休學人數：</a:t>
            </a:r>
            <a:r>
              <a:rPr lang="zh-TW" altLang="en-US" dirty="0" smtClean="0"/>
              <a:t>係指於資料蒐集之學期內申辦之休學人數，</a:t>
            </a:r>
            <a:r>
              <a:rPr lang="zh-TW" altLang="en-US" b="1" dirty="0" smtClean="0">
                <a:solidFill>
                  <a:srgbClr val="FF0000"/>
                </a:solidFill>
              </a:rPr>
              <a:t>不包括本學期提出續休者</a:t>
            </a:r>
            <a:r>
              <a:rPr lang="en-US" altLang="zh-TW" dirty="0" smtClean="0"/>
              <a:t>(</a:t>
            </a:r>
            <a:r>
              <a:rPr lang="zh-TW" altLang="en-US" dirty="0" smtClean="0"/>
              <a:t>亦即繼續申請休學者毋須填報</a:t>
            </a:r>
            <a:r>
              <a:rPr lang="en-US" altLang="zh-TW" dirty="0" smtClean="0"/>
              <a:t>)</a:t>
            </a:r>
            <a:r>
              <a:rPr lang="zh-TW" altLang="en-US" dirty="0" smtClean="0"/>
              <a:t>。</a:t>
            </a:r>
            <a:endParaRPr lang="en-US" altLang="zh-TW" dirty="0" smtClean="0"/>
          </a:p>
          <a:p>
            <a:r>
              <a:rPr lang="zh-TW" altLang="en-US" b="1" dirty="0">
                <a:solidFill>
                  <a:srgbClr val="FF0000"/>
                </a:solidFill>
              </a:rPr>
              <a:t>學期間休學減少人數：</a:t>
            </a:r>
            <a:r>
              <a:rPr lang="zh-TW" altLang="en-US" dirty="0"/>
              <a:t>在資料蒐集之學期內</a:t>
            </a:r>
            <a:r>
              <a:rPr lang="zh-TW" altLang="en-US" dirty="0" smtClean="0"/>
              <a:t>，減少</a:t>
            </a:r>
            <a:r>
              <a:rPr lang="zh-TW" altLang="en-US" dirty="0"/>
              <a:t>之休學</a:t>
            </a:r>
            <a:r>
              <a:rPr lang="zh-TW" altLang="en-US" dirty="0" smtClean="0"/>
              <a:t>人數。</a:t>
            </a:r>
            <a:endParaRPr lang="en-US" altLang="zh-TW" dirty="0" smtClean="0"/>
          </a:p>
          <a:p>
            <a:endParaRPr lang="en-US" altLang="zh-TW" dirty="0" smtClean="0"/>
          </a:p>
          <a:p>
            <a:pPr marL="0" indent="0" algn="r">
              <a:buNone/>
            </a:pPr>
            <a:r>
              <a:rPr lang="en-US" altLang="zh-TW" sz="1800" dirty="0" smtClean="0"/>
              <a:t>【110</a:t>
            </a:r>
            <a:r>
              <a:rPr lang="zh-TW" altLang="en-US" sz="1800" dirty="0" smtClean="0"/>
              <a:t>年</a:t>
            </a:r>
            <a:r>
              <a:rPr lang="en-US" altLang="zh-TW" sz="1800" dirty="0" smtClean="0"/>
              <a:t>3</a:t>
            </a:r>
            <a:r>
              <a:rPr lang="zh-TW" altLang="en-US" sz="1800" dirty="0" smtClean="0"/>
              <a:t>月</a:t>
            </a:r>
            <a:r>
              <a:rPr lang="zh-TW" altLang="en-US" sz="1800" dirty="0"/>
              <a:t>因應「統計處」需求修正欄位</a:t>
            </a:r>
            <a:r>
              <a:rPr lang="en-US" altLang="zh-TW" sz="1800" dirty="0" smtClean="0"/>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08</a:t>
            </a:r>
            <a:endParaRPr lang="zh-TW" altLang="en-US" dirty="0"/>
          </a:p>
        </p:txBody>
      </p:sp>
      <p:graphicFrame>
        <p:nvGraphicFramePr>
          <p:cNvPr id="9" name="內容版面配置區 8"/>
          <p:cNvGraphicFramePr>
            <a:graphicFrameLocks/>
          </p:cNvGraphicFramePr>
          <p:nvPr>
            <p:extLst>
              <p:ext uri="{D42A27DB-BD31-4B8C-83A1-F6EECF244321}">
                <p14:modId xmlns:p14="http://schemas.microsoft.com/office/powerpoint/2010/main" val="3951082298"/>
              </p:ext>
            </p:extLst>
          </p:nvPr>
        </p:nvGraphicFramePr>
        <p:xfrm>
          <a:off x="162560" y="1062889"/>
          <a:ext cx="11826250" cy="2670058"/>
        </p:xfrm>
        <a:graphic>
          <a:graphicData uri="http://schemas.openxmlformats.org/drawingml/2006/table">
            <a:tbl>
              <a:tblPr firstRow="1" firstCol="1" bandRow="1"/>
              <a:tblGrid>
                <a:gridCol w="360135">
                  <a:extLst>
                    <a:ext uri="{9D8B030D-6E8A-4147-A177-3AD203B41FA5}">
                      <a16:colId xmlns:a16="http://schemas.microsoft.com/office/drawing/2014/main" val="2002030203"/>
                    </a:ext>
                  </a:extLst>
                </a:gridCol>
                <a:gridCol w="360135">
                  <a:extLst>
                    <a:ext uri="{9D8B030D-6E8A-4147-A177-3AD203B41FA5}">
                      <a16:colId xmlns:a16="http://schemas.microsoft.com/office/drawing/2014/main" val="1294051911"/>
                    </a:ext>
                  </a:extLst>
                </a:gridCol>
                <a:gridCol w="360135">
                  <a:extLst>
                    <a:ext uri="{9D8B030D-6E8A-4147-A177-3AD203B41FA5}">
                      <a16:colId xmlns:a16="http://schemas.microsoft.com/office/drawing/2014/main" val="122927291"/>
                    </a:ext>
                  </a:extLst>
                </a:gridCol>
                <a:gridCol w="360135">
                  <a:extLst>
                    <a:ext uri="{9D8B030D-6E8A-4147-A177-3AD203B41FA5}">
                      <a16:colId xmlns:a16="http://schemas.microsoft.com/office/drawing/2014/main" val="1975179879"/>
                    </a:ext>
                  </a:extLst>
                </a:gridCol>
                <a:gridCol w="360135">
                  <a:extLst>
                    <a:ext uri="{9D8B030D-6E8A-4147-A177-3AD203B41FA5}">
                      <a16:colId xmlns:a16="http://schemas.microsoft.com/office/drawing/2014/main" val="3278745727"/>
                    </a:ext>
                  </a:extLst>
                </a:gridCol>
                <a:gridCol w="559191">
                  <a:extLst>
                    <a:ext uri="{9D8B030D-6E8A-4147-A177-3AD203B41FA5}">
                      <a16:colId xmlns:a16="http://schemas.microsoft.com/office/drawing/2014/main" val="1852043390"/>
                    </a:ext>
                  </a:extLst>
                </a:gridCol>
                <a:gridCol w="559191">
                  <a:extLst>
                    <a:ext uri="{9D8B030D-6E8A-4147-A177-3AD203B41FA5}">
                      <a16:colId xmlns:a16="http://schemas.microsoft.com/office/drawing/2014/main" val="3467409319"/>
                    </a:ext>
                  </a:extLst>
                </a:gridCol>
                <a:gridCol w="559191">
                  <a:extLst>
                    <a:ext uri="{9D8B030D-6E8A-4147-A177-3AD203B41FA5}">
                      <a16:colId xmlns:a16="http://schemas.microsoft.com/office/drawing/2014/main" val="560553541"/>
                    </a:ext>
                  </a:extLst>
                </a:gridCol>
                <a:gridCol w="559191">
                  <a:extLst>
                    <a:ext uri="{9D8B030D-6E8A-4147-A177-3AD203B41FA5}">
                      <a16:colId xmlns:a16="http://schemas.microsoft.com/office/drawing/2014/main" val="343404608"/>
                    </a:ext>
                  </a:extLst>
                </a:gridCol>
                <a:gridCol w="819579">
                  <a:extLst>
                    <a:ext uri="{9D8B030D-6E8A-4147-A177-3AD203B41FA5}">
                      <a16:colId xmlns:a16="http://schemas.microsoft.com/office/drawing/2014/main" val="2178987117"/>
                    </a:ext>
                  </a:extLst>
                </a:gridCol>
                <a:gridCol w="819579">
                  <a:extLst>
                    <a:ext uri="{9D8B030D-6E8A-4147-A177-3AD203B41FA5}">
                      <a16:colId xmlns:a16="http://schemas.microsoft.com/office/drawing/2014/main" val="2126727892"/>
                    </a:ext>
                  </a:extLst>
                </a:gridCol>
                <a:gridCol w="504976">
                  <a:extLst>
                    <a:ext uri="{9D8B030D-6E8A-4147-A177-3AD203B41FA5}">
                      <a16:colId xmlns:a16="http://schemas.microsoft.com/office/drawing/2014/main" val="8572041"/>
                    </a:ext>
                  </a:extLst>
                </a:gridCol>
                <a:gridCol w="504976">
                  <a:extLst>
                    <a:ext uri="{9D8B030D-6E8A-4147-A177-3AD203B41FA5}">
                      <a16:colId xmlns:a16="http://schemas.microsoft.com/office/drawing/2014/main" val="699934525"/>
                    </a:ext>
                  </a:extLst>
                </a:gridCol>
                <a:gridCol w="504976">
                  <a:extLst>
                    <a:ext uri="{9D8B030D-6E8A-4147-A177-3AD203B41FA5}">
                      <a16:colId xmlns:a16="http://schemas.microsoft.com/office/drawing/2014/main" val="3672439558"/>
                    </a:ext>
                  </a:extLst>
                </a:gridCol>
                <a:gridCol w="504976">
                  <a:extLst>
                    <a:ext uri="{9D8B030D-6E8A-4147-A177-3AD203B41FA5}">
                      <a16:colId xmlns:a16="http://schemas.microsoft.com/office/drawing/2014/main" val="3623920575"/>
                    </a:ext>
                  </a:extLst>
                </a:gridCol>
                <a:gridCol w="504976">
                  <a:extLst>
                    <a:ext uri="{9D8B030D-6E8A-4147-A177-3AD203B41FA5}">
                      <a16:colId xmlns:a16="http://schemas.microsoft.com/office/drawing/2014/main" val="2821700406"/>
                    </a:ext>
                  </a:extLst>
                </a:gridCol>
                <a:gridCol w="1624025">
                  <a:extLst>
                    <a:ext uri="{9D8B030D-6E8A-4147-A177-3AD203B41FA5}">
                      <a16:colId xmlns:a16="http://schemas.microsoft.com/office/drawing/2014/main" val="2894999988"/>
                    </a:ext>
                  </a:extLst>
                </a:gridCol>
                <a:gridCol w="323556">
                  <a:extLst>
                    <a:ext uri="{9D8B030D-6E8A-4147-A177-3AD203B41FA5}">
                      <a16:colId xmlns:a16="http://schemas.microsoft.com/office/drawing/2014/main" val="3100546832"/>
                    </a:ext>
                  </a:extLst>
                </a:gridCol>
                <a:gridCol w="468148">
                  <a:extLst>
                    <a:ext uri="{9D8B030D-6E8A-4147-A177-3AD203B41FA5}">
                      <a16:colId xmlns:a16="http://schemas.microsoft.com/office/drawing/2014/main" val="1638645188"/>
                    </a:ext>
                  </a:extLst>
                </a:gridCol>
                <a:gridCol w="468148">
                  <a:extLst>
                    <a:ext uri="{9D8B030D-6E8A-4147-A177-3AD203B41FA5}">
                      <a16:colId xmlns:a16="http://schemas.microsoft.com/office/drawing/2014/main" val="707843106"/>
                    </a:ext>
                  </a:extLst>
                </a:gridCol>
                <a:gridCol w="370448">
                  <a:extLst>
                    <a:ext uri="{9D8B030D-6E8A-4147-A177-3AD203B41FA5}">
                      <a16:colId xmlns:a16="http://schemas.microsoft.com/office/drawing/2014/main" val="1335100830"/>
                    </a:ext>
                  </a:extLst>
                </a:gridCol>
                <a:gridCol w="370448">
                  <a:extLst>
                    <a:ext uri="{9D8B030D-6E8A-4147-A177-3AD203B41FA5}">
                      <a16:colId xmlns:a16="http://schemas.microsoft.com/office/drawing/2014/main" val="1716908388"/>
                    </a:ext>
                  </a:extLst>
                </a:gridCol>
              </a:tblGrid>
              <a:tr h="291667">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學年度</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學期</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學院</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系所</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學制</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身分類別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algn="ctr">
                        <a:spcAft>
                          <a:spcPts val="0"/>
                        </a:spcAft>
                      </a:pPr>
                      <a:r>
                        <a:rPr lang="zh-TW" sz="2400"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退學人數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rowSpan="2" gridSpan="2">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轉班</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僅特殊專班需填報</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死亡</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開除學籍</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7602153"/>
                  </a:ext>
                </a:extLst>
              </a:tr>
              <a:tr h="5833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間申辦</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新增辦理</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休學減少人數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5">
                  <a:txBody>
                    <a:bodyPr/>
                    <a:lstStyle/>
                    <a:p>
                      <a:pPr algn="ctr">
                        <a:spcAft>
                          <a:spcPts val="0"/>
                        </a:spcAft>
                      </a:pP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至</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學期底</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總</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處於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狀態之</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602321477"/>
                  </a:ext>
                </a:extLst>
              </a:tr>
              <a:tr h="157277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因辦理復學</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因</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學業</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成績</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不</a:t>
                      </a:r>
                      <a:r>
                        <a:rPr lang="zh-TW" altLang="en-US"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佳</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或</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曠課時數過多</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1600" kern="0" dirty="0" smtClean="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altLang="zh-TW" sz="1600" kern="100" dirty="0" smtClean="0">
                        <a:solidFill>
                          <a:schemeClr val="bg1">
                            <a:lumMod val="50000"/>
                          </a:schemeClr>
                        </a:solidFill>
                        <a:effectLst/>
                        <a:latin typeface="Calibri" panose="020F0502020204030204" pitchFamily="34" charset="0"/>
                        <a:ea typeface="+mn-ea"/>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600936557"/>
                  </a:ext>
                </a:extLst>
              </a:tr>
            </a:tbl>
          </a:graphicData>
        </a:graphic>
      </p:graphicFrame>
      <p:cxnSp>
        <p:nvCxnSpPr>
          <p:cNvPr id="10" name="直線接點 9"/>
          <p:cNvCxnSpPr>
            <a:cxnSpLocks/>
          </p:cNvCxnSpPr>
          <p:nvPr/>
        </p:nvCxnSpPr>
        <p:spPr>
          <a:xfrm>
            <a:off x="2620328" y="1653736"/>
            <a:ext cx="31432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2" name="直線接點 11"/>
          <p:cNvCxnSpPr>
            <a:cxnSpLocks/>
          </p:cNvCxnSpPr>
          <p:nvPr/>
        </p:nvCxnSpPr>
        <p:spPr>
          <a:xfrm>
            <a:off x="4872038"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3" name="直線接點 12"/>
          <p:cNvCxnSpPr>
            <a:cxnSpLocks/>
          </p:cNvCxnSpPr>
          <p:nvPr/>
        </p:nvCxnSpPr>
        <p:spPr>
          <a:xfrm>
            <a:off x="3851910" y="1653736"/>
            <a:ext cx="29571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4" name="直線接點 13"/>
          <p:cNvCxnSpPr>
            <a:cxnSpLocks/>
          </p:cNvCxnSpPr>
          <p:nvPr/>
        </p:nvCxnSpPr>
        <p:spPr>
          <a:xfrm flipV="1">
            <a:off x="2011680" y="2008823"/>
            <a:ext cx="922973" cy="5715"/>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4" name="直線接點 23"/>
          <p:cNvCxnSpPr>
            <a:cxnSpLocks/>
          </p:cNvCxnSpPr>
          <p:nvPr/>
        </p:nvCxnSpPr>
        <p:spPr>
          <a:xfrm>
            <a:off x="5890261"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5" name="直線接點 24"/>
          <p:cNvCxnSpPr>
            <a:cxnSpLocks/>
          </p:cNvCxnSpPr>
          <p:nvPr/>
        </p:nvCxnSpPr>
        <p:spPr>
          <a:xfrm>
            <a:off x="7409457" y="1648216"/>
            <a:ext cx="302936" cy="552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7" name="直線接點 26"/>
          <p:cNvCxnSpPr>
            <a:cxnSpLocks/>
          </p:cNvCxnSpPr>
          <p:nvPr/>
        </p:nvCxnSpPr>
        <p:spPr>
          <a:xfrm>
            <a:off x="9033470" y="1463431"/>
            <a:ext cx="304840" cy="11039"/>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9" name="直線接點 28"/>
          <p:cNvCxnSpPr>
            <a:cxnSpLocks/>
          </p:cNvCxnSpPr>
          <p:nvPr/>
        </p:nvCxnSpPr>
        <p:spPr>
          <a:xfrm>
            <a:off x="8718233" y="2623185"/>
            <a:ext cx="605790" cy="285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3" name="投影片編號版面配置區 2"/>
          <p:cNvSpPr>
            <a:spLocks noGrp="1"/>
          </p:cNvSpPr>
          <p:nvPr>
            <p:ph type="sldNum" sz="quarter" idx="12"/>
          </p:nvPr>
        </p:nvSpPr>
        <p:spPr/>
        <p:txBody>
          <a:bodyPr/>
          <a:lstStyle/>
          <a:p>
            <a:fld id="{D4B37BC5-01F3-4DA6-AE9F-6749599A3EE9}" type="slidenum">
              <a:rPr lang="zh-TW" altLang="en-US" smtClean="0"/>
              <a:t>21</a:t>
            </a:fld>
            <a:endParaRPr lang="zh-TW" altLang="en-US"/>
          </a:p>
        </p:txBody>
      </p:sp>
    </p:spTree>
    <p:extLst>
      <p:ext uri="{BB962C8B-B14F-4D97-AF65-F5344CB8AC3E}">
        <p14:creationId xmlns:p14="http://schemas.microsoft.com/office/powerpoint/2010/main" val="14168600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4-4-1 </a:t>
            </a:r>
            <a:r>
              <a:rPr lang="zh-TW" altLang="en-US" dirty="0"/>
              <a:t>休、退學人數暨原因資料表</a:t>
            </a:r>
          </a:p>
        </p:txBody>
      </p:sp>
      <p:sp>
        <p:nvSpPr>
          <p:cNvPr id="4" name="內容版面配置區 3"/>
          <p:cNvSpPr>
            <a:spLocks noGrp="1"/>
          </p:cNvSpPr>
          <p:nvPr>
            <p:ph sz="quarter" idx="14"/>
          </p:nvPr>
        </p:nvSpPr>
        <p:spPr/>
        <p:txBody>
          <a:bodyPr>
            <a:normAutofit lnSpcReduction="10000"/>
          </a:bodyPr>
          <a:lstStyle/>
          <a:p>
            <a:pPr marL="0" indent="0">
              <a:buNone/>
            </a:pPr>
            <a:r>
              <a:rPr lang="en-US" altLang="zh-TW" b="1" dirty="0" smtClean="0"/>
              <a:t>【</a:t>
            </a:r>
            <a:r>
              <a:rPr lang="zh-TW" altLang="en-US" b="1" dirty="0"/>
              <a:t>修正欄位</a:t>
            </a:r>
            <a:r>
              <a:rPr lang="en-US" altLang="zh-TW" b="1" dirty="0" smtClean="0"/>
              <a:t>】</a:t>
            </a:r>
            <a:r>
              <a:rPr lang="zh-TW" altLang="en-US" b="1" dirty="0" smtClean="0"/>
              <a:t>：</a:t>
            </a:r>
            <a:r>
              <a:rPr lang="zh-TW" altLang="en-US" b="1" dirty="0">
                <a:solidFill>
                  <a:srgbClr val="FF0000"/>
                </a:solidFill>
              </a:rPr>
              <a:t>於學期底處於休學狀態之</a:t>
            </a:r>
            <a:r>
              <a:rPr lang="zh-TW" altLang="en-US" b="1" dirty="0" smtClean="0">
                <a:solidFill>
                  <a:srgbClr val="FF0000"/>
                </a:solidFill>
              </a:rPr>
              <a:t>人數</a:t>
            </a:r>
          </a:p>
          <a:p>
            <a:r>
              <a:rPr lang="zh-TW" altLang="en-US" b="1" dirty="0">
                <a:solidFill>
                  <a:srgbClr val="FF0000"/>
                </a:solidFill>
              </a:rPr>
              <a:t>於學期底處於休學狀態之人數：</a:t>
            </a:r>
            <a:r>
              <a:rPr lang="zh-TW" altLang="en-US" dirty="0"/>
              <a:t>係指截至該學期底仍處於休學狀態之人數，包括本學期內及本學期以前申辦休學，但截至該學期底均未復學之人數。</a:t>
            </a:r>
            <a:endParaRPr lang="en-US" altLang="zh-TW" dirty="0"/>
          </a:p>
          <a:p>
            <a:r>
              <a:rPr lang="en-US" altLang="zh-TW" dirty="0"/>
              <a:t>【</a:t>
            </a:r>
            <a:r>
              <a:rPr lang="zh-TW" altLang="en-US" dirty="0"/>
              <a:t>於學期底處於休學狀態之人數</a:t>
            </a:r>
            <a:r>
              <a:rPr lang="en-US" altLang="zh-TW" dirty="0"/>
              <a:t>】</a:t>
            </a:r>
            <a:r>
              <a:rPr lang="zh-TW" altLang="en-US" dirty="0"/>
              <a:t>之計算方式為</a:t>
            </a:r>
            <a:r>
              <a:rPr lang="en-US" altLang="zh-TW" dirty="0"/>
              <a:t>【</a:t>
            </a:r>
            <a:r>
              <a:rPr lang="zh-TW" altLang="en-US" dirty="0"/>
              <a:t>於前一學期底處於休學狀態之人數</a:t>
            </a:r>
            <a:r>
              <a:rPr lang="en-US" altLang="zh-TW" dirty="0"/>
              <a:t>】+【</a:t>
            </a:r>
            <a:r>
              <a:rPr lang="zh-TW" altLang="en-US" dirty="0"/>
              <a:t>學期間申辦休學人數</a:t>
            </a:r>
            <a:r>
              <a:rPr lang="en-US" altLang="zh-TW" dirty="0"/>
              <a:t>】-【</a:t>
            </a:r>
            <a:r>
              <a:rPr lang="zh-TW" altLang="en-US" dirty="0"/>
              <a:t>學期間休學減少人數</a:t>
            </a:r>
            <a:r>
              <a:rPr lang="en-US" altLang="zh-TW" dirty="0"/>
              <a:t>】</a:t>
            </a:r>
            <a:r>
              <a:rPr lang="zh-TW" altLang="en-US" dirty="0"/>
              <a:t>（須為零誤差）</a:t>
            </a:r>
            <a:endParaRPr lang="en-US" altLang="zh-TW" dirty="0"/>
          </a:p>
          <a:p>
            <a:endParaRPr lang="en-US" altLang="zh-TW" dirty="0" smtClean="0"/>
          </a:p>
          <a:p>
            <a:pPr marL="0" indent="0" algn="r">
              <a:buNone/>
            </a:pPr>
            <a:r>
              <a:rPr lang="en-US" altLang="zh-TW" sz="1800" dirty="0" smtClean="0"/>
              <a:t>【110</a:t>
            </a:r>
            <a:r>
              <a:rPr lang="zh-TW" altLang="en-US" sz="1800" dirty="0" smtClean="0"/>
              <a:t>年</a:t>
            </a:r>
            <a:r>
              <a:rPr lang="en-US" altLang="zh-TW" sz="1800" dirty="0" smtClean="0"/>
              <a:t>3</a:t>
            </a:r>
            <a:r>
              <a:rPr lang="zh-TW" altLang="en-US" sz="1800" dirty="0" smtClean="0"/>
              <a:t>月</a:t>
            </a:r>
            <a:r>
              <a:rPr lang="zh-TW" altLang="en-US" sz="1800" dirty="0"/>
              <a:t>因應「統計處」需求修正欄位</a:t>
            </a:r>
            <a:r>
              <a:rPr lang="en-US" altLang="zh-TW" sz="1800" dirty="0" smtClean="0"/>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08</a:t>
            </a:r>
            <a:endParaRPr lang="zh-TW" altLang="en-US" dirty="0"/>
          </a:p>
        </p:txBody>
      </p:sp>
      <p:graphicFrame>
        <p:nvGraphicFramePr>
          <p:cNvPr id="9" name="內容版面配置區 8"/>
          <p:cNvGraphicFramePr>
            <a:graphicFrameLocks/>
          </p:cNvGraphicFramePr>
          <p:nvPr>
            <p:extLst>
              <p:ext uri="{D42A27DB-BD31-4B8C-83A1-F6EECF244321}">
                <p14:modId xmlns:p14="http://schemas.microsoft.com/office/powerpoint/2010/main" val="580575694"/>
              </p:ext>
            </p:extLst>
          </p:nvPr>
        </p:nvGraphicFramePr>
        <p:xfrm>
          <a:off x="162560" y="1062889"/>
          <a:ext cx="11826250" cy="2670058"/>
        </p:xfrm>
        <a:graphic>
          <a:graphicData uri="http://schemas.openxmlformats.org/drawingml/2006/table">
            <a:tbl>
              <a:tblPr firstRow="1" firstCol="1" bandRow="1"/>
              <a:tblGrid>
                <a:gridCol w="360135">
                  <a:extLst>
                    <a:ext uri="{9D8B030D-6E8A-4147-A177-3AD203B41FA5}">
                      <a16:colId xmlns:a16="http://schemas.microsoft.com/office/drawing/2014/main" val="2002030203"/>
                    </a:ext>
                  </a:extLst>
                </a:gridCol>
                <a:gridCol w="360135">
                  <a:extLst>
                    <a:ext uri="{9D8B030D-6E8A-4147-A177-3AD203B41FA5}">
                      <a16:colId xmlns:a16="http://schemas.microsoft.com/office/drawing/2014/main" val="1294051911"/>
                    </a:ext>
                  </a:extLst>
                </a:gridCol>
                <a:gridCol w="360135">
                  <a:extLst>
                    <a:ext uri="{9D8B030D-6E8A-4147-A177-3AD203B41FA5}">
                      <a16:colId xmlns:a16="http://schemas.microsoft.com/office/drawing/2014/main" val="122927291"/>
                    </a:ext>
                  </a:extLst>
                </a:gridCol>
                <a:gridCol w="360135">
                  <a:extLst>
                    <a:ext uri="{9D8B030D-6E8A-4147-A177-3AD203B41FA5}">
                      <a16:colId xmlns:a16="http://schemas.microsoft.com/office/drawing/2014/main" val="1975179879"/>
                    </a:ext>
                  </a:extLst>
                </a:gridCol>
                <a:gridCol w="360135">
                  <a:extLst>
                    <a:ext uri="{9D8B030D-6E8A-4147-A177-3AD203B41FA5}">
                      <a16:colId xmlns:a16="http://schemas.microsoft.com/office/drawing/2014/main" val="3278745727"/>
                    </a:ext>
                  </a:extLst>
                </a:gridCol>
                <a:gridCol w="559191">
                  <a:extLst>
                    <a:ext uri="{9D8B030D-6E8A-4147-A177-3AD203B41FA5}">
                      <a16:colId xmlns:a16="http://schemas.microsoft.com/office/drawing/2014/main" val="1852043390"/>
                    </a:ext>
                  </a:extLst>
                </a:gridCol>
                <a:gridCol w="559191">
                  <a:extLst>
                    <a:ext uri="{9D8B030D-6E8A-4147-A177-3AD203B41FA5}">
                      <a16:colId xmlns:a16="http://schemas.microsoft.com/office/drawing/2014/main" val="3467409319"/>
                    </a:ext>
                  </a:extLst>
                </a:gridCol>
                <a:gridCol w="559191">
                  <a:extLst>
                    <a:ext uri="{9D8B030D-6E8A-4147-A177-3AD203B41FA5}">
                      <a16:colId xmlns:a16="http://schemas.microsoft.com/office/drawing/2014/main" val="560553541"/>
                    </a:ext>
                  </a:extLst>
                </a:gridCol>
                <a:gridCol w="559191">
                  <a:extLst>
                    <a:ext uri="{9D8B030D-6E8A-4147-A177-3AD203B41FA5}">
                      <a16:colId xmlns:a16="http://schemas.microsoft.com/office/drawing/2014/main" val="343404608"/>
                    </a:ext>
                  </a:extLst>
                </a:gridCol>
                <a:gridCol w="819579">
                  <a:extLst>
                    <a:ext uri="{9D8B030D-6E8A-4147-A177-3AD203B41FA5}">
                      <a16:colId xmlns:a16="http://schemas.microsoft.com/office/drawing/2014/main" val="2178987117"/>
                    </a:ext>
                  </a:extLst>
                </a:gridCol>
                <a:gridCol w="819579">
                  <a:extLst>
                    <a:ext uri="{9D8B030D-6E8A-4147-A177-3AD203B41FA5}">
                      <a16:colId xmlns:a16="http://schemas.microsoft.com/office/drawing/2014/main" val="2126727892"/>
                    </a:ext>
                  </a:extLst>
                </a:gridCol>
                <a:gridCol w="504976">
                  <a:extLst>
                    <a:ext uri="{9D8B030D-6E8A-4147-A177-3AD203B41FA5}">
                      <a16:colId xmlns:a16="http://schemas.microsoft.com/office/drawing/2014/main" val="8572041"/>
                    </a:ext>
                  </a:extLst>
                </a:gridCol>
                <a:gridCol w="504976">
                  <a:extLst>
                    <a:ext uri="{9D8B030D-6E8A-4147-A177-3AD203B41FA5}">
                      <a16:colId xmlns:a16="http://schemas.microsoft.com/office/drawing/2014/main" val="699934525"/>
                    </a:ext>
                  </a:extLst>
                </a:gridCol>
                <a:gridCol w="504976">
                  <a:extLst>
                    <a:ext uri="{9D8B030D-6E8A-4147-A177-3AD203B41FA5}">
                      <a16:colId xmlns:a16="http://schemas.microsoft.com/office/drawing/2014/main" val="3672439558"/>
                    </a:ext>
                  </a:extLst>
                </a:gridCol>
                <a:gridCol w="504976">
                  <a:extLst>
                    <a:ext uri="{9D8B030D-6E8A-4147-A177-3AD203B41FA5}">
                      <a16:colId xmlns:a16="http://schemas.microsoft.com/office/drawing/2014/main" val="3623920575"/>
                    </a:ext>
                  </a:extLst>
                </a:gridCol>
                <a:gridCol w="504976">
                  <a:extLst>
                    <a:ext uri="{9D8B030D-6E8A-4147-A177-3AD203B41FA5}">
                      <a16:colId xmlns:a16="http://schemas.microsoft.com/office/drawing/2014/main" val="2821700406"/>
                    </a:ext>
                  </a:extLst>
                </a:gridCol>
                <a:gridCol w="1624025">
                  <a:extLst>
                    <a:ext uri="{9D8B030D-6E8A-4147-A177-3AD203B41FA5}">
                      <a16:colId xmlns:a16="http://schemas.microsoft.com/office/drawing/2014/main" val="2894999988"/>
                    </a:ext>
                  </a:extLst>
                </a:gridCol>
                <a:gridCol w="323556">
                  <a:extLst>
                    <a:ext uri="{9D8B030D-6E8A-4147-A177-3AD203B41FA5}">
                      <a16:colId xmlns:a16="http://schemas.microsoft.com/office/drawing/2014/main" val="3100546832"/>
                    </a:ext>
                  </a:extLst>
                </a:gridCol>
                <a:gridCol w="468148">
                  <a:extLst>
                    <a:ext uri="{9D8B030D-6E8A-4147-A177-3AD203B41FA5}">
                      <a16:colId xmlns:a16="http://schemas.microsoft.com/office/drawing/2014/main" val="1638645188"/>
                    </a:ext>
                  </a:extLst>
                </a:gridCol>
                <a:gridCol w="468148">
                  <a:extLst>
                    <a:ext uri="{9D8B030D-6E8A-4147-A177-3AD203B41FA5}">
                      <a16:colId xmlns:a16="http://schemas.microsoft.com/office/drawing/2014/main" val="707843106"/>
                    </a:ext>
                  </a:extLst>
                </a:gridCol>
                <a:gridCol w="370448">
                  <a:extLst>
                    <a:ext uri="{9D8B030D-6E8A-4147-A177-3AD203B41FA5}">
                      <a16:colId xmlns:a16="http://schemas.microsoft.com/office/drawing/2014/main" val="1335100830"/>
                    </a:ext>
                  </a:extLst>
                </a:gridCol>
                <a:gridCol w="370448">
                  <a:extLst>
                    <a:ext uri="{9D8B030D-6E8A-4147-A177-3AD203B41FA5}">
                      <a16:colId xmlns:a16="http://schemas.microsoft.com/office/drawing/2014/main" val="1716908388"/>
                    </a:ext>
                  </a:extLst>
                </a:gridCol>
              </a:tblGrid>
              <a:tr h="291667">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學年度</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學期</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學院</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系所</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學制</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身分類別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algn="ctr">
                        <a:spcAft>
                          <a:spcPts val="0"/>
                        </a:spcAft>
                      </a:pPr>
                      <a:r>
                        <a:rPr lang="zh-TW" sz="2400"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退學人數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rowSpan="2" gridSpan="2">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轉班</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僅特殊專班需填報</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死亡</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開除學籍</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7602153"/>
                  </a:ext>
                </a:extLst>
              </a:tr>
              <a:tr h="5833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間申辦</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新增辦理</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休學減少人數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5">
                  <a:txBody>
                    <a:bodyPr/>
                    <a:lstStyle/>
                    <a:p>
                      <a:pPr algn="ctr">
                        <a:spcAft>
                          <a:spcPts val="0"/>
                        </a:spcAft>
                      </a:pP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至</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學期底</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總</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處於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狀態之</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602321477"/>
                  </a:ext>
                </a:extLst>
              </a:tr>
              <a:tr h="157277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因辦理復學</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因</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學業</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成績</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不</a:t>
                      </a:r>
                      <a:r>
                        <a:rPr lang="zh-TW" altLang="en-US"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佳</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或</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曠課時數過多</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1600" kern="0" dirty="0" smtClean="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altLang="zh-TW" sz="1600" kern="100" dirty="0" smtClean="0">
                        <a:solidFill>
                          <a:schemeClr val="bg1">
                            <a:lumMod val="50000"/>
                          </a:schemeClr>
                        </a:solidFill>
                        <a:effectLst/>
                        <a:latin typeface="Calibri" panose="020F0502020204030204" pitchFamily="34" charset="0"/>
                        <a:ea typeface="+mn-ea"/>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600936557"/>
                  </a:ext>
                </a:extLst>
              </a:tr>
            </a:tbl>
          </a:graphicData>
        </a:graphic>
      </p:graphicFrame>
      <p:cxnSp>
        <p:nvCxnSpPr>
          <p:cNvPr id="10" name="直線接點 9"/>
          <p:cNvCxnSpPr>
            <a:cxnSpLocks/>
          </p:cNvCxnSpPr>
          <p:nvPr/>
        </p:nvCxnSpPr>
        <p:spPr>
          <a:xfrm>
            <a:off x="2620328" y="1653736"/>
            <a:ext cx="31432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2" name="直線接點 11"/>
          <p:cNvCxnSpPr>
            <a:cxnSpLocks/>
          </p:cNvCxnSpPr>
          <p:nvPr/>
        </p:nvCxnSpPr>
        <p:spPr>
          <a:xfrm>
            <a:off x="4872038"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3" name="直線接點 12"/>
          <p:cNvCxnSpPr>
            <a:cxnSpLocks/>
          </p:cNvCxnSpPr>
          <p:nvPr/>
        </p:nvCxnSpPr>
        <p:spPr>
          <a:xfrm>
            <a:off x="3851910" y="1653736"/>
            <a:ext cx="29571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4" name="直線接點 13"/>
          <p:cNvCxnSpPr>
            <a:cxnSpLocks/>
          </p:cNvCxnSpPr>
          <p:nvPr/>
        </p:nvCxnSpPr>
        <p:spPr>
          <a:xfrm flipV="1">
            <a:off x="2011680" y="2008823"/>
            <a:ext cx="922973" cy="5715"/>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4" name="直線接點 23"/>
          <p:cNvCxnSpPr>
            <a:cxnSpLocks/>
          </p:cNvCxnSpPr>
          <p:nvPr/>
        </p:nvCxnSpPr>
        <p:spPr>
          <a:xfrm>
            <a:off x="5890261"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5" name="直線接點 24"/>
          <p:cNvCxnSpPr>
            <a:cxnSpLocks/>
          </p:cNvCxnSpPr>
          <p:nvPr/>
        </p:nvCxnSpPr>
        <p:spPr>
          <a:xfrm>
            <a:off x="7409457" y="1648216"/>
            <a:ext cx="302936" cy="552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7" name="直線接點 26"/>
          <p:cNvCxnSpPr>
            <a:cxnSpLocks/>
          </p:cNvCxnSpPr>
          <p:nvPr/>
        </p:nvCxnSpPr>
        <p:spPr>
          <a:xfrm>
            <a:off x="9033470" y="1463431"/>
            <a:ext cx="304840" cy="11039"/>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9" name="直線接點 28"/>
          <p:cNvCxnSpPr>
            <a:cxnSpLocks/>
          </p:cNvCxnSpPr>
          <p:nvPr/>
        </p:nvCxnSpPr>
        <p:spPr>
          <a:xfrm>
            <a:off x="8718233" y="2623185"/>
            <a:ext cx="605790" cy="285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3" name="投影片編號版面配置區 2"/>
          <p:cNvSpPr>
            <a:spLocks noGrp="1"/>
          </p:cNvSpPr>
          <p:nvPr>
            <p:ph type="sldNum" sz="quarter" idx="12"/>
          </p:nvPr>
        </p:nvSpPr>
        <p:spPr/>
        <p:txBody>
          <a:bodyPr/>
          <a:lstStyle/>
          <a:p>
            <a:fld id="{D4B37BC5-01F3-4DA6-AE9F-6749599A3EE9}" type="slidenum">
              <a:rPr lang="zh-TW" altLang="en-US" smtClean="0"/>
              <a:t>22</a:t>
            </a:fld>
            <a:endParaRPr lang="zh-TW" altLang="en-US"/>
          </a:p>
        </p:txBody>
      </p:sp>
    </p:spTree>
    <p:extLst>
      <p:ext uri="{BB962C8B-B14F-4D97-AF65-F5344CB8AC3E}">
        <p14:creationId xmlns:p14="http://schemas.microsoft.com/office/powerpoint/2010/main" val="4071026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4-4-1 </a:t>
            </a:r>
            <a:r>
              <a:rPr lang="zh-TW" altLang="en-US" dirty="0"/>
              <a:t>休、退學人數暨原因資料表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smtClean="0"/>
              <a:t>【</a:t>
            </a:r>
            <a:r>
              <a:rPr lang="zh-TW" altLang="en-US" b="1" dirty="0"/>
              <a:t>修正欄位</a:t>
            </a:r>
            <a:r>
              <a:rPr lang="en-US" altLang="zh-TW" b="1" dirty="0"/>
              <a:t>】</a:t>
            </a:r>
            <a:r>
              <a:rPr lang="zh-TW" altLang="en-US" b="1" dirty="0"/>
              <a:t>：</a:t>
            </a:r>
            <a:r>
              <a:rPr lang="zh-TW" altLang="en-US" b="1" dirty="0">
                <a:solidFill>
                  <a:srgbClr val="FF0000"/>
                </a:solidFill>
              </a:rPr>
              <a:t>學期間退學</a:t>
            </a:r>
            <a:r>
              <a:rPr lang="zh-TW" altLang="en-US" b="1" dirty="0" smtClean="0">
                <a:solidFill>
                  <a:srgbClr val="FF0000"/>
                </a:solidFill>
              </a:rPr>
              <a:t>人數</a:t>
            </a:r>
            <a:r>
              <a:rPr lang="en-US" altLang="zh-TW" b="1" dirty="0" smtClean="0">
                <a:solidFill>
                  <a:srgbClr val="FF0000"/>
                </a:solidFill>
              </a:rPr>
              <a:t>/</a:t>
            </a:r>
            <a:r>
              <a:rPr lang="zh-TW" altLang="en-US" b="1" dirty="0" smtClean="0">
                <a:solidFill>
                  <a:srgbClr val="FF0000"/>
                </a:solidFill>
              </a:rPr>
              <a:t>因</a:t>
            </a:r>
            <a:r>
              <a:rPr lang="zh-TW" altLang="en-US" b="1" dirty="0">
                <a:solidFill>
                  <a:srgbClr val="FF0000"/>
                </a:solidFill>
              </a:rPr>
              <a:t>成績不佳或曠課時數過多</a:t>
            </a:r>
          </a:p>
          <a:p>
            <a:r>
              <a:rPr lang="zh-TW" altLang="en-US" b="1" dirty="0">
                <a:solidFill>
                  <a:srgbClr val="FF0000"/>
                </a:solidFill>
              </a:rPr>
              <a:t>學期內間退學人數：</a:t>
            </a:r>
            <a:r>
              <a:rPr lang="zh-TW" altLang="en-US" dirty="0"/>
              <a:t>係指於資料蒐集之學期內自請退學及勒令退學之人數。</a:t>
            </a:r>
            <a:endParaRPr lang="en-US" altLang="zh-TW" dirty="0"/>
          </a:p>
          <a:p>
            <a:r>
              <a:rPr lang="zh-TW" altLang="en-US" b="1" dirty="0">
                <a:solidFill>
                  <a:srgbClr val="FF0000"/>
                </a:solidFill>
              </a:rPr>
              <a:t>因成績不佳或曠課時數過多：</a:t>
            </a:r>
            <a:r>
              <a:rPr lang="zh-TW" altLang="en-US" dirty="0"/>
              <a:t>係指因學業成績達退學標準、學業成績不佳、曠課逾規定時間、延長修業期限屆滿等原因。</a:t>
            </a:r>
            <a:endParaRPr lang="en-US" altLang="zh-TW" dirty="0"/>
          </a:p>
          <a:p>
            <a:endParaRPr lang="en-US" altLang="zh-TW" dirty="0" smtClean="0"/>
          </a:p>
          <a:p>
            <a:pPr marL="0" indent="0" algn="r">
              <a:buNone/>
            </a:pPr>
            <a:r>
              <a:rPr lang="en-US" altLang="zh-TW" sz="1800" dirty="0" smtClean="0"/>
              <a:t>【110</a:t>
            </a:r>
            <a:r>
              <a:rPr lang="zh-TW" altLang="en-US" sz="1800" dirty="0" smtClean="0"/>
              <a:t>年</a:t>
            </a:r>
            <a:r>
              <a:rPr lang="en-US" altLang="zh-TW" sz="1800" dirty="0" smtClean="0"/>
              <a:t>3</a:t>
            </a:r>
            <a:r>
              <a:rPr lang="zh-TW" altLang="en-US" sz="1800" dirty="0" smtClean="0"/>
              <a:t>月</a:t>
            </a:r>
            <a:r>
              <a:rPr lang="zh-TW" altLang="en-US" sz="1800" dirty="0"/>
              <a:t>因應「統計處」需求修正欄位</a:t>
            </a:r>
            <a:r>
              <a:rPr lang="en-US" altLang="zh-TW" sz="1800" dirty="0" smtClean="0"/>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08</a:t>
            </a:r>
            <a:endParaRPr lang="zh-TW" altLang="en-US" dirty="0"/>
          </a:p>
        </p:txBody>
      </p:sp>
      <p:graphicFrame>
        <p:nvGraphicFramePr>
          <p:cNvPr id="9" name="內容版面配置區 8"/>
          <p:cNvGraphicFramePr>
            <a:graphicFrameLocks/>
          </p:cNvGraphicFramePr>
          <p:nvPr>
            <p:extLst>
              <p:ext uri="{D42A27DB-BD31-4B8C-83A1-F6EECF244321}">
                <p14:modId xmlns:p14="http://schemas.microsoft.com/office/powerpoint/2010/main" val="2920955397"/>
              </p:ext>
            </p:extLst>
          </p:nvPr>
        </p:nvGraphicFramePr>
        <p:xfrm>
          <a:off x="162560" y="1062889"/>
          <a:ext cx="11826250" cy="2670058"/>
        </p:xfrm>
        <a:graphic>
          <a:graphicData uri="http://schemas.openxmlformats.org/drawingml/2006/table">
            <a:tbl>
              <a:tblPr firstRow="1" firstCol="1" bandRow="1"/>
              <a:tblGrid>
                <a:gridCol w="360135">
                  <a:extLst>
                    <a:ext uri="{9D8B030D-6E8A-4147-A177-3AD203B41FA5}">
                      <a16:colId xmlns:a16="http://schemas.microsoft.com/office/drawing/2014/main" val="2002030203"/>
                    </a:ext>
                  </a:extLst>
                </a:gridCol>
                <a:gridCol w="360135">
                  <a:extLst>
                    <a:ext uri="{9D8B030D-6E8A-4147-A177-3AD203B41FA5}">
                      <a16:colId xmlns:a16="http://schemas.microsoft.com/office/drawing/2014/main" val="1294051911"/>
                    </a:ext>
                  </a:extLst>
                </a:gridCol>
                <a:gridCol w="360135">
                  <a:extLst>
                    <a:ext uri="{9D8B030D-6E8A-4147-A177-3AD203B41FA5}">
                      <a16:colId xmlns:a16="http://schemas.microsoft.com/office/drawing/2014/main" val="122927291"/>
                    </a:ext>
                  </a:extLst>
                </a:gridCol>
                <a:gridCol w="360135">
                  <a:extLst>
                    <a:ext uri="{9D8B030D-6E8A-4147-A177-3AD203B41FA5}">
                      <a16:colId xmlns:a16="http://schemas.microsoft.com/office/drawing/2014/main" val="1975179879"/>
                    </a:ext>
                  </a:extLst>
                </a:gridCol>
                <a:gridCol w="360135">
                  <a:extLst>
                    <a:ext uri="{9D8B030D-6E8A-4147-A177-3AD203B41FA5}">
                      <a16:colId xmlns:a16="http://schemas.microsoft.com/office/drawing/2014/main" val="3278745727"/>
                    </a:ext>
                  </a:extLst>
                </a:gridCol>
                <a:gridCol w="559191">
                  <a:extLst>
                    <a:ext uri="{9D8B030D-6E8A-4147-A177-3AD203B41FA5}">
                      <a16:colId xmlns:a16="http://schemas.microsoft.com/office/drawing/2014/main" val="1852043390"/>
                    </a:ext>
                  </a:extLst>
                </a:gridCol>
                <a:gridCol w="559191">
                  <a:extLst>
                    <a:ext uri="{9D8B030D-6E8A-4147-A177-3AD203B41FA5}">
                      <a16:colId xmlns:a16="http://schemas.microsoft.com/office/drawing/2014/main" val="3467409319"/>
                    </a:ext>
                  </a:extLst>
                </a:gridCol>
                <a:gridCol w="559191">
                  <a:extLst>
                    <a:ext uri="{9D8B030D-6E8A-4147-A177-3AD203B41FA5}">
                      <a16:colId xmlns:a16="http://schemas.microsoft.com/office/drawing/2014/main" val="560553541"/>
                    </a:ext>
                  </a:extLst>
                </a:gridCol>
                <a:gridCol w="559191">
                  <a:extLst>
                    <a:ext uri="{9D8B030D-6E8A-4147-A177-3AD203B41FA5}">
                      <a16:colId xmlns:a16="http://schemas.microsoft.com/office/drawing/2014/main" val="343404608"/>
                    </a:ext>
                  </a:extLst>
                </a:gridCol>
                <a:gridCol w="819579">
                  <a:extLst>
                    <a:ext uri="{9D8B030D-6E8A-4147-A177-3AD203B41FA5}">
                      <a16:colId xmlns:a16="http://schemas.microsoft.com/office/drawing/2014/main" val="2178987117"/>
                    </a:ext>
                  </a:extLst>
                </a:gridCol>
                <a:gridCol w="819579">
                  <a:extLst>
                    <a:ext uri="{9D8B030D-6E8A-4147-A177-3AD203B41FA5}">
                      <a16:colId xmlns:a16="http://schemas.microsoft.com/office/drawing/2014/main" val="2126727892"/>
                    </a:ext>
                  </a:extLst>
                </a:gridCol>
                <a:gridCol w="504976">
                  <a:extLst>
                    <a:ext uri="{9D8B030D-6E8A-4147-A177-3AD203B41FA5}">
                      <a16:colId xmlns:a16="http://schemas.microsoft.com/office/drawing/2014/main" val="8572041"/>
                    </a:ext>
                  </a:extLst>
                </a:gridCol>
                <a:gridCol w="504976">
                  <a:extLst>
                    <a:ext uri="{9D8B030D-6E8A-4147-A177-3AD203B41FA5}">
                      <a16:colId xmlns:a16="http://schemas.microsoft.com/office/drawing/2014/main" val="699934525"/>
                    </a:ext>
                  </a:extLst>
                </a:gridCol>
                <a:gridCol w="504976">
                  <a:extLst>
                    <a:ext uri="{9D8B030D-6E8A-4147-A177-3AD203B41FA5}">
                      <a16:colId xmlns:a16="http://schemas.microsoft.com/office/drawing/2014/main" val="3672439558"/>
                    </a:ext>
                  </a:extLst>
                </a:gridCol>
                <a:gridCol w="504976">
                  <a:extLst>
                    <a:ext uri="{9D8B030D-6E8A-4147-A177-3AD203B41FA5}">
                      <a16:colId xmlns:a16="http://schemas.microsoft.com/office/drawing/2014/main" val="3623920575"/>
                    </a:ext>
                  </a:extLst>
                </a:gridCol>
                <a:gridCol w="504976">
                  <a:extLst>
                    <a:ext uri="{9D8B030D-6E8A-4147-A177-3AD203B41FA5}">
                      <a16:colId xmlns:a16="http://schemas.microsoft.com/office/drawing/2014/main" val="2821700406"/>
                    </a:ext>
                  </a:extLst>
                </a:gridCol>
                <a:gridCol w="1624025">
                  <a:extLst>
                    <a:ext uri="{9D8B030D-6E8A-4147-A177-3AD203B41FA5}">
                      <a16:colId xmlns:a16="http://schemas.microsoft.com/office/drawing/2014/main" val="2894999988"/>
                    </a:ext>
                  </a:extLst>
                </a:gridCol>
                <a:gridCol w="323556">
                  <a:extLst>
                    <a:ext uri="{9D8B030D-6E8A-4147-A177-3AD203B41FA5}">
                      <a16:colId xmlns:a16="http://schemas.microsoft.com/office/drawing/2014/main" val="3100546832"/>
                    </a:ext>
                  </a:extLst>
                </a:gridCol>
                <a:gridCol w="468148">
                  <a:extLst>
                    <a:ext uri="{9D8B030D-6E8A-4147-A177-3AD203B41FA5}">
                      <a16:colId xmlns:a16="http://schemas.microsoft.com/office/drawing/2014/main" val="1638645188"/>
                    </a:ext>
                  </a:extLst>
                </a:gridCol>
                <a:gridCol w="468148">
                  <a:extLst>
                    <a:ext uri="{9D8B030D-6E8A-4147-A177-3AD203B41FA5}">
                      <a16:colId xmlns:a16="http://schemas.microsoft.com/office/drawing/2014/main" val="707843106"/>
                    </a:ext>
                  </a:extLst>
                </a:gridCol>
                <a:gridCol w="370448">
                  <a:extLst>
                    <a:ext uri="{9D8B030D-6E8A-4147-A177-3AD203B41FA5}">
                      <a16:colId xmlns:a16="http://schemas.microsoft.com/office/drawing/2014/main" val="1335100830"/>
                    </a:ext>
                  </a:extLst>
                </a:gridCol>
                <a:gridCol w="370448">
                  <a:extLst>
                    <a:ext uri="{9D8B030D-6E8A-4147-A177-3AD203B41FA5}">
                      <a16:colId xmlns:a16="http://schemas.microsoft.com/office/drawing/2014/main" val="1716908388"/>
                    </a:ext>
                  </a:extLst>
                </a:gridCol>
              </a:tblGrid>
              <a:tr h="291667">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學年度</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學期</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學院</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系所</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學制</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身分類別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algn="ctr">
                        <a:spcAft>
                          <a:spcPts val="0"/>
                        </a:spcAft>
                      </a:pPr>
                      <a:r>
                        <a:rPr lang="zh-TW" sz="2400"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退學人數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lang="zh-TW" altLang="en-US"/>
                    </a:p>
                  </a:txBody>
                  <a:tcPr/>
                </a:tc>
                <a:tc rowSpan="2" gridSpan="2">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轉班</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僅特殊專班需填報</a:t>
                      </a:r>
                      <a:r>
                        <a:rPr lang="en-US" sz="1600" kern="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死亡</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71755" marR="71755"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開除學籍</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7602153"/>
                  </a:ext>
                </a:extLst>
              </a:tr>
              <a:tr h="58333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間申辦</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新增辦理</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內</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間</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休學減少人數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5">
                  <a:txBody>
                    <a:bodyPr/>
                    <a:lstStyle/>
                    <a:p>
                      <a:pPr algn="ctr">
                        <a:spcAft>
                          <a:spcPts val="0"/>
                        </a:spcAft>
                      </a:pP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至</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學期底</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總</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處於</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休學</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狀態之</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人數</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602321477"/>
                  </a:ext>
                </a:extLst>
              </a:tr>
              <a:tr h="157277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因辦理復學</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因傷病</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因經濟困難</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因學業成績不佳</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因</a:t>
                      </a:r>
                      <a:r>
                        <a:rPr lang="zh-TW" sz="2400" b="1" strike="dblStrike" kern="0" baseline="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學業</a:t>
                      </a:r>
                      <a:r>
                        <a:rPr lang="zh-TW" sz="2400" b="1" kern="0" dirty="0">
                          <a:solidFill>
                            <a:srgbClr val="000000"/>
                          </a:solidFill>
                          <a:effectLst/>
                          <a:latin typeface="Calibri" panose="020F0502020204030204" pitchFamily="34" charset="0"/>
                          <a:ea typeface="標楷體" panose="03000509000000000000" pitchFamily="65" charset="-120"/>
                          <a:cs typeface="新細明體" panose="02020500000000000000" pitchFamily="18" charset="-120"/>
                        </a:rPr>
                        <a:t>成績</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不</a:t>
                      </a:r>
                      <a:r>
                        <a:rPr lang="zh-TW" altLang="en-US"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佳</a:t>
                      </a:r>
                      <a:r>
                        <a:rPr lang="zh-TW" sz="2400" b="1" kern="0" dirty="0" smtClean="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或</a:t>
                      </a:r>
                      <a:r>
                        <a:rPr lang="zh-TW" sz="2400" b="1" kern="0" dirty="0">
                          <a:solidFill>
                            <a:srgbClr val="FF0000"/>
                          </a:solidFill>
                          <a:effectLst/>
                          <a:latin typeface="Calibri" panose="020F0502020204030204" pitchFamily="34" charset="0"/>
                          <a:ea typeface="標楷體" panose="03000509000000000000" pitchFamily="65" charset="-120"/>
                          <a:cs typeface="新細明體" panose="02020500000000000000" pitchFamily="18" charset="-120"/>
                        </a:rPr>
                        <a:t>曠課時數過多</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因志趣不合</a:t>
                      </a:r>
                      <a:endParaRPr lang="zh-TW" sz="16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sz="1600" kern="0" dirty="0" smtClean="0">
                          <a:solidFill>
                            <a:schemeClr val="bg1">
                              <a:lumMod val="50000"/>
                            </a:schemeClr>
                          </a:solidFill>
                          <a:effectLst/>
                          <a:latin typeface="Calibri" panose="020F0502020204030204" pitchFamily="34" charset="0"/>
                          <a:ea typeface="標楷體" panose="03000509000000000000" pitchFamily="65" charset="-120"/>
                          <a:cs typeface="新細明體" panose="02020500000000000000" pitchFamily="18" charset="-120"/>
                        </a:rPr>
                        <a:t>略</a:t>
                      </a:r>
                      <a:endParaRPr lang="zh-TW" altLang="zh-TW" sz="1600" kern="100" dirty="0" smtClean="0">
                        <a:solidFill>
                          <a:schemeClr val="bg1">
                            <a:lumMod val="50000"/>
                          </a:schemeClr>
                        </a:solidFill>
                        <a:effectLst/>
                        <a:latin typeface="Calibri" panose="020F0502020204030204" pitchFamily="34" charset="0"/>
                        <a:ea typeface="+mn-ea"/>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600936557"/>
                  </a:ext>
                </a:extLst>
              </a:tr>
            </a:tbl>
          </a:graphicData>
        </a:graphic>
      </p:graphicFrame>
      <p:cxnSp>
        <p:nvCxnSpPr>
          <p:cNvPr id="10" name="直線接點 9"/>
          <p:cNvCxnSpPr>
            <a:cxnSpLocks/>
          </p:cNvCxnSpPr>
          <p:nvPr/>
        </p:nvCxnSpPr>
        <p:spPr>
          <a:xfrm>
            <a:off x="2620328" y="1653736"/>
            <a:ext cx="31432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2" name="直線接點 11"/>
          <p:cNvCxnSpPr>
            <a:cxnSpLocks/>
          </p:cNvCxnSpPr>
          <p:nvPr/>
        </p:nvCxnSpPr>
        <p:spPr>
          <a:xfrm>
            <a:off x="4872038"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3" name="直線接點 12"/>
          <p:cNvCxnSpPr>
            <a:cxnSpLocks/>
          </p:cNvCxnSpPr>
          <p:nvPr/>
        </p:nvCxnSpPr>
        <p:spPr>
          <a:xfrm>
            <a:off x="3851910" y="1653736"/>
            <a:ext cx="295715"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4" name="直線接點 13"/>
          <p:cNvCxnSpPr>
            <a:cxnSpLocks/>
          </p:cNvCxnSpPr>
          <p:nvPr/>
        </p:nvCxnSpPr>
        <p:spPr>
          <a:xfrm flipV="1">
            <a:off x="2011680" y="2008823"/>
            <a:ext cx="922973" cy="5715"/>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4" name="直線接點 23"/>
          <p:cNvCxnSpPr>
            <a:cxnSpLocks/>
          </p:cNvCxnSpPr>
          <p:nvPr/>
        </p:nvCxnSpPr>
        <p:spPr>
          <a:xfrm>
            <a:off x="5890261" y="1653736"/>
            <a:ext cx="297180"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5" name="直線接點 24"/>
          <p:cNvCxnSpPr>
            <a:cxnSpLocks/>
          </p:cNvCxnSpPr>
          <p:nvPr/>
        </p:nvCxnSpPr>
        <p:spPr>
          <a:xfrm>
            <a:off x="7409457" y="1648216"/>
            <a:ext cx="302936" cy="552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7" name="直線接點 26"/>
          <p:cNvCxnSpPr>
            <a:cxnSpLocks/>
          </p:cNvCxnSpPr>
          <p:nvPr/>
        </p:nvCxnSpPr>
        <p:spPr>
          <a:xfrm>
            <a:off x="9033470" y="1463431"/>
            <a:ext cx="304840" cy="11039"/>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29" name="直線接點 28"/>
          <p:cNvCxnSpPr>
            <a:cxnSpLocks/>
          </p:cNvCxnSpPr>
          <p:nvPr/>
        </p:nvCxnSpPr>
        <p:spPr>
          <a:xfrm>
            <a:off x="8718233" y="2623185"/>
            <a:ext cx="605790" cy="285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3" name="投影片編號版面配置區 2"/>
          <p:cNvSpPr>
            <a:spLocks noGrp="1"/>
          </p:cNvSpPr>
          <p:nvPr>
            <p:ph type="sldNum" sz="quarter" idx="12"/>
          </p:nvPr>
        </p:nvSpPr>
        <p:spPr/>
        <p:txBody>
          <a:bodyPr/>
          <a:lstStyle/>
          <a:p>
            <a:fld id="{D4B37BC5-01F3-4DA6-AE9F-6749599A3EE9}" type="slidenum">
              <a:rPr lang="zh-TW" altLang="en-US" smtClean="0"/>
              <a:t>23</a:t>
            </a:fld>
            <a:endParaRPr lang="zh-TW" altLang="en-US"/>
          </a:p>
        </p:txBody>
      </p:sp>
    </p:spTree>
    <p:extLst>
      <p:ext uri="{BB962C8B-B14F-4D97-AF65-F5344CB8AC3E}">
        <p14:creationId xmlns:p14="http://schemas.microsoft.com/office/powerpoint/2010/main" val="8538488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4-8-1</a:t>
            </a:r>
            <a:r>
              <a:rPr lang="zh-TW" altLang="en-US" dirty="0"/>
              <a:t>學生參與競賽資料表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smtClean="0"/>
              <a:t>【</a:t>
            </a:r>
            <a:r>
              <a:rPr lang="zh-TW" altLang="en-US" b="1" dirty="0"/>
              <a:t>修改定義</a:t>
            </a:r>
            <a:r>
              <a:rPr lang="en-US" altLang="zh-TW" b="1" dirty="0" smtClean="0"/>
              <a:t>】</a:t>
            </a:r>
            <a:r>
              <a:rPr lang="zh-TW" altLang="en-US" b="1" dirty="0" smtClean="0"/>
              <a:t>：</a:t>
            </a:r>
            <a:r>
              <a:rPr lang="zh-TW" altLang="en-US" b="1" dirty="0">
                <a:solidFill>
                  <a:srgbClr val="FF0000"/>
                </a:solidFill>
              </a:rPr>
              <a:t>活動</a:t>
            </a:r>
            <a:r>
              <a:rPr lang="zh-TW" altLang="en-US" b="1" dirty="0" smtClean="0">
                <a:solidFill>
                  <a:srgbClr val="FF0000"/>
                </a:solidFill>
              </a:rPr>
              <a:t>類別</a:t>
            </a:r>
            <a:endParaRPr lang="zh-TW" altLang="en-US" b="1" dirty="0">
              <a:solidFill>
                <a:srgbClr val="FF0000"/>
              </a:solidFill>
            </a:endParaRPr>
          </a:p>
          <a:p>
            <a:r>
              <a:rPr lang="en-US" altLang="zh-TW" dirty="0" smtClean="0"/>
              <a:t>【</a:t>
            </a:r>
            <a:r>
              <a:rPr lang="zh-TW" altLang="en-US" dirty="0"/>
              <a:t>國內</a:t>
            </a:r>
            <a:r>
              <a:rPr lang="en-US" altLang="zh-TW" dirty="0"/>
              <a:t>】</a:t>
            </a:r>
            <a:r>
              <a:rPr lang="zh-TW" altLang="en-US" dirty="0"/>
              <a:t>國內競賽應包含三個以上不同</a:t>
            </a:r>
            <a:r>
              <a:rPr lang="zh-TW" altLang="en-US" strike="sngStrike" dirty="0"/>
              <a:t>單位</a:t>
            </a:r>
            <a:r>
              <a:rPr lang="zh-TW" altLang="en-US" b="1" dirty="0">
                <a:solidFill>
                  <a:srgbClr val="FF0000"/>
                </a:solidFill>
              </a:rPr>
              <a:t>「學校」</a:t>
            </a:r>
            <a:r>
              <a:rPr lang="zh-TW" altLang="en-US" dirty="0"/>
              <a:t>參與競賽</a:t>
            </a:r>
            <a:r>
              <a:rPr lang="zh-TW" altLang="en-US" dirty="0" smtClean="0"/>
              <a:t>。若學校受中央主管機關或其他單位委託或協助舉辦全國性之專業技</a:t>
            </a:r>
            <a:r>
              <a:rPr lang="en-US" altLang="zh-TW" dirty="0" smtClean="0"/>
              <a:t>(</a:t>
            </a:r>
            <a:r>
              <a:rPr lang="zh-TW" altLang="en-US" dirty="0" smtClean="0"/>
              <a:t>藝</a:t>
            </a:r>
            <a:r>
              <a:rPr lang="en-US" altLang="zh-TW" dirty="0" smtClean="0"/>
              <a:t>)</a:t>
            </a:r>
            <a:r>
              <a:rPr lang="zh-TW" altLang="en-US" dirty="0" smtClean="0"/>
              <a:t>能競賽，得予以認列。</a:t>
            </a:r>
            <a:endParaRPr lang="en-US" altLang="zh-TW" dirty="0" smtClean="0"/>
          </a:p>
          <a:p>
            <a:endParaRPr lang="en-US" altLang="zh-TW" dirty="0"/>
          </a:p>
          <a:p>
            <a:endParaRPr lang="zh-TW" altLang="en-US" dirty="0" smtClean="0"/>
          </a:p>
          <a:p>
            <a:pPr marL="0" indent="0" algn="r">
              <a:buNone/>
            </a:pPr>
            <a:r>
              <a:rPr lang="en-US" altLang="zh-TW" sz="1800" dirty="0"/>
              <a:t>【109</a:t>
            </a:r>
            <a:r>
              <a:rPr lang="zh-TW" altLang="en-US" sz="1800" dirty="0"/>
              <a:t>年</a:t>
            </a:r>
            <a:r>
              <a:rPr lang="en-US" altLang="zh-TW" sz="1800" dirty="0"/>
              <a:t>10</a:t>
            </a:r>
            <a:r>
              <a:rPr lang="zh-TW" altLang="en-US" sz="1800" dirty="0"/>
              <a:t>月因應「台灣評鑑協會」需求修改定義</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09</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614960238"/>
              </p:ext>
            </p:extLst>
          </p:nvPr>
        </p:nvGraphicFramePr>
        <p:xfrm>
          <a:off x="162559" y="1097280"/>
          <a:ext cx="11846561" cy="2560320"/>
        </p:xfrm>
        <a:graphic>
          <a:graphicData uri="http://schemas.openxmlformats.org/drawingml/2006/table">
            <a:tbl>
              <a:tblPr/>
              <a:tblGrid>
                <a:gridCol w="786228">
                  <a:extLst>
                    <a:ext uri="{9D8B030D-6E8A-4147-A177-3AD203B41FA5}">
                      <a16:colId xmlns:a16="http://schemas.microsoft.com/office/drawing/2014/main" val="2294689868"/>
                    </a:ext>
                  </a:extLst>
                </a:gridCol>
                <a:gridCol w="950351">
                  <a:extLst>
                    <a:ext uri="{9D8B030D-6E8A-4147-A177-3AD203B41FA5}">
                      <a16:colId xmlns:a16="http://schemas.microsoft.com/office/drawing/2014/main" val="3672964756"/>
                    </a:ext>
                  </a:extLst>
                </a:gridCol>
                <a:gridCol w="731520">
                  <a:extLst>
                    <a:ext uri="{9D8B030D-6E8A-4147-A177-3AD203B41FA5}">
                      <a16:colId xmlns:a16="http://schemas.microsoft.com/office/drawing/2014/main" val="1045302101"/>
                    </a:ext>
                  </a:extLst>
                </a:gridCol>
                <a:gridCol w="731520">
                  <a:extLst>
                    <a:ext uri="{9D8B030D-6E8A-4147-A177-3AD203B41FA5}">
                      <a16:colId xmlns:a16="http://schemas.microsoft.com/office/drawing/2014/main" val="40073377"/>
                    </a:ext>
                  </a:extLst>
                </a:gridCol>
                <a:gridCol w="731520">
                  <a:extLst>
                    <a:ext uri="{9D8B030D-6E8A-4147-A177-3AD203B41FA5}">
                      <a16:colId xmlns:a16="http://schemas.microsoft.com/office/drawing/2014/main" val="520268860"/>
                    </a:ext>
                  </a:extLst>
                </a:gridCol>
                <a:gridCol w="1533378">
                  <a:extLst>
                    <a:ext uri="{9D8B030D-6E8A-4147-A177-3AD203B41FA5}">
                      <a16:colId xmlns:a16="http://schemas.microsoft.com/office/drawing/2014/main" val="3429619078"/>
                    </a:ext>
                  </a:extLst>
                </a:gridCol>
                <a:gridCol w="1477108">
                  <a:extLst>
                    <a:ext uri="{9D8B030D-6E8A-4147-A177-3AD203B41FA5}">
                      <a16:colId xmlns:a16="http://schemas.microsoft.com/office/drawing/2014/main" val="7414664"/>
                    </a:ext>
                  </a:extLst>
                </a:gridCol>
                <a:gridCol w="787790">
                  <a:extLst>
                    <a:ext uri="{9D8B030D-6E8A-4147-A177-3AD203B41FA5}">
                      <a16:colId xmlns:a16="http://schemas.microsoft.com/office/drawing/2014/main" val="2199643829"/>
                    </a:ext>
                  </a:extLst>
                </a:gridCol>
                <a:gridCol w="942536">
                  <a:extLst>
                    <a:ext uri="{9D8B030D-6E8A-4147-A177-3AD203B41FA5}">
                      <a16:colId xmlns:a16="http://schemas.microsoft.com/office/drawing/2014/main" val="1705381771"/>
                    </a:ext>
                  </a:extLst>
                </a:gridCol>
                <a:gridCol w="928467">
                  <a:extLst>
                    <a:ext uri="{9D8B030D-6E8A-4147-A177-3AD203B41FA5}">
                      <a16:colId xmlns:a16="http://schemas.microsoft.com/office/drawing/2014/main" val="3438475456"/>
                    </a:ext>
                  </a:extLst>
                </a:gridCol>
                <a:gridCol w="858130">
                  <a:extLst>
                    <a:ext uri="{9D8B030D-6E8A-4147-A177-3AD203B41FA5}">
                      <a16:colId xmlns:a16="http://schemas.microsoft.com/office/drawing/2014/main" val="3020982796"/>
                    </a:ext>
                  </a:extLst>
                </a:gridCol>
                <a:gridCol w="1388013">
                  <a:extLst>
                    <a:ext uri="{9D8B030D-6E8A-4147-A177-3AD203B41FA5}">
                      <a16:colId xmlns:a16="http://schemas.microsoft.com/office/drawing/2014/main" val="2857074169"/>
                    </a:ext>
                  </a:extLst>
                </a:gridCol>
              </a:tblGrid>
              <a:tr h="2560320">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學年</a:t>
                      </a:r>
                      <a:r>
                        <a:rPr lang="zh-TW" sz="2400" kern="100" dirty="0" smtClean="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度</a:t>
                      </a:r>
                      <a:r>
                        <a:rPr lang="en-US" sz="2400" kern="100" dirty="0" smtClean="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學期</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活動類別</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活動主辦單位</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smtClean="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活動名稱</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smtClean="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競賽項目</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個人</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團體競賽</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是否</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
                      </a:r>
                      <a:b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b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決賽獲獎</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獲獎</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
                      </a:r>
                      <a:b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b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名次</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活動</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起始日期</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活動</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結束日期</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學生</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
                      </a:r>
                      <a:b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b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所屬科系</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競賽項目</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
                      </a:r>
                      <a:b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b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是否與就讀科系相關</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72378354"/>
                  </a:ext>
                </a:extLst>
              </a:tr>
            </a:tbl>
          </a:graphicData>
        </a:graphic>
      </p:graphicFrame>
      <p:cxnSp>
        <p:nvCxnSpPr>
          <p:cNvPr id="8" name="直線接點 7"/>
          <p:cNvCxnSpPr>
            <a:cxnSpLocks/>
          </p:cNvCxnSpPr>
          <p:nvPr/>
        </p:nvCxnSpPr>
        <p:spPr>
          <a:xfrm>
            <a:off x="5737646" y="4578277"/>
            <a:ext cx="594788" cy="2269"/>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3" name="投影片編號版面配置區 2"/>
          <p:cNvSpPr>
            <a:spLocks noGrp="1"/>
          </p:cNvSpPr>
          <p:nvPr>
            <p:ph type="sldNum" sz="quarter" idx="12"/>
          </p:nvPr>
        </p:nvSpPr>
        <p:spPr/>
        <p:txBody>
          <a:bodyPr/>
          <a:lstStyle/>
          <a:p>
            <a:fld id="{D4B37BC5-01F3-4DA6-AE9F-6749599A3EE9}" type="slidenum">
              <a:rPr lang="zh-TW" altLang="en-US" smtClean="0"/>
              <a:t>24</a:t>
            </a:fld>
            <a:endParaRPr lang="zh-TW" altLang="en-US"/>
          </a:p>
        </p:txBody>
      </p:sp>
    </p:spTree>
    <p:extLst>
      <p:ext uri="{BB962C8B-B14F-4D97-AF65-F5344CB8AC3E}">
        <p14:creationId xmlns:p14="http://schemas.microsoft.com/office/powerpoint/2010/main" val="3724977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7-2 </a:t>
            </a:r>
            <a:r>
              <a:rPr lang="zh-TW" altLang="en-US" dirty="0"/>
              <a:t>學校學生輔導資料表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smtClean="0"/>
              <a:t>【</a:t>
            </a:r>
            <a:r>
              <a:rPr lang="zh-TW" altLang="en-US" b="1" dirty="0"/>
              <a:t>修改定義</a:t>
            </a:r>
            <a:r>
              <a:rPr lang="en-US" altLang="zh-TW" b="1" dirty="0" smtClean="0"/>
              <a:t>】</a:t>
            </a:r>
            <a:r>
              <a:rPr lang="zh-TW" altLang="en-US" b="1" dirty="0" smtClean="0"/>
              <a:t>：</a:t>
            </a:r>
            <a:r>
              <a:rPr lang="zh-TW" altLang="en-US" b="1" dirty="0" smtClean="0">
                <a:solidFill>
                  <a:srgbClr val="FF0000"/>
                </a:solidFill>
              </a:rPr>
              <a:t>義務人員</a:t>
            </a:r>
            <a:endParaRPr lang="zh-TW" altLang="en-US" b="1" dirty="0">
              <a:solidFill>
                <a:srgbClr val="FF0000"/>
              </a:solidFill>
            </a:endParaRPr>
          </a:p>
          <a:p>
            <a:r>
              <a:rPr lang="zh-TW" altLang="en-US" b="1" dirty="0">
                <a:solidFill>
                  <a:srgbClr val="FF0000"/>
                </a:solidFill>
              </a:rPr>
              <a:t>義務人員：</a:t>
            </a:r>
            <a:r>
              <a:rPr lang="zh-TW" altLang="en-US" dirty="0"/>
              <a:t>未領取薪資或工讀費用之</a:t>
            </a:r>
            <a:r>
              <a:rPr lang="zh-TW" altLang="en-US" b="1" dirty="0">
                <a:solidFill>
                  <a:srgbClr val="FF0000"/>
                </a:solidFill>
              </a:rPr>
              <a:t>校外</a:t>
            </a:r>
            <a:r>
              <a:rPr lang="zh-TW" altLang="en-US" dirty="0"/>
              <a:t>輔導</a:t>
            </a:r>
            <a:r>
              <a:rPr lang="en-US" altLang="zh-TW" dirty="0"/>
              <a:t>/</a:t>
            </a:r>
            <a:r>
              <a:rPr lang="zh-TW" altLang="en-US" dirty="0"/>
              <a:t>就業輔導</a:t>
            </a:r>
            <a:r>
              <a:rPr lang="zh-TW" altLang="en-US" dirty="0" smtClean="0"/>
              <a:t>義工。</a:t>
            </a:r>
            <a:endParaRPr lang="en-US" altLang="zh-TW" dirty="0" smtClean="0"/>
          </a:p>
          <a:p>
            <a:endParaRPr lang="en-US" altLang="zh-TW" dirty="0" smtClean="0"/>
          </a:p>
          <a:p>
            <a:endParaRPr lang="en-US" altLang="zh-TW" dirty="0"/>
          </a:p>
          <a:p>
            <a:endParaRPr lang="zh-TW" altLang="en-US" dirty="0" smtClean="0"/>
          </a:p>
          <a:p>
            <a:pPr marL="0" indent="0" algn="r">
              <a:buNone/>
            </a:pPr>
            <a:r>
              <a:rPr lang="en-US" altLang="zh-TW" sz="1800" dirty="0" smtClean="0"/>
              <a:t>【109</a:t>
            </a:r>
            <a:r>
              <a:rPr lang="zh-TW" altLang="en-US" sz="1800" dirty="0" smtClean="0"/>
              <a:t>年</a:t>
            </a:r>
            <a:r>
              <a:rPr lang="en-US" altLang="zh-TW" sz="1800" dirty="0" smtClean="0"/>
              <a:t>10</a:t>
            </a:r>
            <a:r>
              <a:rPr lang="zh-TW" altLang="en-US" sz="1800" dirty="0" smtClean="0"/>
              <a:t>月</a:t>
            </a:r>
            <a:r>
              <a:rPr lang="zh-TW" altLang="en-US" sz="1800" dirty="0"/>
              <a:t>因應「台灣評鑑協會」需求修改定義</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10</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3369092210"/>
              </p:ext>
            </p:extLst>
          </p:nvPr>
        </p:nvGraphicFramePr>
        <p:xfrm>
          <a:off x="162560" y="1042586"/>
          <a:ext cx="11921188" cy="2597922"/>
        </p:xfrm>
        <a:graphic>
          <a:graphicData uri="http://schemas.openxmlformats.org/drawingml/2006/table">
            <a:tbl>
              <a:tblPr/>
              <a:tblGrid>
                <a:gridCol w="1247496">
                  <a:extLst>
                    <a:ext uri="{9D8B030D-6E8A-4147-A177-3AD203B41FA5}">
                      <a16:colId xmlns:a16="http://schemas.microsoft.com/office/drawing/2014/main" val="2304673159"/>
                    </a:ext>
                  </a:extLst>
                </a:gridCol>
                <a:gridCol w="967462">
                  <a:extLst>
                    <a:ext uri="{9D8B030D-6E8A-4147-A177-3AD203B41FA5}">
                      <a16:colId xmlns:a16="http://schemas.microsoft.com/office/drawing/2014/main" val="2402179901"/>
                    </a:ext>
                  </a:extLst>
                </a:gridCol>
                <a:gridCol w="1107479">
                  <a:extLst>
                    <a:ext uri="{9D8B030D-6E8A-4147-A177-3AD203B41FA5}">
                      <a16:colId xmlns:a16="http://schemas.microsoft.com/office/drawing/2014/main" val="3613886152"/>
                    </a:ext>
                  </a:extLst>
                </a:gridCol>
                <a:gridCol w="1107479">
                  <a:extLst>
                    <a:ext uri="{9D8B030D-6E8A-4147-A177-3AD203B41FA5}">
                      <a16:colId xmlns:a16="http://schemas.microsoft.com/office/drawing/2014/main" val="560767676"/>
                    </a:ext>
                  </a:extLst>
                </a:gridCol>
                <a:gridCol w="1210118">
                  <a:extLst>
                    <a:ext uri="{9D8B030D-6E8A-4147-A177-3AD203B41FA5}">
                      <a16:colId xmlns:a16="http://schemas.microsoft.com/office/drawing/2014/main" val="708824827"/>
                    </a:ext>
                  </a:extLst>
                </a:gridCol>
                <a:gridCol w="890396">
                  <a:extLst>
                    <a:ext uri="{9D8B030D-6E8A-4147-A177-3AD203B41FA5}">
                      <a16:colId xmlns:a16="http://schemas.microsoft.com/office/drawing/2014/main" val="2413847904"/>
                    </a:ext>
                  </a:extLst>
                </a:gridCol>
                <a:gridCol w="1050257">
                  <a:extLst>
                    <a:ext uri="{9D8B030D-6E8A-4147-A177-3AD203B41FA5}">
                      <a16:colId xmlns:a16="http://schemas.microsoft.com/office/drawing/2014/main" val="4116743453"/>
                    </a:ext>
                  </a:extLst>
                </a:gridCol>
                <a:gridCol w="1050257">
                  <a:extLst>
                    <a:ext uri="{9D8B030D-6E8A-4147-A177-3AD203B41FA5}">
                      <a16:colId xmlns:a16="http://schemas.microsoft.com/office/drawing/2014/main" val="1266638722"/>
                    </a:ext>
                  </a:extLst>
                </a:gridCol>
                <a:gridCol w="1096748">
                  <a:extLst>
                    <a:ext uri="{9D8B030D-6E8A-4147-A177-3AD203B41FA5}">
                      <a16:colId xmlns:a16="http://schemas.microsoft.com/office/drawing/2014/main" val="1352325204"/>
                    </a:ext>
                  </a:extLst>
                </a:gridCol>
                <a:gridCol w="1096748">
                  <a:extLst>
                    <a:ext uri="{9D8B030D-6E8A-4147-A177-3AD203B41FA5}">
                      <a16:colId xmlns:a16="http://schemas.microsoft.com/office/drawing/2014/main" val="3410756636"/>
                    </a:ext>
                  </a:extLst>
                </a:gridCol>
                <a:gridCol w="1096748">
                  <a:extLst>
                    <a:ext uri="{9D8B030D-6E8A-4147-A177-3AD203B41FA5}">
                      <a16:colId xmlns:a16="http://schemas.microsoft.com/office/drawing/2014/main" val="1046344245"/>
                    </a:ext>
                  </a:extLst>
                </a:gridCol>
              </a:tblGrid>
              <a:tr h="865975">
                <a:tc gridSpan="4">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輔導人員</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就業輔導人員總數</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就業輔導人員總數</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輔導學生總數</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87703165"/>
                  </a:ext>
                </a:extLst>
              </a:tr>
              <a:tr h="1731947">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專任</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10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編制內</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兼任</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約聘</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人員</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義務</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人員</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專任</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en-US" sz="2400" kern="10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編制內</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兼任</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約聘</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人員</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義務</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人員</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個別諮商</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團體輔導</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班級輔導</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38503579"/>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25</a:t>
            </a:fld>
            <a:endParaRPr lang="zh-TW" altLang="en-US"/>
          </a:p>
        </p:txBody>
      </p:sp>
    </p:spTree>
    <p:extLst>
      <p:ext uri="{BB962C8B-B14F-4D97-AF65-F5344CB8AC3E}">
        <p14:creationId xmlns:p14="http://schemas.microsoft.com/office/powerpoint/2010/main" val="2298037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43984" y="1"/>
            <a:ext cx="10148016" cy="955674"/>
          </a:xfrm>
        </p:spPr>
        <p:txBody>
          <a:bodyPr>
            <a:noAutofit/>
          </a:bodyPr>
          <a:lstStyle/>
          <a:p>
            <a:r>
              <a:rPr lang="zh-TW" altLang="en-US" dirty="0"/>
              <a:t>表</a:t>
            </a:r>
            <a:r>
              <a:rPr lang="en-US" altLang="zh-TW" dirty="0"/>
              <a:t>14-5</a:t>
            </a:r>
            <a:r>
              <a:rPr lang="zh-TW" altLang="en-US" dirty="0"/>
              <a:t>各種智慧財產權衍生運用總金額表</a:t>
            </a:r>
          </a:p>
        </p:txBody>
      </p:sp>
      <p:sp>
        <p:nvSpPr>
          <p:cNvPr id="4" name="內容版面配置區 3"/>
          <p:cNvSpPr>
            <a:spLocks noGrp="1"/>
          </p:cNvSpPr>
          <p:nvPr>
            <p:ph sz="quarter" idx="14"/>
          </p:nvPr>
        </p:nvSpPr>
        <p:spPr>
          <a:xfrm>
            <a:off x="102550" y="3879791"/>
            <a:ext cx="11906570" cy="2978209"/>
          </a:xfrm>
        </p:spPr>
        <p:txBody>
          <a:bodyPr>
            <a:normAutofit fontScale="92500" lnSpcReduction="10000"/>
          </a:bodyPr>
          <a:lstStyle/>
          <a:p>
            <a:pPr marL="0" indent="0">
              <a:buNone/>
            </a:pPr>
            <a:r>
              <a:rPr lang="en-US" altLang="zh-TW" b="1" dirty="0" smtClean="0"/>
              <a:t>【</a:t>
            </a:r>
            <a:r>
              <a:rPr lang="zh-TW" altLang="en-US" b="1" dirty="0"/>
              <a:t>新增定義</a:t>
            </a:r>
            <a:r>
              <a:rPr lang="en-US" altLang="zh-TW" b="1" dirty="0" smtClean="0"/>
              <a:t>】</a:t>
            </a:r>
            <a:r>
              <a:rPr lang="zh-TW" altLang="en-US" b="1" dirty="0" smtClean="0"/>
              <a:t>：</a:t>
            </a:r>
            <a:r>
              <a:rPr lang="zh-TW" altLang="en-US" b="1" dirty="0" smtClean="0">
                <a:solidFill>
                  <a:srgbClr val="FF0000"/>
                </a:solidFill>
              </a:rPr>
              <a:t>股票</a:t>
            </a:r>
            <a:r>
              <a:rPr lang="zh-TW" altLang="en-US" b="1" dirty="0">
                <a:solidFill>
                  <a:srgbClr val="FF0000"/>
                </a:solidFill>
              </a:rPr>
              <a:t>股數、股票</a:t>
            </a:r>
            <a:r>
              <a:rPr lang="zh-TW" altLang="en-US" b="1" dirty="0" smtClean="0">
                <a:solidFill>
                  <a:srgbClr val="FF0000"/>
                </a:solidFill>
              </a:rPr>
              <a:t>股價</a:t>
            </a:r>
            <a:endParaRPr lang="zh-TW" altLang="en-US" b="1" dirty="0">
              <a:solidFill>
                <a:srgbClr val="FF0000"/>
              </a:solidFill>
            </a:endParaRPr>
          </a:p>
          <a:p>
            <a:r>
              <a:rPr lang="zh-TW" altLang="en-US" dirty="0" smtClean="0"/>
              <a:t>股票</a:t>
            </a:r>
            <a:r>
              <a:rPr lang="en-US" altLang="zh-TW" b="1" dirty="0">
                <a:solidFill>
                  <a:srgbClr val="FF0000"/>
                </a:solidFill>
              </a:rPr>
              <a:t>【</a:t>
            </a:r>
            <a:r>
              <a:rPr lang="zh-TW" altLang="en-US" b="1" dirty="0">
                <a:solidFill>
                  <a:srgbClr val="FF0000"/>
                </a:solidFill>
              </a:rPr>
              <a:t>股數</a:t>
            </a:r>
            <a:r>
              <a:rPr lang="en-US" altLang="zh-TW" b="1" dirty="0">
                <a:solidFill>
                  <a:srgbClr val="FF0000"/>
                </a:solidFill>
              </a:rPr>
              <a:t>】</a:t>
            </a:r>
            <a:r>
              <a:rPr lang="zh-TW" altLang="en-US" dirty="0"/>
              <a:t>與</a:t>
            </a:r>
            <a:r>
              <a:rPr lang="en-US" altLang="zh-TW" b="1" dirty="0">
                <a:solidFill>
                  <a:srgbClr val="FF0000"/>
                </a:solidFill>
              </a:rPr>
              <a:t>【</a:t>
            </a:r>
            <a:r>
              <a:rPr lang="zh-TW" altLang="en-US" b="1" dirty="0">
                <a:solidFill>
                  <a:srgbClr val="FF0000"/>
                </a:solidFill>
              </a:rPr>
              <a:t>股價</a:t>
            </a:r>
            <a:r>
              <a:rPr lang="en-US" altLang="zh-TW" b="1" dirty="0">
                <a:solidFill>
                  <a:srgbClr val="FF0000"/>
                </a:solidFill>
              </a:rPr>
              <a:t>】</a:t>
            </a:r>
            <a:r>
              <a:rPr lang="zh-TW" altLang="en-US" dirty="0"/>
              <a:t>係指：學校取得以股票作為智慧財產移轉之回饋，所獲得之</a:t>
            </a:r>
            <a:r>
              <a:rPr lang="en-US" altLang="zh-TW" dirty="0"/>
              <a:t>【</a:t>
            </a:r>
            <a:r>
              <a:rPr lang="zh-TW" altLang="en-US" dirty="0"/>
              <a:t>股數</a:t>
            </a:r>
            <a:r>
              <a:rPr lang="en-US" altLang="zh-TW" dirty="0"/>
              <a:t>】</a:t>
            </a:r>
            <a:r>
              <a:rPr lang="zh-TW" altLang="en-US" dirty="0" smtClean="0"/>
              <a:t>。</a:t>
            </a:r>
            <a:endParaRPr lang="en-US" altLang="zh-TW" dirty="0" smtClean="0"/>
          </a:p>
          <a:p>
            <a:r>
              <a:rPr lang="en-US" altLang="zh-TW" dirty="0" smtClean="0"/>
              <a:t>【</a:t>
            </a:r>
            <a:r>
              <a:rPr lang="zh-TW" altLang="en-US" dirty="0"/>
              <a:t>股價</a:t>
            </a:r>
            <a:r>
              <a:rPr lang="en-US" altLang="zh-TW" dirty="0"/>
              <a:t>】</a:t>
            </a:r>
            <a:r>
              <a:rPr lang="zh-TW" altLang="en-US" dirty="0"/>
              <a:t>先認定市場公開交易價格（以填報當日股價金額）」填報，其次為面值，以</a:t>
            </a:r>
            <a:r>
              <a:rPr lang="en-US" altLang="zh-TW" dirty="0"/>
              <a:t>1</a:t>
            </a:r>
            <a:r>
              <a:rPr lang="zh-TW" altLang="en-US" dirty="0"/>
              <a:t>股為單位，</a:t>
            </a:r>
            <a:r>
              <a:rPr lang="zh-TW" altLang="en-US" b="1" dirty="0">
                <a:solidFill>
                  <a:srgbClr val="FF0000"/>
                </a:solidFill>
              </a:rPr>
              <a:t>如有多筆股數資料，應將多筆資料之股數加總</a:t>
            </a:r>
            <a:r>
              <a:rPr lang="zh-TW" altLang="en-US" dirty="0"/>
              <a:t>，</a:t>
            </a:r>
            <a:r>
              <a:rPr lang="zh-TW" altLang="en-US" b="1" dirty="0">
                <a:solidFill>
                  <a:srgbClr val="FF0000"/>
                </a:solidFill>
              </a:rPr>
              <a:t>股價則為數筆資料對股數進行加權平均之金額</a:t>
            </a:r>
            <a:r>
              <a:rPr lang="en-US" altLang="zh-TW" dirty="0"/>
              <a:t>(</a:t>
            </a:r>
            <a:r>
              <a:rPr lang="zh-TW" altLang="en-US" dirty="0"/>
              <a:t>各筆資料之股數乘上個別股價後加總，再除以所有之股數總和</a:t>
            </a:r>
            <a:r>
              <a:rPr lang="en-US" altLang="zh-TW" dirty="0"/>
              <a:t>)</a:t>
            </a:r>
            <a:r>
              <a:rPr lang="zh-TW" altLang="en-US" dirty="0"/>
              <a:t>四捨五入取到小數點後第二</a:t>
            </a:r>
            <a:r>
              <a:rPr lang="zh-TW" altLang="en-US" dirty="0" smtClean="0"/>
              <a:t>位</a:t>
            </a:r>
            <a:endParaRPr lang="en-US" altLang="zh-TW" dirty="0" smtClean="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月因應「產學合作評量分析計畫」需求新增定義</a:t>
            </a:r>
            <a:r>
              <a:rPr lang="en-US" altLang="zh-TW" sz="1800" dirty="0" smtClean="0"/>
              <a:t>】</a:t>
            </a:r>
            <a:endParaRPr lang="en-US" altLang="zh-TW" sz="1800" dirty="0"/>
          </a:p>
        </p:txBody>
      </p:sp>
      <p:sp>
        <p:nvSpPr>
          <p:cNvPr id="5" name="文字版面配置區 4"/>
          <p:cNvSpPr>
            <a:spLocks noGrp="1"/>
          </p:cNvSpPr>
          <p:nvPr>
            <p:ph type="body" sz="quarter" idx="15"/>
          </p:nvPr>
        </p:nvSpPr>
        <p:spPr/>
        <p:txBody>
          <a:bodyPr/>
          <a:lstStyle/>
          <a:p>
            <a:r>
              <a:rPr lang="en-US" altLang="zh-TW" dirty="0" smtClean="0"/>
              <a:t>11</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2398228423"/>
              </p:ext>
            </p:extLst>
          </p:nvPr>
        </p:nvGraphicFramePr>
        <p:xfrm>
          <a:off x="102550" y="1042588"/>
          <a:ext cx="11998296" cy="2683376"/>
        </p:xfrm>
        <a:graphic>
          <a:graphicData uri="http://schemas.openxmlformats.org/drawingml/2006/table">
            <a:tbl>
              <a:tblPr firstRow="1" firstCol="1" bandRow="1"/>
              <a:tblGrid>
                <a:gridCol w="760575">
                  <a:extLst>
                    <a:ext uri="{9D8B030D-6E8A-4147-A177-3AD203B41FA5}">
                      <a16:colId xmlns:a16="http://schemas.microsoft.com/office/drawing/2014/main" val="93151976"/>
                    </a:ext>
                  </a:extLst>
                </a:gridCol>
                <a:gridCol w="888763">
                  <a:extLst>
                    <a:ext uri="{9D8B030D-6E8A-4147-A177-3AD203B41FA5}">
                      <a16:colId xmlns:a16="http://schemas.microsoft.com/office/drawing/2014/main" val="151990060"/>
                    </a:ext>
                  </a:extLst>
                </a:gridCol>
                <a:gridCol w="1967515">
                  <a:extLst>
                    <a:ext uri="{9D8B030D-6E8A-4147-A177-3AD203B41FA5}">
                      <a16:colId xmlns:a16="http://schemas.microsoft.com/office/drawing/2014/main" val="803452249"/>
                    </a:ext>
                  </a:extLst>
                </a:gridCol>
                <a:gridCol w="1102816">
                  <a:extLst>
                    <a:ext uri="{9D8B030D-6E8A-4147-A177-3AD203B41FA5}">
                      <a16:colId xmlns:a16="http://schemas.microsoft.com/office/drawing/2014/main" val="2622346729"/>
                    </a:ext>
                  </a:extLst>
                </a:gridCol>
                <a:gridCol w="1102816">
                  <a:extLst>
                    <a:ext uri="{9D8B030D-6E8A-4147-A177-3AD203B41FA5}">
                      <a16:colId xmlns:a16="http://schemas.microsoft.com/office/drawing/2014/main" val="2100926585"/>
                    </a:ext>
                  </a:extLst>
                </a:gridCol>
                <a:gridCol w="1102816">
                  <a:extLst>
                    <a:ext uri="{9D8B030D-6E8A-4147-A177-3AD203B41FA5}">
                      <a16:colId xmlns:a16="http://schemas.microsoft.com/office/drawing/2014/main" val="1511554404"/>
                    </a:ext>
                  </a:extLst>
                </a:gridCol>
                <a:gridCol w="1102816">
                  <a:extLst>
                    <a:ext uri="{9D8B030D-6E8A-4147-A177-3AD203B41FA5}">
                      <a16:colId xmlns:a16="http://schemas.microsoft.com/office/drawing/2014/main" val="990813328"/>
                    </a:ext>
                  </a:extLst>
                </a:gridCol>
                <a:gridCol w="1739726">
                  <a:extLst>
                    <a:ext uri="{9D8B030D-6E8A-4147-A177-3AD203B41FA5}">
                      <a16:colId xmlns:a16="http://schemas.microsoft.com/office/drawing/2014/main" val="2069786534"/>
                    </a:ext>
                  </a:extLst>
                </a:gridCol>
                <a:gridCol w="794758">
                  <a:extLst>
                    <a:ext uri="{9D8B030D-6E8A-4147-A177-3AD203B41FA5}">
                      <a16:colId xmlns:a16="http://schemas.microsoft.com/office/drawing/2014/main" val="2493768279"/>
                    </a:ext>
                  </a:extLst>
                </a:gridCol>
                <a:gridCol w="1435695">
                  <a:extLst>
                    <a:ext uri="{9D8B030D-6E8A-4147-A177-3AD203B41FA5}">
                      <a16:colId xmlns:a16="http://schemas.microsoft.com/office/drawing/2014/main" val="4184772072"/>
                    </a:ext>
                  </a:extLst>
                </a:gridCol>
              </a:tblGrid>
              <a:tr h="376046">
                <a:tc row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年度</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方式</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gridSpan="6">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須繳交科發基金</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不須繳交科發基金</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1186"/>
                  </a:ext>
                </a:extLst>
              </a:tr>
              <a:tr h="414704">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科技部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經濟部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農委會</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內政部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衛生福利部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略</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499846796"/>
                  </a:ext>
                </a:extLst>
              </a:tr>
              <a:tr h="376046">
                <a:tc rowSpan="5">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現金金額</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4326942"/>
                  </a:ext>
                </a:extLst>
              </a:tr>
              <a:tr h="376046">
                <a:tc vMerge="1">
                  <a:txBody>
                    <a:bodyPr/>
                    <a:lstStyle/>
                    <a:p>
                      <a:endParaRPr lang="zh-TW" altLang="en-US"/>
                    </a:p>
                  </a:txBody>
                  <a:tcPr/>
                </a:tc>
                <a:tc rowSpan="2">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股票</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9832153"/>
                  </a:ext>
                </a:extLst>
              </a:tr>
              <a:tr h="376046">
                <a:tc vMerge="1">
                  <a:txBody>
                    <a:bodyPr/>
                    <a:lstStyle/>
                    <a:p>
                      <a:endParaRPr lang="zh-TW" altLang="en-US"/>
                    </a:p>
                  </a:txBody>
                  <a:tcPr/>
                </a:tc>
                <a:tc vMerge="1">
                  <a:txBody>
                    <a:bodyPr/>
                    <a:lstStyle/>
                    <a:p>
                      <a:endParaRPr lang="zh-TW" altLang="en-US"/>
                    </a:p>
                  </a:txBody>
                  <a:tcPr/>
                </a:tc>
                <a:tc>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股價</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784214"/>
                  </a:ext>
                </a:extLst>
              </a:tr>
              <a:tr h="388442">
                <a:tc vMerge="1">
                  <a:txBody>
                    <a:bodyPr/>
                    <a:lstStyle/>
                    <a:p>
                      <a:endParaRPr lang="zh-TW" altLang="en-US"/>
                    </a:p>
                  </a:txBody>
                  <a:tcPr/>
                </a:tc>
                <a:tc rowSpan="2">
                  <a:txBody>
                    <a:bodyPr/>
                    <a:lstStyle/>
                    <a:p>
                      <a:pPr algn="l">
                        <a:lnSpc>
                          <a:spcPct val="100000"/>
                        </a:lnSpc>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其</a:t>
                      </a: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他</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項目說明</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2119573"/>
                  </a:ext>
                </a:extLst>
              </a:tr>
              <a:tr h="376046">
                <a:tc vMerge="1">
                  <a:txBody>
                    <a:bodyPr/>
                    <a:lstStyle/>
                    <a:p>
                      <a:endParaRPr lang="zh-TW" altLang="en-US"/>
                    </a:p>
                  </a:txBody>
                  <a:tcPr/>
                </a:tc>
                <a:tc vMerge="1">
                  <a:txBody>
                    <a:bodyPr/>
                    <a:lstStyle/>
                    <a:p>
                      <a:endParaRPr lang="zh-TW" altLang="en-US"/>
                    </a:p>
                  </a:txBody>
                  <a:tcPr/>
                </a:tc>
                <a:tc>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合計金額</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6283484"/>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26</a:t>
            </a:fld>
            <a:endParaRPr lang="zh-TW" altLang="en-US"/>
          </a:p>
        </p:txBody>
      </p:sp>
    </p:spTree>
    <p:extLst>
      <p:ext uri="{BB962C8B-B14F-4D97-AF65-F5344CB8AC3E}">
        <p14:creationId xmlns:p14="http://schemas.microsoft.com/office/powerpoint/2010/main" val="42330137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43984" y="1"/>
            <a:ext cx="10148016" cy="955674"/>
          </a:xfrm>
        </p:spPr>
        <p:txBody>
          <a:bodyPr>
            <a:noAutofit/>
          </a:bodyPr>
          <a:lstStyle/>
          <a:p>
            <a:r>
              <a:rPr lang="zh-TW" altLang="en-US" dirty="0"/>
              <a:t>表</a:t>
            </a:r>
            <a:r>
              <a:rPr lang="en-US" altLang="zh-TW" dirty="0"/>
              <a:t>14-5</a:t>
            </a:r>
            <a:r>
              <a:rPr lang="zh-TW" altLang="en-US" dirty="0"/>
              <a:t>各種智慧財產權衍生運用總金額表</a:t>
            </a:r>
          </a:p>
        </p:txBody>
      </p:sp>
      <p:sp>
        <p:nvSpPr>
          <p:cNvPr id="4" name="內容版面配置區 3"/>
          <p:cNvSpPr>
            <a:spLocks noGrp="1"/>
          </p:cNvSpPr>
          <p:nvPr>
            <p:ph sz="quarter" idx="14"/>
          </p:nvPr>
        </p:nvSpPr>
        <p:spPr>
          <a:xfrm>
            <a:off x="102550" y="3879791"/>
            <a:ext cx="11906570" cy="2978209"/>
          </a:xfrm>
        </p:spPr>
        <p:txBody>
          <a:bodyPr>
            <a:normAutofit fontScale="92500" lnSpcReduction="10000"/>
          </a:bodyPr>
          <a:lstStyle/>
          <a:p>
            <a:r>
              <a:rPr lang="zh-TW" altLang="en-US" dirty="0" smtClean="0"/>
              <a:t>多</a:t>
            </a:r>
            <a:r>
              <a:rPr lang="zh-TW" altLang="en-US" dirty="0"/>
              <a:t>筆股</a:t>
            </a:r>
            <a:r>
              <a:rPr lang="zh-TW" altLang="en-US" dirty="0" smtClean="0"/>
              <a:t>數計算</a:t>
            </a:r>
            <a:r>
              <a:rPr lang="zh-TW" altLang="en-US" dirty="0"/>
              <a:t>範例</a:t>
            </a:r>
            <a:r>
              <a:rPr lang="zh-TW" altLang="en-US" dirty="0" smtClean="0"/>
              <a:t>：某校金共有</a:t>
            </a:r>
            <a:r>
              <a:rPr lang="zh-TW" altLang="en-US" dirty="0"/>
              <a:t>三筆股票紀錄分別</a:t>
            </a:r>
            <a:r>
              <a:rPr lang="zh-TW" altLang="en-US" dirty="0" smtClean="0"/>
              <a:t>為</a:t>
            </a:r>
            <a:endParaRPr lang="en-US" altLang="zh-TW" dirty="0" smtClean="0"/>
          </a:p>
          <a:p>
            <a:pPr marL="0" indent="0">
              <a:buNone/>
            </a:pPr>
            <a:r>
              <a:rPr lang="en-US" altLang="zh-TW" dirty="0" smtClean="0"/>
              <a:t>A</a:t>
            </a:r>
            <a:r>
              <a:rPr lang="en-US" altLang="zh-TW" dirty="0"/>
              <a:t>.</a:t>
            </a:r>
            <a:r>
              <a:rPr lang="zh-TW" altLang="en-US" dirty="0"/>
              <a:t>股價</a:t>
            </a:r>
            <a:r>
              <a:rPr lang="en-US" altLang="zh-TW" dirty="0"/>
              <a:t>10</a:t>
            </a:r>
            <a:r>
              <a:rPr lang="zh-TW" altLang="en-US" dirty="0"/>
              <a:t>元股數</a:t>
            </a:r>
            <a:r>
              <a:rPr lang="en-US" altLang="zh-TW" dirty="0"/>
              <a:t>1000</a:t>
            </a:r>
            <a:r>
              <a:rPr lang="zh-TW" altLang="en-US" dirty="0"/>
              <a:t>股；</a:t>
            </a:r>
            <a:r>
              <a:rPr lang="en-US" altLang="zh-TW" dirty="0"/>
              <a:t>B.</a:t>
            </a:r>
            <a:r>
              <a:rPr lang="zh-TW" altLang="en-US" dirty="0"/>
              <a:t>股價</a:t>
            </a:r>
            <a:r>
              <a:rPr lang="en-US" altLang="zh-TW" dirty="0"/>
              <a:t>9.4</a:t>
            </a:r>
            <a:r>
              <a:rPr lang="zh-TW" altLang="en-US" dirty="0"/>
              <a:t>元股數</a:t>
            </a:r>
            <a:r>
              <a:rPr lang="en-US" altLang="zh-TW" dirty="0"/>
              <a:t>3000</a:t>
            </a:r>
            <a:r>
              <a:rPr lang="zh-TW" altLang="en-US" dirty="0"/>
              <a:t>股；</a:t>
            </a:r>
            <a:r>
              <a:rPr lang="en-US" altLang="zh-TW" dirty="0"/>
              <a:t>C.</a:t>
            </a:r>
            <a:r>
              <a:rPr lang="zh-TW" altLang="en-US" dirty="0"/>
              <a:t>股價</a:t>
            </a:r>
            <a:r>
              <a:rPr lang="en-US" altLang="zh-TW" dirty="0"/>
              <a:t>13.3</a:t>
            </a:r>
            <a:r>
              <a:rPr lang="zh-TW" altLang="en-US" dirty="0"/>
              <a:t>元股數</a:t>
            </a:r>
            <a:r>
              <a:rPr lang="en-US" altLang="zh-TW" dirty="0"/>
              <a:t>4000</a:t>
            </a:r>
            <a:r>
              <a:rPr lang="zh-TW" altLang="en-US" dirty="0"/>
              <a:t>股</a:t>
            </a:r>
          </a:p>
          <a:p>
            <a:pPr marL="0" indent="0">
              <a:buNone/>
            </a:pPr>
            <a:r>
              <a:rPr lang="en-US" altLang="zh-TW" dirty="0" smtClean="0"/>
              <a:t>【</a:t>
            </a:r>
            <a:r>
              <a:rPr lang="zh-TW" altLang="en-US" dirty="0"/>
              <a:t>股價</a:t>
            </a:r>
            <a:r>
              <a:rPr lang="en-US" altLang="zh-TW" dirty="0" smtClean="0"/>
              <a:t>】</a:t>
            </a:r>
            <a:r>
              <a:rPr lang="zh-TW" altLang="en-US" dirty="0" smtClean="0"/>
              <a:t>＝</a:t>
            </a:r>
            <a:r>
              <a:rPr lang="en-US" altLang="zh-TW" dirty="0"/>
              <a:t>(</a:t>
            </a:r>
            <a:r>
              <a:rPr lang="zh-TW" altLang="en-US" dirty="0" smtClean="0"/>
              <a:t>各</a:t>
            </a:r>
            <a:r>
              <a:rPr lang="zh-TW" altLang="en-US" dirty="0"/>
              <a:t>筆資料之股價乘股數</a:t>
            </a:r>
            <a:r>
              <a:rPr lang="zh-TW" altLang="en-US" dirty="0" smtClean="0"/>
              <a:t>總和</a:t>
            </a:r>
            <a:r>
              <a:rPr lang="en-US" altLang="zh-TW" dirty="0" smtClean="0"/>
              <a:t>)/(</a:t>
            </a:r>
            <a:r>
              <a:rPr lang="zh-TW" altLang="en-US" dirty="0" smtClean="0"/>
              <a:t>各</a:t>
            </a:r>
            <a:r>
              <a:rPr lang="zh-TW" altLang="en-US" dirty="0"/>
              <a:t>筆資料之股數</a:t>
            </a:r>
            <a:r>
              <a:rPr lang="zh-TW" altLang="en-US" dirty="0" smtClean="0"/>
              <a:t>總和</a:t>
            </a:r>
            <a:r>
              <a:rPr lang="en-US" altLang="zh-TW" dirty="0" smtClean="0"/>
              <a:t>)</a:t>
            </a:r>
            <a:r>
              <a:rPr lang="en-US" altLang="zh-TW" sz="1900" dirty="0" smtClean="0">
                <a:latin typeface="微軟正黑體" panose="020B0604030504040204" pitchFamily="34" charset="-120"/>
              </a:rPr>
              <a:t>〈</a:t>
            </a:r>
            <a:r>
              <a:rPr lang="zh-TW" altLang="en-US" sz="1900" dirty="0">
                <a:latin typeface="微軟正黑體" panose="020B0604030504040204" pitchFamily="34" charset="-120"/>
              </a:rPr>
              <a:t>四捨五入到小數點後第二</a:t>
            </a:r>
            <a:r>
              <a:rPr lang="zh-TW" altLang="en-US" sz="1900" dirty="0" smtClean="0">
                <a:latin typeface="微軟正黑體" panose="020B0604030504040204" pitchFamily="34" charset="-120"/>
              </a:rPr>
              <a:t>位</a:t>
            </a:r>
            <a:r>
              <a:rPr lang="en-US" altLang="zh-TW" sz="1900" dirty="0" smtClean="0">
                <a:latin typeface="微軟正黑體" panose="020B0604030504040204" pitchFamily="34" charset="-120"/>
              </a:rPr>
              <a:t>〉</a:t>
            </a:r>
            <a:endParaRPr lang="en-US" altLang="zh-TW" dirty="0"/>
          </a:p>
          <a:p>
            <a:pPr marL="0" indent="0">
              <a:buNone/>
            </a:pPr>
            <a:r>
              <a:rPr lang="en-US" altLang="zh-TW" dirty="0" smtClean="0"/>
              <a:t>                  (</a:t>
            </a:r>
            <a:r>
              <a:rPr lang="en-US" altLang="zh-TW" dirty="0"/>
              <a:t>10*1000+9.4*3000+13.3*4000)/(1000+3000+4000)</a:t>
            </a:r>
            <a:r>
              <a:rPr lang="zh-TW" altLang="en-US" dirty="0"/>
              <a:t>＝</a:t>
            </a:r>
            <a:r>
              <a:rPr lang="en-US" altLang="zh-TW" dirty="0"/>
              <a:t>91400/8000</a:t>
            </a:r>
            <a:r>
              <a:rPr lang="zh-TW" altLang="en-US" dirty="0"/>
              <a:t>＝</a:t>
            </a:r>
            <a:r>
              <a:rPr lang="en-US" altLang="zh-TW" dirty="0"/>
              <a:t>11.425≒11.43</a:t>
            </a:r>
          </a:p>
          <a:p>
            <a:pPr marL="0" indent="0">
              <a:buNone/>
            </a:pPr>
            <a:r>
              <a:rPr lang="en-US" altLang="zh-TW" dirty="0" smtClean="0"/>
              <a:t>【</a:t>
            </a:r>
            <a:r>
              <a:rPr lang="zh-TW" altLang="en-US" dirty="0"/>
              <a:t>股數</a:t>
            </a:r>
            <a:r>
              <a:rPr lang="en-US" altLang="zh-TW" dirty="0" smtClean="0"/>
              <a:t>】</a:t>
            </a:r>
            <a:r>
              <a:rPr lang="zh-TW" altLang="en-US" dirty="0" smtClean="0"/>
              <a:t>＝</a:t>
            </a:r>
            <a:r>
              <a:rPr lang="zh-TW" altLang="en-US" dirty="0"/>
              <a:t>三筆資料之股數總和</a:t>
            </a:r>
          </a:p>
          <a:p>
            <a:pPr marL="0" indent="0">
              <a:buNone/>
            </a:pPr>
            <a:r>
              <a:rPr lang="en-US" altLang="zh-TW" dirty="0" smtClean="0"/>
              <a:t>                  1000+3000+4000</a:t>
            </a:r>
            <a:r>
              <a:rPr lang="zh-TW" altLang="en-US" dirty="0"/>
              <a:t>＝</a:t>
            </a:r>
            <a:r>
              <a:rPr lang="en-US" altLang="zh-TW" dirty="0"/>
              <a:t>8000</a:t>
            </a:r>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月因應「產學合作評量分析計畫」需求新增定義</a:t>
            </a:r>
            <a:r>
              <a:rPr lang="en-US" altLang="zh-TW" sz="1800" dirty="0" smtClean="0"/>
              <a:t>】</a:t>
            </a:r>
            <a:endParaRPr lang="en-US" altLang="zh-TW" sz="1800" dirty="0"/>
          </a:p>
        </p:txBody>
      </p:sp>
      <p:sp>
        <p:nvSpPr>
          <p:cNvPr id="5" name="文字版面配置區 4"/>
          <p:cNvSpPr>
            <a:spLocks noGrp="1"/>
          </p:cNvSpPr>
          <p:nvPr>
            <p:ph type="body" sz="quarter" idx="15"/>
          </p:nvPr>
        </p:nvSpPr>
        <p:spPr/>
        <p:txBody>
          <a:bodyPr/>
          <a:lstStyle/>
          <a:p>
            <a:r>
              <a:rPr lang="en-US" altLang="zh-TW" dirty="0" smtClean="0"/>
              <a:t>11</a:t>
            </a:r>
            <a:endParaRPr lang="zh-TW" altLang="en-US" dirty="0"/>
          </a:p>
        </p:txBody>
      </p:sp>
      <p:graphicFrame>
        <p:nvGraphicFramePr>
          <p:cNvPr id="7" name="內容版面配置區 6"/>
          <p:cNvGraphicFramePr>
            <a:graphicFrameLocks noGrp="1"/>
          </p:cNvGraphicFramePr>
          <p:nvPr>
            <p:ph sz="quarter" idx="13"/>
            <p:extLst/>
          </p:nvPr>
        </p:nvGraphicFramePr>
        <p:xfrm>
          <a:off x="102550" y="1042588"/>
          <a:ext cx="11998296" cy="2683376"/>
        </p:xfrm>
        <a:graphic>
          <a:graphicData uri="http://schemas.openxmlformats.org/drawingml/2006/table">
            <a:tbl>
              <a:tblPr firstRow="1" firstCol="1" bandRow="1"/>
              <a:tblGrid>
                <a:gridCol w="760575">
                  <a:extLst>
                    <a:ext uri="{9D8B030D-6E8A-4147-A177-3AD203B41FA5}">
                      <a16:colId xmlns:a16="http://schemas.microsoft.com/office/drawing/2014/main" val="93151976"/>
                    </a:ext>
                  </a:extLst>
                </a:gridCol>
                <a:gridCol w="888763">
                  <a:extLst>
                    <a:ext uri="{9D8B030D-6E8A-4147-A177-3AD203B41FA5}">
                      <a16:colId xmlns:a16="http://schemas.microsoft.com/office/drawing/2014/main" val="151990060"/>
                    </a:ext>
                  </a:extLst>
                </a:gridCol>
                <a:gridCol w="1967515">
                  <a:extLst>
                    <a:ext uri="{9D8B030D-6E8A-4147-A177-3AD203B41FA5}">
                      <a16:colId xmlns:a16="http://schemas.microsoft.com/office/drawing/2014/main" val="803452249"/>
                    </a:ext>
                  </a:extLst>
                </a:gridCol>
                <a:gridCol w="1102816">
                  <a:extLst>
                    <a:ext uri="{9D8B030D-6E8A-4147-A177-3AD203B41FA5}">
                      <a16:colId xmlns:a16="http://schemas.microsoft.com/office/drawing/2014/main" val="2622346729"/>
                    </a:ext>
                  </a:extLst>
                </a:gridCol>
                <a:gridCol w="1102816">
                  <a:extLst>
                    <a:ext uri="{9D8B030D-6E8A-4147-A177-3AD203B41FA5}">
                      <a16:colId xmlns:a16="http://schemas.microsoft.com/office/drawing/2014/main" val="2100926585"/>
                    </a:ext>
                  </a:extLst>
                </a:gridCol>
                <a:gridCol w="1102816">
                  <a:extLst>
                    <a:ext uri="{9D8B030D-6E8A-4147-A177-3AD203B41FA5}">
                      <a16:colId xmlns:a16="http://schemas.microsoft.com/office/drawing/2014/main" val="1511554404"/>
                    </a:ext>
                  </a:extLst>
                </a:gridCol>
                <a:gridCol w="1102816">
                  <a:extLst>
                    <a:ext uri="{9D8B030D-6E8A-4147-A177-3AD203B41FA5}">
                      <a16:colId xmlns:a16="http://schemas.microsoft.com/office/drawing/2014/main" val="990813328"/>
                    </a:ext>
                  </a:extLst>
                </a:gridCol>
                <a:gridCol w="1739726">
                  <a:extLst>
                    <a:ext uri="{9D8B030D-6E8A-4147-A177-3AD203B41FA5}">
                      <a16:colId xmlns:a16="http://schemas.microsoft.com/office/drawing/2014/main" val="2069786534"/>
                    </a:ext>
                  </a:extLst>
                </a:gridCol>
                <a:gridCol w="794758">
                  <a:extLst>
                    <a:ext uri="{9D8B030D-6E8A-4147-A177-3AD203B41FA5}">
                      <a16:colId xmlns:a16="http://schemas.microsoft.com/office/drawing/2014/main" val="2493768279"/>
                    </a:ext>
                  </a:extLst>
                </a:gridCol>
                <a:gridCol w="1435695">
                  <a:extLst>
                    <a:ext uri="{9D8B030D-6E8A-4147-A177-3AD203B41FA5}">
                      <a16:colId xmlns:a16="http://schemas.microsoft.com/office/drawing/2014/main" val="4184772072"/>
                    </a:ext>
                  </a:extLst>
                </a:gridCol>
              </a:tblGrid>
              <a:tr h="376046">
                <a:tc row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年度</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方式</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TW" altLang="en-US"/>
                    </a:p>
                  </a:txBody>
                  <a:tcPr/>
                </a:tc>
                <a:tc gridSpan="6">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須繳交科發基金</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不須繳交科發基金</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1186"/>
                  </a:ext>
                </a:extLst>
              </a:tr>
              <a:tr h="414704">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科技部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經濟部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農委會</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內政部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衛生福利部</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2400" kern="100" dirty="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略</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499846796"/>
                  </a:ext>
                </a:extLst>
              </a:tr>
              <a:tr h="376046">
                <a:tc rowSpan="5">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現金金額</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4326942"/>
                  </a:ext>
                </a:extLst>
              </a:tr>
              <a:tr h="376046">
                <a:tc vMerge="1">
                  <a:txBody>
                    <a:bodyPr/>
                    <a:lstStyle/>
                    <a:p>
                      <a:endParaRPr lang="zh-TW" altLang="en-US"/>
                    </a:p>
                  </a:txBody>
                  <a:tcPr/>
                </a:tc>
                <a:tc rowSpan="2">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股票</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9832153"/>
                  </a:ext>
                </a:extLst>
              </a:tr>
              <a:tr h="376046">
                <a:tc vMerge="1">
                  <a:txBody>
                    <a:bodyPr/>
                    <a:lstStyle/>
                    <a:p>
                      <a:endParaRPr lang="zh-TW" altLang="en-US"/>
                    </a:p>
                  </a:txBody>
                  <a:tcPr/>
                </a:tc>
                <a:tc vMerge="1">
                  <a:txBody>
                    <a:bodyPr/>
                    <a:lstStyle/>
                    <a:p>
                      <a:endParaRPr lang="zh-TW" altLang="en-US"/>
                    </a:p>
                  </a:txBody>
                  <a:tcPr/>
                </a:tc>
                <a:tc>
                  <a:txBody>
                    <a:bodyPr/>
                    <a:lstStyle/>
                    <a:p>
                      <a:pPr algn="l">
                        <a:lnSpc>
                          <a:spcPct val="100000"/>
                        </a:lnSpc>
                        <a:spcAft>
                          <a:spcPts val="0"/>
                        </a:spcAft>
                      </a:pPr>
                      <a:r>
                        <a:rPr lang="zh-TW" sz="2400" b="1" kern="100" dirty="0">
                          <a:solidFill>
                            <a:srgbClr val="FF0000"/>
                          </a:solidFill>
                          <a:effectLst/>
                          <a:latin typeface="Arial" panose="020B0604020202020204" pitchFamily="34" charset="0"/>
                          <a:ea typeface="標楷體" panose="03000509000000000000" pitchFamily="65" charset="-120"/>
                          <a:cs typeface="Arial" panose="020B0604020202020204" pitchFamily="34" charset="0"/>
                        </a:rPr>
                        <a:t>股價</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784214"/>
                  </a:ext>
                </a:extLst>
              </a:tr>
              <a:tr h="388442">
                <a:tc vMerge="1">
                  <a:txBody>
                    <a:bodyPr/>
                    <a:lstStyle/>
                    <a:p>
                      <a:endParaRPr lang="zh-TW" altLang="en-US"/>
                    </a:p>
                  </a:txBody>
                  <a:tcPr/>
                </a:tc>
                <a:tc rowSpan="2">
                  <a:txBody>
                    <a:bodyPr/>
                    <a:lstStyle/>
                    <a:p>
                      <a:pPr algn="l">
                        <a:lnSpc>
                          <a:spcPct val="100000"/>
                        </a:lnSpc>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其</a:t>
                      </a: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他</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項目說明</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2119573"/>
                  </a:ext>
                </a:extLst>
              </a:tr>
              <a:tr h="376046">
                <a:tc vMerge="1">
                  <a:txBody>
                    <a:bodyPr/>
                    <a:lstStyle/>
                    <a:p>
                      <a:endParaRPr lang="zh-TW" altLang="en-US"/>
                    </a:p>
                  </a:txBody>
                  <a:tcPr/>
                </a:tc>
                <a:tc vMerge="1">
                  <a:txBody>
                    <a:bodyPr/>
                    <a:lstStyle/>
                    <a:p>
                      <a:endParaRPr lang="zh-TW" altLang="en-US"/>
                    </a:p>
                  </a:txBody>
                  <a:tcPr/>
                </a:tc>
                <a:tc>
                  <a:txBody>
                    <a:bodyPr/>
                    <a:lstStyle/>
                    <a:p>
                      <a:pPr algn="l">
                        <a:lnSpc>
                          <a:spcPct val="100000"/>
                        </a:lnSpc>
                        <a:spcAft>
                          <a:spcPts val="0"/>
                        </a:spcAft>
                      </a:pPr>
                      <a:r>
                        <a:rPr lang="zh-TW" sz="2400" kern="100">
                          <a:solidFill>
                            <a:schemeClr val="bg1">
                              <a:lumMod val="50000"/>
                            </a:schemeClr>
                          </a:solidFill>
                          <a:effectLst/>
                          <a:latin typeface="Arial" panose="020B0604020202020204" pitchFamily="34" charset="0"/>
                          <a:ea typeface="標楷體" panose="03000509000000000000" pitchFamily="65" charset="-120"/>
                          <a:cs typeface="Arial" panose="020B0604020202020204" pitchFamily="34" charset="0"/>
                        </a:rPr>
                        <a:t>合計金額</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2400" kern="100" dirty="0">
                          <a:solidFill>
                            <a:schemeClr val="bg1">
                              <a:lumMod val="50000"/>
                            </a:schemeClr>
                          </a:solidFill>
                          <a:effectLst/>
                          <a:latin typeface="Arial" panose="020B0604020202020204" pitchFamily="34" charset="0"/>
                          <a:ea typeface="標楷體" panose="03000509000000000000" pitchFamily="65" charset="-120"/>
                          <a:cs typeface="Times New Roman" panose="02020603050405020304" pitchFamily="18" charset="0"/>
                        </a:rPr>
                        <a:t> </a:t>
                      </a:r>
                      <a:endPar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6283484"/>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27</a:t>
            </a:fld>
            <a:endParaRPr lang="zh-TW" altLang="en-US"/>
          </a:p>
        </p:txBody>
      </p:sp>
    </p:spTree>
    <p:extLst>
      <p:ext uri="{BB962C8B-B14F-4D97-AF65-F5344CB8AC3E}">
        <p14:creationId xmlns:p14="http://schemas.microsoft.com/office/powerpoint/2010/main" val="41761777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43984" y="1"/>
            <a:ext cx="10148016" cy="955674"/>
          </a:xfrm>
        </p:spPr>
        <p:txBody>
          <a:bodyPr>
            <a:noAutofit/>
          </a:bodyPr>
          <a:lstStyle/>
          <a:p>
            <a:r>
              <a:rPr lang="zh-TW" altLang="en-US" dirty="0"/>
              <a:t>表</a:t>
            </a:r>
            <a:r>
              <a:rPr lang="en-US" altLang="zh-TW" dirty="0"/>
              <a:t>14-8 </a:t>
            </a:r>
            <a:r>
              <a:rPr lang="zh-TW" altLang="en-US" dirty="0"/>
              <a:t>大學校院推動創新育成及技術移轉績效表</a:t>
            </a:r>
          </a:p>
        </p:txBody>
      </p:sp>
      <p:sp>
        <p:nvSpPr>
          <p:cNvPr id="4" name="內容版面配置區 3"/>
          <p:cNvSpPr>
            <a:spLocks noGrp="1"/>
          </p:cNvSpPr>
          <p:nvPr>
            <p:ph sz="quarter" idx="14"/>
          </p:nvPr>
        </p:nvSpPr>
        <p:spPr>
          <a:xfrm>
            <a:off x="102550" y="3879791"/>
            <a:ext cx="12089450" cy="2978209"/>
          </a:xfrm>
        </p:spPr>
        <p:txBody>
          <a:bodyPr>
            <a:normAutofit lnSpcReduction="10000"/>
          </a:bodyPr>
          <a:lstStyle/>
          <a:p>
            <a:pPr marL="0" indent="0">
              <a:buNone/>
            </a:pPr>
            <a:r>
              <a:rPr lang="en-US" altLang="zh-TW" sz="2200" b="1" dirty="0" smtClean="0"/>
              <a:t>【</a:t>
            </a:r>
            <a:r>
              <a:rPr lang="zh-TW" altLang="en-US" sz="2200" b="1" dirty="0"/>
              <a:t>新增定義</a:t>
            </a:r>
            <a:r>
              <a:rPr lang="en-US" altLang="zh-TW" sz="2200" b="1" dirty="0" smtClean="0"/>
              <a:t>】</a:t>
            </a:r>
            <a:r>
              <a:rPr lang="zh-TW" altLang="en-US" sz="2200" b="1" dirty="0" smtClean="0"/>
              <a:t>：</a:t>
            </a:r>
            <a:r>
              <a:rPr lang="zh-TW" altLang="en-US" sz="2200" b="1" dirty="0">
                <a:solidFill>
                  <a:srgbClr val="FF0000"/>
                </a:solidFill>
              </a:rPr>
              <a:t>學校育成中心培育之企業</a:t>
            </a:r>
            <a:r>
              <a:rPr lang="zh-TW" altLang="en-US" sz="2200" b="1" dirty="0" smtClean="0">
                <a:solidFill>
                  <a:srgbClr val="FF0000"/>
                </a:solidFill>
              </a:rPr>
              <a:t>、非</a:t>
            </a:r>
            <a:r>
              <a:rPr lang="zh-TW" altLang="en-US" sz="2200" b="1" dirty="0">
                <a:solidFill>
                  <a:srgbClr val="FF0000"/>
                </a:solidFill>
              </a:rPr>
              <a:t>學校育成中心培育之企業有技術移轉之企業</a:t>
            </a:r>
          </a:p>
          <a:p>
            <a:r>
              <a:rPr lang="zh-TW" altLang="en-US" sz="2200" dirty="0" smtClean="0"/>
              <a:t>合約</a:t>
            </a:r>
            <a:r>
              <a:rPr lang="zh-TW" altLang="en-US" sz="2200" dirty="0"/>
              <a:t>期間，若有解約或刪減金額之情事，</a:t>
            </a:r>
            <a:r>
              <a:rPr lang="zh-TW" altLang="en-US" sz="2200" b="1" dirty="0">
                <a:solidFill>
                  <a:srgbClr val="FF0000"/>
                </a:solidFill>
              </a:rPr>
              <a:t>以變更生效首日所在年度為基準</a:t>
            </a:r>
            <a:r>
              <a:rPr lang="zh-TW" altLang="en-US" sz="2200" dirty="0"/>
              <a:t>，於該年度金額中減去解約所損失的金額</a:t>
            </a:r>
            <a:r>
              <a:rPr lang="zh-TW" altLang="en-US" sz="2200" dirty="0" smtClean="0"/>
              <a:t>。</a:t>
            </a:r>
            <a:endParaRPr lang="en-US" altLang="zh-TW" sz="2200" dirty="0" smtClean="0"/>
          </a:p>
          <a:p>
            <a:endParaRPr lang="en-US" altLang="zh-TW" sz="2200" dirty="0"/>
          </a:p>
          <a:p>
            <a:endParaRPr lang="en-US" altLang="zh-TW" sz="2200" dirty="0" smtClean="0"/>
          </a:p>
          <a:p>
            <a:endParaRPr lang="en-US" altLang="zh-TW" sz="2200" dirty="0"/>
          </a:p>
          <a:p>
            <a:pPr marL="0" indent="0" algn="r">
              <a:buNone/>
            </a:pPr>
            <a:r>
              <a:rPr lang="en-US" altLang="zh-TW" sz="1800" dirty="0"/>
              <a:t>【110</a:t>
            </a:r>
            <a:r>
              <a:rPr lang="zh-TW" altLang="en-US" sz="1800" dirty="0"/>
              <a:t>年</a:t>
            </a:r>
            <a:r>
              <a:rPr lang="en-US" altLang="zh-TW" sz="1800" dirty="0"/>
              <a:t>3</a:t>
            </a:r>
            <a:r>
              <a:rPr lang="zh-TW" altLang="en-US" sz="1800" dirty="0"/>
              <a:t>月因應「產學合作評量分析計畫」需求新增定義</a:t>
            </a:r>
            <a:r>
              <a:rPr lang="en-US" altLang="zh-TW" sz="1800" dirty="0"/>
              <a:t>】</a:t>
            </a:r>
          </a:p>
          <a:p>
            <a:endParaRPr lang="en-US" altLang="zh-TW" sz="2200" dirty="0" smtClean="0"/>
          </a:p>
        </p:txBody>
      </p:sp>
      <p:sp>
        <p:nvSpPr>
          <p:cNvPr id="5" name="文字版面配置區 4"/>
          <p:cNvSpPr>
            <a:spLocks noGrp="1"/>
          </p:cNvSpPr>
          <p:nvPr>
            <p:ph type="body" sz="quarter" idx="15"/>
          </p:nvPr>
        </p:nvSpPr>
        <p:spPr/>
        <p:txBody>
          <a:bodyPr/>
          <a:lstStyle/>
          <a:p>
            <a:r>
              <a:rPr lang="en-US" altLang="zh-TW" dirty="0" smtClean="0"/>
              <a:t>12</a:t>
            </a:r>
            <a:endParaRPr lang="zh-TW" altLang="en-US" dirty="0"/>
          </a:p>
        </p:txBody>
      </p:sp>
      <p:graphicFrame>
        <p:nvGraphicFramePr>
          <p:cNvPr id="9" name="內容版面配置區 8"/>
          <p:cNvGraphicFramePr>
            <a:graphicFrameLocks noGrp="1"/>
          </p:cNvGraphicFramePr>
          <p:nvPr>
            <p:ph sz="quarter" idx="13"/>
            <p:extLst>
              <p:ext uri="{D42A27DB-BD31-4B8C-83A1-F6EECF244321}">
                <p14:modId xmlns:p14="http://schemas.microsoft.com/office/powerpoint/2010/main" val="1116650820"/>
              </p:ext>
            </p:extLst>
          </p:nvPr>
        </p:nvGraphicFramePr>
        <p:xfrm>
          <a:off x="205099" y="1076325"/>
          <a:ext cx="11804026" cy="2690930"/>
        </p:xfrm>
        <a:graphic>
          <a:graphicData uri="http://schemas.openxmlformats.org/drawingml/2006/table">
            <a:tbl>
              <a:tblPr firstRow="1" firstCol="1" bandRow="1"/>
              <a:tblGrid>
                <a:gridCol w="307649">
                  <a:extLst>
                    <a:ext uri="{9D8B030D-6E8A-4147-A177-3AD203B41FA5}">
                      <a16:colId xmlns:a16="http://schemas.microsoft.com/office/drawing/2014/main" val="325123358"/>
                    </a:ext>
                  </a:extLst>
                </a:gridCol>
                <a:gridCol w="1102408">
                  <a:extLst>
                    <a:ext uri="{9D8B030D-6E8A-4147-A177-3AD203B41FA5}">
                      <a16:colId xmlns:a16="http://schemas.microsoft.com/office/drawing/2014/main" val="229678600"/>
                    </a:ext>
                  </a:extLst>
                </a:gridCol>
                <a:gridCol w="1102408">
                  <a:extLst>
                    <a:ext uri="{9D8B030D-6E8A-4147-A177-3AD203B41FA5}">
                      <a16:colId xmlns:a16="http://schemas.microsoft.com/office/drawing/2014/main" val="1544648192"/>
                    </a:ext>
                  </a:extLst>
                </a:gridCol>
                <a:gridCol w="1580971">
                  <a:extLst>
                    <a:ext uri="{9D8B030D-6E8A-4147-A177-3AD203B41FA5}">
                      <a16:colId xmlns:a16="http://schemas.microsoft.com/office/drawing/2014/main" val="748799567"/>
                    </a:ext>
                  </a:extLst>
                </a:gridCol>
                <a:gridCol w="1273325">
                  <a:extLst>
                    <a:ext uri="{9D8B030D-6E8A-4147-A177-3AD203B41FA5}">
                      <a16:colId xmlns:a16="http://schemas.microsoft.com/office/drawing/2014/main" val="1835403998"/>
                    </a:ext>
                  </a:extLst>
                </a:gridCol>
                <a:gridCol w="1273325">
                  <a:extLst>
                    <a:ext uri="{9D8B030D-6E8A-4147-A177-3AD203B41FA5}">
                      <a16:colId xmlns:a16="http://schemas.microsoft.com/office/drawing/2014/main" val="2067122959"/>
                    </a:ext>
                  </a:extLst>
                </a:gridCol>
                <a:gridCol w="1546786">
                  <a:extLst>
                    <a:ext uri="{9D8B030D-6E8A-4147-A177-3AD203B41FA5}">
                      <a16:colId xmlns:a16="http://schemas.microsoft.com/office/drawing/2014/main" val="2935952377"/>
                    </a:ext>
                  </a:extLst>
                </a:gridCol>
                <a:gridCol w="2162091">
                  <a:extLst>
                    <a:ext uri="{9D8B030D-6E8A-4147-A177-3AD203B41FA5}">
                      <a16:colId xmlns:a16="http://schemas.microsoft.com/office/drawing/2014/main" val="1739046041"/>
                    </a:ext>
                  </a:extLst>
                </a:gridCol>
                <a:gridCol w="1153682">
                  <a:extLst>
                    <a:ext uri="{9D8B030D-6E8A-4147-A177-3AD203B41FA5}">
                      <a16:colId xmlns:a16="http://schemas.microsoft.com/office/drawing/2014/main" val="1555157106"/>
                    </a:ext>
                  </a:extLst>
                </a:gridCol>
                <a:gridCol w="301381">
                  <a:extLst>
                    <a:ext uri="{9D8B030D-6E8A-4147-A177-3AD203B41FA5}">
                      <a16:colId xmlns:a16="http://schemas.microsoft.com/office/drawing/2014/main" val="3016260515"/>
                    </a:ext>
                  </a:extLst>
                </a:gridCol>
              </a:tblGrid>
              <a:tr h="231831">
                <a:tc rowSpan="5">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年度</a:t>
                      </a:r>
                    </a:p>
                  </a:txBody>
                  <a:tcPr marL="58783" marR="587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indent="457200"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學校與企業技術移轉成果</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5">
                  <a:txBody>
                    <a:bodyPr/>
                    <a:lstStyle/>
                    <a:p>
                      <a:pP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略</a:t>
                      </a:r>
                    </a:p>
                  </a:txBody>
                  <a:tcPr marL="58783" marR="587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741674"/>
                  </a:ext>
                </a:extLst>
              </a:tr>
              <a:tr h="710787">
                <a:tc vMerge="1">
                  <a:txBody>
                    <a:bodyPr/>
                    <a:lstStyle/>
                    <a:p>
                      <a:endParaRPr lang="zh-TW" altLang="en-US"/>
                    </a:p>
                  </a:txBody>
                  <a:tcPr/>
                </a:tc>
                <a:tc gridSpan="6">
                  <a:txBody>
                    <a:bodyPr/>
                    <a:lstStyle/>
                    <a:p>
                      <a:pPr indent="152400" algn="ctr">
                        <a:lnSpc>
                          <a:spcPct val="100000"/>
                        </a:lnSpc>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學校育成中心培育之企業</a:t>
                      </a:r>
                    </a:p>
                  </a:txBody>
                  <a:tcPr marL="58783" marR="587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a:lnSpc>
                          <a:spcPct val="100000"/>
                        </a:lnSpc>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非學校育成中心培育之企業有技術移轉之企業</a:t>
                      </a:r>
                    </a:p>
                  </a:txBody>
                  <a:tcPr marL="58783" marR="58783"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75335235"/>
                  </a:ext>
                </a:extLst>
              </a:tr>
              <a:tr h="447165">
                <a:tc vMerge="1">
                  <a:txBody>
                    <a:bodyPr/>
                    <a:lstStyle/>
                    <a:p>
                      <a:endParaRPr lang="zh-TW" altLang="en-US"/>
                    </a:p>
                  </a:txBody>
                  <a:tcPr/>
                </a:tc>
                <a:tc grid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進駐</a:t>
                      </a: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企業</a:t>
                      </a:r>
                      <a:r>
                        <a:rPr lang="en-US"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實體進駐</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合約</a:t>
                      </a: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企業</a:t>
                      </a:r>
                      <a:r>
                        <a:rPr lang="en-US"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虛擬進駐</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家數</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金額</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313359829"/>
                  </a:ext>
                </a:extLst>
              </a:tr>
              <a:tr h="544369">
                <a:tc vMerge="1">
                  <a:txBody>
                    <a:bodyPr/>
                    <a:lstStyle/>
                    <a:p>
                      <a:endParaRPr lang="zh-TW" altLang="en-US"/>
                    </a:p>
                  </a:txBody>
                  <a:tcPr/>
                </a:tc>
                <a:tc grid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有技術移轉</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無技術移轉家數</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有技術移轉</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無技術移轉家數</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867691705"/>
                  </a:ext>
                </a:extLst>
              </a:tr>
              <a:tr h="724036">
                <a:tc vMerge="1">
                  <a:txBody>
                    <a:bodyPr/>
                    <a:lstStyle/>
                    <a:p>
                      <a:endParaRPr lang="zh-TW" altLang="en-US"/>
                    </a:p>
                  </a:txBody>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家數</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金額</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家數</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金額</a:t>
                      </a:r>
                    </a:p>
                  </a:txBody>
                  <a:tcPr marL="58783" marR="587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137293797"/>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28</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134943862"/>
              </p:ext>
            </p:extLst>
          </p:nvPr>
        </p:nvGraphicFramePr>
        <p:xfrm>
          <a:off x="7862131" y="4832827"/>
          <a:ext cx="4146994" cy="1410970"/>
        </p:xfrm>
        <a:graphic>
          <a:graphicData uri="http://schemas.openxmlformats.org/drawingml/2006/table">
            <a:tbl>
              <a:tblPr firstRow="1" firstCol="1" bandRow="1">
                <a:tableStyleId>{21E4AEA4-8DFA-4A89-87EB-49C32662AFE0}</a:tableStyleId>
              </a:tblPr>
              <a:tblGrid>
                <a:gridCol w="1268498">
                  <a:extLst>
                    <a:ext uri="{9D8B030D-6E8A-4147-A177-3AD203B41FA5}">
                      <a16:colId xmlns:a16="http://schemas.microsoft.com/office/drawing/2014/main" val="3490800312"/>
                    </a:ext>
                  </a:extLst>
                </a:gridCol>
                <a:gridCol w="1439248">
                  <a:extLst>
                    <a:ext uri="{9D8B030D-6E8A-4147-A177-3AD203B41FA5}">
                      <a16:colId xmlns:a16="http://schemas.microsoft.com/office/drawing/2014/main" val="2836325864"/>
                    </a:ext>
                  </a:extLst>
                </a:gridCol>
                <a:gridCol w="1439248">
                  <a:extLst>
                    <a:ext uri="{9D8B030D-6E8A-4147-A177-3AD203B41FA5}">
                      <a16:colId xmlns:a16="http://schemas.microsoft.com/office/drawing/2014/main" val="154996513"/>
                    </a:ext>
                  </a:extLst>
                </a:gridCol>
              </a:tblGrid>
              <a:tr h="332740">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技轉案件</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108</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109</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1498885904"/>
                  </a:ext>
                </a:extLst>
              </a:tr>
              <a:tr h="332740">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A</a:t>
                      </a:r>
                      <a:r>
                        <a:rPr lang="zh-TW" sz="2200" kern="100" baseline="0" dirty="0">
                          <a:effectLst/>
                          <a:latin typeface="Arial" panose="020B0604020202020204" pitchFamily="34" charset="0"/>
                          <a:ea typeface="微軟正黑體" panose="020B0604030504040204" pitchFamily="34" charset="-120"/>
                        </a:rPr>
                        <a:t>案</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2140561397"/>
                  </a:ext>
                </a:extLst>
              </a:tr>
              <a:tr h="332740">
                <a:tc>
                  <a:txBody>
                    <a:bodyPr/>
                    <a:lstStyle/>
                    <a:p>
                      <a:pPr algn="ctr">
                        <a:spcAft>
                          <a:spcPts val="0"/>
                        </a:spcAft>
                      </a:pPr>
                      <a:r>
                        <a:rPr lang="en-US" sz="2200" kern="100" baseline="0">
                          <a:effectLst/>
                          <a:latin typeface="Arial" panose="020B0604020202020204" pitchFamily="34" charset="0"/>
                          <a:ea typeface="微軟正黑體" panose="020B0604030504040204" pitchFamily="34" charset="-120"/>
                        </a:rPr>
                        <a:t>B</a:t>
                      </a:r>
                      <a:r>
                        <a:rPr lang="zh-TW" sz="2200" kern="100" baseline="0">
                          <a:effectLst/>
                          <a:latin typeface="Arial" panose="020B0604020202020204" pitchFamily="34" charset="0"/>
                          <a:ea typeface="微軟正黑體" panose="020B0604030504040204" pitchFamily="34" charset="-120"/>
                        </a:rPr>
                        <a:t>案</a:t>
                      </a:r>
                      <a:endParaRPr lang="zh-TW" sz="2200" kern="100" baseline="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400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刪減</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423511053"/>
                  </a:ext>
                </a:extLst>
              </a:tr>
              <a:tr h="376555">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填報金額</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L w="38100" cap="flat" cmpd="sng" algn="ctr">
                      <a:solidFill>
                        <a:schemeClr val="accent2">
                          <a:lumMod val="75000"/>
                        </a:schemeClr>
                      </a:solidFill>
                      <a:prstDash val="solid"/>
                      <a:round/>
                      <a:headEnd type="none" w="med" len="med"/>
                      <a:tailEnd type="none" w="med" len="med"/>
                    </a:lnL>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500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負</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R w="3810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914110299"/>
                  </a:ext>
                </a:extLst>
              </a:tr>
            </a:tbl>
          </a:graphicData>
        </a:graphic>
      </p:graphicFrame>
      <p:sp>
        <p:nvSpPr>
          <p:cNvPr id="8" name="內容版面配置區 3"/>
          <p:cNvSpPr txBox="1">
            <a:spLocks/>
          </p:cNvSpPr>
          <p:nvPr/>
        </p:nvSpPr>
        <p:spPr>
          <a:xfrm>
            <a:off x="102549" y="4975623"/>
            <a:ext cx="7759582" cy="15752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200" dirty="0" smtClean="0"/>
              <a:t>例如</a:t>
            </a:r>
            <a:r>
              <a:rPr lang="zh-TW" altLang="en-US" sz="2200" dirty="0"/>
              <a:t>：</a:t>
            </a:r>
            <a:r>
              <a:rPr lang="en-US" altLang="zh-TW" sz="2200" dirty="0"/>
              <a:t>108</a:t>
            </a:r>
            <a:r>
              <a:rPr lang="zh-TW" altLang="en-US" sz="2200" dirty="0"/>
              <a:t>年度已填報總和金額</a:t>
            </a:r>
            <a:r>
              <a:rPr lang="en-US" altLang="zh-TW" sz="2200" dirty="0"/>
              <a:t>500</a:t>
            </a:r>
            <a:r>
              <a:rPr lang="zh-TW" altLang="en-US" sz="2200" dirty="0"/>
              <a:t>萬元</a:t>
            </a:r>
            <a:r>
              <a:rPr lang="en-US" altLang="zh-TW" sz="2200" dirty="0"/>
              <a:t>(A</a:t>
            </a:r>
            <a:r>
              <a:rPr lang="zh-TW" altLang="en-US" sz="2200" dirty="0"/>
              <a:t>案</a:t>
            </a:r>
            <a:r>
              <a:rPr lang="en-US" altLang="zh-TW" sz="2200" dirty="0"/>
              <a:t>100</a:t>
            </a:r>
            <a:r>
              <a:rPr lang="zh-TW" altLang="en-US" sz="2200" dirty="0"/>
              <a:t>萬</a:t>
            </a:r>
            <a:r>
              <a:rPr lang="en-US" altLang="zh-TW" sz="2200" dirty="0"/>
              <a:t>+B</a:t>
            </a:r>
            <a:r>
              <a:rPr lang="zh-TW" altLang="en-US" sz="2200" dirty="0"/>
              <a:t>案</a:t>
            </a:r>
            <a:r>
              <a:rPr lang="en-US" altLang="zh-TW" sz="2200" dirty="0"/>
              <a:t>400</a:t>
            </a:r>
            <a:r>
              <a:rPr lang="zh-TW" altLang="en-US" sz="2200" dirty="0"/>
              <a:t>萬</a:t>
            </a:r>
            <a:r>
              <a:rPr lang="en-US" altLang="zh-TW" sz="2200" dirty="0"/>
              <a:t>)</a:t>
            </a:r>
            <a:r>
              <a:rPr lang="zh-TW" altLang="en-US" sz="2200" dirty="0"/>
              <a:t>，</a:t>
            </a:r>
            <a:r>
              <a:rPr lang="en-US" altLang="zh-TW" sz="2200" dirty="0"/>
              <a:t>109</a:t>
            </a:r>
            <a:r>
              <a:rPr lang="zh-TW" altLang="en-US" sz="2200" dirty="0"/>
              <a:t>年</a:t>
            </a:r>
            <a:r>
              <a:rPr lang="en-US" altLang="zh-TW" sz="2200" dirty="0"/>
              <a:t>2</a:t>
            </a:r>
            <a:r>
              <a:rPr lang="zh-TW" altLang="en-US" sz="2200" dirty="0"/>
              <a:t>月</a:t>
            </a:r>
            <a:r>
              <a:rPr lang="en-US" altLang="zh-TW" sz="2200" dirty="0"/>
              <a:t>1</a:t>
            </a:r>
            <a:r>
              <a:rPr lang="zh-TW" altLang="en-US" sz="2200" dirty="0"/>
              <a:t>日因</a:t>
            </a:r>
            <a:r>
              <a:rPr lang="en-US" altLang="zh-TW" sz="2200" dirty="0"/>
              <a:t>B</a:t>
            </a:r>
            <a:r>
              <a:rPr lang="zh-TW" altLang="en-US" sz="2200" dirty="0"/>
              <a:t>案解約或刪減新臺幣</a:t>
            </a:r>
            <a:r>
              <a:rPr lang="en-US" altLang="zh-TW" sz="2200" dirty="0"/>
              <a:t>80</a:t>
            </a:r>
            <a:r>
              <a:rPr lang="zh-TW" altLang="en-US" sz="2200" dirty="0"/>
              <a:t>萬元，則學校本期</a:t>
            </a:r>
            <a:r>
              <a:rPr lang="en-US" altLang="zh-TW" sz="2200" dirty="0"/>
              <a:t>(109</a:t>
            </a:r>
            <a:r>
              <a:rPr lang="zh-TW" altLang="en-US" sz="2200" dirty="0"/>
              <a:t>年度</a:t>
            </a:r>
            <a:r>
              <a:rPr lang="en-US" altLang="zh-TW" sz="2200" dirty="0"/>
              <a:t>)</a:t>
            </a:r>
            <a:r>
              <a:rPr lang="zh-TW" altLang="en-US" sz="2200" dirty="0"/>
              <a:t>必須填報新臺幣負</a:t>
            </a:r>
            <a:r>
              <a:rPr lang="en-US" altLang="zh-TW" sz="2200" dirty="0"/>
              <a:t>80</a:t>
            </a:r>
            <a:r>
              <a:rPr lang="zh-TW" altLang="en-US" sz="2200" dirty="0"/>
              <a:t>萬元</a:t>
            </a:r>
            <a:r>
              <a:rPr lang="zh-TW" altLang="en-US" sz="2200" dirty="0" smtClean="0"/>
              <a:t>。</a:t>
            </a:r>
            <a:endParaRPr lang="en-US" altLang="zh-TW" sz="2200" dirty="0"/>
          </a:p>
        </p:txBody>
      </p:sp>
    </p:spTree>
    <p:extLst>
      <p:ext uri="{BB962C8B-B14F-4D97-AF65-F5344CB8AC3E}">
        <p14:creationId xmlns:p14="http://schemas.microsoft.com/office/powerpoint/2010/main" val="3555668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43984" y="1"/>
            <a:ext cx="10148016" cy="955674"/>
          </a:xfrm>
        </p:spPr>
        <p:txBody>
          <a:bodyPr>
            <a:noAutofit/>
          </a:bodyPr>
          <a:lstStyle/>
          <a:p>
            <a:r>
              <a:rPr lang="zh-TW" altLang="en-US" dirty="0"/>
              <a:t>表</a:t>
            </a:r>
            <a:r>
              <a:rPr lang="en-US" altLang="zh-TW" dirty="0"/>
              <a:t>14-10</a:t>
            </a:r>
            <a:r>
              <a:rPr lang="zh-TW" altLang="en-US" dirty="0"/>
              <a:t>學校衍生企業明細表</a:t>
            </a:r>
          </a:p>
        </p:txBody>
      </p:sp>
      <p:sp>
        <p:nvSpPr>
          <p:cNvPr id="4" name="內容版面配置區 3"/>
          <p:cNvSpPr>
            <a:spLocks noGrp="1"/>
          </p:cNvSpPr>
          <p:nvPr>
            <p:ph sz="quarter" idx="14"/>
          </p:nvPr>
        </p:nvSpPr>
        <p:spPr>
          <a:xfrm>
            <a:off x="102550" y="3879791"/>
            <a:ext cx="11906570" cy="2978209"/>
          </a:xfrm>
        </p:spPr>
        <p:txBody>
          <a:bodyPr>
            <a:normAutofit fontScale="92500" lnSpcReduction="20000"/>
          </a:bodyPr>
          <a:lstStyle/>
          <a:p>
            <a:pPr marL="0" indent="0">
              <a:buNone/>
            </a:pPr>
            <a:r>
              <a:rPr lang="en-US" altLang="zh-TW" b="1" dirty="0" smtClean="0"/>
              <a:t>【</a:t>
            </a:r>
            <a:r>
              <a:rPr lang="zh-TW" altLang="en-US" b="1" dirty="0"/>
              <a:t>新增定義</a:t>
            </a:r>
            <a:r>
              <a:rPr lang="en-US" altLang="zh-TW" b="1" dirty="0" smtClean="0"/>
              <a:t>】</a:t>
            </a:r>
            <a:r>
              <a:rPr lang="zh-TW" altLang="en-US" b="1" dirty="0" smtClean="0"/>
              <a:t>：</a:t>
            </a:r>
            <a:r>
              <a:rPr lang="zh-TW" altLang="en-US" b="1" dirty="0">
                <a:solidFill>
                  <a:srgbClr val="FF0000"/>
                </a:solidFill>
              </a:rPr>
              <a:t>回饋學校之</a:t>
            </a:r>
            <a:r>
              <a:rPr lang="zh-TW" altLang="en-US" b="1" dirty="0" smtClean="0">
                <a:solidFill>
                  <a:srgbClr val="FF0000"/>
                </a:solidFill>
              </a:rPr>
              <a:t>金額</a:t>
            </a:r>
            <a:endParaRPr lang="zh-TW" altLang="en-US" b="1" dirty="0">
              <a:solidFill>
                <a:srgbClr val="FF0000"/>
              </a:solidFill>
            </a:endParaRPr>
          </a:p>
          <a:p>
            <a:r>
              <a:rPr lang="zh-TW" altLang="en-US" dirty="0" smtClean="0"/>
              <a:t>合約</a:t>
            </a:r>
            <a:r>
              <a:rPr lang="zh-TW" altLang="en-US" dirty="0"/>
              <a:t>期間，若有解約或刪減金額之情事，</a:t>
            </a:r>
            <a:r>
              <a:rPr lang="zh-TW" altLang="en-US" b="1" dirty="0">
                <a:solidFill>
                  <a:srgbClr val="FF0000"/>
                </a:solidFill>
              </a:rPr>
              <a:t>以變更生效首日所在年度為基準</a:t>
            </a:r>
            <a:r>
              <a:rPr lang="zh-TW" altLang="en-US" dirty="0"/>
              <a:t>，於該年度金額中減去解約所損失的金額</a:t>
            </a:r>
            <a:r>
              <a:rPr lang="zh-TW" altLang="en-US" dirty="0" smtClean="0"/>
              <a:t>。</a:t>
            </a:r>
            <a:endParaRPr lang="en-US" altLang="zh-TW" dirty="0" smtClean="0"/>
          </a:p>
          <a:p>
            <a:endParaRPr lang="en-US" altLang="zh-TW" dirty="0" smtClean="0"/>
          </a:p>
          <a:p>
            <a:endParaRPr lang="en-US" altLang="zh-TW" dirty="0" smtClean="0"/>
          </a:p>
          <a:p>
            <a:pPr marL="0" indent="0" algn="r">
              <a:buNone/>
            </a:pPr>
            <a:endParaRPr lang="en-US" altLang="zh-TW" sz="1800" dirty="0"/>
          </a:p>
          <a:p>
            <a:pPr marL="0" indent="0" algn="r">
              <a:buNone/>
            </a:pPr>
            <a:endParaRPr lang="en-US" altLang="zh-TW" sz="1800" dirty="0" smtClean="0"/>
          </a:p>
          <a:p>
            <a:pPr marL="0" indent="0" algn="r">
              <a:buNone/>
            </a:pPr>
            <a:r>
              <a:rPr lang="en-US" altLang="zh-TW" sz="1900" dirty="0" smtClean="0"/>
              <a:t>【</a:t>
            </a:r>
            <a:r>
              <a:rPr lang="en-US" altLang="zh-TW" sz="1900" dirty="0"/>
              <a:t>110</a:t>
            </a:r>
            <a:r>
              <a:rPr lang="zh-TW" altLang="en-US" sz="1900" dirty="0"/>
              <a:t>年</a:t>
            </a:r>
            <a:r>
              <a:rPr lang="en-US" altLang="zh-TW" sz="1900" dirty="0"/>
              <a:t>3</a:t>
            </a:r>
            <a:r>
              <a:rPr lang="zh-TW" altLang="en-US" sz="1900" dirty="0"/>
              <a:t>月因應「產學合作評量分析計畫」需求新增定義</a:t>
            </a:r>
            <a:r>
              <a:rPr lang="en-US" altLang="zh-TW" sz="1900" dirty="0" smtClean="0"/>
              <a:t>】</a:t>
            </a:r>
            <a:endParaRPr lang="en-US" altLang="zh-TW" sz="1900" dirty="0"/>
          </a:p>
        </p:txBody>
      </p:sp>
      <p:sp>
        <p:nvSpPr>
          <p:cNvPr id="5" name="文字版面配置區 4"/>
          <p:cNvSpPr>
            <a:spLocks noGrp="1"/>
          </p:cNvSpPr>
          <p:nvPr>
            <p:ph type="body" sz="quarter" idx="15"/>
          </p:nvPr>
        </p:nvSpPr>
        <p:spPr/>
        <p:txBody>
          <a:bodyPr/>
          <a:lstStyle/>
          <a:p>
            <a:r>
              <a:rPr lang="en-US" altLang="zh-TW" dirty="0" smtClean="0"/>
              <a:t>13</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2902162761"/>
              </p:ext>
            </p:extLst>
          </p:nvPr>
        </p:nvGraphicFramePr>
        <p:xfrm>
          <a:off x="102556" y="1051132"/>
          <a:ext cx="11981188" cy="2674833"/>
        </p:xfrm>
        <a:graphic>
          <a:graphicData uri="http://schemas.openxmlformats.org/drawingml/2006/table">
            <a:tbl>
              <a:tblPr firstRow="1" firstCol="1" bandRow="1"/>
              <a:tblGrid>
                <a:gridCol w="418737">
                  <a:extLst>
                    <a:ext uri="{9D8B030D-6E8A-4147-A177-3AD203B41FA5}">
                      <a16:colId xmlns:a16="http://schemas.microsoft.com/office/drawing/2014/main" val="2891133963"/>
                    </a:ext>
                  </a:extLst>
                </a:gridCol>
                <a:gridCol w="791910">
                  <a:extLst>
                    <a:ext uri="{9D8B030D-6E8A-4147-A177-3AD203B41FA5}">
                      <a16:colId xmlns:a16="http://schemas.microsoft.com/office/drawing/2014/main" val="579780714"/>
                    </a:ext>
                  </a:extLst>
                </a:gridCol>
                <a:gridCol w="791910">
                  <a:extLst>
                    <a:ext uri="{9D8B030D-6E8A-4147-A177-3AD203B41FA5}">
                      <a16:colId xmlns:a16="http://schemas.microsoft.com/office/drawing/2014/main" val="3954771916"/>
                    </a:ext>
                  </a:extLst>
                </a:gridCol>
                <a:gridCol w="791910">
                  <a:extLst>
                    <a:ext uri="{9D8B030D-6E8A-4147-A177-3AD203B41FA5}">
                      <a16:colId xmlns:a16="http://schemas.microsoft.com/office/drawing/2014/main" val="2167982211"/>
                    </a:ext>
                  </a:extLst>
                </a:gridCol>
                <a:gridCol w="791910">
                  <a:extLst>
                    <a:ext uri="{9D8B030D-6E8A-4147-A177-3AD203B41FA5}">
                      <a16:colId xmlns:a16="http://schemas.microsoft.com/office/drawing/2014/main" val="3887004816"/>
                    </a:ext>
                  </a:extLst>
                </a:gridCol>
                <a:gridCol w="791910">
                  <a:extLst>
                    <a:ext uri="{9D8B030D-6E8A-4147-A177-3AD203B41FA5}">
                      <a16:colId xmlns:a16="http://schemas.microsoft.com/office/drawing/2014/main" val="768159157"/>
                    </a:ext>
                  </a:extLst>
                </a:gridCol>
                <a:gridCol w="791910">
                  <a:extLst>
                    <a:ext uri="{9D8B030D-6E8A-4147-A177-3AD203B41FA5}">
                      <a16:colId xmlns:a16="http://schemas.microsoft.com/office/drawing/2014/main" val="484240367"/>
                    </a:ext>
                  </a:extLst>
                </a:gridCol>
                <a:gridCol w="940038">
                  <a:extLst>
                    <a:ext uri="{9D8B030D-6E8A-4147-A177-3AD203B41FA5}">
                      <a16:colId xmlns:a16="http://schemas.microsoft.com/office/drawing/2014/main" val="2420587415"/>
                    </a:ext>
                  </a:extLst>
                </a:gridCol>
                <a:gridCol w="743484">
                  <a:extLst>
                    <a:ext uri="{9D8B030D-6E8A-4147-A177-3AD203B41FA5}">
                      <a16:colId xmlns:a16="http://schemas.microsoft.com/office/drawing/2014/main" val="301380697"/>
                    </a:ext>
                  </a:extLst>
                </a:gridCol>
                <a:gridCol w="743484">
                  <a:extLst>
                    <a:ext uri="{9D8B030D-6E8A-4147-A177-3AD203B41FA5}">
                      <a16:colId xmlns:a16="http://schemas.microsoft.com/office/drawing/2014/main" val="4021123687"/>
                    </a:ext>
                  </a:extLst>
                </a:gridCol>
                <a:gridCol w="948582">
                  <a:extLst>
                    <a:ext uri="{9D8B030D-6E8A-4147-A177-3AD203B41FA5}">
                      <a16:colId xmlns:a16="http://schemas.microsoft.com/office/drawing/2014/main" val="938071822"/>
                    </a:ext>
                  </a:extLst>
                </a:gridCol>
                <a:gridCol w="777667">
                  <a:extLst>
                    <a:ext uri="{9D8B030D-6E8A-4147-A177-3AD203B41FA5}">
                      <a16:colId xmlns:a16="http://schemas.microsoft.com/office/drawing/2014/main" val="909266792"/>
                    </a:ext>
                  </a:extLst>
                </a:gridCol>
                <a:gridCol w="940038">
                  <a:extLst>
                    <a:ext uri="{9D8B030D-6E8A-4147-A177-3AD203B41FA5}">
                      <a16:colId xmlns:a16="http://schemas.microsoft.com/office/drawing/2014/main" val="826265568"/>
                    </a:ext>
                  </a:extLst>
                </a:gridCol>
                <a:gridCol w="918952">
                  <a:extLst>
                    <a:ext uri="{9D8B030D-6E8A-4147-A177-3AD203B41FA5}">
                      <a16:colId xmlns:a16="http://schemas.microsoft.com/office/drawing/2014/main" val="2985336958"/>
                    </a:ext>
                  </a:extLst>
                </a:gridCol>
                <a:gridCol w="798746">
                  <a:extLst>
                    <a:ext uri="{9D8B030D-6E8A-4147-A177-3AD203B41FA5}">
                      <a16:colId xmlns:a16="http://schemas.microsoft.com/office/drawing/2014/main" val="664397034"/>
                    </a:ext>
                  </a:extLst>
                </a:gridCol>
              </a:tblGrid>
              <a:tr h="752031">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年度</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公司基本資料</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公司組成人員</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年營業額</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資本額組成</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ct val="100000"/>
                        </a:lnSpc>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回饋學校之金額</a:t>
                      </a: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是否曾進駐育成</a:t>
                      </a: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單位</a:t>
                      </a:r>
                      <a:r>
                        <a:rPr lang="en-US"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是</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否</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7066026"/>
                  </a:ext>
                </a:extLst>
              </a:tr>
              <a:tr h="359589">
                <a:tc vMerge="1">
                  <a:txBody>
                    <a:bodyPr/>
                    <a:lstStyle/>
                    <a:p>
                      <a:endParaRPr lang="zh-TW" altLang="en-US"/>
                    </a:p>
                  </a:txBody>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公司名稱</a:t>
                      </a: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統一編號</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成立時間</a:t>
                      </a: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教師數</a:t>
                      </a: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學生數</a:t>
                      </a: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其他</a:t>
                      </a: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學校資金投入</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學校技術入股</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非本校資金投入</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技轉</a:t>
                      </a:r>
                    </a:p>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金額</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其他</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215411118"/>
                  </a:ext>
                </a:extLst>
              </a:tr>
              <a:tr h="156321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項目說明</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合計金額</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83136523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29</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677566631"/>
              </p:ext>
            </p:extLst>
          </p:nvPr>
        </p:nvGraphicFramePr>
        <p:xfrm>
          <a:off x="7862132" y="4774804"/>
          <a:ext cx="4146994" cy="1410970"/>
        </p:xfrm>
        <a:graphic>
          <a:graphicData uri="http://schemas.openxmlformats.org/drawingml/2006/table">
            <a:tbl>
              <a:tblPr firstRow="1" firstCol="1" bandRow="1">
                <a:tableStyleId>{21E4AEA4-8DFA-4A89-87EB-49C32662AFE0}</a:tableStyleId>
              </a:tblPr>
              <a:tblGrid>
                <a:gridCol w="1268498">
                  <a:extLst>
                    <a:ext uri="{9D8B030D-6E8A-4147-A177-3AD203B41FA5}">
                      <a16:colId xmlns:a16="http://schemas.microsoft.com/office/drawing/2014/main" val="3490800312"/>
                    </a:ext>
                  </a:extLst>
                </a:gridCol>
                <a:gridCol w="1439248">
                  <a:extLst>
                    <a:ext uri="{9D8B030D-6E8A-4147-A177-3AD203B41FA5}">
                      <a16:colId xmlns:a16="http://schemas.microsoft.com/office/drawing/2014/main" val="2836325864"/>
                    </a:ext>
                  </a:extLst>
                </a:gridCol>
                <a:gridCol w="1439248">
                  <a:extLst>
                    <a:ext uri="{9D8B030D-6E8A-4147-A177-3AD203B41FA5}">
                      <a16:colId xmlns:a16="http://schemas.microsoft.com/office/drawing/2014/main" val="154996513"/>
                    </a:ext>
                  </a:extLst>
                </a:gridCol>
              </a:tblGrid>
              <a:tr h="332740">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技轉案件</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108</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109</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1498885904"/>
                  </a:ext>
                </a:extLst>
              </a:tr>
              <a:tr h="332740">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A</a:t>
                      </a:r>
                      <a:r>
                        <a:rPr lang="zh-TW" sz="2200" kern="100" baseline="0" dirty="0">
                          <a:effectLst/>
                          <a:latin typeface="Arial" panose="020B0604020202020204" pitchFamily="34" charset="0"/>
                          <a:ea typeface="微軟正黑體" panose="020B0604030504040204" pitchFamily="34" charset="-120"/>
                        </a:rPr>
                        <a:t>案</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2140561397"/>
                  </a:ext>
                </a:extLst>
              </a:tr>
              <a:tr h="332740">
                <a:tc>
                  <a:txBody>
                    <a:bodyPr/>
                    <a:lstStyle/>
                    <a:p>
                      <a:pPr algn="ctr">
                        <a:spcAft>
                          <a:spcPts val="0"/>
                        </a:spcAft>
                      </a:pPr>
                      <a:r>
                        <a:rPr lang="en-US" sz="2200" kern="100" baseline="0">
                          <a:effectLst/>
                          <a:latin typeface="Arial" panose="020B0604020202020204" pitchFamily="34" charset="0"/>
                          <a:ea typeface="微軟正黑體" panose="020B0604030504040204" pitchFamily="34" charset="-120"/>
                        </a:rPr>
                        <a:t>B</a:t>
                      </a:r>
                      <a:r>
                        <a:rPr lang="zh-TW" sz="2200" kern="100" baseline="0">
                          <a:effectLst/>
                          <a:latin typeface="Arial" panose="020B0604020202020204" pitchFamily="34" charset="0"/>
                          <a:ea typeface="微軟正黑體" panose="020B0604030504040204" pitchFamily="34" charset="-120"/>
                        </a:rPr>
                        <a:t>案</a:t>
                      </a:r>
                      <a:endParaRPr lang="zh-TW" sz="2200" kern="100" baseline="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400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刪減</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423511053"/>
                  </a:ext>
                </a:extLst>
              </a:tr>
              <a:tr h="376555">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填報金額</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L w="38100" cap="flat" cmpd="sng" algn="ctr">
                      <a:solidFill>
                        <a:schemeClr val="accent2">
                          <a:lumMod val="75000"/>
                        </a:schemeClr>
                      </a:solidFill>
                      <a:prstDash val="solid"/>
                      <a:round/>
                      <a:headEnd type="none" w="med" len="med"/>
                      <a:tailEnd type="none" w="med" len="med"/>
                    </a:lnL>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500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負</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R w="3810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914110299"/>
                  </a:ext>
                </a:extLst>
              </a:tr>
            </a:tbl>
          </a:graphicData>
        </a:graphic>
      </p:graphicFrame>
      <p:sp>
        <p:nvSpPr>
          <p:cNvPr id="8" name="內容版面配置區 3"/>
          <p:cNvSpPr txBox="1">
            <a:spLocks/>
          </p:cNvSpPr>
          <p:nvPr/>
        </p:nvSpPr>
        <p:spPr>
          <a:xfrm>
            <a:off x="102550" y="4917600"/>
            <a:ext cx="7759582" cy="15752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200" dirty="0" smtClean="0"/>
              <a:t>例如</a:t>
            </a:r>
            <a:r>
              <a:rPr lang="zh-TW" altLang="en-US" sz="2200" dirty="0"/>
              <a:t>：</a:t>
            </a:r>
            <a:r>
              <a:rPr lang="en-US" altLang="zh-TW" sz="2200" dirty="0"/>
              <a:t>108</a:t>
            </a:r>
            <a:r>
              <a:rPr lang="zh-TW" altLang="en-US" sz="2200" dirty="0"/>
              <a:t>年度已填報總和金額</a:t>
            </a:r>
            <a:r>
              <a:rPr lang="en-US" altLang="zh-TW" sz="2200" dirty="0"/>
              <a:t>500</a:t>
            </a:r>
            <a:r>
              <a:rPr lang="zh-TW" altLang="en-US" sz="2200" dirty="0"/>
              <a:t>萬元</a:t>
            </a:r>
            <a:r>
              <a:rPr lang="en-US" altLang="zh-TW" sz="2200" dirty="0"/>
              <a:t>(A</a:t>
            </a:r>
            <a:r>
              <a:rPr lang="zh-TW" altLang="en-US" sz="2200" dirty="0"/>
              <a:t>案</a:t>
            </a:r>
            <a:r>
              <a:rPr lang="en-US" altLang="zh-TW" sz="2200" dirty="0"/>
              <a:t>100</a:t>
            </a:r>
            <a:r>
              <a:rPr lang="zh-TW" altLang="en-US" sz="2200" dirty="0"/>
              <a:t>萬</a:t>
            </a:r>
            <a:r>
              <a:rPr lang="en-US" altLang="zh-TW" sz="2200" dirty="0"/>
              <a:t>+B</a:t>
            </a:r>
            <a:r>
              <a:rPr lang="zh-TW" altLang="en-US" sz="2200" dirty="0"/>
              <a:t>案</a:t>
            </a:r>
            <a:r>
              <a:rPr lang="en-US" altLang="zh-TW" sz="2200" dirty="0"/>
              <a:t>400</a:t>
            </a:r>
            <a:r>
              <a:rPr lang="zh-TW" altLang="en-US" sz="2200" dirty="0"/>
              <a:t>萬</a:t>
            </a:r>
            <a:r>
              <a:rPr lang="en-US" altLang="zh-TW" sz="2200" dirty="0"/>
              <a:t>)</a:t>
            </a:r>
            <a:r>
              <a:rPr lang="zh-TW" altLang="en-US" sz="2200" dirty="0"/>
              <a:t>，</a:t>
            </a:r>
            <a:r>
              <a:rPr lang="en-US" altLang="zh-TW" sz="2200" dirty="0"/>
              <a:t>109</a:t>
            </a:r>
            <a:r>
              <a:rPr lang="zh-TW" altLang="en-US" sz="2200" dirty="0"/>
              <a:t>年</a:t>
            </a:r>
            <a:r>
              <a:rPr lang="en-US" altLang="zh-TW" sz="2200" dirty="0"/>
              <a:t>2</a:t>
            </a:r>
            <a:r>
              <a:rPr lang="zh-TW" altLang="en-US" sz="2200" dirty="0"/>
              <a:t>月</a:t>
            </a:r>
            <a:r>
              <a:rPr lang="en-US" altLang="zh-TW" sz="2200" dirty="0"/>
              <a:t>1</a:t>
            </a:r>
            <a:r>
              <a:rPr lang="zh-TW" altLang="en-US" sz="2200" dirty="0"/>
              <a:t>日因</a:t>
            </a:r>
            <a:r>
              <a:rPr lang="en-US" altLang="zh-TW" sz="2200" dirty="0"/>
              <a:t>B</a:t>
            </a:r>
            <a:r>
              <a:rPr lang="zh-TW" altLang="en-US" sz="2200" dirty="0"/>
              <a:t>案解約或刪減新臺幣</a:t>
            </a:r>
            <a:r>
              <a:rPr lang="en-US" altLang="zh-TW" sz="2200" dirty="0"/>
              <a:t>80</a:t>
            </a:r>
            <a:r>
              <a:rPr lang="zh-TW" altLang="en-US" sz="2200" dirty="0"/>
              <a:t>萬元，則學校本期</a:t>
            </a:r>
            <a:r>
              <a:rPr lang="en-US" altLang="zh-TW" sz="2200" dirty="0"/>
              <a:t>(109</a:t>
            </a:r>
            <a:r>
              <a:rPr lang="zh-TW" altLang="en-US" sz="2200" dirty="0"/>
              <a:t>年度</a:t>
            </a:r>
            <a:r>
              <a:rPr lang="en-US" altLang="zh-TW" sz="2200" dirty="0"/>
              <a:t>)</a:t>
            </a:r>
            <a:r>
              <a:rPr lang="zh-TW" altLang="en-US" sz="2200" dirty="0"/>
              <a:t>必須填報新臺幣負</a:t>
            </a:r>
            <a:r>
              <a:rPr lang="en-US" altLang="zh-TW" sz="2200" dirty="0"/>
              <a:t>80</a:t>
            </a:r>
            <a:r>
              <a:rPr lang="zh-TW" altLang="en-US" sz="2200" dirty="0"/>
              <a:t>萬元</a:t>
            </a:r>
            <a:r>
              <a:rPr lang="zh-TW" altLang="en-US" sz="2200" dirty="0" smtClean="0"/>
              <a:t>。</a:t>
            </a:r>
            <a:endParaRPr lang="en-US" altLang="zh-TW" sz="2200" dirty="0"/>
          </a:p>
        </p:txBody>
      </p:sp>
    </p:spTree>
    <p:extLst>
      <p:ext uri="{BB962C8B-B14F-4D97-AF65-F5344CB8AC3E}">
        <p14:creationId xmlns:p14="http://schemas.microsoft.com/office/powerpoint/2010/main" val="4008228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表</a:t>
            </a:r>
            <a:r>
              <a:rPr lang="en-US" altLang="zh-TW" dirty="0"/>
              <a:t>3-5 </a:t>
            </a:r>
            <a:r>
              <a:rPr lang="zh-TW" altLang="en-US" dirty="0"/>
              <a:t>實際開課結構統計表</a:t>
            </a:r>
          </a:p>
        </p:txBody>
      </p:sp>
      <p:graphicFrame>
        <p:nvGraphicFramePr>
          <p:cNvPr id="8" name="內容版面配置區 7"/>
          <p:cNvGraphicFramePr>
            <a:graphicFrameLocks noGrp="1"/>
          </p:cNvGraphicFramePr>
          <p:nvPr>
            <p:ph sz="quarter" idx="13"/>
            <p:extLst>
              <p:ext uri="{D42A27DB-BD31-4B8C-83A1-F6EECF244321}">
                <p14:modId xmlns:p14="http://schemas.microsoft.com/office/powerpoint/2010/main" val="2045207491"/>
              </p:ext>
            </p:extLst>
          </p:nvPr>
        </p:nvGraphicFramePr>
        <p:xfrm>
          <a:off x="162557" y="1072055"/>
          <a:ext cx="11846561" cy="2617076"/>
        </p:xfrm>
        <a:graphic>
          <a:graphicData uri="http://schemas.openxmlformats.org/drawingml/2006/table">
            <a:tbl>
              <a:tblPr/>
              <a:tblGrid>
                <a:gridCol w="577845">
                  <a:extLst>
                    <a:ext uri="{9D8B030D-6E8A-4147-A177-3AD203B41FA5}">
                      <a16:colId xmlns:a16="http://schemas.microsoft.com/office/drawing/2014/main" val="2599516261"/>
                    </a:ext>
                  </a:extLst>
                </a:gridCol>
                <a:gridCol w="577845">
                  <a:extLst>
                    <a:ext uri="{9D8B030D-6E8A-4147-A177-3AD203B41FA5}">
                      <a16:colId xmlns:a16="http://schemas.microsoft.com/office/drawing/2014/main" val="3830244139"/>
                    </a:ext>
                  </a:extLst>
                </a:gridCol>
                <a:gridCol w="577845">
                  <a:extLst>
                    <a:ext uri="{9D8B030D-6E8A-4147-A177-3AD203B41FA5}">
                      <a16:colId xmlns:a16="http://schemas.microsoft.com/office/drawing/2014/main" val="1478964618"/>
                    </a:ext>
                  </a:extLst>
                </a:gridCol>
                <a:gridCol w="577845">
                  <a:extLst>
                    <a:ext uri="{9D8B030D-6E8A-4147-A177-3AD203B41FA5}">
                      <a16:colId xmlns:a16="http://schemas.microsoft.com/office/drawing/2014/main" val="303877461"/>
                    </a:ext>
                  </a:extLst>
                </a:gridCol>
                <a:gridCol w="577845">
                  <a:extLst>
                    <a:ext uri="{9D8B030D-6E8A-4147-A177-3AD203B41FA5}">
                      <a16:colId xmlns:a16="http://schemas.microsoft.com/office/drawing/2014/main" val="1154801390"/>
                    </a:ext>
                  </a:extLst>
                </a:gridCol>
                <a:gridCol w="577845">
                  <a:extLst>
                    <a:ext uri="{9D8B030D-6E8A-4147-A177-3AD203B41FA5}">
                      <a16:colId xmlns:a16="http://schemas.microsoft.com/office/drawing/2014/main" val="3080494969"/>
                    </a:ext>
                  </a:extLst>
                </a:gridCol>
                <a:gridCol w="577845">
                  <a:extLst>
                    <a:ext uri="{9D8B030D-6E8A-4147-A177-3AD203B41FA5}">
                      <a16:colId xmlns:a16="http://schemas.microsoft.com/office/drawing/2014/main" val="729700494"/>
                    </a:ext>
                  </a:extLst>
                </a:gridCol>
                <a:gridCol w="577845">
                  <a:extLst>
                    <a:ext uri="{9D8B030D-6E8A-4147-A177-3AD203B41FA5}">
                      <a16:colId xmlns:a16="http://schemas.microsoft.com/office/drawing/2014/main" val="3308054659"/>
                    </a:ext>
                  </a:extLst>
                </a:gridCol>
                <a:gridCol w="577845">
                  <a:extLst>
                    <a:ext uri="{9D8B030D-6E8A-4147-A177-3AD203B41FA5}">
                      <a16:colId xmlns:a16="http://schemas.microsoft.com/office/drawing/2014/main" val="2433614657"/>
                    </a:ext>
                  </a:extLst>
                </a:gridCol>
                <a:gridCol w="577845">
                  <a:extLst>
                    <a:ext uri="{9D8B030D-6E8A-4147-A177-3AD203B41FA5}">
                      <a16:colId xmlns:a16="http://schemas.microsoft.com/office/drawing/2014/main" val="318228347"/>
                    </a:ext>
                  </a:extLst>
                </a:gridCol>
                <a:gridCol w="577845">
                  <a:extLst>
                    <a:ext uri="{9D8B030D-6E8A-4147-A177-3AD203B41FA5}">
                      <a16:colId xmlns:a16="http://schemas.microsoft.com/office/drawing/2014/main" val="281572613"/>
                    </a:ext>
                  </a:extLst>
                </a:gridCol>
                <a:gridCol w="577845">
                  <a:extLst>
                    <a:ext uri="{9D8B030D-6E8A-4147-A177-3AD203B41FA5}">
                      <a16:colId xmlns:a16="http://schemas.microsoft.com/office/drawing/2014/main" val="2334408881"/>
                    </a:ext>
                  </a:extLst>
                </a:gridCol>
                <a:gridCol w="577845">
                  <a:extLst>
                    <a:ext uri="{9D8B030D-6E8A-4147-A177-3AD203B41FA5}">
                      <a16:colId xmlns:a16="http://schemas.microsoft.com/office/drawing/2014/main" val="3096093917"/>
                    </a:ext>
                  </a:extLst>
                </a:gridCol>
                <a:gridCol w="577845">
                  <a:extLst>
                    <a:ext uri="{9D8B030D-6E8A-4147-A177-3AD203B41FA5}">
                      <a16:colId xmlns:a16="http://schemas.microsoft.com/office/drawing/2014/main" val="792300722"/>
                    </a:ext>
                  </a:extLst>
                </a:gridCol>
                <a:gridCol w="577845">
                  <a:extLst>
                    <a:ext uri="{9D8B030D-6E8A-4147-A177-3AD203B41FA5}">
                      <a16:colId xmlns:a16="http://schemas.microsoft.com/office/drawing/2014/main" val="1385743513"/>
                    </a:ext>
                  </a:extLst>
                </a:gridCol>
                <a:gridCol w="577845">
                  <a:extLst>
                    <a:ext uri="{9D8B030D-6E8A-4147-A177-3AD203B41FA5}">
                      <a16:colId xmlns:a16="http://schemas.microsoft.com/office/drawing/2014/main" val="3642819780"/>
                    </a:ext>
                  </a:extLst>
                </a:gridCol>
                <a:gridCol w="577845">
                  <a:extLst>
                    <a:ext uri="{9D8B030D-6E8A-4147-A177-3AD203B41FA5}">
                      <a16:colId xmlns:a16="http://schemas.microsoft.com/office/drawing/2014/main" val="3874926434"/>
                    </a:ext>
                  </a:extLst>
                </a:gridCol>
                <a:gridCol w="577845">
                  <a:extLst>
                    <a:ext uri="{9D8B030D-6E8A-4147-A177-3AD203B41FA5}">
                      <a16:colId xmlns:a16="http://schemas.microsoft.com/office/drawing/2014/main" val="1171236363"/>
                    </a:ext>
                  </a:extLst>
                </a:gridCol>
                <a:gridCol w="577845">
                  <a:extLst>
                    <a:ext uri="{9D8B030D-6E8A-4147-A177-3AD203B41FA5}">
                      <a16:colId xmlns:a16="http://schemas.microsoft.com/office/drawing/2014/main" val="3001692187"/>
                    </a:ext>
                  </a:extLst>
                </a:gridCol>
                <a:gridCol w="867506">
                  <a:extLst>
                    <a:ext uri="{9D8B030D-6E8A-4147-A177-3AD203B41FA5}">
                      <a16:colId xmlns:a16="http://schemas.microsoft.com/office/drawing/2014/main" val="3397579815"/>
                    </a:ext>
                  </a:extLst>
                </a:gridCol>
              </a:tblGrid>
              <a:tr h="2617076">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學期</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當</a:t>
                      </a: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期課</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號</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課程名稱</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開課系所</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開課學制</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科目類別</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修 </a:t>
                      </a: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別</a:t>
                      </a:r>
                      <a:r>
                        <a:rPr lang="en-US"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必修</a:t>
                      </a:r>
                      <a:r>
                        <a:rPr lang="en-US"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選修</a:t>
                      </a:r>
                      <a:r>
                        <a:rPr lang="en-US"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課程時</a:t>
                      </a: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數</a:t>
                      </a:r>
                      <a:r>
                        <a:rPr lang="en-US"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每週</a:t>
                      </a:r>
                      <a:r>
                        <a:rPr lang="en-US"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實習時</a:t>
                      </a: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數</a:t>
                      </a:r>
                      <a:r>
                        <a:rPr lang="en-US"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每週</a:t>
                      </a:r>
                      <a:r>
                        <a:rPr lang="en-US"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開課學分</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數</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第一次上課</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日期</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授課教師</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授課時數</a:t>
                      </a:r>
                      <a:r>
                        <a:rPr lang="en-US"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每週</a:t>
                      </a:r>
                      <a:r>
                        <a:rPr lang="en-US"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修</a:t>
                      </a:r>
                      <a:r>
                        <a:rPr lang="zh-TW" sz="1600" kern="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課人數</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主要授課語言</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畢業班課程</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寒暑別</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全程使用外語</a:t>
                      </a:r>
                    </a:p>
                  </a:txBody>
                  <a:tcPr marL="9525" marR="9525" marT="9525" marB="952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是否符合專業英語課程</a:t>
                      </a:r>
                    </a:p>
                  </a:txBody>
                  <a:tcPr marL="9525" marR="9525" marT="9525" marB="9525"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課程類別</a:t>
                      </a:r>
                      <a:endParaRPr lang="zh-TW" sz="2400" b="1"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9525" marR="9525" marT="9525" marB="9525"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0366605"/>
                  </a:ext>
                </a:extLst>
              </a:tr>
            </a:tbl>
          </a:graphicData>
        </a:graphic>
      </p:graphicFrame>
      <p:sp>
        <p:nvSpPr>
          <p:cNvPr id="4" name="內容版面配置區 3"/>
          <p:cNvSpPr>
            <a:spLocks noGrp="1"/>
          </p:cNvSpPr>
          <p:nvPr>
            <p:ph sz="quarter" idx="14"/>
          </p:nvPr>
        </p:nvSpPr>
        <p:spPr/>
        <p:txBody>
          <a:bodyPr>
            <a:normAutofit fontScale="92500" lnSpcReduction="10000"/>
          </a:bodyPr>
          <a:lstStyle/>
          <a:p>
            <a:pPr marL="0" indent="0" latinLnBrk="1">
              <a:lnSpc>
                <a:spcPct val="110000"/>
              </a:lnSpc>
              <a:spcBef>
                <a:spcPts val="600"/>
              </a:spcBef>
              <a:buNone/>
              <a:defRPr/>
            </a:pPr>
            <a:r>
              <a:rPr lang="en-US" altLang="zh-TW" b="1" dirty="0" smtClean="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修正定義</a:t>
            </a:r>
            <a:r>
              <a:rPr lang="en-US" altLang="zh-TW" b="1" dirty="0" smtClean="0">
                <a:solidFill>
                  <a:prstClr val="black"/>
                </a:solidFill>
                <a:latin typeface="微軟正黑體" panose="020B0604030504040204" pitchFamily="34" charset="-120"/>
              </a:rPr>
              <a:t>】</a:t>
            </a:r>
            <a:r>
              <a:rPr lang="zh-TW" altLang="en-US" b="1" dirty="0" smtClean="0">
                <a:solidFill>
                  <a:prstClr val="black"/>
                </a:solidFill>
                <a:latin typeface="微軟正黑體" panose="020B0604030504040204" pitchFamily="34" charset="-120"/>
              </a:rPr>
              <a:t>：</a:t>
            </a:r>
            <a:r>
              <a:rPr lang="zh-TW" altLang="en-US" b="1" dirty="0" smtClean="0">
                <a:solidFill>
                  <a:srgbClr val="FF0000"/>
                </a:solidFill>
                <a:latin typeface="微軟正黑體" panose="020B0604030504040204" pitchFamily="34" charset="-120"/>
              </a:rPr>
              <a:t>課程類別</a:t>
            </a:r>
            <a:endParaRPr lang="en-US" altLang="zh-TW" b="1" dirty="0">
              <a:solidFill>
                <a:srgbClr val="FF0000"/>
              </a:solidFill>
              <a:latin typeface="微軟正黑體" panose="020B0604030504040204" pitchFamily="34" charset="-120"/>
            </a:endParaRPr>
          </a:p>
          <a:p>
            <a:pPr marL="342900" indent="-342900">
              <a:lnSpc>
                <a:spcPct val="110000"/>
              </a:lnSpc>
              <a:spcBef>
                <a:spcPts val="600"/>
              </a:spcBef>
              <a:buFont typeface="Wingdings" panose="05000000000000000000" pitchFamily="2" charset="2"/>
              <a:buChar char=""/>
              <a:defRPr/>
            </a:pPr>
            <a:r>
              <a:rPr lang="zh-TW" altLang="en-US" kern="100" dirty="0" smtClean="0">
                <a:latin typeface="微軟正黑體" panose="020B0604030504040204" pitchFamily="34" charset="-120"/>
              </a:rPr>
              <a:t>請</a:t>
            </a:r>
            <a:r>
              <a:rPr lang="zh-TW" altLang="en-US" kern="100" dirty="0">
                <a:latin typeface="微軟正黑體" panose="020B0604030504040204" pitchFamily="34" charset="-120"/>
              </a:rPr>
              <a:t>依照該科目</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課程之類</a:t>
            </a:r>
            <a:r>
              <a:rPr lang="zh-TW" altLang="en-US" kern="100" dirty="0" smtClean="0">
                <a:latin typeface="微軟正黑體" panose="020B0604030504040204" pitchFamily="34" charset="-120"/>
              </a:rPr>
              <a:t>別選擇</a:t>
            </a:r>
            <a:r>
              <a:rPr lang="zh-TW" altLang="en-US" kern="100" dirty="0">
                <a:latin typeface="微軟正黑體" panose="020B0604030504040204" pitchFamily="34" charset="-120"/>
              </a:rPr>
              <a:t>「創新教學課程」、「創新創業課程」、「</a:t>
            </a:r>
            <a:r>
              <a:rPr lang="zh-TW" altLang="en-US" b="1" strike="sngStrike" kern="100" dirty="0">
                <a:solidFill>
                  <a:srgbClr val="FF0000"/>
                </a:solidFill>
                <a:latin typeface="微軟正黑體" panose="020B0604030504040204" pitchFamily="34" charset="-120"/>
              </a:rPr>
              <a:t>運算思維與</a:t>
            </a:r>
            <a:r>
              <a:rPr lang="zh-TW" altLang="en-US" kern="100" dirty="0">
                <a:latin typeface="微軟正黑體" panose="020B0604030504040204" pitchFamily="34" charset="-120"/>
              </a:rPr>
              <a:t>程式設計課程」、「其他」。（</a:t>
            </a:r>
            <a:r>
              <a:rPr lang="zh-TW" altLang="en-US" b="1" kern="100" dirty="0">
                <a:solidFill>
                  <a:srgbClr val="FF0000"/>
                </a:solidFill>
                <a:latin typeface="微軟正黑體" panose="020B0604030504040204" pitchFamily="34" charset="-120"/>
              </a:rPr>
              <a:t>可複選</a:t>
            </a:r>
            <a:r>
              <a:rPr lang="zh-TW" altLang="en-US" kern="100" dirty="0">
                <a:latin typeface="微軟正黑體" panose="020B0604030504040204" pitchFamily="34" charset="-120"/>
              </a:rPr>
              <a:t>，不得空白</a:t>
            </a:r>
            <a:r>
              <a:rPr lang="zh-TW" altLang="en-US" kern="100" dirty="0" smtClean="0">
                <a:latin typeface="微軟正黑體" panose="020B0604030504040204" pitchFamily="34" charset="-120"/>
              </a:rPr>
              <a:t>）</a:t>
            </a:r>
            <a:endParaRPr lang="en-US" altLang="zh-TW" kern="100" dirty="0" smtClean="0">
              <a:latin typeface="微軟正黑體" panose="020B0604030504040204" pitchFamily="34" charset="-120"/>
            </a:endParaRPr>
          </a:p>
          <a:p>
            <a:pPr marL="342900" indent="-342900">
              <a:lnSpc>
                <a:spcPct val="110000"/>
              </a:lnSpc>
              <a:spcBef>
                <a:spcPts val="600"/>
              </a:spcBef>
              <a:buFont typeface="Wingdings" panose="05000000000000000000" pitchFamily="2" charset="2"/>
              <a:buChar char=""/>
              <a:defRPr/>
            </a:pPr>
            <a:r>
              <a:rPr lang="zh-TW" altLang="en-US" b="1" kern="100" dirty="0" smtClean="0">
                <a:solidFill>
                  <a:srgbClr val="FF0000"/>
                </a:solidFill>
                <a:latin typeface="微軟正黑體" panose="020B0604030504040204" pitchFamily="34" charset="-120"/>
              </a:rPr>
              <a:t>「程式設計</a:t>
            </a:r>
            <a:r>
              <a:rPr lang="zh-TW" altLang="en-US" b="1" kern="100" dirty="0">
                <a:solidFill>
                  <a:srgbClr val="FF0000"/>
                </a:solidFill>
                <a:latin typeface="微軟正黑體" panose="020B0604030504040204" pitchFamily="34" charset="-120"/>
              </a:rPr>
              <a:t>課程」</a:t>
            </a:r>
            <a:r>
              <a:rPr lang="zh-TW" altLang="en-US" kern="100" dirty="0" smtClean="0">
                <a:latin typeface="微軟正黑體" panose="020B0604030504040204" pitchFamily="34" charset="-120"/>
              </a:rPr>
              <a:t>：係</a:t>
            </a:r>
            <a:r>
              <a:rPr lang="zh-TW" altLang="en-US" kern="100" dirty="0">
                <a:latin typeface="微軟正黑體" panose="020B0604030504040204" pitchFamily="34" charset="-120"/>
              </a:rPr>
              <a:t>教育部鼓勵學校</a:t>
            </a:r>
            <a:r>
              <a:rPr lang="zh-TW" altLang="en-US" b="1" kern="100" dirty="0">
                <a:solidFill>
                  <a:srgbClr val="FF0000"/>
                </a:solidFill>
                <a:latin typeface="微軟正黑體" panose="020B0604030504040204" pitchFamily="34" charset="-120"/>
              </a:rPr>
              <a:t>針對不同專業領域及應用型態發展客製化之程式設計課程</a:t>
            </a:r>
            <a:r>
              <a:rPr lang="zh-TW" altLang="en-US" kern="100" dirty="0">
                <a:latin typeface="微軟正黑體" panose="020B0604030504040204" pitchFamily="34" charset="-120"/>
              </a:rPr>
              <a:t>，使大學因應學生面對數位經濟環境的學習需求，提供學生</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不限資訊科技相關專業領域</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修讀程式設計課程機會，藉以提升學生具備運用資訊科技能力，進而增進學生對邏輯運算及程式設計之基本認知</a:t>
            </a:r>
            <a:r>
              <a:rPr lang="zh-TW" altLang="en-US" kern="100" dirty="0" smtClean="0">
                <a:latin typeface="微軟正黑體" panose="020B0604030504040204" pitchFamily="34" charset="-120"/>
              </a:rPr>
              <a:t>。</a:t>
            </a:r>
            <a:endParaRPr lang="en-US" altLang="zh-TW" sz="1800" b="1" kern="100" dirty="0" smtClean="0">
              <a:solidFill>
                <a:srgbClr val="FF0000"/>
              </a:solidFill>
              <a:latin typeface="微軟正黑體" panose="020B0604030504040204" pitchFamily="34" charset="-120"/>
            </a:endParaRPr>
          </a:p>
          <a:p>
            <a:pPr marL="0" indent="0" algn="r">
              <a:lnSpc>
                <a:spcPct val="110000"/>
              </a:lnSpc>
              <a:spcBef>
                <a:spcPts val="600"/>
              </a:spcBef>
              <a:buNone/>
              <a:defRPr/>
            </a:pPr>
            <a:r>
              <a:rPr lang="zh-TW"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110</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zh-TW" sz="1800" kern="100" dirty="0">
                <a:latin typeface="微軟正黑體" panose="020B0604030504040204" pitchFamily="34" charset="-120"/>
              </a:rPr>
              <a:t>月因應</a:t>
            </a:r>
            <a:r>
              <a:rPr lang="zh-TW" altLang="zh-TW" sz="1800" kern="100" dirty="0" smtClean="0">
                <a:latin typeface="微軟正黑體" panose="020B0604030504040204" pitchFamily="34" charset="-120"/>
              </a:rPr>
              <a:t>「</a:t>
            </a:r>
            <a:r>
              <a:rPr lang="zh-TW" altLang="en-US" sz="1800" kern="100" dirty="0" smtClean="0">
                <a:latin typeface="微軟正黑體" panose="020B0604030504040204" pitchFamily="34" charset="-120"/>
              </a:rPr>
              <a:t>技職司</a:t>
            </a:r>
            <a:r>
              <a:rPr lang="zh-TW" altLang="zh-TW" sz="1800" kern="100" dirty="0" smtClean="0">
                <a:latin typeface="微軟正黑體" panose="020B0604030504040204" pitchFamily="34" charset="-120"/>
              </a:rPr>
              <a:t>」需求</a:t>
            </a:r>
            <a:r>
              <a:rPr lang="zh-TW" altLang="en-US" sz="1800" kern="100" dirty="0" smtClean="0">
                <a:latin typeface="微軟正黑體" panose="020B0604030504040204" pitchFamily="34" charset="-120"/>
              </a:rPr>
              <a:t>修正定義</a:t>
            </a:r>
            <a:r>
              <a:rPr lang="zh-TW" altLang="zh-TW" sz="1800" kern="100" dirty="0" smtClean="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a:p>
            <a:pPr>
              <a:lnSpc>
                <a:spcPct val="110000"/>
              </a:lnSpc>
            </a:pPr>
            <a:endParaRPr lang="zh-TW" altLang="en-US" dirty="0"/>
          </a:p>
        </p:txBody>
      </p:sp>
      <p:sp>
        <p:nvSpPr>
          <p:cNvPr id="5" name="文字版面配置區 4"/>
          <p:cNvSpPr>
            <a:spLocks noGrp="1"/>
          </p:cNvSpPr>
          <p:nvPr>
            <p:ph type="body" sz="quarter" idx="15"/>
          </p:nvPr>
        </p:nvSpPr>
        <p:spPr/>
        <p:txBody>
          <a:bodyPr/>
          <a:lstStyle/>
          <a:p>
            <a:r>
              <a:rPr lang="en-US" altLang="zh-TW" dirty="0" smtClean="0"/>
              <a:t>02</a:t>
            </a:r>
            <a:endParaRPr lang="zh-TW" altLang="en-US" dirty="0"/>
          </a:p>
        </p:txBody>
      </p:sp>
      <p:sp>
        <p:nvSpPr>
          <p:cNvPr id="3" name="投影片編號版面配置區 2"/>
          <p:cNvSpPr>
            <a:spLocks noGrp="1"/>
          </p:cNvSpPr>
          <p:nvPr>
            <p:ph type="sldNum" sz="quarter" idx="12"/>
          </p:nvPr>
        </p:nvSpPr>
        <p:spPr/>
        <p:txBody>
          <a:bodyPr/>
          <a:lstStyle/>
          <a:p>
            <a:fld id="{D4B37BC5-01F3-4DA6-AE9F-6749599A3EE9}" type="slidenum">
              <a:rPr lang="zh-TW" altLang="en-US" smtClean="0"/>
              <a:t>3</a:t>
            </a:fld>
            <a:endParaRPr lang="zh-TW" altLang="en-US"/>
          </a:p>
        </p:txBody>
      </p:sp>
    </p:spTree>
    <p:extLst>
      <p:ext uri="{BB962C8B-B14F-4D97-AF65-F5344CB8AC3E}">
        <p14:creationId xmlns:p14="http://schemas.microsoft.com/office/powerpoint/2010/main" val="36867758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43984" y="1"/>
            <a:ext cx="10148016" cy="955674"/>
          </a:xfrm>
        </p:spPr>
        <p:txBody>
          <a:bodyPr>
            <a:noAutofit/>
          </a:bodyPr>
          <a:lstStyle/>
          <a:p>
            <a:r>
              <a:rPr lang="zh-TW" altLang="en-US" dirty="0"/>
              <a:t>表</a:t>
            </a:r>
            <a:r>
              <a:rPr lang="en-US" altLang="zh-TW" dirty="0"/>
              <a:t>14-10-1</a:t>
            </a:r>
            <a:r>
              <a:rPr lang="zh-TW" altLang="en-US" dirty="0"/>
              <a:t>學校合作企業新事業部門明細表</a:t>
            </a:r>
          </a:p>
        </p:txBody>
      </p:sp>
      <p:sp>
        <p:nvSpPr>
          <p:cNvPr id="4" name="內容版面配置區 3"/>
          <p:cNvSpPr>
            <a:spLocks noGrp="1"/>
          </p:cNvSpPr>
          <p:nvPr>
            <p:ph sz="quarter" idx="14"/>
          </p:nvPr>
        </p:nvSpPr>
        <p:spPr>
          <a:xfrm>
            <a:off x="102550" y="3879791"/>
            <a:ext cx="11906570" cy="2978209"/>
          </a:xfrm>
        </p:spPr>
        <p:txBody>
          <a:bodyPr>
            <a:normAutofit lnSpcReduction="10000"/>
          </a:bodyPr>
          <a:lstStyle/>
          <a:p>
            <a:pPr marL="0" indent="0">
              <a:buNone/>
            </a:pPr>
            <a:r>
              <a:rPr lang="en-US" altLang="zh-TW" b="1" dirty="0" smtClean="0"/>
              <a:t>【</a:t>
            </a:r>
            <a:r>
              <a:rPr lang="zh-TW" altLang="en-US" b="1" dirty="0"/>
              <a:t>新增定義</a:t>
            </a:r>
            <a:r>
              <a:rPr lang="en-US" altLang="zh-TW" b="1" dirty="0" smtClean="0"/>
              <a:t>】</a:t>
            </a:r>
            <a:r>
              <a:rPr lang="zh-TW" altLang="en-US" b="1" dirty="0" smtClean="0"/>
              <a:t>：</a:t>
            </a:r>
            <a:r>
              <a:rPr lang="zh-TW" altLang="en-US" b="1" dirty="0">
                <a:solidFill>
                  <a:srgbClr val="FF0000"/>
                </a:solidFill>
              </a:rPr>
              <a:t>回饋學校之</a:t>
            </a:r>
            <a:r>
              <a:rPr lang="zh-TW" altLang="en-US" b="1" dirty="0" smtClean="0">
                <a:solidFill>
                  <a:srgbClr val="FF0000"/>
                </a:solidFill>
              </a:rPr>
              <a:t>金額</a:t>
            </a:r>
            <a:endParaRPr lang="zh-TW" altLang="en-US" b="1" dirty="0">
              <a:solidFill>
                <a:srgbClr val="FF0000"/>
              </a:solidFill>
            </a:endParaRPr>
          </a:p>
          <a:p>
            <a:r>
              <a:rPr lang="zh-TW" altLang="en-US" sz="2200" dirty="0" smtClean="0"/>
              <a:t>合約</a:t>
            </a:r>
            <a:r>
              <a:rPr lang="zh-TW" altLang="en-US" sz="2200" dirty="0"/>
              <a:t>期間，若有解約或刪減金額之情事，</a:t>
            </a:r>
            <a:r>
              <a:rPr lang="zh-TW" altLang="en-US" sz="2200" b="1" dirty="0">
                <a:solidFill>
                  <a:srgbClr val="FF0000"/>
                </a:solidFill>
              </a:rPr>
              <a:t>以變更生效首日所在年度為基準</a:t>
            </a:r>
            <a:r>
              <a:rPr lang="zh-TW" altLang="en-US" sz="2200" dirty="0"/>
              <a:t>，於該年度金額中減去解約所損失的金額</a:t>
            </a:r>
            <a:r>
              <a:rPr lang="zh-TW" altLang="en-US" sz="2200" dirty="0" smtClean="0"/>
              <a:t>。</a:t>
            </a:r>
            <a:endParaRPr lang="en-US" altLang="zh-TW" sz="2200" dirty="0" smtClean="0"/>
          </a:p>
          <a:p>
            <a:endParaRPr lang="en-US" altLang="zh-TW" sz="2200" dirty="0" smtClean="0"/>
          </a:p>
          <a:p>
            <a:pPr marL="0" indent="0" algn="r">
              <a:buNone/>
            </a:pPr>
            <a:endParaRPr lang="en-US" altLang="zh-TW" sz="2200" dirty="0" smtClean="0"/>
          </a:p>
          <a:p>
            <a:pPr marL="0" indent="0" algn="r">
              <a:buNone/>
            </a:pPr>
            <a:endParaRPr lang="en-US" altLang="zh-TW" sz="2200" dirty="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月因應「產學合作評量分析計畫」需求新增定義</a:t>
            </a:r>
            <a:r>
              <a:rPr lang="en-US" altLang="zh-TW" sz="1800" dirty="0" smtClean="0"/>
              <a:t>】</a:t>
            </a:r>
            <a:endParaRPr lang="en-US" altLang="zh-TW" sz="1800" dirty="0"/>
          </a:p>
        </p:txBody>
      </p:sp>
      <p:sp>
        <p:nvSpPr>
          <p:cNvPr id="5" name="文字版面配置區 4"/>
          <p:cNvSpPr>
            <a:spLocks noGrp="1"/>
          </p:cNvSpPr>
          <p:nvPr>
            <p:ph type="body" sz="quarter" idx="15"/>
          </p:nvPr>
        </p:nvSpPr>
        <p:spPr/>
        <p:txBody>
          <a:bodyPr/>
          <a:lstStyle/>
          <a:p>
            <a:r>
              <a:rPr lang="en-US" altLang="zh-TW" dirty="0" smtClean="0"/>
              <a:t>14</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538787054"/>
              </p:ext>
            </p:extLst>
          </p:nvPr>
        </p:nvGraphicFramePr>
        <p:xfrm>
          <a:off x="102551" y="1051135"/>
          <a:ext cx="11906567" cy="2649193"/>
        </p:xfrm>
        <a:graphic>
          <a:graphicData uri="http://schemas.openxmlformats.org/drawingml/2006/table">
            <a:tbl>
              <a:tblPr firstRow="1" firstCol="1" bandRow="1"/>
              <a:tblGrid>
                <a:gridCol w="418742">
                  <a:extLst>
                    <a:ext uri="{9D8B030D-6E8A-4147-A177-3AD203B41FA5}">
                      <a16:colId xmlns:a16="http://schemas.microsoft.com/office/drawing/2014/main" val="3149193276"/>
                    </a:ext>
                  </a:extLst>
                </a:gridCol>
                <a:gridCol w="1565686">
                  <a:extLst>
                    <a:ext uri="{9D8B030D-6E8A-4147-A177-3AD203B41FA5}">
                      <a16:colId xmlns:a16="http://schemas.microsoft.com/office/drawing/2014/main" val="838732611"/>
                    </a:ext>
                  </a:extLst>
                </a:gridCol>
                <a:gridCol w="992214">
                  <a:extLst>
                    <a:ext uri="{9D8B030D-6E8A-4147-A177-3AD203B41FA5}">
                      <a16:colId xmlns:a16="http://schemas.microsoft.com/office/drawing/2014/main" val="3251116348"/>
                    </a:ext>
                  </a:extLst>
                </a:gridCol>
                <a:gridCol w="992214">
                  <a:extLst>
                    <a:ext uri="{9D8B030D-6E8A-4147-A177-3AD203B41FA5}">
                      <a16:colId xmlns:a16="http://schemas.microsoft.com/office/drawing/2014/main" val="2101256018"/>
                    </a:ext>
                  </a:extLst>
                </a:gridCol>
                <a:gridCol w="953077">
                  <a:extLst>
                    <a:ext uri="{9D8B030D-6E8A-4147-A177-3AD203B41FA5}">
                      <a16:colId xmlns:a16="http://schemas.microsoft.com/office/drawing/2014/main" val="695526831"/>
                    </a:ext>
                  </a:extLst>
                </a:gridCol>
                <a:gridCol w="953077">
                  <a:extLst>
                    <a:ext uri="{9D8B030D-6E8A-4147-A177-3AD203B41FA5}">
                      <a16:colId xmlns:a16="http://schemas.microsoft.com/office/drawing/2014/main" val="3511229363"/>
                    </a:ext>
                  </a:extLst>
                </a:gridCol>
                <a:gridCol w="953077">
                  <a:extLst>
                    <a:ext uri="{9D8B030D-6E8A-4147-A177-3AD203B41FA5}">
                      <a16:colId xmlns:a16="http://schemas.microsoft.com/office/drawing/2014/main" val="535549255"/>
                    </a:ext>
                  </a:extLst>
                </a:gridCol>
                <a:gridCol w="1109624">
                  <a:extLst>
                    <a:ext uri="{9D8B030D-6E8A-4147-A177-3AD203B41FA5}">
                      <a16:colId xmlns:a16="http://schemas.microsoft.com/office/drawing/2014/main" val="999203661"/>
                    </a:ext>
                  </a:extLst>
                </a:gridCol>
                <a:gridCol w="992214">
                  <a:extLst>
                    <a:ext uri="{9D8B030D-6E8A-4147-A177-3AD203B41FA5}">
                      <a16:colId xmlns:a16="http://schemas.microsoft.com/office/drawing/2014/main" val="1689893957"/>
                    </a:ext>
                  </a:extLst>
                </a:gridCol>
                <a:gridCol w="992214">
                  <a:extLst>
                    <a:ext uri="{9D8B030D-6E8A-4147-A177-3AD203B41FA5}">
                      <a16:colId xmlns:a16="http://schemas.microsoft.com/office/drawing/2014/main" val="3900843800"/>
                    </a:ext>
                  </a:extLst>
                </a:gridCol>
                <a:gridCol w="992214">
                  <a:extLst>
                    <a:ext uri="{9D8B030D-6E8A-4147-A177-3AD203B41FA5}">
                      <a16:colId xmlns:a16="http://schemas.microsoft.com/office/drawing/2014/main" val="1055364216"/>
                    </a:ext>
                  </a:extLst>
                </a:gridCol>
                <a:gridCol w="992214">
                  <a:extLst>
                    <a:ext uri="{9D8B030D-6E8A-4147-A177-3AD203B41FA5}">
                      <a16:colId xmlns:a16="http://schemas.microsoft.com/office/drawing/2014/main" val="689552066"/>
                    </a:ext>
                  </a:extLst>
                </a:gridCol>
              </a:tblGrid>
              <a:tr h="1140818">
                <a:tc row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年度</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合作企業基本資料</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合作企業</a:t>
                      </a: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新事業部門</a:t>
                      </a: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組成人員</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合作企業</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新事業部門年營業額</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0000"/>
                        </a:lnSpc>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Arial" panose="020B0604020202020204" pitchFamily="34" charset="0"/>
                        </a:rPr>
                        <a:t>回饋學校之金額</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rowSpan="3">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是否曾進駐育成</a:t>
                      </a: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單位</a:t>
                      </a:r>
                      <a:r>
                        <a:rPr lang="en-US"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是</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否</a:t>
                      </a:r>
                      <a:r>
                        <a:rPr lang="en-US"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379363"/>
                  </a:ext>
                </a:extLst>
              </a:tr>
              <a:tr h="641710">
                <a:tc vMerge="1">
                  <a:txBody>
                    <a:bodyPr/>
                    <a:lstStyle/>
                    <a:p>
                      <a:endParaRPr lang="zh-TW" altLang="en-US"/>
                    </a:p>
                  </a:txBody>
                  <a:tcPr/>
                </a:tc>
                <a:tc row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合作企業</a:t>
                      </a: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及部門名稱</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統一編號</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部門成立時間</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教師數</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學生數</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其他</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row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技轉金額</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00000"/>
                        </a:lnSpc>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其他</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051150774"/>
                  </a:ext>
                </a:extLst>
              </a:tr>
              <a:tr h="86666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ct val="100000"/>
                        </a:lnSpc>
                        <a:spcAft>
                          <a:spcPts val="0"/>
                        </a:spcAft>
                      </a:pPr>
                      <a:r>
                        <a:rPr lang="zh-TW" sz="1600" kern="0">
                          <a:solidFill>
                            <a:schemeClr val="bg1">
                              <a:lumMod val="50000"/>
                            </a:schemeClr>
                          </a:solidFill>
                          <a:effectLst/>
                          <a:latin typeface="Times New Roman" panose="02020603050405020304" pitchFamily="18" charset="0"/>
                          <a:ea typeface="標楷體" panose="03000509000000000000" pitchFamily="65" charset="-120"/>
                          <a:cs typeface="新細明體" panose="02020500000000000000" pitchFamily="18" charset="-120"/>
                        </a:rPr>
                        <a:t>項目說明</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Arial" panose="020B0604020202020204" pitchFamily="34" charset="0"/>
                        </a:rPr>
                        <a:t>合計金額</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411324554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30</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811214487"/>
              </p:ext>
            </p:extLst>
          </p:nvPr>
        </p:nvGraphicFramePr>
        <p:xfrm>
          <a:off x="7862131" y="4832827"/>
          <a:ext cx="4146994" cy="1410970"/>
        </p:xfrm>
        <a:graphic>
          <a:graphicData uri="http://schemas.openxmlformats.org/drawingml/2006/table">
            <a:tbl>
              <a:tblPr firstRow="1" firstCol="1" bandRow="1">
                <a:tableStyleId>{21E4AEA4-8DFA-4A89-87EB-49C32662AFE0}</a:tableStyleId>
              </a:tblPr>
              <a:tblGrid>
                <a:gridCol w="1268498">
                  <a:extLst>
                    <a:ext uri="{9D8B030D-6E8A-4147-A177-3AD203B41FA5}">
                      <a16:colId xmlns:a16="http://schemas.microsoft.com/office/drawing/2014/main" val="3490800312"/>
                    </a:ext>
                  </a:extLst>
                </a:gridCol>
                <a:gridCol w="1439248">
                  <a:extLst>
                    <a:ext uri="{9D8B030D-6E8A-4147-A177-3AD203B41FA5}">
                      <a16:colId xmlns:a16="http://schemas.microsoft.com/office/drawing/2014/main" val="2836325864"/>
                    </a:ext>
                  </a:extLst>
                </a:gridCol>
                <a:gridCol w="1439248">
                  <a:extLst>
                    <a:ext uri="{9D8B030D-6E8A-4147-A177-3AD203B41FA5}">
                      <a16:colId xmlns:a16="http://schemas.microsoft.com/office/drawing/2014/main" val="154996513"/>
                    </a:ext>
                  </a:extLst>
                </a:gridCol>
              </a:tblGrid>
              <a:tr h="332740">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技轉案件</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108</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109</a:t>
                      </a:r>
                      <a:r>
                        <a:rPr lang="zh-TW" sz="2200" kern="100" baseline="0" dirty="0">
                          <a:effectLst/>
                          <a:latin typeface="Arial" panose="020B0604020202020204" pitchFamily="34" charset="0"/>
                          <a:ea typeface="微軟正黑體" panose="020B0604030504040204" pitchFamily="34" charset="-120"/>
                        </a:rPr>
                        <a:t>年度</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1498885904"/>
                  </a:ext>
                </a:extLst>
              </a:tr>
              <a:tr h="332740">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A</a:t>
                      </a:r>
                      <a:r>
                        <a:rPr lang="zh-TW" sz="2200" kern="100" baseline="0" dirty="0">
                          <a:effectLst/>
                          <a:latin typeface="Arial" panose="020B0604020202020204" pitchFamily="34" charset="0"/>
                          <a:ea typeface="微軟正黑體" panose="020B0604030504040204" pitchFamily="34" charset="-120"/>
                        </a:rPr>
                        <a:t>案</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100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tc>
                  <a:txBody>
                    <a:bodyPr/>
                    <a:lstStyle/>
                    <a:p>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tc>
                <a:extLst>
                  <a:ext uri="{0D108BD9-81ED-4DB2-BD59-A6C34878D82A}">
                    <a16:rowId xmlns:a16="http://schemas.microsoft.com/office/drawing/2014/main" val="2140561397"/>
                  </a:ext>
                </a:extLst>
              </a:tr>
              <a:tr h="332740">
                <a:tc>
                  <a:txBody>
                    <a:bodyPr/>
                    <a:lstStyle/>
                    <a:p>
                      <a:pPr algn="ctr">
                        <a:spcAft>
                          <a:spcPts val="0"/>
                        </a:spcAft>
                      </a:pPr>
                      <a:r>
                        <a:rPr lang="en-US" sz="2200" kern="100" baseline="0">
                          <a:effectLst/>
                          <a:latin typeface="Arial" panose="020B0604020202020204" pitchFamily="34" charset="0"/>
                          <a:ea typeface="微軟正黑體" panose="020B0604030504040204" pitchFamily="34" charset="-120"/>
                        </a:rPr>
                        <a:t>B</a:t>
                      </a:r>
                      <a:r>
                        <a:rPr lang="zh-TW" sz="2200" kern="100" baseline="0">
                          <a:effectLst/>
                          <a:latin typeface="Arial" panose="020B0604020202020204" pitchFamily="34" charset="0"/>
                          <a:ea typeface="微軟正黑體" panose="020B0604030504040204" pitchFamily="34" charset="-120"/>
                        </a:rPr>
                        <a:t>案</a:t>
                      </a:r>
                      <a:endParaRPr lang="zh-TW" sz="2200" kern="100" baseline="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400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刪減</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423511053"/>
                  </a:ext>
                </a:extLst>
              </a:tr>
              <a:tr h="376555">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填報金額</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L w="38100" cap="flat" cmpd="sng" algn="ctr">
                      <a:solidFill>
                        <a:schemeClr val="accent2">
                          <a:lumMod val="75000"/>
                        </a:schemeClr>
                      </a:solidFill>
                      <a:prstDash val="solid"/>
                      <a:round/>
                      <a:headEnd type="none" w="med" len="med"/>
                      <a:tailEnd type="none" w="med" len="med"/>
                    </a:lnL>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en-US" sz="2200" kern="100" baseline="0" dirty="0">
                          <a:effectLst/>
                          <a:latin typeface="Arial" panose="020B0604020202020204" pitchFamily="34" charset="0"/>
                          <a:ea typeface="微軟正黑體" panose="020B0604030504040204" pitchFamily="34" charset="-120"/>
                        </a:rPr>
                        <a:t>500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tc>
                  <a:txBody>
                    <a:bodyPr/>
                    <a:lstStyle/>
                    <a:p>
                      <a:pPr algn="ctr">
                        <a:spcAft>
                          <a:spcPts val="0"/>
                        </a:spcAft>
                      </a:pPr>
                      <a:r>
                        <a:rPr lang="zh-TW" sz="2200" kern="100" baseline="0" dirty="0">
                          <a:effectLst/>
                          <a:latin typeface="Arial" panose="020B0604020202020204" pitchFamily="34" charset="0"/>
                          <a:ea typeface="微軟正黑體" panose="020B0604030504040204" pitchFamily="34" charset="-120"/>
                        </a:rPr>
                        <a:t>負</a:t>
                      </a:r>
                      <a:r>
                        <a:rPr lang="en-US" sz="2200" kern="100" baseline="0" dirty="0">
                          <a:effectLst/>
                          <a:latin typeface="Arial" panose="020B0604020202020204" pitchFamily="34" charset="0"/>
                          <a:ea typeface="微軟正黑體" panose="020B0604030504040204" pitchFamily="34" charset="-120"/>
                        </a:rPr>
                        <a:t>80</a:t>
                      </a:r>
                      <a:r>
                        <a:rPr lang="zh-TW" sz="2200" kern="100" baseline="0" dirty="0">
                          <a:effectLst/>
                          <a:latin typeface="Arial" panose="020B0604020202020204" pitchFamily="34" charset="0"/>
                          <a:ea typeface="微軟正黑體" panose="020B0604030504040204" pitchFamily="34" charset="-120"/>
                        </a:rPr>
                        <a:t>萬</a:t>
                      </a:r>
                      <a:endParaRPr lang="zh-TW" sz="2200" kern="100" baseline="0" dirty="0">
                        <a:effectLst/>
                        <a:latin typeface="Arial" panose="020B0604020202020204" pitchFamily="34" charset="0"/>
                        <a:ea typeface="微軟正黑體" panose="020B0604030504040204" pitchFamily="34" charset="-120"/>
                        <a:cs typeface="Times New Roman" panose="02020603050405020304" pitchFamily="18" charset="0"/>
                      </a:endParaRPr>
                    </a:p>
                  </a:txBody>
                  <a:tcPr marL="68580" marR="68580" marT="9525" marB="0" anchor="ctr">
                    <a:lnR w="3810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914110299"/>
                  </a:ext>
                </a:extLst>
              </a:tr>
            </a:tbl>
          </a:graphicData>
        </a:graphic>
      </p:graphicFrame>
      <p:sp>
        <p:nvSpPr>
          <p:cNvPr id="9" name="內容版面配置區 3"/>
          <p:cNvSpPr txBox="1">
            <a:spLocks/>
          </p:cNvSpPr>
          <p:nvPr/>
        </p:nvSpPr>
        <p:spPr>
          <a:xfrm>
            <a:off x="102549" y="4975623"/>
            <a:ext cx="7759582" cy="15752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200" dirty="0" smtClean="0"/>
              <a:t>例如</a:t>
            </a:r>
            <a:r>
              <a:rPr lang="zh-TW" altLang="en-US" sz="2200" dirty="0"/>
              <a:t>：</a:t>
            </a:r>
            <a:r>
              <a:rPr lang="en-US" altLang="zh-TW" sz="2200" dirty="0"/>
              <a:t>108</a:t>
            </a:r>
            <a:r>
              <a:rPr lang="zh-TW" altLang="en-US" sz="2200" dirty="0"/>
              <a:t>年度已填報總和金額</a:t>
            </a:r>
            <a:r>
              <a:rPr lang="en-US" altLang="zh-TW" sz="2200" dirty="0"/>
              <a:t>500</a:t>
            </a:r>
            <a:r>
              <a:rPr lang="zh-TW" altLang="en-US" sz="2200" dirty="0"/>
              <a:t>萬元</a:t>
            </a:r>
            <a:r>
              <a:rPr lang="en-US" altLang="zh-TW" sz="2200" dirty="0"/>
              <a:t>(A</a:t>
            </a:r>
            <a:r>
              <a:rPr lang="zh-TW" altLang="en-US" sz="2200" dirty="0"/>
              <a:t>案</a:t>
            </a:r>
            <a:r>
              <a:rPr lang="en-US" altLang="zh-TW" sz="2200" dirty="0"/>
              <a:t>100</a:t>
            </a:r>
            <a:r>
              <a:rPr lang="zh-TW" altLang="en-US" sz="2200" dirty="0"/>
              <a:t>萬</a:t>
            </a:r>
            <a:r>
              <a:rPr lang="en-US" altLang="zh-TW" sz="2200" dirty="0"/>
              <a:t>+B</a:t>
            </a:r>
            <a:r>
              <a:rPr lang="zh-TW" altLang="en-US" sz="2200" dirty="0"/>
              <a:t>案</a:t>
            </a:r>
            <a:r>
              <a:rPr lang="en-US" altLang="zh-TW" sz="2200" dirty="0"/>
              <a:t>400</a:t>
            </a:r>
            <a:r>
              <a:rPr lang="zh-TW" altLang="en-US" sz="2200" dirty="0"/>
              <a:t>萬</a:t>
            </a:r>
            <a:r>
              <a:rPr lang="en-US" altLang="zh-TW" sz="2200" dirty="0"/>
              <a:t>)</a:t>
            </a:r>
            <a:r>
              <a:rPr lang="zh-TW" altLang="en-US" sz="2200" dirty="0"/>
              <a:t>，</a:t>
            </a:r>
            <a:r>
              <a:rPr lang="en-US" altLang="zh-TW" sz="2200" dirty="0"/>
              <a:t>109</a:t>
            </a:r>
            <a:r>
              <a:rPr lang="zh-TW" altLang="en-US" sz="2200" dirty="0"/>
              <a:t>年</a:t>
            </a:r>
            <a:r>
              <a:rPr lang="en-US" altLang="zh-TW" sz="2200" dirty="0"/>
              <a:t>2</a:t>
            </a:r>
            <a:r>
              <a:rPr lang="zh-TW" altLang="en-US" sz="2200" dirty="0"/>
              <a:t>月</a:t>
            </a:r>
            <a:r>
              <a:rPr lang="en-US" altLang="zh-TW" sz="2200" dirty="0"/>
              <a:t>1</a:t>
            </a:r>
            <a:r>
              <a:rPr lang="zh-TW" altLang="en-US" sz="2200" dirty="0"/>
              <a:t>日因</a:t>
            </a:r>
            <a:r>
              <a:rPr lang="en-US" altLang="zh-TW" sz="2200" dirty="0"/>
              <a:t>B</a:t>
            </a:r>
            <a:r>
              <a:rPr lang="zh-TW" altLang="en-US" sz="2200" dirty="0"/>
              <a:t>案解約或刪減新臺幣</a:t>
            </a:r>
            <a:r>
              <a:rPr lang="en-US" altLang="zh-TW" sz="2200" dirty="0"/>
              <a:t>80</a:t>
            </a:r>
            <a:r>
              <a:rPr lang="zh-TW" altLang="en-US" sz="2200" dirty="0"/>
              <a:t>萬元，則學校本期</a:t>
            </a:r>
            <a:r>
              <a:rPr lang="en-US" altLang="zh-TW" sz="2200" dirty="0"/>
              <a:t>(109</a:t>
            </a:r>
            <a:r>
              <a:rPr lang="zh-TW" altLang="en-US" sz="2200" dirty="0"/>
              <a:t>年度</a:t>
            </a:r>
            <a:r>
              <a:rPr lang="en-US" altLang="zh-TW" sz="2200" dirty="0"/>
              <a:t>)</a:t>
            </a:r>
            <a:r>
              <a:rPr lang="zh-TW" altLang="en-US" sz="2200" dirty="0"/>
              <a:t>必須填報新臺幣負</a:t>
            </a:r>
            <a:r>
              <a:rPr lang="en-US" altLang="zh-TW" sz="2200" dirty="0"/>
              <a:t>80</a:t>
            </a:r>
            <a:r>
              <a:rPr lang="zh-TW" altLang="en-US" sz="2200" dirty="0"/>
              <a:t>萬元</a:t>
            </a:r>
            <a:r>
              <a:rPr lang="zh-TW" altLang="en-US" sz="2200" dirty="0" smtClean="0"/>
              <a:t>。</a:t>
            </a:r>
            <a:endParaRPr lang="en-US" altLang="zh-TW" sz="2200" dirty="0"/>
          </a:p>
        </p:txBody>
      </p:sp>
    </p:spTree>
    <p:extLst>
      <p:ext uri="{BB962C8B-B14F-4D97-AF65-F5344CB8AC3E}">
        <p14:creationId xmlns:p14="http://schemas.microsoft.com/office/powerpoint/2010/main" val="4962397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群組 22"/>
          <p:cNvGrpSpPr>
            <a:grpSpLocks/>
          </p:cNvGrpSpPr>
          <p:nvPr/>
        </p:nvGrpSpPr>
        <p:grpSpPr bwMode="auto">
          <a:xfrm>
            <a:off x="4765338" y="253205"/>
            <a:ext cx="6539259" cy="6364289"/>
            <a:chOff x="4691063" y="228601"/>
            <a:chExt cx="6539258" cy="6364289"/>
          </a:xfrm>
        </p:grpSpPr>
        <p:grpSp>
          <p:nvGrpSpPr>
            <p:cNvPr id="24" name="群組 11"/>
            <p:cNvGrpSpPr>
              <a:grpSpLocks/>
            </p:cNvGrpSpPr>
            <p:nvPr/>
          </p:nvGrpSpPr>
          <p:grpSpPr bwMode="auto">
            <a:xfrm>
              <a:off x="4691063" y="228601"/>
              <a:ext cx="6539258" cy="911225"/>
              <a:chOff x="4917207" y="1782220"/>
              <a:chExt cx="5711392" cy="911293"/>
            </a:xfrm>
          </p:grpSpPr>
          <p:sp>
            <p:nvSpPr>
              <p:cNvPr id="40" name="圆角矩形 36"/>
              <p:cNvSpPr/>
              <p:nvPr/>
            </p:nvSpPr>
            <p:spPr>
              <a:xfrm>
                <a:off x="6226660" y="1782220"/>
                <a:ext cx="4401939" cy="911293"/>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1" name="圆角矩形 40"/>
              <p:cNvSpPr/>
              <p:nvPr/>
            </p:nvSpPr>
            <p:spPr bwMode="auto">
              <a:xfrm>
                <a:off x="4917207" y="1782220"/>
                <a:ext cx="1010776" cy="911293"/>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壹</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5" name="群組 12"/>
            <p:cNvGrpSpPr>
              <a:grpSpLocks/>
            </p:cNvGrpSpPr>
            <p:nvPr/>
          </p:nvGrpSpPr>
          <p:grpSpPr bwMode="auto">
            <a:xfrm>
              <a:off x="4691063" y="1319214"/>
              <a:ext cx="6539258" cy="911225"/>
              <a:chOff x="4917207" y="1817148"/>
              <a:chExt cx="5711392" cy="911293"/>
            </a:xfrm>
          </p:grpSpPr>
          <p:sp>
            <p:nvSpPr>
              <p:cNvPr id="38" name="圆角矩形 36"/>
              <p:cNvSpPr/>
              <p:nvPr/>
            </p:nvSpPr>
            <p:spPr>
              <a:xfrm>
                <a:off x="6226660" y="1817148"/>
                <a:ext cx="4401939" cy="911293"/>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來文修正排行榜</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9" name="圆角矩形 40"/>
              <p:cNvSpPr/>
              <p:nvPr/>
            </p:nvSpPr>
            <p:spPr bwMode="auto">
              <a:xfrm>
                <a:off x="4917207" y="1817148"/>
                <a:ext cx="1010776" cy="911293"/>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貳</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6" name="群組 13"/>
            <p:cNvGrpSpPr>
              <a:grpSpLocks/>
            </p:cNvGrpSpPr>
            <p:nvPr/>
          </p:nvGrpSpPr>
          <p:grpSpPr bwMode="auto">
            <a:xfrm>
              <a:off x="4691063" y="2409826"/>
              <a:ext cx="6539258" cy="911226"/>
              <a:chOff x="4917207" y="1817148"/>
              <a:chExt cx="5711392" cy="911294"/>
            </a:xfrm>
          </p:grpSpPr>
          <p:sp>
            <p:nvSpPr>
              <p:cNvPr id="36" name="圆角矩形 36"/>
              <p:cNvSpPr/>
              <p:nvPr/>
            </p:nvSpPr>
            <p:spPr>
              <a:xfrm>
                <a:off x="6226660" y="1817148"/>
                <a:ext cx="4401939" cy="911293"/>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7" name="圆角矩形 40"/>
              <p:cNvSpPr/>
              <p:nvPr/>
            </p:nvSpPr>
            <p:spPr bwMode="auto">
              <a:xfrm>
                <a:off x="4917207" y="1817149"/>
                <a:ext cx="1010776" cy="911293"/>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參</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7" name="群組 14"/>
            <p:cNvGrpSpPr>
              <a:grpSpLocks/>
            </p:cNvGrpSpPr>
            <p:nvPr/>
          </p:nvGrpSpPr>
          <p:grpSpPr bwMode="auto">
            <a:xfrm>
              <a:off x="4691063" y="4591051"/>
              <a:ext cx="6539258" cy="911225"/>
              <a:chOff x="4917207" y="1831384"/>
              <a:chExt cx="5711391" cy="911254"/>
            </a:xfrm>
          </p:grpSpPr>
          <p:sp>
            <p:nvSpPr>
              <p:cNvPr id="34" name="圆角矩形 36"/>
              <p:cNvSpPr/>
              <p:nvPr/>
            </p:nvSpPr>
            <p:spPr>
              <a:xfrm>
                <a:off x="6226660" y="1831384"/>
                <a:ext cx="4401938" cy="911254"/>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5" name="圆角矩形 40"/>
              <p:cNvSpPr/>
              <p:nvPr/>
            </p:nvSpPr>
            <p:spPr bwMode="auto">
              <a:xfrm>
                <a:off x="4917207" y="1831384"/>
                <a:ext cx="1010776" cy="911254"/>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伍</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8" name="群組 15"/>
            <p:cNvGrpSpPr>
              <a:grpSpLocks/>
            </p:cNvGrpSpPr>
            <p:nvPr/>
          </p:nvGrpSpPr>
          <p:grpSpPr bwMode="auto">
            <a:xfrm>
              <a:off x="4691063" y="5681663"/>
              <a:ext cx="6539258" cy="911227"/>
              <a:chOff x="4917207" y="1831474"/>
              <a:chExt cx="5711392" cy="911256"/>
            </a:xfrm>
          </p:grpSpPr>
          <p:sp>
            <p:nvSpPr>
              <p:cNvPr id="32" name="圆角矩形 36"/>
              <p:cNvSpPr/>
              <p:nvPr/>
            </p:nvSpPr>
            <p:spPr>
              <a:xfrm>
                <a:off x="6226660" y="1831474"/>
                <a:ext cx="4401939" cy="911254"/>
              </a:xfrm>
              <a:prstGeom prst="roundRect">
                <a:avLst>
                  <a:gd name="adj" fmla="val 50000"/>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3" name="圆角矩形 40"/>
              <p:cNvSpPr/>
              <p:nvPr/>
            </p:nvSpPr>
            <p:spPr bwMode="auto">
              <a:xfrm>
                <a:off x="4917207" y="1831476"/>
                <a:ext cx="1010776" cy="911254"/>
              </a:xfrm>
              <a:prstGeom prst="roundRect">
                <a:avLst/>
              </a:prstGeom>
              <a:solidFill>
                <a:schemeClr val="bg1">
                  <a:lumMod val="85000"/>
                </a:schemeClr>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陸</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9" name="群組 15"/>
            <p:cNvGrpSpPr>
              <a:grpSpLocks/>
            </p:cNvGrpSpPr>
            <p:nvPr/>
          </p:nvGrpSpPr>
          <p:grpSpPr bwMode="auto">
            <a:xfrm>
              <a:off x="4691063" y="3500439"/>
              <a:ext cx="6539258" cy="911225"/>
              <a:chOff x="4917207" y="1823537"/>
              <a:chExt cx="5711392" cy="911254"/>
            </a:xfrm>
          </p:grpSpPr>
          <p:sp>
            <p:nvSpPr>
              <p:cNvPr id="30" name="圆角矩形 36"/>
              <p:cNvSpPr/>
              <p:nvPr/>
            </p:nvSpPr>
            <p:spPr>
              <a:xfrm>
                <a:off x="6226660" y="1823537"/>
                <a:ext cx="4401939" cy="911254"/>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1" name="圆角矩形 40"/>
              <p:cNvSpPr/>
              <p:nvPr/>
            </p:nvSpPr>
            <p:spPr bwMode="auto">
              <a:xfrm>
                <a:off x="4917207" y="1823537"/>
                <a:ext cx="1010776" cy="911254"/>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肆</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
        <p:nvSpPr>
          <p:cNvPr id="2" name="投影片編號版面配置區 1"/>
          <p:cNvSpPr>
            <a:spLocks noGrp="1"/>
          </p:cNvSpPr>
          <p:nvPr>
            <p:ph type="sldNum" sz="quarter" idx="12"/>
          </p:nvPr>
        </p:nvSpPr>
        <p:spPr/>
        <p:txBody>
          <a:bodyPr/>
          <a:lstStyle/>
          <a:p>
            <a:fld id="{D4B37BC5-01F3-4DA6-AE9F-6749599A3EE9}" type="slidenum">
              <a:rPr lang="zh-TW" altLang="en-US" smtClean="0"/>
              <a:t>31</a:t>
            </a:fld>
            <a:endParaRPr lang="zh-TW" altLang="en-US"/>
          </a:p>
        </p:txBody>
      </p:sp>
    </p:spTree>
    <p:extLst>
      <p:ext uri="{BB962C8B-B14F-4D97-AF65-F5344CB8AC3E}">
        <p14:creationId xmlns:p14="http://schemas.microsoft.com/office/powerpoint/2010/main" val="1566681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表</a:t>
            </a:r>
            <a:r>
              <a:rPr lang="en-US" altLang="zh-TW" dirty="0"/>
              <a:t>1-1</a:t>
            </a:r>
            <a:r>
              <a:rPr lang="zh-TW" altLang="en-US" dirty="0"/>
              <a:t>教師基本資料表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a:t>【</a:t>
            </a:r>
            <a:r>
              <a:rPr lang="zh-TW" altLang="en-US" b="1" dirty="0" smtClean="0"/>
              <a:t>新增欄位</a:t>
            </a:r>
            <a:r>
              <a:rPr lang="en-US" altLang="zh-TW" b="1" dirty="0" smtClean="0"/>
              <a:t>】</a:t>
            </a:r>
            <a:r>
              <a:rPr lang="zh-TW" altLang="en-US" b="1" dirty="0"/>
              <a:t>：</a:t>
            </a:r>
            <a:r>
              <a:rPr lang="zh-TW" altLang="en-US" b="1" dirty="0">
                <a:solidFill>
                  <a:srgbClr val="FF0000"/>
                </a:solidFill>
              </a:rPr>
              <a:t>是否為公立學校、政府機關退休至私校服務之教師</a:t>
            </a:r>
          </a:p>
          <a:p>
            <a:r>
              <a:rPr lang="zh-TW" altLang="en-US" b="1" dirty="0">
                <a:solidFill>
                  <a:srgbClr val="FF0000"/>
                </a:solidFill>
              </a:rPr>
              <a:t>私立技專校院、專任教師，此欄位必填。</a:t>
            </a:r>
          </a:p>
          <a:p>
            <a:r>
              <a:rPr lang="zh-TW" altLang="en-US" dirty="0" smtClean="0"/>
              <a:t>該教師是否為</a:t>
            </a:r>
            <a:r>
              <a:rPr lang="zh-TW" altLang="en-US" dirty="0"/>
              <a:t>公立學校、政府機關退休至私校服務之專任</a:t>
            </a:r>
            <a:r>
              <a:rPr lang="zh-TW" altLang="en-US" dirty="0" smtClean="0"/>
              <a:t>教師，請勾</a:t>
            </a:r>
            <a:r>
              <a:rPr lang="zh-TW" altLang="en-US" dirty="0"/>
              <a:t>選</a:t>
            </a:r>
            <a:r>
              <a:rPr lang="en-US" altLang="zh-TW" dirty="0"/>
              <a:t>『</a:t>
            </a:r>
            <a:r>
              <a:rPr lang="zh-TW" altLang="en-US" dirty="0"/>
              <a:t>是</a:t>
            </a:r>
            <a:r>
              <a:rPr lang="en-US" altLang="zh-TW" dirty="0"/>
              <a:t>』</a:t>
            </a:r>
            <a:r>
              <a:rPr lang="zh-TW" altLang="en-US" dirty="0"/>
              <a:t>或</a:t>
            </a:r>
            <a:r>
              <a:rPr lang="en-US" altLang="zh-TW" dirty="0"/>
              <a:t>『</a:t>
            </a:r>
            <a:r>
              <a:rPr lang="zh-TW" altLang="en-US" dirty="0"/>
              <a:t>否</a:t>
            </a:r>
            <a:r>
              <a:rPr lang="en-US" altLang="zh-TW" dirty="0"/>
              <a:t>』</a:t>
            </a:r>
            <a:r>
              <a:rPr lang="zh-TW" altLang="en-US" dirty="0" smtClean="0"/>
              <a:t>。</a:t>
            </a:r>
            <a:endParaRPr lang="en-US" altLang="zh-TW" dirty="0" smtClean="0"/>
          </a:p>
          <a:p>
            <a:endParaRPr lang="zh-TW" altLang="en-US" dirty="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月因應「獎勵補助工作小組」需求新增欄位</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01</a:t>
            </a:r>
            <a:endParaRPr lang="zh-TW" altLang="en-US" dirty="0"/>
          </a:p>
        </p:txBody>
      </p:sp>
      <p:graphicFrame>
        <p:nvGraphicFramePr>
          <p:cNvPr id="10" name="內容版面配置區 9"/>
          <p:cNvGraphicFramePr>
            <a:graphicFrameLocks noGrp="1"/>
          </p:cNvGraphicFramePr>
          <p:nvPr>
            <p:ph sz="quarter" idx="13"/>
            <p:extLst>
              <p:ext uri="{D42A27DB-BD31-4B8C-83A1-F6EECF244321}">
                <p14:modId xmlns:p14="http://schemas.microsoft.com/office/powerpoint/2010/main" val="3664750885"/>
              </p:ext>
            </p:extLst>
          </p:nvPr>
        </p:nvGraphicFramePr>
        <p:xfrm>
          <a:off x="162566" y="1025495"/>
          <a:ext cx="11846561" cy="2683380"/>
        </p:xfrm>
        <a:graphic>
          <a:graphicData uri="http://schemas.openxmlformats.org/drawingml/2006/table">
            <a:tbl>
              <a:tblPr firstRow="1" firstCol="1" lastRow="1" lastCol="1" bandRow="1" bandCol="1"/>
              <a:tblGrid>
                <a:gridCol w="410179">
                  <a:extLst>
                    <a:ext uri="{9D8B030D-6E8A-4147-A177-3AD203B41FA5}">
                      <a16:colId xmlns:a16="http://schemas.microsoft.com/office/drawing/2014/main" val="2472292170"/>
                    </a:ext>
                  </a:extLst>
                </a:gridCol>
                <a:gridCol w="410179">
                  <a:extLst>
                    <a:ext uri="{9D8B030D-6E8A-4147-A177-3AD203B41FA5}">
                      <a16:colId xmlns:a16="http://schemas.microsoft.com/office/drawing/2014/main" val="4103365954"/>
                    </a:ext>
                  </a:extLst>
                </a:gridCol>
                <a:gridCol w="410179">
                  <a:extLst>
                    <a:ext uri="{9D8B030D-6E8A-4147-A177-3AD203B41FA5}">
                      <a16:colId xmlns:a16="http://schemas.microsoft.com/office/drawing/2014/main" val="3335005709"/>
                    </a:ext>
                  </a:extLst>
                </a:gridCol>
                <a:gridCol w="410179">
                  <a:extLst>
                    <a:ext uri="{9D8B030D-6E8A-4147-A177-3AD203B41FA5}">
                      <a16:colId xmlns:a16="http://schemas.microsoft.com/office/drawing/2014/main" val="2686210330"/>
                    </a:ext>
                  </a:extLst>
                </a:gridCol>
                <a:gridCol w="410179">
                  <a:extLst>
                    <a:ext uri="{9D8B030D-6E8A-4147-A177-3AD203B41FA5}">
                      <a16:colId xmlns:a16="http://schemas.microsoft.com/office/drawing/2014/main" val="1460464995"/>
                    </a:ext>
                  </a:extLst>
                </a:gridCol>
                <a:gridCol w="410179">
                  <a:extLst>
                    <a:ext uri="{9D8B030D-6E8A-4147-A177-3AD203B41FA5}">
                      <a16:colId xmlns:a16="http://schemas.microsoft.com/office/drawing/2014/main" val="2940419896"/>
                    </a:ext>
                  </a:extLst>
                </a:gridCol>
                <a:gridCol w="410179">
                  <a:extLst>
                    <a:ext uri="{9D8B030D-6E8A-4147-A177-3AD203B41FA5}">
                      <a16:colId xmlns:a16="http://schemas.microsoft.com/office/drawing/2014/main" val="4236675033"/>
                    </a:ext>
                  </a:extLst>
                </a:gridCol>
                <a:gridCol w="410179">
                  <a:extLst>
                    <a:ext uri="{9D8B030D-6E8A-4147-A177-3AD203B41FA5}">
                      <a16:colId xmlns:a16="http://schemas.microsoft.com/office/drawing/2014/main" val="2235643423"/>
                    </a:ext>
                  </a:extLst>
                </a:gridCol>
                <a:gridCol w="410179">
                  <a:extLst>
                    <a:ext uri="{9D8B030D-6E8A-4147-A177-3AD203B41FA5}">
                      <a16:colId xmlns:a16="http://schemas.microsoft.com/office/drawing/2014/main" val="1202016585"/>
                    </a:ext>
                  </a:extLst>
                </a:gridCol>
                <a:gridCol w="410179">
                  <a:extLst>
                    <a:ext uri="{9D8B030D-6E8A-4147-A177-3AD203B41FA5}">
                      <a16:colId xmlns:a16="http://schemas.microsoft.com/office/drawing/2014/main" val="200042365"/>
                    </a:ext>
                  </a:extLst>
                </a:gridCol>
                <a:gridCol w="491382">
                  <a:extLst>
                    <a:ext uri="{9D8B030D-6E8A-4147-A177-3AD203B41FA5}">
                      <a16:colId xmlns:a16="http://schemas.microsoft.com/office/drawing/2014/main" val="128072177"/>
                    </a:ext>
                  </a:extLst>
                </a:gridCol>
                <a:gridCol w="491382">
                  <a:extLst>
                    <a:ext uri="{9D8B030D-6E8A-4147-A177-3AD203B41FA5}">
                      <a16:colId xmlns:a16="http://schemas.microsoft.com/office/drawing/2014/main" val="1605415261"/>
                    </a:ext>
                  </a:extLst>
                </a:gridCol>
                <a:gridCol w="491382">
                  <a:extLst>
                    <a:ext uri="{9D8B030D-6E8A-4147-A177-3AD203B41FA5}">
                      <a16:colId xmlns:a16="http://schemas.microsoft.com/office/drawing/2014/main" val="883401442"/>
                    </a:ext>
                  </a:extLst>
                </a:gridCol>
                <a:gridCol w="491382">
                  <a:extLst>
                    <a:ext uri="{9D8B030D-6E8A-4147-A177-3AD203B41FA5}">
                      <a16:colId xmlns:a16="http://schemas.microsoft.com/office/drawing/2014/main" val="64958266"/>
                    </a:ext>
                  </a:extLst>
                </a:gridCol>
                <a:gridCol w="567441">
                  <a:extLst>
                    <a:ext uri="{9D8B030D-6E8A-4147-A177-3AD203B41FA5}">
                      <a16:colId xmlns:a16="http://schemas.microsoft.com/office/drawing/2014/main" val="3071637820"/>
                    </a:ext>
                  </a:extLst>
                </a:gridCol>
                <a:gridCol w="567441">
                  <a:extLst>
                    <a:ext uri="{9D8B030D-6E8A-4147-A177-3AD203B41FA5}">
                      <a16:colId xmlns:a16="http://schemas.microsoft.com/office/drawing/2014/main" val="2589087109"/>
                    </a:ext>
                  </a:extLst>
                </a:gridCol>
                <a:gridCol w="567441">
                  <a:extLst>
                    <a:ext uri="{9D8B030D-6E8A-4147-A177-3AD203B41FA5}">
                      <a16:colId xmlns:a16="http://schemas.microsoft.com/office/drawing/2014/main" val="3185019568"/>
                    </a:ext>
                  </a:extLst>
                </a:gridCol>
                <a:gridCol w="567441">
                  <a:extLst>
                    <a:ext uri="{9D8B030D-6E8A-4147-A177-3AD203B41FA5}">
                      <a16:colId xmlns:a16="http://schemas.microsoft.com/office/drawing/2014/main" val="2095684428"/>
                    </a:ext>
                  </a:extLst>
                </a:gridCol>
                <a:gridCol w="567441">
                  <a:extLst>
                    <a:ext uri="{9D8B030D-6E8A-4147-A177-3AD203B41FA5}">
                      <a16:colId xmlns:a16="http://schemas.microsoft.com/office/drawing/2014/main" val="387083307"/>
                    </a:ext>
                  </a:extLst>
                </a:gridCol>
                <a:gridCol w="623842">
                  <a:extLst>
                    <a:ext uri="{9D8B030D-6E8A-4147-A177-3AD203B41FA5}">
                      <a16:colId xmlns:a16="http://schemas.microsoft.com/office/drawing/2014/main" val="4098110959"/>
                    </a:ext>
                  </a:extLst>
                </a:gridCol>
                <a:gridCol w="606754">
                  <a:extLst>
                    <a:ext uri="{9D8B030D-6E8A-4147-A177-3AD203B41FA5}">
                      <a16:colId xmlns:a16="http://schemas.microsoft.com/office/drawing/2014/main" val="735395311"/>
                    </a:ext>
                  </a:extLst>
                </a:gridCol>
                <a:gridCol w="1711442">
                  <a:extLst>
                    <a:ext uri="{9D8B030D-6E8A-4147-A177-3AD203B41FA5}">
                      <a16:colId xmlns:a16="http://schemas.microsoft.com/office/drawing/2014/main" val="2381572120"/>
                    </a:ext>
                  </a:extLst>
                </a:gridCol>
              </a:tblGrid>
              <a:tr h="516290">
                <a:tc gridSpan="10">
                  <a:txBody>
                    <a:bodyPr/>
                    <a:lstStyle/>
                    <a:p>
                      <a:pPr algn="ctr">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基本資料</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spcAft>
                          <a:spcPts val="0"/>
                        </a:spcAft>
                      </a:pPr>
                      <a:r>
                        <a:rPr lang="zh-TW"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最高學歷</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p>
                      <a:pPr algn="ctr">
                        <a:spcAft>
                          <a:spcPts val="0"/>
                        </a:spcAft>
                      </a:pPr>
                      <a:r>
                        <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教師等級</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71755" marR="71755" algn="l">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校教評會字號</a:t>
                      </a: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just">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略</a:t>
                      </a:r>
                    </a:p>
                  </a:txBody>
                  <a:tcPr marL="0" marR="0" marT="0" marB="0" vert="eaVert"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l">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是否為公立學校、政府機關退休至私校</a:t>
                      </a:r>
                      <a:r>
                        <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服務</a:t>
                      </a:r>
                      <a:r>
                        <a:rPr lang="zh-TW" sz="2400" b="1" kern="10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之</a:t>
                      </a:r>
                      <a:r>
                        <a:rPr lang="zh-TW" altLang="en-US" sz="2400" b="1" kern="10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專任</a:t>
                      </a:r>
                      <a:r>
                        <a:rPr lang="zh-TW" sz="2400" b="1" kern="10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教師</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53428889"/>
                  </a:ext>
                </a:extLst>
              </a:tr>
              <a:tr h="2167090">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學年度</a:t>
                      </a:r>
                      <a:r>
                        <a:rPr lang="en-US"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學期</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主聘系所</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身分識別種類</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身分識別號</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國籍</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中文姓名</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英文姓名</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性別</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出生年月日</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8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學校分類</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科系</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altLang="en-US"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教師分類</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聘書職級</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聘約是否達一年以上</a:t>
                      </a: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sz="1600" kern="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證書職級</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1755" algn="just">
                        <a:spcAft>
                          <a:spcPts val="0"/>
                        </a:spcAft>
                      </a:pPr>
                      <a:r>
                        <a:rPr lang="zh-TW" altLang="en-US" sz="1600" kern="100" dirty="0" smtClean="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615903610"/>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32</a:t>
            </a:fld>
            <a:endParaRPr lang="zh-TW" altLang="en-US"/>
          </a:p>
        </p:txBody>
      </p:sp>
    </p:spTree>
    <p:extLst>
      <p:ext uri="{BB962C8B-B14F-4D97-AF65-F5344CB8AC3E}">
        <p14:creationId xmlns:p14="http://schemas.microsoft.com/office/powerpoint/2010/main" val="1698122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表</a:t>
            </a:r>
            <a:r>
              <a:rPr lang="en-US" altLang="zh-TW" dirty="0"/>
              <a:t>13-1 </a:t>
            </a:r>
            <a:r>
              <a:rPr lang="zh-TW" altLang="en-US" dirty="0"/>
              <a:t>學校基本資料表</a:t>
            </a:r>
          </a:p>
        </p:txBody>
      </p:sp>
      <p:sp>
        <p:nvSpPr>
          <p:cNvPr id="4" name="內容版面配置區 3"/>
          <p:cNvSpPr>
            <a:spLocks noGrp="1"/>
          </p:cNvSpPr>
          <p:nvPr>
            <p:ph sz="quarter" idx="14"/>
          </p:nvPr>
        </p:nvSpPr>
        <p:spPr/>
        <p:txBody>
          <a:bodyPr>
            <a:normAutofit/>
          </a:bodyPr>
          <a:lstStyle/>
          <a:p>
            <a:pPr marL="0" indent="0">
              <a:buNone/>
            </a:pPr>
            <a:r>
              <a:rPr lang="en-US" altLang="zh-TW" b="1" dirty="0" smtClean="0"/>
              <a:t>【</a:t>
            </a:r>
            <a:r>
              <a:rPr lang="zh-TW" altLang="en-US" b="1" dirty="0" smtClean="0"/>
              <a:t>刪除欄位</a:t>
            </a:r>
            <a:r>
              <a:rPr lang="en-US" altLang="zh-TW" b="1" dirty="0" smtClean="0"/>
              <a:t>】</a:t>
            </a:r>
            <a:r>
              <a:rPr lang="zh-TW" altLang="en-US" b="1" dirty="0" smtClean="0"/>
              <a:t>：</a:t>
            </a:r>
            <a:r>
              <a:rPr lang="zh-TW" altLang="en-US" b="1" dirty="0">
                <a:solidFill>
                  <a:srgbClr val="FF0000"/>
                </a:solidFill>
              </a:rPr>
              <a:t>學校決算財務報表公告網址</a:t>
            </a:r>
          </a:p>
          <a:p>
            <a:r>
              <a:rPr lang="zh-TW" altLang="en-US" dirty="0" smtClean="0"/>
              <a:t>請</a:t>
            </a:r>
            <a:r>
              <a:rPr lang="zh-TW" altLang="en-US" dirty="0"/>
              <a:t>填報學校網址、學校課程資訊公開網址、學校採購案件公告網址、</a:t>
            </a:r>
            <a:r>
              <a:rPr lang="zh-TW" altLang="en-US" b="1" strike="sngStrike" dirty="0">
                <a:solidFill>
                  <a:srgbClr val="FF0000"/>
                </a:solidFill>
              </a:rPr>
              <a:t>學校決算財務報表公告網址</a:t>
            </a:r>
            <a:r>
              <a:rPr lang="zh-TW" altLang="en-US" dirty="0"/>
              <a:t>、學校校務資訊公開網址</a:t>
            </a:r>
            <a:r>
              <a:rPr lang="zh-TW" altLang="en-US" dirty="0" smtClean="0"/>
              <a:t>。</a:t>
            </a:r>
            <a:endParaRPr lang="en-US" altLang="zh-TW" dirty="0" smtClean="0"/>
          </a:p>
          <a:p>
            <a:endParaRPr lang="en-US" altLang="zh-TW" dirty="0"/>
          </a:p>
          <a:p>
            <a:endParaRPr lang="zh-TW" altLang="en-US" dirty="0"/>
          </a:p>
          <a:p>
            <a:pPr marL="0" indent="0" algn="r">
              <a:buNone/>
            </a:pPr>
            <a:r>
              <a:rPr lang="en-US" altLang="zh-TW" sz="1800" dirty="0" smtClean="0"/>
              <a:t>【</a:t>
            </a:r>
            <a:r>
              <a:rPr lang="en-US" altLang="zh-TW" sz="1800" dirty="0"/>
              <a:t>110</a:t>
            </a:r>
            <a:r>
              <a:rPr lang="zh-TW" altLang="en-US" sz="1800" dirty="0"/>
              <a:t>年</a:t>
            </a:r>
            <a:r>
              <a:rPr lang="en-US" altLang="zh-TW" sz="1800" dirty="0"/>
              <a:t>3</a:t>
            </a:r>
            <a:r>
              <a:rPr lang="zh-TW" altLang="en-US" sz="1800" dirty="0"/>
              <a:t>月因應「高等教育校務資訊整合平台</a:t>
            </a:r>
            <a:r>
              <a:rPr lang="zh-TW" altLang="en-US" sz="1800" dirty="0" smtClean="0"/>
              <a:t>」刪除欄位</a:t>
            </a:r>
            <a:r>
              <a:rPr lang="en-US" altLang="zh-TW" sz="1800" dirty="0" smtClean="0"/>
              <a:t>】</a:t>
            </a:r>
            <a:endParaRPr lang="en-US" altLang="zh-TW" sz="1800" dirty="0"/>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02</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554267680"/>
              </p:ext>
            </p:extLst>
          </p:nvPr>
        </p:nvGraphicFramePr>
        <p:xfrm>
          <a:off x="94004" y="1042586"/>
          <a:ext cx="11915115" cy="2632105"/>
        </p:xfrm>
        <a:graphic>
          <a:graphicData uri="http://schemas.openxmlformats.org/drawingml/2006/table">
            <a:tbl>
              <a:tblPr firstRow="1" firstCol="1" bandRow="1" bandCol="1"/>
              <a:tblGrid>
                <a:gridCol w="1093861">
                  <a:extLst>
                    <a:ext uri="{9D8B030D-6E8A-4147-A177-3AD203B41FA5}">
                      <a16:colId xmlns:a16="http://schemas.microsoft.com/office/drawing/2014/main" val="751154004"/>
                    </a:ext>
                  </a:extLst>
                </a:gridCol>
                <a:gridCol w="1619428">
                  <a:extLst>
                    <a:ext uri="{9D8B030D-6E8A-4147-A177-3AD203B41FA5}">
                      <a16:colId xmlns:a16="http://schemas.microsoft.com/office/drawing/2014/main" val="1533434173"/>
                    </a:ext>
                  </a:extLst>
                </a:gridCol>
                <a:gridCol w="1619428">
                  <a:extLst>
                    <a:ext uri="{9D8B030D-6E8A-4147-A177-3AD203B41FA5}">
                      <a16:colId xmlns:a16="http://schemas.microsoft.com/office/drawing/2014/main" val="1073703081"/>
                    </a:ext>
                  </a:extLst>
                </a:gridCol>
                <a:gridCol w="3999432">
                  <a:extLst>
                    <a:ext uri="{9D8B030D-6E8A-4147-A177-3AD203B41FA5}">
                      <a16:colId xmlns:a16="http://schemas.microsoft.com/office/drawing/2014/main" val="3323766449"/>
                    </a:ext>
                  </a:extLst>
                </a:gridCol>
                <a:gridCol w="1512606">
                  <a:extLst>
                    <a:ext uri="{9D8B030D-6E8A-4147-A177-3AD203B41FA5}">
                      <a16:colId xmlns:a16="http://schemas.microsoft.com/office/drawing/2014/main" val="1392444644"/>
                    </a:ext>
                  </a:extLst>
                </a:gridCol>
                <a:gridCol w="2070360">
                  <a:extLst>
                    <a:ext uri="{9D8B030D-6E8A-4147-A177-3AD203B41FA5}">
                      <a16:colId xmlns:a16="http://schemas.microsoft.com/office/drawing/2014/main" val="1380605829"/>
                    </a:ext>
                  </a:extLst>
                </a:gridCol>
              </a:tblGrid>
              <a:tr h="438685">
                <a:tc rowSpan="2">
                  <a:txBody>
                    <a:bodyPr/>
                    <a:lstStyle/>
                    <a:p>
                      <a:pPr algn="ctr">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學年度</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學校名稱</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網址</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學校簡史</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學校招生特色</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683914"/>
                  </a:ext>
                </a:extLst>
              </a:tr>
              <a:tr h="2193420">
                <a:tc vMerge="1">
                  <a:txBody>
                    <a:bodyPr/>
                    <a:lstStyle/>
                    <a:p>
                      <a:endParaRPr lang="zh-TW" altLang="en-US"/>
                    </a:p>
                  </a:txBody>
                  <a:tcPr/>
                </a:tc>
                <a:tc>
                  <a:txBody>
                    <a:bodyPr/>
                    <a:lstStyle/>
                    <a:p>
                      <a:pPr algn="ctr">
                        <a:spcAft>
                          <a:spcPts val="0"/>
                        </a:spcAft>
                      </a:pPr>
                      <a:r>
                        <a:rPr lang="zh-TW" sz="24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中文名稱</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rPr>
                        <a:t>英文名稱</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zh-TW" sz="2400" kern="100" baseline="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學校網址</a:t>
                      </a:r>
                      <a:endParaRPr lang="zh-TW" sz="2400" kern="100" baseline="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endParaRPr>
                    </a:p>
                    <a:p>
                      <a:pPr>
                        <a:spcAft>
                          <a:spcPts val="0"/>
                        </a:spcAft>
                      </a:pPr>
                      <a:r>
                        <a:rPr lang="zh-TW" sz="2400" kern="100" baseline="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學校課程資訊公開網址</a:t>
                      </a:r>
                      <a:endParaRPr lang="zh-TW" sz="2400" kern="100" baseline="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endParaRPr>
                    </a:p>
                    <a:p>
                      <a:pPr>
                        <a:spcAft>
                          <a:spcPts val="0"/>
                        </a:spcAft>
                      </a:pPr>
                      <a:r>
                        <a:rPr lang="zh-TW" sz="2400" kern="100" baseline="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學校採購案件公告網址</a:t>
                      </a:r>
                      <a:endParaRPr lang="zh-TW" sz="2400" kern="100" baseline="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endParaRPr>
                    </a:p>
                    <a:p>
                      <a:pPr marL="0" algn="l" defTabSz="914400" rtl="0" eaLnBrk="1" latinLnBrk="0" hangingPunct="1">
                        <a:spcAft>
                          <a:spcPts val="0"/>
                        </a:spcAft>
                      </a:pPr>
                      <a:r>
                        <a:rPr lang="zh-TW" sz="2400" b="1" strike="sngStrike" kern="100" baseline="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學校決算財務報表公告網址</a:t>
                      </a:r>
                    </a:p>
                    <a:p>
                      <a:pPr>
                        <a:spcAft>
                          <a:spcPts val="0"/>
                        </a:spcAft>
                      </a:pPr>
                      <a:r>
                        <a:rPr lang="zh-TW" sz="2400" kern="100" baseline="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學校校務資訊公開網址</a:t>
                      </a:r>
                      <a:endParaRPr lang="zh-TW" sz="2400" kern="100" baseline="0" dirty="0">
                        <a:solidFill>
                          <a:schemeClr val="bg1">
                            <a:lumMod val="50000"/>
                          </a:schemeClr>
                        </a:solidFill>
                        <a:effectLst/>
                        <a:latin typeface="標楷體" panose="03000509000000000000" pitchFamily="65" charset="-120"/>
                        <a:ea typeface="新細明體" panose="02020500000000000000" pitchFamily="18"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95514216"/>
                  </a:ext>
                </a:extLst>
              </a:tr>
            </a:tbl>
          </a:graphicData>
        </a:graphic>
      </p:graphicFrame>
      <p:cxnSp>
        <p:nvCxnSpPr>
          <p:cNvPr id="8" name="直線接點 7"/>
          <p:cNvCxnSpPr>
            <a:cxnSpLocks/>
          </p:cNvCxnSpPr>
          <p:nvPr/>
        </p:nvCxnSpPr>
        <p:spPr>
          <a:xfrm flipV="1">
            <a:off x="4498506" y="2980213"/>
            <a:ext cx="3662728" cy="1"/>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1" name="直線接點 10"/>
          <p:cNvCxnSpPr>
            <a:cxnSpLocks/>
          </p:cNvCxnSpPr>
          <p:nvPr/>
        </p:nvCxnSpPr>
        <p:spPr>
          <a:xfrm>
            <a:off x="9673839" y="4603914"/>
            <a:ext cx="2150123" cy="1"/>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12" name="直線接點 11"/>
          <p:cNvCxnSpPr>
            <a:cxnSpLocks/>
          </p:cNvCxnSpPr>
          <p:nvPr/>
        </p:nvCxnSpPr>
        <p:spPr>
          <a:xfrm flipV="1">
            <a:off x="487110" y="4962839"/>
            <a:ext cx="1556874" cy="1"/>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3" name="投影片編號版面配置區 2"/>
          <p:cNvSpPr>
            <a:spLocks noGrp="1"/>
          </p:cNvSpPr>
          <p:nvPr>
            <p:ph type="sldNum" sz="quarter" idx="12"/>
          </p:nvPr>
        </p:nvSpPr>
        <p:spPr/>
        <p:txBody>
          <a:bodyPr/>
          <a:lstStyle/>
          <a:p>
            <a:fld id="{D4B37BC5-01F3-4DA6-AE9F-6749599A3EE9}" type="slidenum">
              <a:rPr lang="zh-TW" altLang="en-US" smtClean="0"/>
              <a:t>33</a:t>
            </a:fld>
            <a:endParaRPr lang="zh-TW" altLang="en-US"/>
          </a:p>
        </p:txBody>
      </p:sp>
    </p:spTree>
    <p:extLst>
      <p:ext uri="{BB962C8B-B14F-4D97-AF65-F5344CB8AC3E}">
        <p14:creationId xmlns:p14="http://schemas.microsoft.com/office/powerpoint/2010/main" val="328540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新表</a:t>
            </a:r>
            <a:r>
              <a:rPr lang="en-US" altLang="zh-TW" dirty="0"/>
              <a:t>3-5-3 </a:t>
            </a:r>
            <a:r>
              <a:rPr lang="zh-TW" altLang="en-US" dirty="0"/>
              <a:t>專任教師減授時數調查表</a:t>
            </a:r>
          </a:p>
        </p:txBody>
      </p:sp>
      <p:sp>
        <p:nvSpPr>
          <p:cNvPr id="4" name="內容版面配置區 3"/>
          <p:cNvSpPr>
            <a:spLocks noGrp="1"/>
          </p:cNvSpPr>
          <p:nvPr>
            <p:ph sz="quarter" idx="14"/>
          </p:nvPr>
        </p:nvSpPr>
        <p:spPr/>
        <p:txBody>
          <a:bodyPr>
            <a:normAutofit fontScale="92500" lnSpcReduction="20000"/>
          </a:bodyPr>
          <a:lstStyle/>
          <a:p>
            <a:pPr marL="0" indent="0" latinLnBrk="1">
              <a:lnSpc>
                <a:spcPct val="150000"/>
              </a:lnSpc>
              <a:spcBef>
                <a:spcPts val="600"/>
              </a:spcBef>
              <a:buNone/>
              <a:defRPr/>
            </a:pPr>
            <a:r>
              <a:rPr lang="en-US" altLang="zh-TW" sz="2600" b="1" dirty="0">
                <a:solidFill>
                  <a:prstClr val="black"/>
                </a:solidFill>
                <a:latin typeface="微軟正黑體" panose="020B0604030504040204" pitchFamily="34" charset="-120"/>
              </a:rPr>
              <a:t>【</a:t>
            </a:r>
            <a:r>
              <a:rPr lang="zh-TW" altLang="en-US" sz="2600" b="1" dirty="0">
                <a:solidFill>
                  <a:prstClr val="black"/>
                </a:solidFill>
                <a:latin typeface="微軟正黑體" panose="020B0604030504040204" pitchFamily="34" charset="-120"/>
              </a:rPr>
              <a:t>新增欄位</a:t>
            </a:r>
            <a:r>
              <a:rPr lang="en-US" altLang="zh-TW" sz="2600" b="1" dirty="0">
                <a:solidFill>
                  <a:prstClr val="black"/>
                </a:solidFill>
                <a:latin typeface="微軟正黑體" panose="020B0604030504040204" pitchFamily="34" charset="-120"/>
              </a:rPr>
              <a:t>】</a:t>
            </a:r>
            <a:r>
              <a:rPr lang="zh-TW" altLang="en-US" sz="2600" b="1" dirty="0" smtClean="0">
                <a:solidFill>
                  <a:prstClr val="black"/>
                </a:solidFill>
                <a:latin typeface="微軟正黑體" panose="020B0604030504040204" pitchFamily="34" charset="-120"/>
              </a:rPr>
              <a:t>：</a:t>
            </a:r>
            <a:r>
              <a:rPr lang="zh-TW" altLang="en-US" sz="2600" b="1" dirty="0" smtClean="0">
                <a:solidFill>
                  <a:srgbClr val="FF0000"/>
                </a:solidFill>
                <a:latin typeface="微軟正黑體" panose="020B0604030504040204" pitchFamily="34" charset="-120"/>
              </a:rPr>
              <a:t>學年度</a:t>
            </a:r>
            <a:r>
              <a:rPr lang="en-US" altLang="zh-TW" sz="2600" b="1" dirty="0" smtClean="0">
                <a:solidFill>
                  <a:srgbClr val="FF0000"/>
                </a:solidFill>
                <a:latin typeface="微軟正黑體" panose="020B0604030504040204" pitchFamily="34" charset="-120"/>
              </a:rPr>
              <a:t>/</a:t>
            </a:r>
            <a:r>
              <a:rPr lang="zh-TW" altLang="en-US" sz="2600" b="1" dirty="0">
                <a:solidFill>
                  <a:srgbClr val="FF0000"/>
                </a:solidFill>
                <a:latin typeface="微軟正黑體" panose="020B0604030504040204" pitchFamily="34" charset="-120"/>
              </a:rPr>
              <a:t>學期、系</a:t>
            </a:r>
            <a:r>
              <a:rPr lang="zh-TW" altLang="en-US" sz="2600" b="1" dirty="0" smtClean="0">
                <a:solidFill>
                  <a:srgbClr val="FF0000"/>
                </a:solidFill>
                <a:latin typeface="微軟正黑體" panose="020B0604030504040204" pitchFamily="34" charset="-120"/>
              </a:rPr>
              <a:t>所</a:t>
            </a:r>
            <a:endParaRPr lang="zh-TW" altLang="en-US" sz="2600" b="1" dirty="0">
              <a:solidFill>
                <a:srgbClr val="FF0000"/>
              </a:solidFill>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sz="2600" b="1" kern="100" dirty="0" smtClean="0">
                <a:solidFill>
                  <a:srgbClr val="FF0000"/>
                </a:solidFill>
                <a:latin typeface="微軟正黑體" panose="020B0604030504040204" pitchFamily="34" charset="-120"/>
              </a:rPr>
              <a:t>學年度</a:t>
            </a:r>
            <a:r>
              <a:rPr lang="en-US" altLang="zh-TW" sz="2600" b="1" dirty="0">
                <a:solidFill>
                  <a:srgbClr val="FF0000"/>
                </a:solidFill>
                <a:latin typeface="微軟正黑體" panose="020B0604030504040204" pitchFamily="34" charset="-120"/>
              </a:rPr>
              <a:t>/</a:t>
            </a:r>
            <a:r>
              <a:rPr lang="zh-TW" altLang="en-US" sz="2600" b="1" dirty="0">
                <a:solidFill>
                  <a:srgbClr val="FF0000"/>
                </a:solidFill>
                <a:latin typeface="微軟正黑體" panose="020B0604030504040204" pitchFamily="34" charset="-120"/>
              </a:rPr>
              <a:t>學期</a:t>
            </a:r>
            <a:r>
              <a:rPr lang="zh-TW" altLang="en-US" sz="2600" b="1" kern="100" dirty="0" smtClean="0">
                <a:solidFill>
                  <a:srgbClr val="FF0000"/>
                </a:solidFill>
                <a:latin typeface="微軟正黑體" panose="020B0604030504040204" pitchFamily="34" charset="-120"/>
              </a:rPr>
              <a:t>：</a:t>
            </a:r>
            <a:r>
              <a:rPr lang="zh-TW" altLang="en-US" sz="2600" kern="100" dirty="0" smtClean="0">
                <a:latin typeface="微軟正黑體" panose="020B0604030504040204" pitchFamily="34" charset="-120"/>
              </a:rPr>
              <a:t>填報當期資料資料</a:t>
            </a:r>
            <a:r>
              <a:rPr lang="zh-TW" altLang="en-US" sz="2600" kern="100" dirty="0">
                <a:latin typeface="微軟正黑體" panose="020B0604030504040204" pitchFamily="34" charset="-120"/>
              </a:rPr>
              <a:t>，例如：</a:t>
            </a:r>
            <a:r>
              <a:rPr lang="en-US" altLang="zh-TW" sz="2600" kern="100" dirty="0" smtClean="0">
                <a:latin typeface="微軟正黑體" panose="020B0604030504040204" pitchFamily="34" charset="-120"/>
              </a:rPr>
              <a:t>110</a:t>
            </a:r>
            <a:r>
              <a:rPr lang="zh-TW" altLang="en-US" sz="2600" kern="100" dirty="0" smtClean="0">
                <a:latin typeface="微軟正黑體" panose="020B0604030504040204" pitchFamily="34" charset="-120"/>
              </a:rPr>
              <a:t>年</a:t>
            </a:r>
            <a:r>
              <a:rPr lang="en-US" altLang="zh-TW" sz="2600" kern="100" dirty="0" smtClean="0">
                <a:latin typeface="微軟正黑體" panose="020B0604030504040204" pitchFamily="34" charset="-120"/>
              </a:rPr>
              <a:t>03</a:t>
            </a:r>
            <a:r>
              <a:rPr lang="zh-TW" altLang="en-US" sz="2600" kern="100" dirty="0" smtClean="0">
                <a:latin typeface="微軟正黑體" panose="020B0604030504040204" pitchFamily="34" charset="-120"/>
              </a:rPr>
              <a:t>月填報</a:t>
            </a:r>
            <a:r>
              <a:rPr lang="en-US" altLang="zh-TW" sz="2600" kern="100" dirty="0" smtClean="0">
                <a:latin typeface="微軟正黑體" panose="020B0604030504040204" pitchFamily="34" charset="-120"/>
              </a:rPr>
              <a:t>109</a:t>
            </a:r>
            <a:r>
              <a:rPr lang="zh-TW" altLang="en-US" sz="2600" kern="100" dirty="0" smtClean="0">
                <a:latin typeface="微軟正黑體" panose="020B0604030504040204" pitchFamily="34" charset="-120"/>
              </a:rPr>
              <a:t>學年</a:t>
            </a:r>
            <a:r>
              <a:rPr lang="zh-TW" altLang="en-US" sz="2600" kern="100" dirty="0">
                <a:latin typeface="微軟正黑體" panose="020B0604030504040204" pitchFamily="34" charset="-120"/>
              </a:rPr>
              <a:t>度下學期，以</a:t>
            </a:r>
            <a:r>
              <a:rPr lang="en-US" altLang="zh-TW" sz="2600" kern="100" dirty="0">
                <a:latin typeface="微軟正黑體" panose="020B0604030504040204" pitchFamily="34" charset="-120"/>
              </a:rPr>
              <a:t>(03/15</a:t>
            </a:r>
            <a:r>
              <a:rPr lang="zh-TW" altLang="en-US" sz="2600" kern="100" dirty="0">
                <a:latin typeface="微軟正黑體" panose="020B0604030504040204" pitchFamily="34" charset="-120"/>
              </a:rPr>
              <a:t>為資料調查基準日</a:t>
            </a:r>
            <a:r>
              <a:rPr lang="en-US" altLang="zh-TW" sz="2600" kern="100" dirty="0">
                <a:latin typeface="微軟正黑體" panose="020B0604030504040204" pitchFamily="34" charset="-120"/>
              </a:rPr>
              <a:t>)</a:t>
            </a:r>
            <a:r>
              <a:rPr lang="zh-TW" altLang="en-US" sz="2600" kern="100" dirty="0" smtClean="0">
                <a:latin typeface="微軟正黑體" panose="020B0604030504040204" pitchFamily="34" charset="-120"/>
              </a:rPr>
              <a:t>。</a:t>
            </a:r>
            <a:endParaRPr lang="zh-TW" altLang="en-US" sz="2600" kern="100" dirty="0">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sz="2600" b="1" kern="100" dirty="0">
                <a:solidFill>
                  <a:srgbClr val="FF0000"/>
                </a:solidFill>
                <a:latin typeface="微軟正黑體" panose="020B0604030504040204" pitchFamily="34" charset="-120"/>
              </a:rPr>
              <a:t>系所：</a:t>
            </a:r>
            <a:r>
              <a:rPr lang="zh-TW" altLang="en-US" sz="2600" kern="100" dirty="0">
                <a:latin typeface="微軟正黑體" panose="020B0604030504040204" pitchFamily="34" charset="-120"/>
              </a:rPr>
              <a:t>請由下拉式選單</a:t>
            </a:r>
            <a:r>
              <a:rPr lang="zh-TW" altLang="en-US" sz="2600" kern="100" dirty="0" smtClean="0">
                <a:latin typeface="微軟正黑體" panose="020B0604030504040204" pitchFamily="34" charset="-120"/>
              </a:rPr>
              <a:t>選擇教師所屬</a:t>
            </a:r>
            <a:r>
              <a:rPr lang="zh-TW" altLang="en-US" sz="2600" kern="100" dirty="0">
                <a:latin typeface="微軟正黑體" panose="020B0604030504040204" pitchFamily="34" charset="-120"/>
              </a:rPr>
              <a:t>之系</a:t>
            </a:r>
            <a:r>
              <a:rPr lang="zh-TW" altLang="en-US" sz="2600" kern="100" dirty="0" smtClean="0">
                <a:latin typeface="微軟正黑體" panose="020B0604030504040204" pitchFamily="34" charset="-120"/>
              </a:rPr>
              <a:t>所，</a:t>
            </a:r>
            <a:r>
              <a:rPr lang="zh-TW" altLang="en-US" sz="2600" kern="100" dirty="0">
                <a:latin typeface="微軟正黑體" panose="020B0604030504040204" pitchFamily="34" charset="-120"/>
              </a:rPr>
              <a:t>該選單之資料來源為學校管理者所設定之系</a:t>
            </a:r>
            <a:r>
              <a:rPr lang="zh-TW" altLang="en-US" sz="2600" kern="100" dirty="0" smtClean="0">
                <a:latin typeface="微軟正黑體" panose="020B0604030504040204" pitchFamily="34" charset="-120"/>
              </a:rPr>
              <a:t>所資料。</a:t>
            </a:r>
            <a:endParaRPr lang="en-US" altLang="zh-TW" sz="2600" kern="100" dirty="0" smtClean="0">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sz="2600" kern="100" dirty="0">
                <a:latin typeface="微軟正黑體" panose="020B0604030504040204" pitchFamily="34" charset="-120"/>
              </a:rPr>
              <a:t>本表</a:t>
            </a:r>
            <a:r>
              <a:rPr lang="zh-TW" altLang="en-US" sz="2600" b="1" kern="100" dirty="0">
                <a:solidFill>
                  <a:srgbClr val="FF0000"/>
                </a:solidFill>
                <a:latin typeface="微軟正黑體" panose="020B0604030504040204" pitchFamily="34" charset="-120"/>
              </a:rPr>
              <a:t>需先完成表</a:t>
            </a:r>
            <a:r>
              <a:rPr lang="en-US" altLang="zh-TW" sz="2600" b="1" kern="100" dirty="0">
                <a:solidFill>
                  <a:srgbClr val="FF0000"/>
                </a:solidFill>
                <a:latin typeface="微軟正黑體" panose="020B0604030504040204" pitchFamily="34" charset="-120"/>
              </a:rPr>
              <a:t>1-1</a:t>
            </a:r>
            <a:r>
              <a:rPr lang="zh-TW" altLang="en-US" sz="2600" kern="100" dirty="0">
                <a:latin typeface="微軟正黑體" panose="020B0604030504040204" pitchFamily="34" charset="-120"/>
              </a:rPr>
              <a:t>之填報方可填報</a:t>
            </a:r>
            <a:r>
              <a:rPr lang="zh-TW" altLang="en-US" sz="2600" kern="100" dirty="0" smtClean="0">
                <a:latin typeface="微軟正黑體" panose="020B0604030504040204" pitchFamily="34" charset="-120"/>
              </a:rPr>
              <a:t>。</a:t>
            </a:r>
            <a:endParaRPr lang="en-US" altLang="zh-TW" sz="1800" kern="100" dirty="0">
              <a:solidFill>
                <a:srgbClr val="FF0000"/>
              </a:solidFill>
              <a:latin typeface="微軟正黑體" panose="020B0604030504040204" pitchFamily="34" charset="-120"/>
            </a:endParaRPr>
          </a:p>
          <a:p>
            <a:pPr marL="0" indent="0">
              <a:spcBef>
                <a:spcPts val="600"/>
              </a:spcBef>
              <a:buNone/>
              <a:defRPr/>
            </a:pPr>
            <a:endParaRPr lang="en-US" altLang="zh-TW" sz="1800" b="1" kern="100" dirty="0">
              <a:solidFill>
                <a:srgbClr val="FF0000"/>
              </a:solidFill>
              <a:latin typeface="微軟正黑體" panose="020B0604030504040204" pitchFamily="34" charset="-120"/>
            </a:endParaRPr>
          </a:p>
          <a:p>
            <a:pPr marL="0" indent="0" algn="r">
              <a:spcBef>
                <a:spcPts val="600"/>
              </a:spcBef>
              <a:buNone/>
              <a:defRPr/>
            </a:pPr>
            <a:r>
              <a:rPr lang="zh-TW"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110</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zh-TW" sz="1800" kern="100" dirty="0">
                <a:latin typeface="微軟正黑體" panose="020B0604030504040204" pitchFamily="34" charset="-120"/>
              </a:rPr>
              <a:t>月因應</a:t>
            </a:r>
            <a:r>
              <a:rPr lang="zh-TW" altLang="zh-TW" sz="1800" kern="100" dirty="0" smtClean="0">
                <a:latin typeface="微軟正黑體" panose="020B0604030504040204" pitchFamily="34" charset="-120"/>
              </a:rPr>
              <a:t>「</a:t>
            </a:r>
            <a:r>
              <a:rPr lang="zh-TW" altLang="en-US" sz="1800" kern="100" dirty="0">
                <a:latin typeface="微軟正黑體" panose="020B0604030504040204" pitchFamily="34" charset="-120"/>
              </a:rPr>
              <a:t>總量管制小組</a:t>
            </a:r>
            <a:r>
              <a:rPr lang="zh-TW" altLang="zh-TW" sz="1800" kern="100" dirty="0" smtClean="0">
                <a:latin typeface="微軟正黑體" panose="020B0604030504040204" pitchFamily="34" charset="-120"/>
              </a:rPr>
              <a:t>」</a:t>
            </a:r>
            <a:r>
              <a:rPr lang="zh-TW" altLang="en-US" sz="1800" kern="100" dirty="0" smtClean="0">
                <a:latin typeface="微軟正黑體" panose="020B0604030504040204" pitchFamily="34" charset="-120"/>
              </a:rPr>
              <a:t>需求新增表冊</a:t>
            </a:r>
            <a:r>
              <a:rPr lang="zh-TW" altLang="zh-TW" sz="1800" kern="100" dirty="0" smtClean="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03</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2547936656"/>
              </p:ext>
            </p:extLst>
          </p:nvPr>
        </p:nvGraphicFramePr>
        <p:xfrm>
          <a:off x="162560" y="1072055"/>
          <a:ext cx="11846561" cy="2617076"/>
        </p:xfrm>
        <a:graphic>
          <a:graphicData uri="http://schemas.openxmlformats.org/drawingml/2006/table">
            <a:tbl>
              <a:tblPr/>
              <a:tblGrid>
                <a:gridCol w="704281">
                  <a:extLst>
                    <a:ext uri="{9D8B030D-6E8A-4147-A177-3AD203B41FA5}">
                      <a16:colId xmlns:a16="http://schemas.microsoft.com/office/drawing/2014/main" val="396280968"/>
                    </a:ext>
                  </a:extLst>
                </a:gridCol>
                <a:gridCol w="704281">
                  <a:extLst>
                    <a:ext uri="{9D8B030D-6E8A-4147-A177-3AD203B41FA5}">
                      <a16:colId xmlns:a16="http://schemas.microsoft.com/office/drawing/2014/main" val="3157620506"/>
                    </a:ext>
                  </a:extLst>
                </a:gridCol>
                <a:gridCol w="704281">
                  <a:extLst>
                    <a:ext uri="{9D8B030D-6E8A-4147-A177-3AD203B41FA5}">
                      <a16:colId xmlns:a16="http://schemas.microsoft.com/office/drawing/2014/main" val="3218686906"/>
                    </a:ext>
                  </a:extLst>
                </a:gridCol>
                <a:gridCol w="704281">
                  <a:extLst>
                    <a:ext uri="{9D8B030D-6E8A-4147-A177-3AD203B41FA5}">
                      <a16:colId xmlns:a16="http://schemas.microsoft.com/office/drawing/2014/main" val="718249895"/>
                    </a:ext>
                  </a:extLst>
                </a:gridCol>
                <a:gridCol w="2081047">
                  <a:extLst>
                    <a:ext uri="{9D8B030D-6E8A-4147-A177-3AD203B41FA5}">
                      <a16:colId xmlns:a16="http://schemas.microsoft.com/office/drawing/2014/main" val="2274655285"/>
                    </a:ext>
                  </a:extLst>
                </a:gridCol>
                <a:gridCol w="1970690">
                  <a:extLst>
                    <a:ext uri="{9D8B030D-6E8A-4147-A177-3AD203B41FA5}">
                      <a16:colId xmlns:a16="http://schemas.microsoft.com/office/drawing/2014/main" val="3287736963"/>
                    </a:ext>
                  </a:extLst>
                </a:gridCol>
                <a:gridCol w="2412124">
                  <a:extLst>
                    <a:ext uri="{9D8B030D-6E8A-4147-A177-3AD203B41FA5}">
                      <a16:colId xmlns:a16="http://schemas.microsoft.com/office/drawing/2014/main" val="3322039508"/>
                    </a:ext>
                  </a:extLst>
                </a:gridCol>
                <a:gridCol w="2565576">
                  <a:extLst>
                    <a:ext uri="{9D8B030D-6E8A-4147-A177-3AD203B41FA5}">
                      <a16:colId xmlns:a16="http://schemas.microsoft.com/office/drawing/2014/main" val="2980835427"/>
                    </a:ext>
                  </a:extLst>
                </a:gridCol>
              </a:tblGrid>
              <a:tr h="2617076">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學期</a:t>
                      </a:r>
                      <a:endPar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系所</a:t>
                      </a:r>
                    </a:p>
                  </a:txBody>
                  <a:tcPr marL="17780" marR="17780" marT="0" marB="0" vert="eaVert"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教師</a:t>
                      </a:r>
                    </a:p>
                  </a:txBody>
                  <a:tcPr marL="17780" marR="17780" marT="0" marB="0" vert="eaVert"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網路連結佐證</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是否</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完成</a:t>
                      </a:r>
                      <a: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
                      </a:r>
                      <a:b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減</a:t>
                      </a: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授程序</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減授原因及時數</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減授總時數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（系統自動代入）</a:t>
                      </a:r>
                    </a:p>
                  </a:txBody>
                  <a:tcPr marL="17780" marR="17780" marT="0" marB="0" anchor="ctr">
                    <a:lnL w="190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8894356"/>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4</a:t>
            </a:fld>
            <a:endParaRPr lang="zh-TW" altLang="en-US"/>
          </a:p>
        </p:txBody>
      </p:sp>
    </p:spTree>
    <p:extLst>
      <p:ext uri="{BB962C8B-B14F-4D97-AF65-F5344CB8AC3E}">
        <p14:creationId xmlns:p14="http://schemas.microsoft.com/office/powerpoint/2010/main" val="1795474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新表</a:t>
            </a:r>
            <a:r>
              <a:rPr lang="en-US" altLang="zh-TW" dirty="0"/>
              <a:t>3-5-3 </a:t>
            </a:r>
            <a:r>
              <a:rPr lang="zh-TW" altLang="en-US" dirty="0"/>
              <a:t>專任教師減授時數調查表</a:t>
            </a:r>
          </a:p>
        </p:txBody>
      </p:sp>
      <p:sp>
        <p:nvSpPr>
          <p:cNvPr id="4" name="內容版面配置區 3"/>
          <p:cNvSpPr>
            <a:spLocks noGrp="1"/>
          </p:cNvSpPr>
          <p:nvPr>
            <p:ph sz="quarter" idx="14"/>
          </p:nvPr>
        </p:nvSpPr>
        <p:spPr/>
        <p:txBody>
          <a:bodyPr>
            <a:normAutofit/>
          </a:bodyPr>
          <a:lstStyle/>
          <a:p>
            <a:pPr marL="0" indent="0" latinLnBrk="1">
              <a:lnSpc>
                <a:spcPct val="150000"/>
              </a:lnSpc>
              <a:spcBef>
                <a:spcPts val="600"/>
              </a:spcBef>
              <a:buNone/>
              <a:defRPr/>
            </a:pPr>
            <a:r>
              <a:rPr lang="en-US" altLang="zh-TW" b="1" dirty="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新增欄位</a:t>
            </a:r>
            <a:r>
              <a:rPr lang="en-US" altLang="zh-TW" b="1" dirty="0">
                <a:solidFill>
                  <a:prstClr val="black"/>
                </a:solidFill>
                <a:latin typeface="微軟正黑體" panose="020B0604030504040204" pitchFamily="34" charset="-120"/>
              </a:rPr>
              <a:t>】</a:t>
            </a:r>
            <a:r>
              <a:rPr lang="zh-TW" altLang="en-US" b="1" dirty="0" smtClean="0">
                <a:solidFill>
                  <a:prstClr val="black"/>
                </a:solidFill>
                <a:latin typeface="微軟正黑體" panose="020B0604030504040204" pitchFamily="34" charset="-120"/>
              </a:rPr>
              <a:t>：</a:t>
            </a:r>
            <a:r>
              <a:rPr lang="zh-TW" altLang="en-US" b="1" dirty="0" smtClean="0">
                <a:solidFill>
                  <a:srgbClr val="FF0000"/>
                </a:solidFill>
                <a:latin typeface="微軟正黑體" panose="020B0604030504040204" pitchFamily="34" charset="-120"/>
              </a:rPr>
              <a:t>教師</a:t>
            </a:r>
            <a:endParaRPr lang="zh-TW" altLang="en-US" b="1" dirty="0">
              <a:solidFill>
                <a:srgbClr val="FF0000"/>
              </a:solidFill>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kern="100" dirty="0" smtClean="0">
                <a:latin typeface="微軟正黑體" panose="020B0604030504040204" pitchFamily="34" charset="-120"/>
              </a:rPr>
              <a:t>請</a:t>
            </a:r>
            <a:r>
              <a:rPr lang="zh-TW" altLang="en-US" kern="100" dirty="0">
                <a:latin typeface="微軟正黑體" panose="020B0604030504040204" pitchFamily="34" charset="-120"/>
              </a:rPr>
              <a:t>由下拉式選單選取專任教師姓名，該選單之資料來源為學校填寫表</a:t>
            </a:r>
            <a:r>
              <a:rPr lang="en-US" altLang="zh-TW" kern="100" dirty="0">
                <a:latin typeface="微軟正黑體" panose="020B0604030504040204" pitchFamily="34" charset="-120"/>
              </a:rPr>
              <a:t>1-1</a:t>
            </a:r>
            <a:r>
              <a:rPr lang="zh-TW" altLang="en-US" kern="100" dirty="0">
                <a:latin typeface="微軟正黑體" panose="020B0604030504040204" pitchFamily="34" charset="-120"/>
              </a:rPr>
              <a:t>之教師基本資料。</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不得空白</a:t>
            </a:r>
            <a:r>
              <a:rPr lang="en-US" altLang="zh-TW" kern="100" dirty="0">
                <a:latin typeface="微軟正黑體" panose="020B0604030504040204" pitchFamily="34" charset="-120"/>
              </a:rPr>
              <a:t>)</a:t>
            </a:r>
          </a:p>
          <a:p>
            <a:pPr marL="342900" indent="-342900">
              <a:spcBef>
                <a:spcPts val="600"/>
              </a:spcBef>
              <a:buFont typeface="Wingdings" panose="05000000000000000000" pitchFamily="2" charset="2"/>
              <a:buChar char=""/>
              <a:defRPr/>
            </a:pPr>
            <a:r>
              <a:rPr lang="zh-TW" altLang="en-US" kern="100" dirty="0" smtClean="0">
                <a:latin typeface="微軟正黑體" panose="020B0604030504040204" pitchFamily="34" charset="-120"/>
              </a:rPr>
              <a:t>本</a:t>
            </a:r>
            <a:r>
              <a:rPr lang="zh-TW" altLang="en-US" kern="100" dirty="0">
                <a:latin typeface="微軟正黑體" panose="020B0604030504040204" pitchFamily="34" charset="-120"/>
              </a:rPr>
              <a:t>表收集</a:t>
            </a:r>
            <a:r>
              <a:rPr lang="zh-TW" altLang="en-US" b="1" kern="100" dirty="0">
                <a:solidFill>
                  <a:srgbClr val="FF0000"/>
                </a:solidFill>
                <a:latin typeface="微軟正黑體" panose="020B0604030504040204" pitchFamily="34" charset="-120"/>
              </a:rPr>
              <a:t>減授時數之專任教師</a:t>
            </a:r>
            <a:r>
              <a:rPr lang="zh-TW" altLang="en-US" kern="100" dirty="0">
                <a:latin typeface="微軟正黑體" panose="020B0604030504040204" pitchFamily="34" charset="-120"/>
              </a:rPr>
              <a:t>。</a:t>
            </a:r>
          </a:p>
          <a:p>
            <a:pPr marL="0" indent="0">
              <a:spcBef>
                <a:spcPts val="600"/>
              </a:spcBef>
              <a:buNone/>
              <a:defRPr/>
            </a:pPr>
            <a:endParaRPr lang="en-US" altLang="zh-TW" sz="1800" b="1" kern="100" dirty="0" smtClean="0">
              <a:solidFill>
                <a:srgbClr val="FF0000"/>
              </a:solidFill>
              <a:latin typeface="微軟正黑體" panose="020B0604030504040204" pitchFamily="34" charset="-120"/>
            </a:endParaRPr>
          </a:p>
          <a:p>
            <a:pPr marL="0" indent="0">
              <a:spcBef>
                <a:spcPts val="600"/>
              </a:spcBef>
              <a:buNone/>
              <a:defRPr/>
            </a:pPr>
            <a:endParaRPr lang="en-US" altLang="zh-TW" sz="1800" b="1" kern="100" dirty="0">
              <a:solidFill>
                <a:srgbClr val="FF0000"/>
              </a:solidFill>
              <a:latin typeface="微軟正黑體" panose="020B0604030504040204" pitchFamily="34" charset="-120"/>
            </a:endParaRPr>
          </a:p>
          <a:p>
            <a:pPr marL="0" indent="0" algn="r">
              <a:spcBef>
                <a:spcPts val="600"/>
              </a:spcBef>
              <a:buNone/>
              <a:defRPr/>
            </a:pPr>
            <a:r>
              <a:rPr lang="en-US"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110</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en-US" sz="1800" kern="100" dirty="0">
                <a:latin typeface="微軟正黑體" panose="020B0604030504040204" pitchFamily="34" charset="-120"/>
              </a:rPr>
              <a:t>月因應「總量管制小組」需求新增表冊</a:t>
            </a:r>
            <a:r>
              <a:rPr lang="en-US" altLang="zh-TW" sz="1800" kern="100" dirty="0">
                <a:latin typeface="微軟正黑體" panose="020B0604030504040204" pitchFamily="34" charset="-120"/>
              </a:rPr>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03</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1166089918"/>
              </p:ext>
            </p:extLst>
          </p:nvPr>
        </p:nvGraphicFramePr>
        <p:xfrm>
          <a:off x="162560" y="1072055"/>
          <a:ext cx="11846561" cy="2617076"/>
        </p:xfrm>
        <a:graphic>
          <a:graphicData uri="http://schemas.openxmlformats.org/drawingml/2006/table">
            <a:tbl>
              <a:tblPr/>
              <a:tblGrid>
                <a:gridCol w="704281">
                  <a:extLst>
                    <a:ext uri="{9D8B030D-6E8A-4147-A177-3AD203B41FA5}">
                      <a16:colId xmlns:a16="http://schemas.microsoft.com/office/drawing/2014/main" val="396280968"/>
                    </a:ext>
                  </a:extLst>
                </a:gridCol>
                <a:gridCol w="704281">
                  <a:extLst>
                    <a:ext uri="{9D8B030D-6E8A-4147-A177-3AD203B41FA5}">
                      <a16:colId xmlns:a16="http://schemas.microsoft.com/office/drawing/2014/main" val="3157620506"/>
                    </a:ext>
                  </a:extLst>
                </a:gridCol>
                <a:gridCol w="704281">
                  <a:extLst>
                    <a:ext uri="{9D8B030D-6E8A-4147-A177-3AD203B41FA5}">
                      <a16:colId xmlns:a16="http://schemas.microsoft.com/office/drawing/2014/main" val="3218686906"/>
                    </a:ext>
                  </a:extLst>
                </a:gridCol>
                <a:gridCol w="704281">
                  <a:extLst>
                    <a:ext uri="{9D8B030D-6E8A-4147-A177-3AD203B41FA5}">
                      <a16:colId xmlns:a16="http://schemas.microsoft.com/office/drawing/2014/main" val="718249895"/>
                    </a:ext>
                  </a:extLst>
                </a:gridCol>
                <a:gridCol w="2081047">
                  <a:extLst>
                    <a:ext uri="{9D8B030D-6E8A-4147-A177-3AD203B41FA5}">
                      <a16:colId xmlns:a16="http://schemas.microsoft.com/office/drawing/2014/main" val="2274655285"/>
                    </a:ext>
                  </a:extLst>
                </a:gridCol>
                <a:gridCol w="1970690">
                  <a:extLst>
                    <a:ext uri="{9D8B030D-6E8A-4147-A177-3AD203B41FA5}">
                      <a16:colId xmlns:a16="http://schemas.microsoft.com/office/drawing/2014/main" val="3287736963"/>
                    </a:ext>
                  </a:extLst>
                </a:gridCol>
                <a:gridCol w="2412124">
                  <a:extLst>
                    <a:ext uri="{9D8B030D-6E8A-4147-A177-3AD203B41FA5}">
                      <a16:colId xmlns:a16="http://schemas.microsoft.com/office/drawing/2014/main" val="3322039508"/>
                    </a:ext>
                  </a:extLst>
                </a:gridCol>
                <a:gridCol w="2565576">
                  <a:extLst>
                    <a:ext uri="{9D8B030D-6E8A-4147-A177-3AD203B41FA5}">
                      <a16:colId xmlns:a16="http://schemas.microsoft.com/office/drawing/2014/main" val="2980835427"/>
                    </a:ext>
                  </a:extLst>
                </a:gridCol>
              </a:tblGrid>
              <a:tr h="2617076">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學期</a:t>
                      </a:r>
                      <a:endParaRPr lang="zh-TW" sz="2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系所</a:t>
                      </a:r>
                    </a:p>
                  </a:txBody>
                  <a:tcPr marL="17780" marR="17780" marT="0" marB="0" vert="eaVert"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教師</a:t>
                      </a: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p>
                  </a:txBody>
                  <a:tcPr marL="17780" marR="17780" marT="0" marB="0" vert="eaVert"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網路連結佐證</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是否</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完成</a:t>
                      </a:r>
                      <a: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
                      </a:r>
                      <a:b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減</a:t>
                      </a: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授程序</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減授原因及時數</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減授總時數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（系統自動代入）</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8894356"/>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5</a:t>
            </a:fld>
            <a:endParaRPr lang="zh-TW" altLang="en-US"/>
          </a:p>
        </p:txBody>
      </p:sp>
    </p:spTree>
    <p:extLst>
      <p:ext uri="{BB962C8B-B14F-4D97-AF65-F5344CB8AC3E}">
        <p14:creationId xmlns:p14="http://schemas.microsoft.com/office/powerpoint/2010/main" val="2109356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新表</a:t>
            </a:r>
            <a:r>
              <a:rPr lang="en-US" altLang="zh-TW" dirty="0"/>
              <a:t>3-5-3 </a:t>
            </a:r>
            <a:r>
              <a:rPr lang="zh-TW" altLang="en-US" dirty="0"/>
              <a:t>專任教師減授時數調查表</a:t>
            </a:r>
          </a:p>
        </p:txBody>
      </p:sp>
      <p:sp>
        <p:nvSpPr>
          <p:cNvPr id="4" name="內容版面配置區 3"/>
          <p:cNvSpPr>
            <a:spLocks noGrp="1"/>
          </p:cNvSpPr>
          <p:nvPr>
            <p:ph sz="quarter" idx="14"/>
          </p:nvPr>
        </p:nvSpPr>
        <p:spPr/>
        <p:txBody>
          <a:bodyPr>
            <a:normAutofit/>
          </a:bodyPr>
          <a:lstStyle/>
          <a:p>
            <a:pPr marL="0" indent="0" latinLnBrk="1">
              <a:lnSpc>
                <a:spcPct val="150000"/>
              </a:lnSpc>
              <a:spcBef>
                <a:spcPts val="600"/>
              </a:spcBef>
              <a:buNone/>
              <a:defRPr/>
            </a:pPr>
            <a:r>
              <a:rPr lang="en-US" altLang="zh-TW" b="1" dirty="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新增欄位</a:t>
            </a:r>
            <a:r>
              <a:rPr lang="en-US" altLang="zh-TW" b="1" dirty="0">
                <a:solidFill>
                  <a:prstClr val="black"/>
                </a:solidFill>
                <a:latin typeface="微軟正黑體" panose="020B0604030504040204" pitchFamily="34" charset="-120"/>
              </a:rPr>
              <a:t>】</a:t>
            </a:r>
            <a:r>
              <a:rPr lang="zh-TW" altLang="en-US" b="1" dirty="0" smtClean="0">
                <a:solidFill>
                  <a:prstClr val="black"/>
                </a:solidFill>
                <a:latin typeface="微軟正黑體" panose="020B0604030504040204" pitchFamily="34" charset="-120"/>
              </a:rPr>
              <a:t>：</a:t>
            </a:r>
            <a:r>
              <a:rPr lang="zh-TW" altLang="en-US" b="1" dirty="0">
                <a:solidFill>
                  <a:srgbClr val="FF0000"/>
                </a:solidFill>
                <a:latin typeface="微軟正黑體" panose="020B0604030504040204" pitchFamily="34" charset="-120"/>
              </a:rPr>
              <a:t>基本授課時</a:t>
            </a:r>
            <a:r>
              <a:rPr lang="zh-TW" altLang="en-US" b="1" dirty="0" smtClean="0">
                <a:solidFill>
                  <a:srgbClr val="FF0000"/>
                </a:solidFill>
                <a:latin typeface="微軟正黑體" panose="020B0604030504040204" pitchFamily="34" charset="-120"/>
              </a:rPr>
              <a:t>數、</a:t>
            </a:r>
            <a:r>
              <a:rPr lang="zh-TW" altLang="en-US" b="1" dirty="0">
                <a:solidFill>
                  <a:srgbClr val="FF0000"/>
                </a:solidFill>
                <a:latin typeface="微軟正黑體" panose="020B0604030504040204" pitchFamily="34" charset="-120"/>
              </a:rPr>
              <a:t>基本授課時</a:t>
            </a:r>
            <a:r>
              <a:rPr lang="zh-TW" altLang="en-US" b="1" dirty="0" smtClean="0">
                <a:solidFill>
                  <a:srgbClr val="FF0000"/>
                </a:solidFill>
                <a:latin typeface="微軟正黑體" panose="020B0604030504040204" pitchFamily="34" charset="-120"/>
              </a:rPr>
              <a:t>數網路</a:t>
            </a:r>
            <a:r>
              <a:rPr lang="zh-TW" altLang="en-US" b="1" dirty="0">
                <a:solidFill>
                  <a:srgbClr val="FF0000"/>
                </a:solidFill>
                <a:latin typeface="微軟正黑體" panose="020B0604030504040204" pitchFamily="34" charset="-120"/>
              </a:rPr>
              <a:t>連結</a:t>
            </a:r>
            <a:r>
              <a:rPr lang="zh-TW" altLang="en-US" b="1" dirty="0" smtClean="0">
                <a:solidFill>
                  <a:srgbClr val="FF0000"/>
                </a:solidFill>
                <a:latin typeface="微軟正黑體" panose="020B0604030504040204" pitchFamily="34" charset="-120"/>
              </a:rPr>
              <a:t>佐證</a:t>
            </a:r>
            <a:endParaRPr lang="en-US" altLang="zh-TW" b="1" dirty="0" smtClean="0">
              <a:solidFill>
                <a:srgbClr val="FF0000"/>
              </a:solidFill>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kern="100" dirty="0" smtClean="0">
                <a:latin typeface="微軟正黑體" panose="020B0604030504040204" pitchFamily="34" charset="-120"/>
              </a:rPr>
              <a:t>依</a:t>
            </a:r>
            <a:r>
              <a:rPr lang="zh-TW" altLang="en-US" kern="100" dirty="0">
                <a:latin typeface="微軟正黑體" panose="020B0604030504040204" pitchFamily="34" charset="-120"/>
              </a:rPr>
              <a:t>各校相關辦法規定各級</a:t>
            </a:r>
            <a:r>
              <a:rPr lang="zh-TW" altLang="en-US" b="1" kern="100" dirty="0">
                <a:solidFill>
                  <a:srgbClr val="FF0000"/>
                </a:solidFill>
                <a:latin typeface="微軟正黑體" panose="020B0604030504040204" pitchFamily="34" charset="-120"/>
              </a:rPr>
              <a:t>專任教師每週基本授課時數</a:t>
            </a:r>
            <a:r>
              <a:rPr lang="zh-TW" altLang="en-US" kern="100" dirty="0">
                <a:latin typeface="微軟正黑體" panose="020B0604030504040204" pitchFamily="34" charset="-120"/>
              </a:rPr>
              <a:t>填報。</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不得空白</a:t>
            </a:r>
            <a:r>
              <a:rPr lang="en-US" altLang="zh-TW" kern="100" dirty="0" smtClean="0">
                <a:latin typeface="微軟正黑體" panose="020B0604030504040204" pitchFamily="34" charset="-120"/>
              </a:rPr>
              <a:t>)</a:t>
            </a:r>
          </a:p>
          <a:p>
            <a:pPr marL="342900" indent="-342900">
              <a:spcBef>
                <a:spcPts val="600"/>
              </a:spcBef>
              <a:buFont typeface="Wingdings" panose="05000000000000000000" pitchFamily="2" charset="2"/>
              <a:buChar char=""/>
              <a:defRPr/>
            </a:pPr>
            <a:r>
              <a:rPr lang="zh-TW" altLang="en-US" kern="100" dirty="0" smtClean="0">
                <a:latin typeface="微軟正黑體" panose="020B0604030504040204" pitchFamily="34" charset="-120"/>
              </a:rPr>
              <a:t>為</a:t>
            </a:r>
            <a:r>
              <a:rPr lang="zh-TW" altLang="en-US" kern="100" dirty="0">
                <a:latin typeface="微軟正黑體" panose="020B0604030504040204" pitchFamily="34" charset="-120"/>
              </a:rPr>
              <a:t>瞭解學校各級專任教師每週基本授課時數相關規定，請提供最新及有效的網頁連結。</a:t>
            </a:r>
            <a:endParaRPr lang="en-US" altLang="zh-TW" sz="1800" kern="100" dirty="0">
              <a:solidFill>
                <a:srgbClr val="FF0000"/>
              </a:solidFill>
              <a:latin typeface="微軟正黑體" panose="020B0604030504040204" pitchFamily="34" charset="-120"/>
            </a:endParaRPr>
          </a:p>
          <a:p>
            <a:pPr marL="0" indent="0">
              <a:spcBef>
                <a:spcPts val="600"/>
              </a:spcBef>
              <a:buNone/>
              <a:defRPr/>
            </a:pPr>
            <a:endParaRPr lang="en-US" altLang="zh-TW" sz="1800" b="1" kern="100" dirty="0" smtClean="0">
              <a:solidFill>
                <a:srgbClr val="FF0000"/>
              </a:solidFill>
              <a:latin typeface="微軟正黑體" panose="020B0604030504040204" pitchFamily="34" charset="-120"/>
            </a:endParaRPr>
          </a:p>
          <a:p>
            <a:pPr marL="0" indent="0">
              <a:spcBef>
                <a:spcPts val="600"/>
              </a:spcBef>
              <a:buNone/>
              <a:defRPr/>
            </a:pPr>
            <a:endParaRPr lang="en-US" altLang="zh-TW" sz="1800" b="1" kern="100" dirty="0" smtClean="0">
              <a:solidFill>
                <a:srgbClr val="FF0000"/>
              </a:solidFill>
              <a:latin typeface="微軟正黑體" panose="020B0604030504040204" pitchFamily="34" charset="-120"/>
            </a:endParaRPr>
          </a:p>
          <a:p>
            <a:pPr marL="0" indent="0">
              <a:spcBef>
                <a:spcPts val="600"/>
              </a:spcBef>
              <a:buNone/>
              <a:defRPr/>
            </a:pPr>
            <a:endParaRPr lang="en-US" altLang="zh-TW" sz="1800" b="1" kern="100" dirty="0">
              <a:solidFill>
                <a:srgbClr val="FF0000"/>
              </a:solidFill>
              <a:latin typeface="微軟正黑體" panose="020B0604030504040204" pitchFamily="34" charset="-120"/>
            </a:endParaRPr>
          </a:p>
          <a:p>
            <a:pPr marL="0" indent="0" algn="r">
              <a:spcBef>
                <a:spcPts val="600"/>
              </a:spcBef>
              <a:buNone/>
              <a:defRPr/>
            </a:pPr>
            <a:r>
              <a:rPr lang="en-US"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110</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en-US" sz="1800" kern="100" dirty="0">
                <a:latin typeface="微軟正黑體" panose="020B0604030504040204" pitchFamily="34" charset="-120"/>
              </a:rPr>
              <a:t>月因應「總量管制小組」需求新增表冊</a:t>
            </a:r>
            <a:r>
              <a:rPr lang="en-US" altLang="zh-TW" sz="1800" kern="100" dirty="0">
                <a:latin typeface="微軟正黑體" panose="020B0604030504040204" pitchFamily="34" charset="-120"/>
              </a:rPr>
              <a:t>】</a:t>
            </a: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03</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4085347919"/>
              </p:ext>
            </p:extLst>
          </p:nvPr>
        </p:nvGraphicFramePr>
        <p:xfrm>
          <a:off x="162560" y="1072055"/>
          <a:ext cx="11846561" cy="2617076"/>
        </p:xfrm>
        <a:graphic>
          <a:graphicData uri="http://schemas.openxmlformats.org/drawingml/2006/table">
            <a:tbl>
              <a:tblPr/>
              <a:tblGrid>
                <a:gridCol w="704281">
                  <a:extLst>
                    <a:ext uri="{9D8B030D-6E8A-4147-A177-3AD203B41FA5}">
                      <a16:colId xmlns:a16="http://schemas.microsoft.com/office/drawing/2014/main" val="396280968"/>
                    </a:ext>
                  </a:extLst>
                </a:gridCol>
                <a:gridCol w="704281">
                  <a:extLst>
                    <a:ext uri="{9D8B030D-6E8A-4147-A177-3AD203B41FA5}">
                      <a16:colId xmlns:a16="http://schemas.microsoft.com/office/drawing/2014/main" val="3157620506"/>
                    </a:ext>
                  </a:extLst>
                </a:gridCol>
                <a:gridCol w="704281">
                  <a:extLst>
                    <a:ext uri="{9D8B030D-6E8A-4147-A177-3AD203B41FA5}">
                      <a16:colId xmlns:a16="http://schemas.microsoft.com/office/drawing/2014/main" val="3218686906"/>
                    </a:ext>
                  </a:extLst>
                </a:gridCol>
                <a:gridCol w="704281">
                  <a:extLst>
                    <a:ext uri="{9D8B030D-6E8A-4147-A177-3AD203B41FA5}">
                      <a16:colId xmlns:a16="http://schemas.microsoft.com/office/drawing/2014/main" val="718249895"/>
                    </a:ext>
                  </a:extLst>
                </a:gridCol>
                <a:gridCol w="2081047">
                  <a:extLst>
                    <a:ext uri="{9D8B030D-6E8A-4147-A177-3AD203B41FA5}">
                      <a16:colId xmlns:a16="http://schemas.microsoft.com/office/drawing/2014/main" val="2274655285"/>
                    </a:ext>
                  </a:extLst>
                </a:gridCol>
                <a:gridCol w="1970690">
                  <a:extLst>
                    <a:ext uri="{9D8B030D-6E8A-4147-A177-3AD203B41FA5}">
                      <a16:colId xmlns:a16="http://schemas.microsoft.com/office/drawing/2014/main" val="3287736963"/>
                    </a:ext>
                  </a:extLst>
                </a:gridCol>
                <a:gridCol w="2412124">
                  <a:extLst>
                    <a:ext uri="{9D8B030D-6E8A-4147-A177-3AD203B41FA5}">
                      <a16:colId xmlns:a16="http://schemas.microsoft.com/office/drawing/2014/main" val="3322039508"/>
                    </a:ext>
                  </a:extLst>
                </a:gridCol>
                <a:gridCol w="2565576">
                  <a:extLst>
                    <a:ext uri="{9D8B030D-6E8A-4147-A177-3AD203B41FA5}">
                      <a16:colId xmlns:a16="http://schemas.microsoft.com/office/drawing/2014/main" val="2980835427"/>
                    </a:ext>
                  </a:extLst>
                </a:gridCol>
              </a:tblGrid>
              <a:tr h="2617076">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學期</a:t>
                      </a:r>
                      <a:endParaRPr lang="zh-TW" sz="2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系所</a:t>
                      </a: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教師</a:t>
                      </a:r>
                    </a:p>
                  </a:txBody>
                  <a:tcPr marL="17780" marR="17780" marT="0" marB="0" vert="eaVert"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基本授課時數</a:t>
                      </a:r>
                    </a:p>
                  </a:txBody>
                  <a:tcPr marL="17780" marR="17780" marT="0" marB="0" vert="eaVert"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基本授課時數</a:t>
                      </a:r>
                      <a:r>
                        <a:rPr lang="en-US"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
                      </a:r>
                      <a:br>
                        <a:rPr lang="en-US"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b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網路連結佐證</a:t>
                      </a:r>
                    </a:p>
                  </a:txBody>
                  <a:tcPr marL="17780" marR="17780" marT="0" marB="0"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是否</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完成</a:t>
                      </a:r>
                      <a: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
                      </a:r>
                      <a:br>
                        <a:rPr lang="en-US" alt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減</a:t>
                      </a: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授程序</a:t>
                      </a:r>
                    </a:p>
                  </a:txBody>
                  <a:tcPr marL="17780" marR="17780" marT="0" marB="0"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減授原因及時數</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減授總時數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（系統自動代入）</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8894356"/>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6</a:t>
            </a:fld>
            <a:endParaRPr lang="zh-TW" altLang="en-US"/>
          </a:p>
        </p:txBody>
      </p:sp>
    </p:spTree>
    <p:extLst>
      <p:ext uri="{BB962C8B-B14F-4D97-AF65-F5344CB8AC3E}">
        <p14:creationId xmlns:p14="http://schemas.microsoft.com/office/powerpoint/2010/main" val="4151305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新表</a:t>
            </a:r>
            <a:r>
              <a:rPr lang="en-US" altLang="zh-TW" dirty="0"/>
              <a:t>3-5-3 </a:t>
            </a:r>
            <a:r>
              <a:rPr lang="zh-TW" altLang="en-US" dirty="0"/>
              <a:t>專任教師減授時數調查表</a:t>
            </a:r>
          </a:p>
        </p:txBody>
      </p:sp>
      <p:sp>
        <p:nvSpPr>
          <p:cNvPr id="4" name="內容版面配置區 3"/>
          <p:cNvSpPr>
            <a:spLocks noGrp="1"/>
          </p:cNvSpPr>
          <p:nvPr>
            <p:ph sz="quarter" idx="14"/>
          </p:nvPr>
        </p:nvSpPr>
        <p:spPr/>
        <p:txBody>
          <a:bodyPr>
            <a:normAutofit fontScale="92500"/>
          </a:bodyPr>
          <a:lstStyle/>
          <a:p>
            <a:pPr marL="0" indent="0" latinLnBrk="1">
              <a:lnSpc>
                <a:spcPct val="150000"/>
              </a:lnSpc>
              <a:spcBef>
                <a:spcPts val="600"/>
              </a:spcBef>
              <a:buNone/>
              <a:defRPr/>
            </a:pPr>
            <a:r>
              <a:rPr lang="en-US" altLang="zh-TW" b="1" dirty="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新增欄位</a:t>
            </a:r>
            <a:r>
              <a:rPr lang="en-US" altLang="zh-TW" b="1" dirty="0">
                <a:solidFill>
                  <a:prstClr val="black"/>
                </a:solidFill>
                <a:latin typeface="微軟正黑體" panose="020B0604030504040204" pitchFamily="34" charset="-120"/>
              </a:rPr>
              <a:t>】</a:t>
            </a:r>
            <a:r>
              <a:rPr lang="zh-TW" altLang="en-US" b="1" dirty="0" smtClean="0">
                <a:solidFill>
                  <a:prstClr val="black"/>
                </a:solidFill>
                <a:latin typeface="微軟正黑體" panose="020B0604030504040204" pitchFamily="34" charset="-120"/>
              </a:rPr>
              <a:t>：</a:t>
            </a:r>
            <a:r>
              <a:rPr lang="zh-TW" altLang="en-US" b="1" dirty="0" smtClean="0">
                <a:solidFill>
                  <a:srgbClr val="FF0000"/>
                </a:solidFill>
                <a:latin typeface="微軟正黑體" panose="020B0604030504040204" pitchFamily="34" charset="-120"/>
              </a:rPr>
              <a:t>是否</a:t>
            </a:r>
            <a:r>
              <a:rPr lang="zh-TW" altLang="en-US" b="1" dirty="0">
                <a:solidFill>
                  <a:srgbClr val="FF0000"/>
                </a:solidFill>
                <a:latin typeface="微軟正黑體" panose="020B0604030504040204" pitchFamily="34" charset="-120"/>
              </a:rPr>
              <a:t>完成減授</a:t>
            </a:r>
            <a:r>
              <a:rPr lang="zh-TW" altLang="en-US" b="1" dirty="0" smtClean="0">
                <a:solidFill>
                  <a:srgbClr val="FF0000"/>
                </a:solidFill>
                <a:latin typeface="微軟正黑體" panose="020B0604030504040204" pitchFamily="34" charset="-120"/>
              </a:rPr>
              <a:t>程序、減</a:t>
            </a:r>
            <a:r>
              <a:rPr lang="zh-TW" altLang="en-US" b="1" dirty="0">
                <a:solidFill>
                  <a:srgbClr val="FF0000"/>
                </a:solidFill>
                <a:latin typeface="微軟正黑體" panose="020B0604030504040204" pitchFamily="34" charset="-120"/>
              </a:rPr>
              <a:t>授原因及時</a:t>
            </a:r>
            <a:r>
              <a:rPr lang="zh-TW" altLang="en-US" b="1" dirty="0" smtClean="0">
                <a:solidFill>
                  <a:srgbClr val="FF0000"/>
                </a:solidFill>
                <a:latin typeface="微軟正黑體" panose="020B0604030504040204" pitchFamily="34" charset="-120"/>
              </a:rPr>
              <a:t>數、減</a:t>
            </a:r>
            <a:r>
              <a:rPr lang="zh-TW" altLang="en-US" b="1" dirty="0">
                <a:solidFill>
                  <a:srgbClr val="FF0000"/>
                </a:solidFill>
                <a:latin typeface="微軟正黑體" panose="020B0604030504040204" pitchFamily="34" charset="-120"/>
              </a:rPr>
              <a:t>授總時</a:t>
            </a:r>
            <a:r>
              <a:rPr lang="zh-TW" altLang="en-US" b="1" dirty="0" smtClean="0">
                <a:solidFill>
                  <a:srgbClr val="FF0000"/>
                </a:solidFill>
                <a:latin typeface="微軟正黑體" panose="020B0604030504040204" pitchFamily="34" charset="-120"/>
              </a:rPr>
              <a:t>數</a:t>
            </a:r>
            <a:endParaRPr lang="zh-TW" altLang="en-US" b="1" dirty="0">
              <a:solidFill>
                <a:srgbClr val="FF0000"/>
              </a:solidFill>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是否完成減授程序：</a:t>
            </a:r>
            <a:r>
              <a:rPr lang="zh-TW" altLang="en-US" kern="100" dirty="0" smtClean="0">
                <a:latin typeface="微軟正黑體" panose="020B0604030504040204" pitchFamily="34" charset="-120"/>
              </a:rPr>
              <a:t>依</a:t>
            </a:r>
            <a:r>
              <a:rPr lang="zh-TW" altLang="en-US" kern="100" dirty="0">
                <a:latin typeface="微軟正黑體" panose="020B0604030504040204" pitchFamily="34" charset="-120"/>
              </a:rPr>
              <a:t>是否完成減授程序勾選「是」</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「否</a:t>
            </a:r>
            <a:r>
              <a:rPr lang="zh-TW" altLang="en-US" kern="100" dirty="0" smtClean="0">
                <a:latin typeface="微軟正黑體" panose="020B0604030504040204" pitchFamily="34" charset="-120"/>
              </a:rPr>
              <a:t>」。</a:t>
            </a:r>
            <a:endParaRPr lang="zh-TW" altLang="en-US" kern="100" dirty="0">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減授原因及時數：</a:t>
            </a:r>
            <a:r>
              <a:rPr lang="zh-TW" altLang="en-US" kern="100" dirty="0" smtClean="0">
                <a:latin typeface="微軟正黑體" panose="020B0604030504040204" pitchFamily="34" charset="-120"/>
              </a:rPr>
              <a:t>請分別依</a:t>
            </a:r>
            <a:r>
              <a:rPr lang="zh-TW" altLang="en-US" b="1" kern="100" dirty="0">
                <a:solidFill>
                  <a:srgbClr val="FF0000"/>
                </a:solidFill>
                <a:latin typeface="微軟正黑體" panose="020B0604030504040204" pitchFamily="34" charset="-120"/>
              </a:rPr>
              <a:t>「兼任行政職」</a:t>
            </a:r>
            <a:r>
              <a:rPr lang="zh-TW" altLang="en-US" kern="100" dirty="0" smtClean="0">
                <a:latin typeface="微軟正黑體" panose="020B0604030504040204" pitchFamily="34" charset="-120"/>
              </a:rPr>
              <a:t>、</a:t>
            </a:r>
            <a:r>
              <a:rPr lang="zh-TW" altLang="en-US" kern="100" dirty="0">
                <a:latin typeface="微軟正黑體" panose="020B0604030504040204" pitchFamily="34" charset="-120"/>
              </a:rPr>
              <a:t> </a:t>
            </a:r>
            <a:r>
              <a:rPr lang="zh-TW" altLang="en-US" b="1" kern="100" dirty="0">
                <a:solidFill>
                  <a:srgbClr val="FF0000"/>
                </a:solidFill>
                <a:latin typeface="微軟正黑體" panose="020B0604030504040204" pitchFamily="34" charset="-120"/>
              </a:rPr>
              <a:t>「論文指導教授」</a:t>
            </a:r>
            <a:r>
              <a:rPr lang="zh-TW" altLang="en-US" kern="100" dirty="0" smtClean="0">
                <a:latin typeface="微軟正黑體" panose="020B0604030504040204" pitchFamily="34" charset="-120"/>
              </a:rPr>
              <a:t>、</a:t>
            </a:r>
            <a:r>
              <a:rPr lang="zh-TW" altLang="en-US" kern="100" dirty="0">
                <a:latin typeface="微軟正黑體" panose="020B0604030504040204" pitchFamily="34" charset="-120"/>
              </a:rPr>
              <a:t> </a:t>
            </a:r>
            <a:r>
              <a:rPr lang="zh-TW" altLang="en-US" b="1" kern="100" dirty="0">
                <a:solidFill>
                  <a:srgbClr val="FF0000"/>
                </a:solidFill>
                <a:latin typeface="微軟正黑體" panose="020B0604030504040204" pitchFamily="34" charset="-120"/>
              </a:rPr>
              <a:t>「教學、研究、服務績效卓著者」</a:t>
            </a:r>
            <a:r>
              <a:rPr lang="zh-TW" altLang="en-US" kern="100" dirty="0" smtClean="0">
                <a:latin typeface="微軟正黑體" panose="020B0604030504040204" pitchFamily="34" charset="-120"/>
              </a:rPr>
              <a:t>、</a:t>
            </a:r>
            <a:r>
              <a:rPr lang="zh-TW" altLang="en-US" kern="100" dirty="0">
                <a:latin typeface="微軟正黑體" panose="020B0604030504040204" pitchFamily="34" charset="-120"/>
              </a:rPr>
              <a:t> </a:t>
            </a:r>
            <a:r>
              <a:rPr lang="zh-TW" altLang="en-US" kern="100" dirty="0" smtClean="0">
                <a:latin typeface="微軟正黑體" panose="020B0604030504040204" pitchFamily="34" charset="-120"/>
              </a:rPr>
              <a:t>「</a:t>
            </a:r>
            <a:r>
              <a:rPr lang="zh-TW" altLang="en-US" b="1" kern="100" dirty="0">
                <a:solidFill>
                  <a:srgbClr val="FF0000"/>
                </a:solidFill>
                <a:latin typeface="微軟正黑體" panose="020B0604030504040204" pitchFamily="34" charset="-120"/>
              </a:rPr>
              <a:t>其他</a:t>
            </a:r>
            <a:r>
              <a:rPr lang="zh-TW" altLang="en-US" kern="100" dirty="0" smtClean="0">
                <a:latin typeface="微軟正黑體" panose="020B0604030504040204" pitchFamily="34" charset="-120"/>
              </a:rPr>
              <a:t>（需自行描述）」等</a:t>
            </a:r>
            <a:r>
              <a:rPr lang="zh-TW" altLang="en-US" kern="100" dirty="0">
                <a:latin typeface="微軟正黑體" panose="020B0604030504040204" pitchFamily="34" charset="-120"/>
              </a:rPr>
              <a:t>減授</a:t>
            </a:r>
            <a:r>
              <a:rPr lang="zh-TW" altLang="en-US" kern="100" dirty="0" smtClean="0">
                <a:latin typeface="微軟正黑體" panose="020B0604030504040204" pitchFamily="34" charset="-120"/>
              </a:rPr>
              <a:t>原因，填報其</a:t>
            </a:r>
            <a:r>
              <a:rPr lang="zh-TW" altLang="en-US" kern="100" dirty="0">
                <a:latin typeface="微軟正黑體" panose="020B0604030504040204" pitchFamily="34" charset="-120"/>
              </a:rPr>
              <a:t>減授時數（可複選，不得空白</a:t>
            </a:r>
            <a:r>
              <a:rPr lang="en-US" altLang="zh-TW" kern="100" dirty="0">
                <a:latin typeface="微軟正黑體" panose="020B0604030504040204" pitchFamily="34" charset="-120"/>
              </a:rPr>
              <a:t>)</a:t>
            </a:r>
            <a:r>
              <a:rPr lang="zh-TW" altLang="en-US" kern="100" dirty="0" smtClean="0">
                <a:latin typeface="微軟正黑體" panose="020B0604030504040204" pitchFamily="34" charset="-120"/>
              </a:rPr>
              <a:t>。</a:t>
            </a:r>
            <a:endParaRPr lang="en-US" altLang="zh-TW" kern="100" dirty="0" smtClean="0">
              <a:latin typeface="微軟正黑體" panose="020B0604030504040204" pitchFamily="34" charset="-120"/>
            </a:endParaRPr>
          </a:p>
          <a:p>
            <a:pPr marL="342900" indent="-342900">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減授總時數</a:t>
            </a:r>
            <a:r>
              <a:rPr lang="zh-TW" altLang="en-US" kern="100" dirty="0">
                <a:latin typeface="微軟正黑體" panose="020B0604030504040204" pitchFamily="34" charset="-120"/>
              </a:rPr>
              <a:t>為各減授原因項下時數總和。本欄由系統自動代</a:t>
            </a:r>
            <a:r>
              <a:rPr lang="zh-TW" altLang="en-US" kern="100" dirty="0" smtClean="0">
                <a:latin typeface="微軟正黑體" panose="020B0604030504040204" pitchFamily="34" charset="-120"/>
              </a:rPr>
              <a:t>入。</a:t>
            </a:r>
            <a:endParaRPr lang="en-US" altLang="zh-TW" sz="1800" b="1" kern="100" dirty="0" smtClean="0">
              <a:solidFill>
                <a:srgbClr val="FF0000"/>
              </a:solidFill>
              <a:latin typeface="微軟正黑體" panose="020B0604030504040204" pitchFamily="34" charset="-120"/>
            </a:endParaRPr>
          </a:p>
          <a:p>
            <a:pPr marL="0" indent="0">
              <a:spcBef>
                <a:spcPts val="600"/>
              </a:spcBef>
              <a:buNone/>
              <a:defRPr/>
            </a:pPr>
            <a:r>
              <a:rPr lang="en-US" altLang="zh-TW" sz="1800" b="1" kern="100" dirty="0" smtClean="0">
                <a:solidFill>
                  <a:srgbClr val="FF0000"/>
                </a:solidFill>
                <a:latin typeface="微軟正黑體" panose="020B0604030504040204" pitchFamily="34" charset="-120"/>
              </a:rPr>
              <a:t>     </a:t>
            </a:r>
          </a:p>
          <a:p>
            <a:pPr marL="0" indent="0" algn="r">
              <a:spcBef>
                <a:spcPts val="600"/>
              </a:spcBef>
              <a:buNone/>
              <a:defRPr/>
            </a:pPr>
            <a:r>
              <a:rPr lang="en-US"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110</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3</a:t>
            </a:r>
            <a:r>
              <a:rPr lang="zh-TW" altLang="en-US" sz="1800" kern="100" dirty="0">
                <a:latin typeface="微軟正黑體" panose="020B0604030504040204" pitchFamily="34" charset="-120"/>
              </a:rPr>
              <a:t>月因應「總量管制小組」需求新增表冊</a:t>
            </a:r>
            <a:r>
              <a:rPr lang="en-US" altLang="zh-TW" sz="1800" kern="100" dirty="0" smtClean="0">
                <a:latin typeface="微軟正黑體" panose="020B0604030504040204" pitchFamily="34" charset="-120"/>
              </a:rPr>
              <a:t>】</a:t>
            </a:r>
            <a:endParaRPr lang="zh-TW" altLang="en-US" dirty="0"/>
          </a:p>
        </p:txBody>
      </p:sp>
      <p:sp>
        <p:nvSpPr>
          <p:cNvPr id="5" name="文字版面配置區 4"/>
          <p:cNvSpPr>
            <a:spLocks noGrp="1"/>
          </p:cNvSpPr>
          <p:nvPr>
            <p:ph type="body" sz="quarter" idx="15"/>
          </p:nvPr>
        </p:nvSpPr>
        <p:spPr/>
        <p:txBody>
          <a:bodyPr/>
          <a:lstStyle/>
          <a:p>
            <a:r>
              <a:rPr lang="en-US" altLang="zh-TW" dirty="0" smtClean="0"/>
              <a:t>03</a:t>
            </a:r>
            <a:endParaRPr lang="zh-TW" altLang="en-US" dirty="0"/>
          </a:p>
        </p:txBody>
      </p:sp>
      <p:graphicFrame>
        <p:nvGraphicFramePr>
          <p:cNvPr id="6" name="內容版面配置區 5"/>
          <p:cNvGraphicFramePr>
            <a:graphicFrameLocks noGrp="1"/>
          </p:cNvGraphicFramePr>
          <p:nvPr>
            <p:ph sz="quarter" idx="13"/>
            <p:extLst>
              <p:ext uri="{D42A27DB-BD31-4B8C-83A1-F6EECF244321}">
                <p14:modId xmlns:p14="http://schemas.microsoft.com/office/powerpoint/2010/main" val="4002398507"/>
              </p:ext>
            </p:extLst>
          </p:nvPr>
        </p:nvGraphicFramePr>
        <p:xfrm>
          <a:off x="162560" y="1072055"/>
          <a:ext cx="11846561" cy="2617076"/>
        </p:xfrm>
        <a:graphic>
          <a:graphicData uri="http://schemas.openxmlformats.org/drawingml/2006/table">
            <a:tbl>
              <a:tblPr/>
              <a:tblGrid>
                <a:gridCol w="704281">
                  <a:extLst>
                    <a:ext uri="{9D8B030D-6E8A-4147-A177-3AD203B41FA5}">
                      <a16:colId xmlns:a16="http://schemas.microsoft.com/office/drawing/2014/main" val="396280968"/>
                    </a:ext>
                  </a:extLst>
                </a:gridCol>
                <a:gridCol w="704281">
                  <a:extLst>
                    <a:ext uri="{9D8B030D-6E8A-4147-A177-3AD203B41FA5}">
                      <a16:colId xmlns:a16="http://schemas.microsoft.com/office/drawing/2014/main" val="3157620506"/>
                    </a:ext>
                  </a:extLst>
                </a:gridCol>
                <a:gridCol w="704281">
                  <a:extLst>
                    <a:ext uri="{9D8B030D-6E8A-4147-A177-3AD203B41FA5}">
                      <a16:colId xmlns:a16="http://schemas.microsoft.com/office/drawing/2014/main" val="3218686906"/>
                    </a:ext>
                  </a:extLst>
                </a:gridCol>
                <a:gridCol w="704281">
                  <a:extLst>
                    <a:ext uri="{9D8B030D-6E8A-4147-A177-3AD203B41FA5}">
                      <a16:colId xmlns:a16="http://schemas.microsoft.com/office/drawing/2014/main" val="718249895"/>
                    </a:ext>
                  </a:extLst>
                </a:gridCol>
                <a:gridCol w="2081047">
                  <a:extLst>
                    <a:ext uri="{9D8B030D-6E8A-4147-A177-3AD203B41FA5}">
                      <a16:colId xmlns:a16="http://schemas.microsoft.com/office/drawing/2014/main" val="2274655285"/>
                    </a:ext>
                  </a:extLst>
                </a:gridCol>
                <a:gridCol w="1970690">
                  <a:extLst>
                    <a:ext uri="{9D8B030D-6E8A-4147-A177-3AD203B41FA5}">
                      <a16:colId xmlns:a16="http://schemas.microsoft.com/office/drawing/2014/main" val="3287736963"/>
                    </a:ext>
                  </a:extLst>
                </a:gridCol>
                <a:gridCol w="2412124">
                  <a:extLst>
                    <a:ext uri="{9D8B030D-6E8A-4147-A177-3AD203B41FA5}">
                      <a16:colId xmlns:a16="http://schemas.microsoft.com/office/drawing/2014/main" val="3322039508"/>
                    </a:ext>
                  </a:extLst>
                </a:gridCol>
                <a:gridCol w="2565576">
                  <a:extLst>
                    <a:ext uri="{9D8B030D-6E8A-4147-A177-3AD203B41FA5}">
                      <a16:colId xmlns:a16="http://schemas.microsoft.com/office/drawing/2014/main" val="2980835427"/>
                    </a:ext>
                  </a:extLst>
                </a:gridCol>
              </a:tblGrid>
              <a:tr h="2617076">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a:t>
                      </a:r>
                      <a:r>
                        <a:rPr lang="zh-TW" sz="2400" kern="100" dirty="0" smtClean="0">
                          <a:effectLst/>
                          <a:latin typeface="標楷體" panose="03000509000000000000" pitchFamily="65" charset="-120"/>
                          <a:ea typeface="標楷體" panose="03000509000000000000" pitchFamily="65" charset="-120"/>
                          <a:cs typeface="Times New Roman" panose="02020603050405020304" pitchFamily="18" charset="0"/>
                        </a:rPr>
                        <a:t>學期</a:t>
                      </a:r>
                      <a:endParaRPr lang="zh-TW" sz="2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系所</a:t>
                      </a: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教師</a:t>
                      </a: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p>
                  </a:txBody>
                  <a:tcPr marL="17780" marR="17780" marT="0"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基本授課時數</a:t>
                      </a:r>
                      <a: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t/>
                      </a:r>
                      <a:br>
                        <a:rPr lang="en-US" sz="2400" kern="100" dirty="0">
                          <a:effectLst/>
                          <a:latin typeface="標楷體" panose="03000509000000000000" pitchFamily="65" charset="-120"/>
                          <a:ea typeface="標楷體" panose="03000509000000000000" pitchFamily="65" charset="-120"/>
                          <a:cs typeface="Times New Roman" panose="02020603050405020304" pitchFamily="18" charset="0"/>
                        </a:rPr>
                      </a:br>
                      <a:r>
                        <a:rPr lang="zh-TW" sz="2400" kern="100" dirty="0">
                          <a:effectLst/>
                          <a:latin typeface="標楷體" panose="03000509000000000000" pitchFamily="65" charset="-120"/>
                          <a:ea typeface="標楷體" panose="03000509000000000000" pitchFamily="65" charset="-120"/>
                          <a:cs typeface="Times New Roman" panose="02020603050405020304" pitchFamily="18" charset="0"/>
                        </a:rPr>
                        <a:t>網路連結佐證</a:t>
                      </a:r>
                    </a:p>
                  </a:txBody>
                  <a:tcPr marL="17780" marR="17780" marT="0" marB="0"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是否</a:t>
                      </a:r>
                      <a:r>
                        <a:rPr lang="zh-TW"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完成</a:t>
                      </a:r>
                      <a:r>
                        <a:rPr lang="en-US" altLang="zh-TW"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
                      </a:r>
                      <a:br>
                        <a:rPr lang="en-US" altLang="zh-TW"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br>
                      <a:r>
                        <a:rPr lang="zh-TW" sz="24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減</a:t>
                      </a: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授程序</a:t>
                      </a:r>
                    </a:p>
                  </a:txBody>
                  <a:tcPr marL="17780" marR="17780" marT="0" marB="0" anchor="ctr">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減授原因及時數</a:t>
                      </a:r>
                    </a:p>
                  </a:txBody>
                  <a:tcPr marL="17780" marR="177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減授總時數</a:t>
                      </a:r>
                      <a:r>
                        <a:rPr lang="en-US"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
                      </a:r>
                      <a:br>
                        <a:rPr lang="en-US"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b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（系統自動代入）</a:t>
                      </a:r>
                    </a:p>
                  </a:txBody>
                  <a:tcPr marL="17780" marR="17780" marT="0" marB="0" anchor="ctr">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58894356"/>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7</a:t>
            </a:fld>
            <a:endParaRPr lang="zh-TW" altLang="en-US"/>
          </a:p>
        </p:txBody>
      </p:sp>
    </p:spTree>
    <p:extLst>
      <p:ext uri="{BB962C8B-B14F-4D97-AF65-F5344CB8AC3E}">
        <p14:creationId xmlns:p14="http://schemas.microsoft.com/office/powerpoint/2010/main" val="197008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表</a:t>
            </a:r>
            <a:r>
              <a:rPr lang="en-US" altLang="zh-TW" dirty="0"/>
              <a:t>3-7</a:t>
            </a:r>
            <a:r>
              <a:rPr lang="zh-TW" altLang="en-US" dirty="0"/>
              <a:t>業界專家協同教學課程明細表</a:t>
            </a:r>
          </a:p>
        </p:txBody>
      </p:sp>
      <p:sp>
        <p:nvSpPr>
          <p:cNvPr id="4" name="內容版面配置區 3"/>
          <p:cNvSpPr>
            <a:spLocks noGrp="1"/>
          </p:cNvSpPr>
          <p:nvPr>
            <p:ph sz="quarter" idx="14"/>
          </p:nvPr>
        </p:nvSpPr>
        <p:spPr/>
        <p:txBody>
          <a:bodyPr>
            <a:normAutofit lnSpcReduction="10000"/>
          </a:bodyPr>
          <a:lstStyle/>
          <a:p>
            <a:pPr marL="0" indent="0" latinLnBrk="1">
              <a:lnSpc>
                <a:spcPct val="150000"/>
              </a:lnSpc>
              <a:buNone/>
              <a:defRPr/>
            </a:pPr>
            <a:r>
              <a:rPr lang="en-US" altLang="zh-TW" b="1" dirty="0" smtClean="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修改定義</a:t>
            </a:r>
            <a:r>
              <a:rPr lang="en-US" altLang="zh-TW" b="1" dirty="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a:t>
            </a:r>
            <a:endParaRPr lang="en-US" altLang="zh-TW" b="1" dirty="0">
              <a:solidFill>
                <a:prstClr val="black"/>
              </a:solidFill>
              <a:latin typeface="微軟正黑體" panose="020B0604030504040204" pitchFamily="34" charset="-120"/>
            </a:endParaRPr>
          </a:p>
          <a:p>
            <a:pPr marL="342900" indent="-342900">
              <a:lnSpc>
                <a:spcPct val="110000"/>
              </a:lnSpc>
              <a:defRPr/>
            </a:pPr>
            <a:r>
              <a:rPr lang="zh-TW" altLang="zh-TW" dirty="0">
                <a:solidFill>
                  <a:prstClr val="black"/>
                </a:solidFill>
                <a:latin typeface="微軟正黑體" panose="020B0604030504040204" pitchFamily="34" charset="-120"/>
              </a:rPr>
              <a:t>「教育部補助技專校院遴聘業界專家協同教學實施要點」已廢止，惟考量其要點內容具參考性，且多數學校仍以此為規範，故</a:t>
            </a:r>
            <a:r>
              <a:rPr lang="zh-TW" altLang="en-US" dirty="0">
                <a:solidFill>
                  <a:prstClr val="black"/>
                </a:solidFill>
                <a:latin typeface="微軟正黑體" panose="020B0604030504040204" pitchFamily="34" charset="-120"/>
              </a:rPr>
              <a:t>本表仍</a:t>
            </a:r>
            <a:r>
              <a:rPr lang="zh-TW" altLang="zh-TW" dirty="0">
                <a:solidFill>
                  <a:prstClr val="black"/>
                </a:solidFill>
                <a:latin typeface="微軟正黑體" panose="020B0604030504040204" pitchFamily="34" charset="-120"/>
              </a:rPr>
              <a:t>請學校依</a:t>
            </a:r>
            <a:r>
              <a:rPr lang="en-US" altLang="zh-TW" dirty="0">
                <a:solidFill>
                  <a:prstClr val="black"/>
                </a:solidFill>
                <a:latin typeface="微軟正黑體" panose="020B0604030504040204" pitchFamily="34" charset="-120"/>
              </a:rPr>
              <a:t> </a:t>
            </a:r>
            <a:r>
              <a:rPr lang="zh-TW" altLang="zh-TW" b="1" dirty="0">
                <a:solidFill>
                  <a:srgbClr val="FF0000"/>
                </a:solidFill>
                <a:latin typeface="微軟正黑體" panose="020B0604030504040204" pitchFamily="34" charset="-120"/>
              </a:rPr>
              <a:t>「教育部補助技專校院遴聘業界專家協同教學實施要點」 之</a:t>
            </a:r>
            <a:r>
              <a:rPr lang="zh-TW" altLang="en-US" b="1" dirty="0">
                <a:solidFill>
                  <a:srgbClr val="FF0000"/>
                </a:solidFill>
                <a:latin typeface="微軟正黑體" panose="020B0604030504040204" pitchFamily="34" charset="-120"/>
              </a:rPr>
              <a:t>相關業界專家協同教學</a:t>
            </a:r>
            <a:r>
              <a:rPr lang="zh-TW" altLang="zh-TW" b="1" dirty="0">
                <a:solidFill>
                  <a:srgbClr val="FF0000"/>
                </a:solidFill>
                <a:latin typeface="微軟正黑體" panose="020B0604030504040204" pitchFamily="34" charset="-120"/>
              </a:rPr>
              <a:t>標準填報</a:t>
            </a:r>
            <a:r>
              <a:rPr lang="zh-TW" altLang="zh-TW" dirty="0">
                <a:solidFill>
                  <a:prstClr val="black"/>
                </a:solidFill>
                <a:latin typeface="微軟正黑體" panose="020B0604030504040204" pitchFamily="34" charset="-120"/>
              </a:rPr>
              <a:t>。</a:t>
            </a:r>
            <a:endParaRPr lang="en-US" altLang="zh-TW" dirty="0">
              <a:solidFill>
                <a:prstClr val="black"/>
              </a:solidFill>
              <a:latin typeface="微軟正黑體" panose="020B0604030504040204" pitchFamily="34" charset="-120"/>
            </a:endParaRPr>
          </a:p>
          <a:p>
            <a:pPr marL="0" indent="0">
              <a:spcBef>
                <a:spcPts val="600"/>
              </a:spcBef>
              <a:buNone/>
              <a:defRPr/>
            </a:pPr>
            <a:endParaRPr lang="en-US" altLang="zh-TW" sz="1800" b="1" kern="100" dirty="0" smtClean="0">
              <a:solidFill>
                <a:srgbClr val="FF0000"/>
              </a:solidFill>
              <a:latin typeface="微軟正黑體" panose="020B0604030504040204" pitchFamily="34" charset="-120"/>
            </a:endParaRPr>
          </a:p>
          <a:p>
            <a:pPr marL="0" indent="0">
              <a:spcBef>
                <a:spcPts val="600"/>
              </a:spcBef>
              <a:buNone/>
              <a:defRPr/>
            </a:pPr>
            <a:endParaRPr lang="en-US" altLang="zh-TW" sz="1800" b="1" kern="100" dirty="0">
              <a:solidFill>
                <a:srgbClr val="FF0000"/>
              </a:solidFill>
              <a:latin typeface="微軟正黑體" panose="020B0604030504040204" pitchFamily="34" charset="-120"/>
            </a:endParaRPr>
          </a:p>
          <a:p>
            <a:pPr marL="0" indent="0" algn="r">
              <a:spcBef>
                <a:spcPts val="600"/>
              </a:spcBef>
              <a:buNone/>
              <a:defRPr/>
            </a:pPr>
            <a:r>
              <a:rPr lang="en-US" altLang="zh-TW" sz="1800" kern="100" dirty="0" smtClean="0">
                <a:latin typeface="微軟正黑體" panose="020B0604030504040204" pitchFamily="34" charset="-120"/>
              </a:rPr>
              <a:t>【</a:t>
            </a:r>
            <a:r>
              <a:rPr lang="en-US" altLang="zh-TW" sz="1800" kern="100" dirty="0">
                <a:latin typeface="微軟正黑體" panose="020B0604030504040204" pitchFamily="34" charset="-120"/>
              </a:rPr>
              <a:t>109</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月因應「台灣評鑑協會</a:t>
            </a:r>
            <a:r>
              <a:rPr lang="zh-TW" altLang="en-US" sz="1800" kern="100" dirty="0" smtClean="0">
                <a:latin typeface="微軟正黑體" panose="020B0604030504040204" pitchFamily="34" charset="-120"/>
              </a:rPr>
              <a:t>」需求新增</a:t>
            </a:r>
            <a:r>
              <a:rPr lang="zh-TW" altLang="en-US" sz="1800" kern="100" dirty="0">
                <a:latin typeface="微軟正黑體" panose="020B0604030504040204" pitchFamily="34" charset="-120"/>
              </a:rPr>
              <a:t>定義</a:t>
            </a:r>
            <a:r>
              <a:rPr lang="en-US" altLang="zh-TW" sz="1800" kern="100" dirty="0" smtClean="0">
                <a:latin typeface="微軟正黑體" panose="020B0604030504040204" pitchFamily="34" charset="-120"/>
              </a:rPr>
              <a:t>】</a:t>
            </a:r>
            <a:endParaRPr lang="en-US" altLang="zh-TW" sz="1800" kern="100" dirty="0">
              <a:latin typeface="微軟正黑體" panose="020B0604030504040204" pitchFamily="34" charset="-120"/>
            </a:endParaRPr>
          </a:p>
          <a:p>
            <a:endParaRPr lang="zh-TW" altLang="en-US" dirty="0"/>
          </a:p>
        </p:txBody>
      </p:sp>
      <p:sp>
        <p:nvSpPr>
          <p:cNvPr id="5" name="文字版面配置區 4"/>
          <p:cNvSpPr>
            <a:spLocks noGrp="1"/>
          </p:cNvSpPr>
          <p:nvPr>
            <p:ph type="body" sz="quarter" idx="15"/>
          </p:nvPr>
        </p:nvSpPr>
        <p:spPr/>
        <p:txBody>
          <a:bodyPr/>
          <a:lstStyle/>
          <a:p>
            <a:r>
              <a:rPr lang="en-US" altLang="zh-TW" dirty="0" smtClean="0"/>
              <a:t>04</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766395725"/>
              </p:ext>
            </p:extLst>
          </p:nvPr>
        </p:nvGraphicFramePr>
        <p:xfrm>
          <a:off x="162563" y="1087822"/>
          <a:ext cx="11846564" cy="2601309"/>
        </p:xfrm>
        <a:graphic>
          <a:graphicData uri="http://schemas.openxmlformats.org/drawingml/2006/table">
            <a:tbl>
              <a:tblPr firstRow="1" firstCol="1" lastRow="1" lastCol="1" bandRow="1" bandCol="1"/>
              <a:tblGrid>
                <a:gridCol w="563915">
                  <a:extLst>
                    <a:ext uri="{9D8B030D-6E8A-4147-A177-3AD203B41FA5}">
                      <a16:colId xmlns:a16="http://schemas.microsoft.com/office/drawing/2014/main" val="2849218127"/>
                    </a:ext>
                  </a:extLst>
                </a:gridCol>
                <a:gridCol w="563915">
                  <a:extLst>
                    <a:ext uri="{9D8B030D-6E8A-4147-A177-3AD203B41FA5}">
                      <a16:colId xmlns:a16="http://schemas.microsoft.com/office/drawing/2014/main" val="1966824067"/>
                    </a:ext>
                  </a:extLst>
                </a:gridCol>
                <a:gridCol w="563915">
                  <a:extLst>
                    <a:ext uri="{9D8B030D-6E8A-4147-A177-3AD203B41FA5}">
                      <a16:colId xmlns:a16="http://schemas.microsoft.com/office/drawing/2014/main" val="2862407351"/>
                    </a:ext>
                  </a:extLst>
                </a:gridCol>
                <a:gridCol w="563915">
                  <a:extLst>
                    <a:ext uri="{9D8B030D-6E8A-4147-A177-3AD203B41FA5}">
                      <a16:colId xmlns:a16="http://schemas.microsoft.com/office/drawing/2014/main" val="1321297356"/>
                    </a:ext>
                  </a:extLst>
                </a:gridCol>
                <a:gridCol w="563915">
                  <a:extLst>
                    <a:ext uri="{9D8B030D-6E8A-4147-A177-3AD203B41FA5}">
                      <a16:colId xmlns:a16="http://schemas.microsoft.com/office/drawing/2014/main" val="2704175587"/>
                    </a:ext>
                  </a:extLst>
                </a:gridCol>
                <a:gridCol w="563915">
                  <a:extLst>
                    <a:ext uri="{9D8B030D-6E8A-4147-A177-3AD203B41FA5}">
                      <a16:colId xmlns:a16="http://schemas.microsoft.com/office/drawing/2014/main" val="1833881726"/>
                    </a:ext>
                  </a:extLst>
                </a:gridCol>
                <a:gridCol w="563915">
                  <a:extLst>
                    <a:ext uri="{9D8B030D-6E8A-4147-A177-3AD203B41FA5}">
                      <a16:colId xmlns:a16="http://schemas.microsoft.com/office/drawing/2014/main" val="2874993780"/>
                    </a:ext>
                  </a:extLst>
                </a:gridCol>
                <a:gridCol w="563915">
                  <a:extLst>
                    <a:ext uri="{9D8B030D-6E8A-4147-A177-3AD203B41FA5}">
                      <a16:colId xmlns:a16="http://schemas.microsoft.com/office/drawing/2014/main" val="4143790586"/>
                    </a:ext>
                  </a:extLst>
                </a:gridCol>
                <a:gridCol w="563915">
                  <a:extLst>
                    <a:ext uri="{9D8B030D-6E8A-4147-A177-3AD203B41FA5}">
                      <a16:colId xmlns:a16="http://schemas.microsoft.com/office/drawing/2014/main" val="254008631"/>
                    </a:ext>
                  </a:extLst>
                </a:gridCol>
                <a:gridCol w="563915">
                  <a:extLst>
                    <a:ext uri="{9D8B030D-6E8A-4147-A177-3AD203B41FA5}">
                      <a16:colId xmlns:a16="http://schemas.microsoft.com/office/drawing/2014/main" val="2632985627"/>
                    </a:ext>
                  </a:extLst>
                </a:gridCol>
                <a:gridCol w="965638">
                  <a:extLst>
                    <a:ext uri="{9D8B030D-6E8A-4147-A177-3AD203B41FA5}">
                      <a16:colId xmlns:a16="http://schemas.microsoft.com/office/drawing/2014/main" val="2208797167"/>
                    </a:ext>
                  </a:extLst>
                </a:gridCol>
                <a:gridCol w="965638">
                  <a:extLst>
                    <a:ext uri="{9D8B030D-6E8A-4147-A177-3AD203B41FA5}">
                      <a16:colId xmlns:a16="http://schemas.microsoft.com/office/drawing/2014/main" val="2849565503"/>
                    </a:ext>
                  </a:extLst>
                </a:gridCol>
                <a:gridCol w="965638">
                  <a:extLst>
                    <a:ext uri="{9D8B030D-6E8A-4147-A177-3AD203B41FA5}">
                      <a16:colId xmlns:a16="http://schemas.microsoft.com/office/drawing/2014/main" val="2960040052"/>
                    </a:ext>
                  </a:extLst>
                </a:gridCol>
                <a:gridCol w="965638">
                  <a:extLst>
                    <a:ext uri="{9D8B030D-6E8A-4147-A177-3AD203B41FA5}">
                      <a16:colId xmlns:a16="http://schemas.microsoft.com/office/drawing/2014/main" val="283774090"/>
                    </a:ext>
                  </a:extLst>
                </a:gridCol>
                <a:gridCol w="1308538">
                  <a:extLst>
                    <a:ext uri="{9D8B030D-6E8A-4147-A177-3AD203B41FA5}">
                      <a16:colId xmlns:a16="http://schemas.microsoft.com/office/drawing/2014/main" val="186097033"/>
                    </a:ext>
                  </a:extLst>
                </a:gridCol>
                <a:gridCol w="1036324">
                  <a:extLst>
                    <a:ext uri="{9D8B030D-6E8A-4147-A177-3AD203B41FA5}">
                      <a16:colId xmlns:a16="http://schemas.microsoft.com/office/drawing/2014/main" val="625440612"/>
                    </a:ext>
                  </a:extLst>
                </a:gridCol>
              </a:tblGrid>
              <a:tr h="2601309">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學年度</a:t>
                      </a: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學期</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學院</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開課系</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所</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開課學制</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當</a:t>
                      </a: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期課</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號</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課程名稱</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開課總</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時</a:t>
                      </a: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數</a:t>
                      </a:r>
                      <a:r>
                        <a:rPr lang="en-US"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整學期</a:t>
                      </a: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補助與否</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補助單位</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smtClean="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補助類型</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業界教師姓名</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業界教師任職單位</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業界教師職稱</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業界教師</a:t>
                      </a:r>
                    </a:p>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授課時數</a:t>
                      </a: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
                      </a:r>
                      <a:b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b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整學期</a:t>
                      </a: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業界專家鐘點費</a:t>
                      </a:r>
                    </a:p>
                    <a:p>
                      <a:pPr algn="ctr">
                        <a:spcAft>
                          <a:spcPts val="0"/>
                        </a:spcAft>
                      </a:pP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總金額</a:t>
                      </a:r>
                      <a:r>
                        <a:rPr lang="en-US"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600" kern="100" dirty="0">
                        <a:solidFill>
                          <a:schemeClr val="bg1">
                            <a:lumMod val="50000"/>
                          </a:schemeClr>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備註</a:t>
                      </a:r>
                    </a:p>
                  </a:txBody>
                  <a:tcPr marL="68580" marR="685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07137062"/>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8</a:t>
            </a:fld>
            <a:endParaRPr lang="zh-TW" altLang="en-US"/>
          </a:p>
        </p:txBody>
      </p:sp>
    </p:spTree>
    <p:extLst>
      <p:ext uri="{BB962C8B-B14F-4D97-AF65-F5344CB8AC3E}">
        <p14:creationId xmlns:p14="http://schemas.microsoft.com/office/powerpoint/2010/main" val="1105612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表</a:t>
            </a:r>
            <a:r>
              <a:rPr lang="en-US" altLang="zh-TW" dirty="0"/>
              <a:t>4-2-10 </a:t>
            </a:r>
            <a:r>
              <a:rPr lang="zh-TW" altLang="en-US" dirty="0"/>
              <a:t>總量系所</a:t>
            </a:r>
            <a:r>
              <a:rPr lang="en-US" altLang="zh-TW" dirty="0"/>
              <a:t>/</a:t>
            </a:r>
            <a:r>
              <a:rPr lang="zh-TW" altLang="en-US" dirty="0"/>
              <a:t>學位學程類別代碼表</a:t>
            </a:r>
          </a:p>
        </p:txBody>
      </p:sp>
      <p:sp>
        <p:nvSpPr>
          <p:cNvPr id="4" name="內容版面配置區 3"/>
          <p:cNvSpPr>
            <a:spLocks noGrp="1"/>
          </p:cNvSpPr>
          <p:nvPr>
            <p:ph sz="quarter" idx="14"/>
          </p:nvPr>
        </p:nvSpPr>
        <p:spPr/>
        <p:txBody>
          <a:bodyPr>
            <a:normAutofit fontScale="92500" lnSpcReduction="10000"/>
          </a:bodyPr>
          <a:lstStyle/>
          <a:p>
            <a:pPr marL="0" indent="0" latinLnBrk="1">
              <a:lnSpc>
                <a:spcPct val="100000"/>
              </a:lnSpc>
              <a:spcBef>
                <a:spcPts val="600"/>
              </a:spcBef>
              <a:buNone/>
              <a:defRPr/>
            </a:pPr>
            <a:r>
              <a:rPr lang="en-US" altLang="zh-TW" b="1" dirty="0">
                <a:solidFill>
                  <a:prstClr val="black"/>
                </a:solidFill>
                <a:latin typeface="微軟正黑體" panose="020B0604030504040204" pitchFamily="34" charset="-120"/>
              </a:rPr>
              <a:t>【</a:t>
            </a:r>
            <a:r>
              <a:rPr lang="zh-TW" altLang="en-US" b="1" dirty="0">
                <a:solidFill>
                  <a:prstClr val="black"/>
                </a:solidFill>
                <a:latin typeface="微軟正黑體" panose="020B0604030504040204" pitchFamily="34" charset="-120"/>
              </a:rPr>
              <a:t>新增欄位</a:t>
            </a:r>
            <a:r>
              <a:rPr lang="en-US" altLang="zh-TW" b="1" dirty="0">
                <a:solidFill>
                  <a:prstClr val="black"/>
                </a:solidFill>
                <a:latin typeface="微軟正黑體" panose="020B0604030504040204" pitchFamily="34" charset="-120"/>
              </a:rPr>
              <a:t>】</a:t>
            </a:r>
            <a:r>
              <a:rPr lang="zh-TW" altLang="en-US" b="1" dirty="0" smtClean="0">
                <a:solidFill>
                  <a:prstClr val="black"/>
                </a:solidFill>
                <a:latin typeface="微軟正黑體" panose="020B0604030504040204" pitchFamily="34" charset="-120"/>
              </a:rPr>
              <a:t>：</a:t>
            </a:r>
            <a:r>
              <a:rPr lang="zh-TW" altLang="en-US" b="1" dirty="0">
                <a:solidFill>
                  <a:srgbClr val="FF0000"/>
                </a:solidFill>
                <a:latin typeface="微軟正黑體" panose="020B0604030504040204" pitchFamily="34" charset="-120"/>
              </a:rPr>
              <a:t>所系科</a:t>
            </a:r>
            <a:r>
              <a:rPr lang="zh-TW" altLang="en-US" b="1" dirty="0" smtClean="0">
                <a:solidFill>
                  <a:srgbClr val="FF0000"/>
                </a:solidFill>
                <a:latin typeface="微軟正黑體" panose="020B0604030504040204" pitchFamily="34" charset="-120"/>
              </a:rPr>
              <a:t>分級</a:t>
            </a:r>
            <a:endParaRPr lang="en-US" altLang="zh-TW" b="1" dirty="0">
              <a:solidFill>
                <a:srgbClr val="FF0000"/>
              </a:solidFill>
              <a:latin typeface="微軟正黑體" panose="020B0604030504040204" pitchFamily="34" charset="-120"/>
            </a:endParaRPr>
          </a:p>
          <a:p>
            <a:pPr latinLnBrk="1">
              <a:spcBef>
                <a:spcPts val="600"/>
              </a:spcBef>
              <a:defRPr/>
            </a:pPr>
            <a:r>
              <a:rPr lang="zh-TW" altLang="en-US" b="1" dirty="0">
                <a:solidFill>
                  <a:srgbClr val="FF0000"/>
                </a:solidFill>
                <a:latin typeface="微軟正黑體" panose="020B0604030504040204" pitchFamily="34" charset="-120"/>
              </a:rPr>
              <a:t>私立技專校</a:t>
            </a:r>
            <a:r>
              <a:rPr lang="zh-TW" altLang="en-US" b="1" dirty="0" smtClean="0">
                <a:solidFill>
                  <a:srgbClr val="FF0000"/>
                </a:solidFill>
                <a:latin typeface="微軟正黑體" panose="020B0604030504040204" pitchFamily="34" charset="-120"/>
              </a:rPr>
              <a:t>院，</a:t>
            </a:r>
            <a:r>
              <a:rPr lang="zh-TW" altLang="en-US" b="1" dirty="0">
                <a:solidFill>
                  <a:srgbClr val="FF0000"/>
                </a:solidFill>
                <a:latin typeface="微軟正黑體" panose="020B0604030504040204" pitchFamily="34" charset="-120"/>
              </a:rPr>
              <a:t>此欄位必填。</a:t>
            </a:r>
          </a:p>
          <a:p>
            <a:pPr latinLnBrk="1">
              <a:lnSpc>
                <a:spcPct val="100000"/>
              </a:lnSpc>
              <a:spcBef>
                <a:spcPts val="600"/>
              </a:spcBef>
              <a:defRPr/>
            </a:pPr>
            <a:r>
              <a:rPr lang="zh-TW" altLang="en-US" dirty="0" smtClean="0">
                <a:solidFill>
                  <a:prstClr val="black"/>
                </a:solidFill>
                <a:latin typeface="微軟正黑體" panose="020B0604030504040204" pitchFamily="34" charset="-120"/>
              </a:rPr>
              <a:t>請</a:t>
            </a:r>
            <a:r>
              <a:rPr lang="zh-TW" altLang="en-US" dirty="0">
                <a:solidFill>
                  <a:prstClr val="black"/>
                </a:solidFill>
                <a:latin typeface="微軟正黑體" panose="020B0604030504040204" pitchFamily="34" charset="-120"/>
              </a:rPr>
              <a:t>學校</a:t>
            </a:r>
            <a:r>
              <a:rPr lang="zh-TW" altLang="en-US" dirty="0" smtClean="0">
                <a:solidFill>
                  <a:prstClr val="black"/>
                </a:solidFill>
                <a:latin typeface="微軟正黑體" panose="020B0604030504040204" pitchFamily="34" charset="-120"/>
              </a:rPr>
              <a:t>依</a:t>
            </a:r>
            <a:r>
              <a:rPr lang="zh-TW" altLang="en-US" dirty="0">
                <a:solidFill>
                  <a:prstClr val="black"/>
                </a:solidFill>
                <a:latin typeface="微軟正黑體" panose="020B0604030504040204" pitchFamily="34" charset="-120"/>
              </a:rPr>
              <a:t>所系科</a:t>
            </a:r>
            <a:r>
              <a:rPr lang="zh-TW" altLang="en-US" dirty="0" smtClean="0">
                <a:solidFill>
                  <a:prstClr val="black"/>
                </a:solidFill>
                <a:latin typeface="微軟正黑體" panose="020B0604030504040204" pitchFamily="34" charset="-120"/>
              </a:rPr>
              <a:t>分級進行勾選，所系科分級</a:t>
            </a:r>
            <a:r>
              <a:rPr lang="zh-TW" altLang="en-US" dirty="0">
                <a:solidFill>
                  <a:prstClr val="black"/>
                </a:solidFill>
                <a:latin typeface="微軟正黑體" panose="020B0604030504040204" pitchFamily="34" charset="-120"/>
              </a:rPr>
              <a:t>為</a:t>
            </a:r>
            <a:r>
              <a:rPr lang="en-US" altLang="zh-TW" dirty="0">
                <a:solidFill>
                  <a:prstClr val="black"/>
                </a:solidFill>
                <a:latin typeface="微軟正黑體" panose="020B0604030504040204" pitchFamily="34" charset="-120"/>
              </a:rPr>
              <a:t>『</a:t>
            </a:r>
            <a:r>
              <a:rPr lang="zh-TW" altLang="en-US" dirty="0">
                <a:solidFill>
                  <a:prstClr val="black"/>
                </a:solidFill>
                <a:latin typeface="微軟正黑體" panose="020B0604030504040204" pitchFamily="34" charset="-120"/>
              </a:rPr>
              <a:t>甲</a:t>
            </a:r>
            <a:r>
              <a:rPr lang="en-US" altLang="zh-TW" dirty="0">
                <a:solidFill>
                  <a:prstClr val="black"/>
                </a:solidFill>
                <a:latin typeface="微軟正黑體" panose="020B0604030504040204" pitchFamily="34" charset="-120"/>
              </a:rPr>
              <a:t>』</a:t>
            </a:r>
            <a:r>
              <a:rPr lang="zh-TW" altLang="en-US" dirty="0">
                <a:solidFill>
                  <a:prstClr val="black"/>
                </a:solidFill>
                <a:latin typeface="微軟正黑體" panose="020B0604030504040204" pitchFamily="34" charset="-120"/>
              </a:rPr>
              <a:t>、</a:t>
            </a:r>
            <a:r>
              <a:rPr lang="en-US" altLang="zh-TW" dirty="0">
                <a:solidFill>
                  <a:prstClr val="black"/>
                </a:solidFill>
                <a:latin typeface="微軟正黑體" panose="020B0604030504040204" pitchFamily="34" charset="-120"/>
              </a:rPr>
              <a:t>『</a:t>
            </a:r>
            <a:r>
              <a:rPr lang="zh-TW" altLang="en-US" dirty="0">
                <a:solidFill>
                  <a:prstClr val="black"/>
                </a:solidFill>
                <a:latin typeface="微軟正黑體" panose="020B0604030504040204" pitchFamily="34" charset="-120"/>
              </a:rPr>
              <a:t>乙</a:t>
            </a:r>
            <a:r>
              <a:rPr lang="en-US" altLang="zh-TW" dirty="0">
                <a:solidFill>
                  <a:prstClr val="black"/>
                </a:solidFill>
                <a:latin typeface="微軟正黑體" panose="020B0604030504040204" pitchFamily="34" charset="-120"/>
              </a:rPr>
              <a:t>』</a:t>
            </a:r>
            <a:r>
              <a:rPr lang="zh-TW" altLang="en-US" dirty="0">
                <a:solidFill>
                  <a:prstClr val="black"/>
                </a:solidFill>
                <a:latin typeface="微軟正黑體" panose="020B0604030504040204" pitchFamily="34" charset="-120"/>
              </a:rPr>
              <a:t>。</a:t>
            </a:r>
            <a:r>
              <a:rPr lang="en-US" altLang="zh-TW" dirty="0">
                <a:solidFill>
                  <a:prstClr val="black"/>
                </a:solidFill>
                <a:latin typeface="微軟正黑體" panose="020B0604030504040204" pitchFamily="34" charset="-120"/>
              </a:rPr>
              <a:t>(</a:t>
            </a:r>
            <a:r>
              <a:rPr lang="zh-TW" altLang="en-US" dirty="0">
                <a:solidFill>
                  <a:prstClr val="black"/>
                </a:solidFill>
                <a:latin typeface="微軟正黑體" panose="020B0604030504040204" pitchFamily="34" charset="-120"/>
              </a:rPr>
              <a:t>不得空白</a:t>
            </a:r>
            <a:r>
              <a:rPr lang="en-US" altLang="zh-TW" dirty="0">
                <a:solidFill>
                  <a:prstClr val="black"/>
                </a:solidFill>
                <a:latin typeface="微軟正黑體" panose="020B0604030504040204" pitchFamily="34" charset="-120"/>
              </a:rPr>
              <a:t>)</a:t>
            </a:r>
          </a:p>
          <a:p>
            <a:pPr latinLnBrk="1">
              <a:lnSpc>
                <a:spcPct val="100000"/>
              </a:lnSpc>
              <a:spcBef>
                <a:spcPts val="600"/>
              </a:spcBef>
              <a:defRPr/>
            </a:pPr>
            <a:r>
              <a:rPr lang="zh-TW" altLang="en-US" dirty="0" smtClean="0">
                <a:solidFill>
                  <a:prstClr val="black"/>
                </a:solidFill>
                <a:latin typeface="微軟正黑體" panose="020B0604030504040204" pitchFamily="34" charset="-120"/>
              </a:rPr>
              <a:t>甲級</a:t>
            </a:r>
            <a:r>
              <a:rPr lang="zh-TW" altLang="en-US" dirty="0">
                <a:solidFill>
                  <a:prstClr val="black"/>
                </a:solidFill>
                <a:latin typeface="微軟正黑體" panose="020B0604030504040204" pitchFamily="34" charset="-120"/>
              </a:rPr>
              <a:t>含工業、海事、醫技、藥學及護理類。</a:t>
            </a:r>
          </a:p>
          <a:p>
            <a:pPr latinLnBrk="1">
              <a:lnSpc>
                <a:spcPct val="100000"/>
              </a:lnSpc>
              <a:spcBef>
                <a:spcPts val="600"/>
              </a:spcBef>
              <a:defRPr/>
            </a:pPr>
            <a:r>
              <a:rPr lang="zh-TW" altLang="en-US" dirty="0" smtClean="0">
                <a:solidFill>
                  <a:prstClr val="black"/>
                </a:solidFill>
                <a:latin typeface="微軟正黑體" panose="020B0604030504040204" pitchFamily="34" charset="-120"/>
              </a:rPr>
              <a:t>乙</a:t>
            </a:r>
            <a:r>
              <a:rPr lang="zh-TW" altLang="en-US" dirty="0">
                <a:solidFill>
                  <a:prstClr val="black"/>
                </a:solidFill>
                <a:latin typeface="微軟正黑體" panose="020B0604030504040204" pitchFamily="34" charset="-120"/>
              </a:rPr>
              <a:t>級含商業、語文、音樂、藝術、家政及其他類</a:t>
            </a:r>
            <a:r>
              <a:rPr lang="zh-TW" altLang="en-US" dirty="0" smtClean="0">
                <a:solidFill>
                  <a:prstClr val="black"/>
                </a:solidFill>
                <a:latin typeface="微軟正黑體" panose="020B0604030504040204" pitchFamily="34" charset="-120"/>
              </a:rPr>
              <a:t>。</a:t>
            </a:r>
            <a:endParaRPr lang="en-US" altLang="zh-TW" dirty="0" smtClean="0">
              <a:solidFill>
                <a:prstClr val="black"/>
              </a:solidFill>
              <a:latin typeface="微軟正黑體" panose="020B0604030504040204" pitchFamily="34" charset="-120"/>
            </a:endParaRPr>
          </a:p>
          <a:p>
            <a:pPr latinLnBrk="1">
              <a:lnSpc>
                <a:spcPct val="100000"/>
              </a:lnSpc>
              <a:spcBef>
                <a:spcPts val="600"/>
              </a:spcBef>
              <a:defRPr/>
            </a:pPr>
            <a:endParaRPr lang="en-US" altLang="zh-TW" dirty="0">
              <a:solidFill>
                <a:prstClr val="black"/>
              </a:solidFill>
              <a:latin typeface="微軟正黑體" panose="020B0604030504040204" pitchFamily="34" charset="-120"/>
            </a:endParaRPr>
          </a:p>
          <a:p>
            <a:pPr latinLnBrk="1">
              <a:lnSpc>
                <a:spcPct val="100000"/>
              </a:lnSpc>
              <a:spcBef>
                <a:spcPts val="600"/>
              </a:spcBef>
              <a:defRPr/>
            </a:pPr>
            <a:endParaRPr lang="zh-TW" altLang="en-US" dirty="0">
              <a:solidFill>
                <a:prstClr val="black"/>
              </a:solidFill>
              <a:latin typeface="微軟正黑體" panose="020B0604030504040204" pitchFamily="34" charset="-120"/>
            </a:endParaRPr>
          </a:p>
          <a:p>
            <a:pPr marL="0" indent="0" algn="r">
              <a:spcBef>
                <a:spcPts val="600"/>
              </a:spcBef>
              <a:buNone/>
              <a:defRPr/>
            </a:pPr>
            <a:r>
              <a:rPr lang="en-US" altLang="zh-TW" sz="1800" kern="100" dirty="0" smtClean="0">
                <a:latin typeface="微軟正黑體" panose="020B0604030504040204" pitchFamily="34" charset="-120"/>
              </a:rPr>
              <a:t>【110</a:t>
            </a:r>
            <a:r>
              <a:rPr lang="zh-TW" altLang="en-US" sz="1800" kern="100" dirty="0" smtClean="0">
                <a:latin typeface="微軟正黑體" panose="020B0604030504040204" pitchFamily="34" charset="-120"/>
              </a:rPr>
              <a:t>年</a:t>
            </a:r>
            <a:r>
              <a:rPr lang="en-US" altLang="zh-TW" sz="1800" kern="100" dirty="0" smtClean="0">
                <a:latin typeface="微軟正黑體" panose="020B0604030504040204" pitchFamily="34" charset="-120"/>
              </a:rPr>
              <a:t>3</a:t>
            </a:r>
            <a:r>
              <a:rPr lang="zh-TW" altLang="en-US" sz="1800" kern="100" dirty="0" smtClean="0">
                <a:latin typeface="微軟正黑體" panose="020B0604030504040204" pitchFamily="34" charset="-120"/>
              </a:rPr>
              <a:t>月</a:t>
            </a:r>
            <a:r>
              <a:rPr lang="zh-TW" altLang="en-US" sz="1800" kern="100" dirty="0">
                <a:latin typeface="微軟正黑體" panose="020B0604030504040204" pitchFamily="34" charset="-120"/>
              </a:rPr>
              <a:t>因應「獎勵補助工作小組」</a:t>
            </a:r>
            <a:r>
              <a:rPr lang="zh-TW" altLang="en-US" sz="1800" kern="100" dirty="0" smtClean="0">
                <a:latin typeface="微軟正黑體" panose="020B0604030504040204" pitchFamily="34" charset="-120"/>
              </a:rPr>
              <a:t>需求新增欄位</a:t>
            </a:r>
            <a:r>
              <a:rPr lang="en-US" altLang="zh-TW" sz="1800" kern="100" dirty="0" smtClean="0">
                <a:latin typeface="微軟正黑體" panose="020B0604030504040204" pitchFamily="34" charset="-120"/>
              </a:rPr>
              <a:t>】</a:t>
            </a:r>
            <a:endParaRPr lang="en-US" altLang="zh-TW" sz="1800" kern="100" dirty="0">
              <a:latin typeface="微軟正黑體" panose="020B0604030504040204" pitchFamily="34" charset="-120"/>
            </a:endParaRPr>
          </a:p>
          <a:p>
            <a:pPr>
              <a:spcBef>
                <a:spcPts val="600"/>
              </a:spcBef>
            </a:pPr>
            <a:endParaRPr lang="zh-TW" altLang="en-US" dirty="0"/>
          </a:p>
        </p:txBody>
      </p:sp>
      <p:sp>
        <p:nvSpPr>
          <p:cNvPr id="5" name="文字版面配置區 4"/>
          <p:cNvSpPr>
            <a:spLocks noGrp="1"/>
          </p:cNvSpPr>
          <p:nvPr>
            <p:ph type="body" sz="quarter" idx="15"/>
          </p:nvPr>
        </p:nvSpPr>
        <p:spPr/>
        <p:txBody>
          <a:bodyPr/>
          <a:lstStyle/>
          <a:p>
            <a:r>
              <a:rPr lang="en-US" altLang="zh-TW" dirty="0" smtClean="0"/>
              <a:t>05</a:t>
            </a:r>
            <a:endParaRPr lang="zh-TW" altLang="en-US" dirty="0"/>
          </a:p>
        </p:txBody>
      </p:sp>
      <p:graphicFrame>
        <p:nvGraphicFramePr>
          <p:cNvPr id="7" name="內容版面配置區 6"/>
          <p:cNvGraphicFramePr>
            <a:graphicFrameLocks noGrp="1"/>
          </p:cNvGraphicFramePr>
          <p:nvPr>
            <p:ph sz="quarter" idx="13"/>
            <p:extLst>
              <p:ext uri="{D42A27DB-BD31-4B8C-83A1-F6EECF244321}">
                <p14:modId xmlns:p14="http://schemas.microsoft.com/office/powerpoint/2010/main" val="802959056"/>
              </p:ext>
            </p:extLst>
          </p:nvPr>
        </p:nvGraphicFramePr>
        <p:xfrm>
          <a:off x="162561" y="1135118"/>
          <a:ext cx="11846557" cy="2506716"/>
        </p:xfrm>
        <a:graphic>
          <a:graphicData uri="http://schemas.openxmlformats.org/drawingml/2006/table">
            <a:tbl>
              <a:tblPr firstRow="1" firstCol="1" bandRow="1"/>
              <a:tblGrid>
                <a:gridCol w="2108319">
                  <a:extLst>
                    <a:ext uri="{9D8B030D-6E8A-4147-A177-3AD203B41FA5}">
                      <a16:colId xmlns:a16="http://schemas.microsoft.com/office/drawing/2014/main" val="81312866"/>
                    </a:ext>
                  </a:extLst>
                </a:gridCol>
                <a:gridCol w="2108319">
                  <a:extLst>
                    <a:ext uri="{9D8B030D-6E8A-4147-A177-3AD203B41FA5}">
                      <a16:colId xmlns:a16="http://schemas.microsoft.com/office/drawing/2014/main" val="2504659017"/>
                    </a:ext>
                  </a:extLst>
                </a:gridCol>
                <a:gridCol w="2108319">
                  <a:extLst>
                    <a:ext uri="{9D8B030D-6E8A-4147-A177-3AD203B41FA5}">
                      <a16:colId xmlns:a16="http://schemas.microsoft.com/office/drawing/2014/main" val="2056421740"/>
                    </a:ext>
                  </a:extLst>
                </a:gridCol>
                <a:gridCol w="2278109">
                  <a:extLst>
                    <a:ext uri="{9D8B030D-6E8A-4147-A177-3AD203B41FA5}">
                      <a16:colId xmlns:a16="http://schemas.microsoft.com/office/drawing/2014/main" val="953668730"/>
                    </a:ext>
                  </a:extLst>
                </a:gridCol>
                <a:gridCol w="3243491">
                  <a:extLst>
                    <a:ext uri="{9D8B030D-6E8A-4147-A177-3AD203B41FA5}">
                      <a16:colId xmlns:a16="http://schemas.microsoft.com/office/drawing/2014/main" val="1160229052"/>
                    </a:ext>
                  </a:extLst>
                </a:gridCol>
              </a:tblGrid>
              <a:tr h="2506716">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學年度</a:t>
                      </a:r>
                      <a:r>
                        <a:rPr lang="en-US"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學期</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學院</a:t>
                      </a:r>
                      <a:endParaRPr lang="zh-TW" sz="2400" kern="10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系所</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400" b="1" kern="100" dirty="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所系科</a:t>
                      </a:r>
                      <a:r>
                        <a:rPr lang="zh-TW" sz="2400" b="1" kern="10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分級</a:t>
                      </a:r>
                      <a:endParaRPr lang="zh-TW" sz="24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總量系所</a:t>
                      </a:r>
                      <a:r>
                        <a:rPr lang="en-US"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a:t>
                      </a:r>
                      <a:r>
                        <a:rPr lang="zh-TW" sz="2400" kern="100" dirty="0">
                          <a:solidFill>
                            <a:schemeClr val="bg1">
                              <a:lumMod val="50000"/>
                            </a:schemeClr>
                          </a:solidFill>
                          <a:effectLst/>
                          <a:latin typeface="Calibri" panose="020F0502020204030204" pitchFamily="34" charset="0"/>
                          <a:ea typeface="標楷體" panose="03000509000000000000" pitchFamily="65" charset="-120"/>
                          <a:cs typeface="Times New Roman" panose="02020603050405020304" pitchFamily="18" charset="0"/>
                        </a:rPr>
                        <a:t>學位學程類別</a:t>
                      </a:r>
                      <a:endParaRPr lang="zh-TW" sz="2400" kern="100" dirty="0">
                        <a:solidFill>
                          <a:schemeClr val="bg1">
                            <a:lumMod val="50000"/>
                          </a:schemeClr>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7348880"/>
                  </a:ext>
                </a:extLst>
              </a:tr>
            </a:tbl>
          </a:graphicData>
        </a:graphic>
      </p:graphicFrame>
      <p:sp>
        <p:nvSpPr>
          <p:cNvPr id="3" name="投影片編號版面配置區 2"/>
          <p:cNvSpPr>
            <a:spLocks noGrp="1"/>
          </p:cNvSpPr>
          <p:nvPr>
            <p:ph type="sldNum" sz="quarter" idx="12"/>
          </p:nvPr>
        </p:nvSpPr>
        <p:spPr/>
        <p:txBody>
          <a:bodyPr/>
          <a:lstStyle/>
          <a:p>
            <a:fld id="{D4B37BC5-01F3-4DA6-AE9F-6749599A3EE9}" type="slidenum">
              <a:rPr lang="zh-TW" altLang="en-US" smtClean="0"/>
              <a:t>9</a:t>
            </a:fld>
            <a:endParaRPr lang="zh-TW" altLang="en-US"/>
          </a:p>
        </p:txBody>
      </p:sp>
    </p:spTree>
    <p:extLst>
      <p:ext uri="{BB962C8B-B14F-4D97-AF65-F5344CB8AC3E}">
        <p14:creationId xmlns:p14="http://schemas.microsoft.com/office/powerpoint/2010/main" val="3087171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3630</TotalTime>
  <Words>5683</Words>
  <Application>Microsoft Office PowerPoint</Application>
  <PresentationFormat>寬螢幕</PresentationFormat>
  <Paragraphs>911</Paragraphs>
  <Slides>33</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33</vt:i4>
      </vt:variant>
    </vt:vector>
  </HeadingPairs>
  <TitlesOfParts>
    <vt:vector size="43" baseType="lpstr">
      <vt:lpstr>等线</vt:lpstr>
      <vt:lpstr>Roboto Bold</vt:lpstr>
      <vt:lpstr>微軟正黑體</vt:lpstr>
      <vt:lpstr>新細明體</vt:lpstr>
      <vt:lpstr>標楷體</vt:lpstr>
      <vt:lpstr>Arial</vt:lpstr>
      <vt:lpstr>Calibri</vt:lpstr>
      <vt:lpstr>Times New Roman</vt:lpstr>
      <vt:lpstr>Wingdings</vt:lpstr>
      <vt:lpstr>Office 佈景主題</vt:lpstr>
      <vt:lpstr>PowerPoint 簡報</vt:lpstr>
      <vt:lpstr>表1-1 教師基本資料表</vt:lpstr>
      <vt:lpstr>表3-5 實際開課結構統計表</vt:lpstr>
      <vt:lpstr>新表3-5-3 專任教師減授時數調查表</vt:lpstr>
      <vt:lpstr>新表3-5-3 專任教師減授時數調查表</vt:lpstr>
      <vt:lpstr>新表3-5-3 專任教師減授時數調查表</vt:lpstr>
      <vt:lpstr>新表3-5-3 專任教師減授時數調查表</vt:lpstr>
      <vt:lpstr>表3-7業界專家協同教學課程明細表</vt:lpstr>
      <vt:lpstr>表4-2-10 總量系所/學位學程類別代碼表</vt:lpstr>
      <vt:lpstr>表4-2-11 學生修讀科技相關課程情形資料表</vt:lpstr>
      <vt:lpstr>表4-2-11 學生修讀科技相關課程情形資料表</vt:lpstr>
      <vt:lpstr>表4-2-11 學生修讀科技相關課程情形資料表</vt:lpstr>
      <vt:lpstr>新表4-2-13全學年全部學分實習學生人數統計表</vt:lpstr>
      <vt:lpstr>新表4-2-13全學年全部學分實習學生人數統計表</vt:lpstr>
      <vt:lpstr>新表4-2-13全學年全部學分實習學生人數統計表</vt:lpstr>
      <vt:lpstr>新表4-2-13全學年全部學分實習學生人數統計表</vt:lpstr>
      <vt:lpstr>新表4-2-13全學年全部學分實習學生人數統計表</vt:lpstr>
      <vt:lpstr>新表4-2-13全學年全部學分實習學生人數統計表</vt:lpstr>
      <vt:lpstr>新表4-2-13全學年全部學分實習學生人數統計表</vt:lpstr>
      <vt:lpstr>新表4-2-13全學年全部學分實習學生人數統計表</vt:lpstr>
      <vt:lpstr>表4-4-1 休、退學人數暨原因資料表</vt:lpstr>
      <vt:lpstr>表4-4-1 休、退學人數暨原因資料表</vt:lpstr>
      <vt:lpstr>表4-4-1 休、退學人數暨原因資料表</vt:lpstr>
      <vt:lpstr>表4-8-1學生參與競賽資料表</vt:lpstr>
      <vt:lpstr>表7-2 學校學生輔導資料表</vt:lpstr>
      <vt:lpstr>表14-5各種智慧財產權衍生運用總金額表</vt:lpstr>
      <vt:lpstr>表14-5各種智慧財產權衍生運用總金額表</vt:lpstr>
      <vt:lpstr>表14-8 大學校院推動創新育成及技術移轉績效表</vt:lpstr>
      <vt:lpstr>表14-10學校衍生企業明細表</vt:lpstr>
      <vt:lpstr>表14-10-1學校合作企業新事業部門明細表</vt:lpstr>
      <vt:lpstr>PowerPoint 簡報</vt:lpstr>
      <vt:lpstr>表1-1教師基本資料表</vt:lpstr>
      <vt:lpstr>表13-1 學校基本資料表</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宛諭 李</dc:creator>
  <cp:lastModifiedBy>user</cp:lastModifiedBy>
  <cp:revision>120</cp:revision>
  <cp:lastPrinted>2021-01-15T06:42:31Z</cp:lastPrinted>
  <dcterms:created xsi:type="dcterms:W3CDTF">2021-01-12T02:33:10Z</dcterms:created>
  <dcterms:modified xsi:type="dcterms:W3CDTF">2021-02-20T02:11:52Z</dcterms:modified>
</cp:coreProperties>
</file>