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81" r:id="rId2"/>
    <p:sldId id="389" r:id="rId3"/>
    <p:sldId id="339" r:id="rId4"/>
    <p:sldId id="361" r:id="rId5"/>
    <p:sldId id="362" r:id="rId6"/>
    <p:sldId id="360" r:id="rId7"/>
    <p:sldId id="366" r:id="rId8"/>
    <p:sldId id="363" r:id="rId9"/>
    <p:sldId id="364" r:id="rId10"/>
    <p:sldId id="390" r:id="rId11"/>
    <p:sldId id="391" r:id="rId12"/>
    <p:sldId id="394" r:id="rId13"/>
    <p:sldId id="397" r:id="rId14"/>
    <p:sldId id="355" r:id="rId15"/>
    <p:sldId id="356" r:id="rId16"/>
    <p:sldId id="395" r:id="rId17"/>
    <p:sldId id="367" r:id="rId18"/>
    <p:sldId id="368" r:id="rId19"/>
    <p:sldId id="370" r:id="rId20"/>
    <p:sldId id="371" r:id="rId21"/>
    <p:sldId id="374" r:id="rId22"/>
    <p:sldId id="372" r:id="rId23"/>
    <p:sldId id="373" r:id="rId24"/>
    <p:sldId id="284" r:id="rId25"/>
    <p:sldId id="357" r:id="rId26"/>
    <p:sldId id="285" r:id="rId27"/>
    <p:sldId id="358" r:id="rId28"/>
    <p:sldId id="375" r:id="rId29"/>
    <p:sldId id="388" r:id="rId30"/>
    <p:sldId id="386" r:id="rId31"/>
    <p:sldId id="387" r:id="rId32"/>
    <p:sldId id="359" r:id="rId33"/>
    <p:sldId id="376" r:id="rId34"/>
    <p:sldId id="378" r:id="rId35"/>
    <p:sldId id="379" r:id="rId36"/>
    <p:sldId id="380" r:id="rId37"/>
    <p:sldId id="405" r:id="rId38"/>
    <p:sldId id="398" r:id="rId39"/>
    <p:sldId id="401" r:id="rId40"/>
    <p:sldId id="402" r:id="rId41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開場" id="{91613D0E-2F60-45C3-9180-559C580422DE}">
          <p14:sldIdLst/>
        </p14:section>
        <p14:section name="1作業時程" id="{9F25C41B-BACA-4E15-BA33-D7A049D1BFCA}">
          <p14:sldIdLst/>
        </p14:section>
        <p14:section name="2來文修正排行榜" id="{85A18E27-C0C5-44EE-A077-3E5CB14E2264}">
          <p14:sldIdLst/>
        </p14:section>
        <p14:section name="3表冊異動" id="{2A5194C1-3B1F-4D27-9CEC-A83F38451B80}">
          <p14:sldIdLst>
            <p14:sldId id="381"/>
            <p14:sldId id="389"/>
            <p14:sldId id="339"/>
            <p14:sldId id="361"/>
            <p14:sldId id="362"/>
            <p14:sldId id="360"/>
            <p14:sldId id="366"/>
            <p14:sldId id="363"/>
            <p14:sldId id="364"/>
            <p14:sldId id="390"/>
            <p14:sldId id="391"/>
            <p14:sldId id="394"/>
            <p14:sldId id="397"/>
            <p14:sldId id="355"/>
            <p14:sldId id="356"/>
            <p14:sldId id="395"/>
            <p14:sldId id="367"/>
            <p14:sldId id="368"/>
            <p14:sldId id="370"/>
            <p14:sldId id="371"/>
            <p14:sldId id="374"/>
            <p14:sldId id="372"/>
            <p14:sldId id="373"/>
            <p14:sldId id="284"/>
            <p14:sldId id="357"/>
            <p14:sldId id="285"/>
            <p14:sldId id="358"/>
            <p14:sldId id="375"/>
            <p14:sldId id="388"/>
            <p14:sldId id="386"/>
            <p14:sldId id="387"/>
            <p14:sldId id="359"/>
            <p14:sldId id="376"/>
            <p14:sldId id="378"/>
            <p14:sldId id="379"/>
            <p14:sldId id="380"/>
          </p14:sldIdLst>
        </p14:section>
        <p14:section name="4下期預告" id="{77B2E3B4-E225-4CB9-AEA4-E56EFF57F48D}">
          <p14:sldIdLst>
            <p14:sldId id="405"/>
            <p14:sldId id="398"/>
            <p14:sldId id="401"/>
            <p14:sldId id="402"/>
          </p14:sldIdLst>
        </p14:section>
        <p14:section name="6聯絡資訊" id="{5B106FA2-640C-48B6-B986-73FB24A943E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CB9"/>
    <a:srgbClr val="ADDD8E"/>
    <a:srgbClr val="D9F0A3"/>
    <a:srgbClr val="5B9BD5"/>
    <a:srgbClr val="004529"/>
    <a:srgbClr val="E5E5E5"/>
    <a:srgbClr val="FFFFE5"/>
    <a:srgbClr val="41AB5D"/>
    <a:srgbClr val="238443"/>
    <a:srgbClr val="006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7E66-3F5C-4904-B5C5-18C97F4E1829}" type="datetimeFigureOut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10EBA-6524-432F-B1B7-97555015D0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26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1A50-C26C-4C2E-8537-C722BC8C7E78}" type="datetimeFigureOut">
              <a:rPr lang="zh-TW" altLang="en-US" smtClean="0"/>
              <a:t>2021/9/6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2836-289B-4A25-A8F6-F44FECB183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89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"/>
          <p:cNvGrpSpPr>
            <a:grpSpLocks/>
          </p:cNvGrpSpPr>
          <p:nvPr userDrawn="1"/>
        </p:nvGrpSpPr>
        <p:grpSpPr bwMode="auto">
          <a:xfrm>
            <a:off x="0" y="0"/>
            <a:ext cx="11696700" cy="6858000"/>
            <a:chOff x="0" y="-4087"/>
            <a:chExt cx="11696700" cy="6283320"/>
          </a:xfrm>
        </p:grpSpPr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0" y="476440"/>
              <a:ext cx="11696700" cy="5343455"/>
            </a:xfrm>
            <a:custGeom>
              <a:avLst/>
              <a:gdLst>
                <a:gd name="T0" fmla="*/ 0 w 4756"/>
                <a:gd name="T1" fmla="*/ 0 h 2239"/>
                <a:gd name="T2" fmla="*/ 2147483646 w 4756"/>
                <a:gd name="T3" fmla="*/ 0 h 2239"/>
                <a:gd name="T4" fmla="*/ 2147483646 w 4756"/>
                <a:gd name="T5" fmla="*/ 2147483646 h 2239"/>
                <a:gd name="T6" fmla="*/ 2147483646 w 4756"/>
                <a:gd name="T7" fmla="*/ 2147483646 h 2239"/>
                <a:gd name="T8" fmla="*/ 0 w 4756"/>
                <a:gd name="T9" fmla="*/ 2147483646 h 2239"/>
                <a:gd name="T10" fmla="*/ 0 w 4756"/>
                <a:gd name="T11" fmla="*/ 0 h 2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56" h="2239">
                  <a:moveTo>
                    <a:pt x="0" y="0"/>
                  </a:moveTo>
                  <a:lnTo>
                    <a:pt x="3897" y="0"/>
                  </a:lnTo>
                  <a:lnTo>
                    <a:pt x="4756" y="1121"/>
                  </a:lnTo>
                  <a:lnTo>
                    <a:pt x="3897" y="2239"/>
                  </a:lnTo>
                  <a:lnTo>
                    <a:pt x="0" y="2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8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>
                <a:ln>
                  <a:solidFill>
                    <a:srgbClr val="004529"/>
                  </a:solidFill>
                </a:ln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942716" y="-4087"/>
              <a:ext cx="4620789" cy="6283320"/>
            </a:xfrm>
            <a:custGeom>
              <a:avLst/>
              <a:gdLst>
                <a:gd name="T0" fmla="*/ 0 w 1940"/>
                <a:gd name="T1" fmla="*/ 0 h 3040"/>
                <a:gd name="T2" fmla="*/ 2147483646 w 1940"/>
                <a:gd name="T3" fmla="*/ 0 h 3040"/>
                <a:gd name="T4" fmla="*/ 2147483646 w 1940"/>
                <a:gd name="T5" fmla="*/ 2147483646 h 3040"/>
                <a:gd name="T6" fmla="*/ 2147483646 w 1940"/>
                <a:gd name="T7" fmla="*/ 2147483646 h 3040"/>
                <a:gd name="T8" fmla="*/ 2147483646 w 1940"/>
                <a:gd name="T9" fmla="*/ 2147483646 h 3040"/>
                <a:gd name="T10" fmla="*/ 0 w 1940"/>
                <a:gd name="T11" fmla="*/ 2147483646 h 3040"/>
                <a:gd name="T12" fmla="*/ 2147483646 w 1940"/>
                <a:gd name="T13" fmla="*/ 2147483646 h 3040"/>
                <a:gd name="T14" fmla="*/ 0 w 1940"/>
                <a:gd name="T15" fmla="*/ 0 h 3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0" h="3040">
                  <a:moveTo>
                    <a:pt x="0" y="0"/>
                  </a:moveTo>
                  <a:lnTo>
                    <a:pt x="774" y="0"/>
                  </a:lnTo>
                  <a:lnTo>
                    <a:pt x="1938" y="1537"/>
                  </a:lnTo>
                  <a:lnTo>
                    <a:pt x="1940" y="1537"/>
                  </a:lnTo>
                  <a:lnTo>
                    <a:pt x="774" y="3040"/>
                  </a:lnTo>
                  <a:lnTo>
                    <a:pt x="0" y="3040"/>
                  </a:lnTo>
                  <a:lnTo>
                    <a:pt x="1167" y="1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D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>
                <a:ln>
                  <a:solidFill>
                    <a:srgbClr val="004529"/>
                  </a:solidFill>
                </a:ln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058" y="2235200"/>
            <a:ext cx="7612822" cy="2387600"/>
          </a:xfrm>
        </p:spPr>
        <p:txBody>
          <a:bodyPr anchor="t">
            <a:normAutofit/>
          </a:bodyPr>
          <a:lstStyle>
            <a:lvl1pPr algn="ctr">
              <a:defRPr sz="65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7521" y="3429000"/>
            <a:ext cx="9144000" cy="462280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ln>
                  <a:solidFill>
                    <a:srgbClr val="004529"/>
                  </a:solidFill>
                </a:ln>
                <a:solidFill>
                  <a:srgbClr val="FFFF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15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7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87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44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05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0"/>
          <p:cNvSpPr/>
          <p:nvPr userDrawn="1"/>
        </p:nvSpPr>
        <p:spPr>
          <a:xfrm>
            <a:off x="0" y="-12700"/>
            <a:ext cx="1566863" cy="9556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0 w 3036849"/>
              <a:gd name="connsiteY3" fmla="*/ 1174390 h 1182250"/>
              <a:gd name="connsiteX4" fmla="*/ 0 w 3036849"/>
              <a:gd name="connsiteY4" fmla="*/ 7860 h 1182250"/>
              <a:gd name="connsiteX5" fmla="*/ 2367755 w 3036849"/>
              <a:gd name="connsiteY5" fmla="*/ 7860 h 1182250"/>
              <a:gd name="connsiteX6" fmla="*/ 2445724 w 3036849"/>
              <a:gd name="connsiteY6" fmla="*/ 0 h 1182250"/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0 w 3036849"/>
              <a:gd name="connsiteY3" fmla="*/ 1174390 h 1182250"/>
              <a:gd name="connsiteX4" fmla="*/ 0 w 3036849"/>
              <a:gd name="connsiteY4" fmla="*/ 7860 h 1182250"/>
              <a:gd name="connsiteX5" fmla="*/ 2445724 w 3036849"/>
              <a:gd name="connsiteY5" fmla="*/ 0 h 1182250"/>
              <a:gd name="connsiteX0" fmla="*/ 2445724 w 3036849"/>
              <a:gd name="connsiteY0" fmla="*/ 3031 h 1174390"/>
              <a:gd name="connsiteX1" fmla="*/ 3036849 w 3036849"/>
              <a:gd name="connsiteY1" fmla="*/ 583265 h 1174390"/>
              <a:gd name="connsiteX2" fmla="*/ 2445724 w 3036849"/>
              <a:gd name="connsiteY2" fmla="*/ 1174390 h 1174390"/>
              <a:gd name="connsiteX3" fmla="*/ 0 w 3036849"/>
              <a:gd name="connsiteY3" fmla="*/ 1166530 h 1174390"/>
              <a:gd name="connsiteX4" fmla="*/ 0 w 3036849"/>
              <a:gd name="connsiteY4" fmla="*/ 0 h 1174390"/>
              <a:gd name="connsiteX5" fmla="*/ 2445724 w 3036849"/>
              <a:gd name="connsiteY5" fmla="*/ 3031 h 1174390"/>
              <a:gd name="connsiteX0" fmla="*/ 2445724 w 3036872"/>
              <a:gd name="connsiteY0" fmla="*/ 3031 h 1166530"/>
              <a:gd name="connsiteX1" fmla="*/ 3036849 w 3036872"/>
              <a:gd name="connsiteY1" fmla="*/ 583265 h 1166530"/>
              <a:gd name="connsiteX2" fmla="*/ 2463015 w 3036872"/>
              <a:gd name="connsiteY2" fmla="*/ 1163499 h 1166530"/>
              <a:gd name="connsiteX3" fmla="*/ 0 w 3036872"/>
              <a:gd name="connsiteY3" fmla="*/ 1166530 h 1166530"/>
              <a:gd name="connsiteX4" fmla="*/ 0 w 3036872"/>
              <a:gd name="connsiteY4" fmla="*/ 0 h 1166530"/>
              <a:gd name="connsiteX5" fmla="*/ 2445724 w 3036872"/>
              <a:gd name="connsiteY5" fmla="*/ 3031 h 116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872" h="1166530">
                <a:moveTo>
                  <a:pt x="2445724" y="3031"/>
                </a:moveTo>
                <a:cubicBezTo>
                  <a:pt x="2772193" y="3031"/>
                  <a:pt x="3033967" y="389854"/>
                  <a:pt x="3036849" y="583265"/>
                </a:cubicBezTo>
                <a:cubicBezTo>
                  <a:pt x="3039731" y="776676"/>
                  <a:pt x="2789484" y="1163499"/>
                  <a:pt x="2463015" y="1163499"/>
                </a:cubicBezTo>
                <a:lnTo>
                  <a:pt x="0" y="1166530"/>
                </a:lnTo>
                <a:lnTo>
                  <a:pt x="0" y="0"/>
                </a:lnTo>
                <a:lnTo>
                  <a:pt x="2445724" y="3031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3" name="任意多边形 21"/>
          <p:cNvSpPr/>
          <p:nvPr userDrawn="1"/>
        </p:nvSpPr>
        <p:spPr>
          <a:xfrm rot="10800000">
            <a:off x="1673225" y="-11113"/>
            <a:ext cx="10529888" cy="954088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16539100 w 19575949"/>
              <a:gd name="connsiteY4" fmla="*/ 1174390 h 1182250"/>
              <a:gd name="connsiteX5" fmla="*/ 0 w 19575949"/>
              <a:gd name="connsiteY5" fmla="*/ 112703 h 1182250"/>
              <a:gd name="connsiteX6" fmla="*/ 18906855 w 19575949"/>
              <a:gd name="connsiteY6" fmla="*/ 7860 h 1182250"/>
              <a:gd name="connsiteX7" fmla="*/ 18984824 w 19575949"/>
              <a:gd name="connsiteY7" fmla="*/ 0 h 1182250"/>
              <a:gd name="connsiteX0" fmla="*/ 18984826 w 19575951"/>
              <a:gd name="connsiteY0" fmla="*/ 0 h 1182250"/>
              <a:gd name="connsiteX1" fmla="*/ 19575951 w 19575951"/>
              <a:gd name="connsiteY1" fmla="*/ 591125 h 1182250"/>
              <a:gd name="connsiteX2" fmla="*/ 18984826 w 19575951"/>
              <a:gd name="connsiteY2" fmla="*/ 1182250 h 1182250"/>
              <a:gd name="connsiteX3" fmla="*/ 18906857 w 19575951"/>
              <a:gd name="connsiteY3" fmla="*/ 1174390 h 1182250"/>
              <a:gd name="connsiteX4" fmla="*/ 0 w 19575951"/>
              <a:gd name="connsiteY4" fmla="*/ 1148181 h 1182250"/>
              <a:gd name="connsiteX5" fmla="*/ 2 w 19575951"/>
              <a:gd name="connsiteY5" fmla="*/ 112703 h 1182250"/>
              <a:gd name="connsiteX6" fmla="*/ 18906857 w 19575951"/>
              <a:gd name="connsiteY6" fmla="*/ 7860 h 1182250"/>
              <a:gd name="connsiteX7" fmla="*/ 18984826 w 19575951"/>
              <a:gd name="connsiteY7" fmla="*/ 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6348 w 19575949"/>
              <a:gd name="connsiteY4" fmla="*/ 1177340 h 1182250"/>
              <a:gd name="connsiteX5" fmla="*/ 0 w 19575949"/>
              <a:gd name="connsiteY5" fmla="*/ 112703 h 1182250"/>
              <a:gd name="connsiteX6" fmla="*/ 18906855 w 19575949"/>
              <a:gd name="connsiteY6" fmla="*/ 7860 h 1182250"/>
              <a:gd name="connsiteX7" fmla="*/ 18984824 w 19575949"/>
              <a:gd name="connsiteY7" fmla="*/ 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6348 w 19575949"/>
              <a:gd name="connsiteY4" fmla="*/ 1177340 h 1182250"/>
              <a:gd name="connsiteX5" fmla="*/ 0 w 19575949"/>
              <a:gd name="connsiteY5" fmla="*/ 112703 h 1182250"/>
              <a:gd name="connsiteX6" fmla="*/ 18984824 w 19575949"/>
              <a:gd name="connsiteY6" fmla="*/ 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6 w 19575949"/>
              <a:gd name="connsiteY3" fmla="*/ 1174390 h 1182250"/>
              <a:gd name="connsiteX4" fmla="*/ 6348 w 19575949"/>
              <a:gd name="connsiteY4" fmla="*/ 1177340 h 1182250"/>
              <a:gd name="connsiteX5" fmla="*/ 0 w 19575949"/>
              <a:gd name="connsiteY5" fmla="*/ 112703 h 1182250"/>
              <a:gd name="connsiteX6" fmla="*/ 18984824 w 19575949"/>
              <a:gd name="connsiteY6" fmla="*/ 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6348 w 19575949"/>
              <a:gd name="connsiteY3" fmla="*/ 1177340 h 1182250"/>
              <a:gd name="connsiteX4" fmla="*/ 0 w 19575949"/>
              <a:gd name="connsiteY4" fmla="*/ 112703 h 1182250"/>
              <a:gd name="connsiteX5" fmla="*/ 18984824 w 19575949"/>
              <a:gd name="connsiteY5" fmla="*/ 0 h 1182250"/>
              <a:gd name="connsiteX0" fmla="*/ 18993124 w 19584249"/>
              <a:gd name="connsiteY0" fmla="*/ 7101 h 1189351"/>
              <a:gd name="connsiteX1" fmla="*/ 19584249 w 19584249"/>
              <a:gd name="connsiteY1" fmla="*/ 598226 h 1189351"/>
              <a:gd name="connsiteX2" fmla="*/ 18993124 w 19584249"/>
              <a:gd name="connsiteY2" fmla="*/ 1189351 h 1189351"/>
              <a:gd name="connsiteX3" fmla="*/ 14648 w 19584249"/>
              <a:gd name="connsiteY3" fmla="*/ 1184441 h 1189351"/>
              <a:gd name="connsiteX4" fmla="*/ 0 w 19584249"/>
              <a:gd name="connsiteY4" fmla="*/ 0 h 1189351"/>
              <a:gd name="connsiteX5" fmla="*/ 18993124 w 19584249"/>
              <a:gd name="connsiteY5" fmla="*/ 7101 h 1189351"/>
              <a:gd name="connsiteX0" fmla="*/ 18993124 w 19584249"/>
              <a:gd name="connsiteY0" fmla="*/ 7101 h 1189887"/>
              <a:gd name="connsiteX1" fmla="*/ 19584249 w 19584249"/>
              <a:gd name="connsiteY1" fmla="*/ 598226 h 1189887"/>
              <a:gd name="connsiteX2" fmla="*/ 18993124 w 19584249"/>
              <a:gd name="connsiteY2" fmla="*/ 1189351 h 1189887"/>
              <a:gd name="connsiteX3" fmla="*/ 662141 w 19584249"/>
              <a:gd name="connsiteY3" fmla="*/ 1189887 h 1189887"/>
              <a:gd name="connsiteX4" fmla="*/ 0 w 19584249"/>
              <a:gd name="connsiteY4" fmla="*/ 0 h 1189887"/>
              <a:gd name="connsiteX5" fmla="*/ 18993124 w 19584249"/>
              <a:gd name="connsiteY5" fmla="*/ 7101 h 1189887"/>
              <a:gd name="connsiteX0" fmla="*/ 18993124 w 19584249"/>
              <a:gd name="connsiteY0" fmla="*/ 7101 h 1189887"/>
              <a:gd name="connsiteX1" fmla="*/ 19584249 w 19584249"/>
              <a:gd name="connsiteY1" fmla="*/ 598226 h 1189887"/>
              <a:gd name="connsiteX2" fmla="*/ 18993124 w 19584249"/>
              <a:gd name="connsiteY2" fmla="*/ 1189351 h 1189887"/>
              <a:gd name="connsiteX3" fmla="*/ 662141 w 19584249"/>
              <a:gd name="connsiteY3" fmla="*/ 1189887 h 1189887"/>
              <a:gd name="connsiteX4" fmla="*/ 0 w 19584249"/>
              <a:gd name="connsiteY4" fmla="*/ 0 h 1189887"/>
              <a:gd name="connsiteX5" fmla="*/ 18993124 w 19584249"/>
              <a:gd name="connsiteY5" fmla="*/ 7101 h 1189887"/>
              <a:gd name="connsiteX0" fmla="*/ 18993124 w 19584249"/>
              <a:gd name="connsiteY0" fmla="*/ 7101 h 1189887"/>
              <a:gd name="connsiteX1" fmla="*/ 19584249 w 19584249"/>
              <a:gd name="connsiteY1" fmla="*/ 598226 h 1189887"/>
              <a:gd name="connsiteX2" fmla="*/ 18993124 w 19584249"/>
              <a:gd name="connsiteY2" fmla="*/ 1189351 h 1189887"/>
              <a:gd name="connsiteX3" fmla="*/ 662141 w 19584249"/>
              <a:gd name="connsiteY3" fmla="*/ 1189887 h 1189887"/>
              <a:gd name="connsiteX4" fmla="*/ 0 w 19584249"/>
              <a:gd name="connsiteY4" fmla="*/ 0 h 1189887"/>
              <a:gd name="connsiteX5" fmla="*/ 18993124 w 19584249"/>
              <a:gd name="connsiteY5" fmla="*/ 7101 h 1189887"/>
              <a:gd name="connsiteX0" fmla="*/ 19003380 w 19594505"/>
              <a:gd name="connsiteY0" fmla="*/ 7101 h 1189351"/>
              <a:gd name="connsiteX1" fmla="*/ 19594505 w 19594505"/>
              <a:gd name="connsiteY1" fmla="*/ 598226 h 1189351"/>
              <a:gd name="connsiteX2" fmla="*/ 19003380 w 19594505"/>
              <a:gd name="connsiteY2" fmla="*/ 1189351 h 1189351"/>
              <a:gd name="connsiteX3" fmla="*/ 0 w 19594505"/>
              <a:gd name="connsiteY3" fmla="*/ 1184442 h 1189351"/>
              <a:gd name="connsiteX4" fmla="*/ 10256 w 19594505"/>
              <a:gd name="connsiteY4" fmla="*/ 0 h 1189351"/>
              <a:gd name="connsiteX5" fmla="*/ 19003380 w 19594505"/>
              <a:gd name="connsiteY5" fmla="*/ 7101 h 1189351"/>
              <a:gd name="connsiteX0" fmla="*/ 19003380 w 19594505"/>
              <a:gd name="connsiteY0" fmla="*/ 17893 h 1200143"/>
              <a:gd name="connsiteX1" fmla="*/ 19594505 w 19594505"/>
              <a:gd name="connsiteY1" fmla="*/ 609018 h 1200143"/>
              <a:gd name="connsiteX2" fmla="*/ 19003380 w 19594505"/>
              <a:gd name="connsiteY2" fmla="*/ 1200143 h 1200143"/>
              <a:gd name="connsiteX3" fmla="*/ 0 w 19594505"/>
              <a:gd name="connsiteY3" fmla="*/ 1195234 h 1200143"/>
              <a:gd name="connsiteX4" fmla="*/ 681962 w 19594505"/>
              <a:gd name="connsiteY4" fmla="*/ 0 h 1200143"/>
              <a:gd name="connsiteX5" fmla="*/ 19003380 w 19594505"/>
              <a:gd name="connsiteY5" fmla="*/ 17893 h 1200143"/>
              <a:gd name="connsiteX0" fmla="*/ 19003380 w 19594505"/>
              <a:gd name="connsiteY0" fmla="*/ 17893 h 1200143"/>
              <a:gd name="connsiteX1" fmla="*/ 19594505 w 19594505"/>
              <a:gd name="connsiteY1" fmla="*/ 609018 h 1200143"/>
              <a:gd name="connsiteX2" fmla="*/ 19003380 w 19594505"/>
              <a:gd name="connsiteY2" fmla="*/ 1200143 h 1200143"/>
              <a:gd name="connsiteX3" fmla="*/ 0 w 19594505"/>
              <a:gd name="connsiteY3" fmla="*/ 1195234 h 1200143"/>
              <a:gd name="connsiteX4" fmla="*/ 681962 w 19594505"/>
              <a:gd name="connsiteY4" fmla="*/ 0 h 1200143"/>
              <a:gd name="connsiteX5" fmla="*/ 19003380 w 19594505"/>
              <a:gd name="connsiteY5" fmla="*/ 17893 h 1200143"/>
              <a:gd name="connsiteX0" fmla="*/ 19003380 w 19594505"/>
              <a:gd name="connsiteY0" fmla="*/ 17893 h 1200143"/>
              <a:gd name="connsiteX1" fmla="*/ 19594505 w 19594505"/>
              <a:gd name="connsiteY1" fmla="*/ 609018 h 1200143"/>
              <a:gd name="connsiteX2" fmla="*/ 19003380 w 19594505"/>
              <a:gd name="connsiteY2" fmla="*/ 1200143 h 1200143"/>
              <a:gd name="connsiteX3" fmla="*/ 0 w 19594505"/>
              <a:gd name="connsiteY3" fmla="*/ 1195234 h 1200143"/>
              <a:gd name="connsiteX4" fmla="*/ 681962 w 19594505"/>
              <a:gd name="connsiteY4" fmla="*/ 0 h 1200143"/>
              <a:gd name="connsiteX5" fmla="*/ 19003380 w 19594505"/>
              <a:gd name="connsiteY5" fmla="*/ 17893 h 1200143"/>
              <a:gd name="connsiteX0" fmla="*/ 19003380 w 19594505"/>
              <a:gd name="connsiteY0" fmla="*/ 1705 h 1183955"/>
              <a:gd name="connsiteX1" fmla="*/ 19594505 w 19594505"/>
              <a:gd name="connsiteY1" fmla="*/ 592830 h 1183955"/>
              <a:gd name="connsiteX2" fmla="*/ 19003380 w 19594505"/>
              <a:gd name="connsiteY2" fmla="*/ 1183955 h 1183955"/>
              <a:gd name="connsiteX3" fmla="*/ 0 w 19594505"/>
              <a:gd name="connsiteY3" fmla="*/ 1179046 h 1183955"/>
              <a:gd name="connsiteX4" fmla="*/ 35136 w 19594505"/>
              <a:gd name="connsiteY4" fmla="*/ 0 h 1183955"/>
              <a:gd name="connsiteX5" fmla="*/ 19003380 w 19594505"/>
              <a:gd name="connsiteY5" fmla="*/ 1705 h 1183955"/>
              <a:gd name="connsiteX0" fmla="*/ 18968244 w 19559369"/>
              <a:gd name="connsiteY0" fmla="*/ 1705 h 1183955"/>
              <a:gd name="connsiteX1" fmla="*/ 19559369 w 19559369"/>
              <a:gd name="connsiteY1" fmla="*/ 592830 h 1183955"/>
              <a:gd name="connsiteX2" fmla="*/ 18968244 w 19559369"/>
              <a:gd name="connsiteY2" fmla="*/ 1183955 h 1183955"/>
              <a:gd name="connsiteX3" fmla="*/ 512178 w 19559369"/>
              <a:gd name="connsiteY3" fmla="*/ 1044153 h 1183955"/>
              <a:gd name="connsiteX4" fmla="*/ 0 w 19559369"/>
              <a:gd name="connsiteY4" fmla="*/ 0 h 1183955"/>
              <a:gd name="connsiteX5" fmla="*/ 18968244 w 19559369"/>
              <a:gd name="connsiteY5" fmla="*/ 1705 h 1183955"/>
              <a:gd name="connsiteX0" fmla="*/ 18968244 w 19559369"/>
              <a:gd name="connsiteY0" fmla="*/ 1705 h 1183955"/>
              <a:gd name="connsiteX1" fmla="*/ 19559369 w 19559369"/>
              <a:gd name="connsiteY1" fmla="*/ 592830 h 1183955"/>
              <a:gd name="connsiteX2" fmla="*/ 18968244 w 19559369"/>
              <a:gd name="connsiteY2" fmla="*/ 1183955 h 1183955"/>
              <a:gd name="connsiteX3" fmla="*/ 1358026 w 19559369"/>
              <a:gd name="connsiteY3" fmla="*/ 947030 h 1183955"/>
              <a:gd name="connsiteX4" fmla="*/ 0 w 19559369"/>
              <a:gd name="connsiteY4" fmla="*/ 0 h 1183955"/>
              <a:gd name="connsiteX5" fmla="*/ 18968244 w 19559369"/>
              <a:gd name="connsiteY5" fmla="*/ 1705 h 1183955"/>
              <a:gd name="connsiteX0" fmla="*/ 18968244 w 19559369"/>
              <a:gd name="connsiteY0" fmla="*/ 1705 h 1183955"/>
              <a:gd name="connsiteX1" fmla="*/ 19559369 w 19559369"/>
              <a:gd name="connsiteY1" fmla="*/ 592830 h 1183955"/>
              <a:gd name="connsiteX2" fmla="*/ 18968244 w 19559369"/>
              <a:gd name="connsiteY2" fmla="*/ 1183955 h 1183955"/>
              <a:gd name="connsiteX3" fmla="*/ 1358026 w 19559369"/>
              <a:gd name="connsiteY3" fmla="*/ 947030 h 1183955"/>
              <a:gd name="connsiteX4" fmla="*/ 711200 w 19559369"/>
              <a:gd name="connsiteY4" fmla="*/ 501805 h 1183955"/>
              <a:gd name="connsiteX5" fmla="*/ 0 w 19559369"/>
              <a:gd name="connsiteY5" fmla="*/ 0 h 1183955"/>
              <a:gd name="connsiteX6" fmla="*/ 18968244 w 19559369"/>
              <a:gd name="connsiteY6" fmla="*/ 1705 h 1183955"/>
              <a:gd name="connsiteX0" fmla="*/ 18968244 w 19559369"/>
              <a:gd name="connsiteY0" fmla="*/ 1705 h 1183955"/>
              <a:gd name="connsiteX1" fmla="*/ 19559369 w 19559369"/>
              <a:gd name="connsiteY1" fmla="*/ 592830 h 1183955"/>
              <a:gd name="connsiteX2" fmla="*/ 18968244 w 19559369"/>
              <a:gd name="connsiteY2" fmla="*/ 1183955 h 1183955"/>
              <a:gd name="connsiteX3" fmla="*/ 1358026 w 19559369"/>
              <a:gd name="connsiteY3" fmla="*/ 947030 h 1183955"/>
              <a:gd name="connsiteX4" fmla="*/ 0 w 19559369"/>
              <a:gd name="connsiteY4" fmla="*/ 0 h 1183955"/>
              <a:gd name="connsiteX5" fmla="*/ 18968244 w 19559369"/>
              <a:gd name="connsiteY5" fmla="*/ 1705 h 1183955"/>
              <a:gd name="connsiteX0" fmla="*/ 18986796 w 19577921"/>
              <a:gd name="connsiteY0" fmla="*/ 1705 h 1189839"/>
              <a:gd name="connsiteX1" fmla="*/ 19577921 w 19577921"/>
              <a:gd name="connsiteY1" fmla="*/ 592830 h 1189839"/>
              <a:gd name="connsiteX2" fmla="*/ 18986796 w 19577921"/>
              <a:gd name="connsiteY2" fmla="*/ 1183955 h 1189839"/>
              <a:gd name="connsiteX3" fmla="*/ 0 w 19577921"/>
              <a:gd name="connsiteY3" fmla="*/ 1189839 h 1189839"/>
              <a:gd name="connsiteX4" fmla="*/ 18552 w 19577921"/>
              <a:gd name="connsiteY4" fmla="*/ 0 h 1189839"/>
              <a:gd name="connsiteX5" fmla="*/ 18986796 w 19577921"/>
              <a:gd name="connsiteY5" fmla="*/ 1705 h 1189839"/>
              <a:gd name="connsiteX0" fmla="*/ 18986796 w 19577921"/>
              <a:gd name="connsiteY0" fmla="*/ 1705 h 1189839"/>
              <a:gd name="connsiteX1" fmla="*/ 19577921 w 19577921"/>
              <a:gd name="connsiteY1" fmla="*/ 592830 h 1189839"/>
              <a:gd name="connsiteX2" fmla="*/ 18986796 w 19577921"/>
              <a:gd name="connsiteY2" fmla="*/ 1183955 h 1189839"/>
              <a:gd name="connsiteX3" fmla="*/ 0 w 19577921"/>
              <a:gd name="connsiteY3" fmla="*/ 1189839 h 1189839"/>
              <a:gd name="connsiteX4" fmla="*/ 1967 w 19577921"/>
              <a:gd name="connsiteY4" fmla="*/ 0 h 1189839"/>
              <a:gd name="connsiteX5" fmla="*/ 18986796 w 19577921"/>
              <a:gd name="connsiteY5" fmla="*/ 1705 h 118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7921" h="1189839">
                <a:moveTo>
                  <a:pt x="18986796" y="1705"/>
                </a:moveTo>
                <a:cubicBezTo>
                  <a:pt x="19313265" y="1705"/>
                  <a:pt x="19577921" y="266361"/>
                  <a:pt x="19577921" y="592830"/>
                </a:cubicBezTo>
                <a:cubicBezTo>
                  <a:pt x="19577921" y="919299"/>
                  <a:pt x="19313265" y="1183955"/>
                  <a:pt x="18986796" y="1183955"/>
                </a:cubicBezTo>
                <a:lnTo>
                  <a:pt x="0" y="1189839"/>
                </a:lnTo>
                <a:cubicBezTo>
                  <a:pt x="656" y="793226"/>
                  <a:pt x="1311" y="396613"/>
                  <a:pt x="1967" y="0"/>
                </a:cubicBezTo>
                <a:lnTo>
                  <a:pt x="18986796" y="1705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9334500" y="6362700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369EF2-77D1-43E4-85C1-AA3A565F65CF}" type="slidenum"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40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06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203112" cy="956256"/>
            <a:chOff x="0" y="1137955"/>
            <a:chExt cx="12203112" cy="95625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137955"/>
              <a:ext cx="1089472" cy="955675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 userDrawn="1"/>
          </p:nvSpPr>
          <p:spPr>
            <a:xfrm>
              <a:off x="612215" y="1139429"/>
              <a:ext cx="954514" cy="954514"/>
            </a:xfrm>
            <a:prstGeom prst="ellipse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 userDrawn="1"/>
          </p:nvSpPr>
          <p:spPr>
            <a:xfrm>
              <a:off x="1673225" y="1139697"/>
              <a:ext cx="954514" cy="954514"/>
            </a:xfrm>
            <a:prstGeom prst="ellipse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2150481" y="1137955"/>
              <a:ext cx="10052631" cy="955675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/>
          <a:lstStyle>
            <a:lvl1pPr>
              <a:defRPr>
                <a:solidFill>
                  <a:srgbClr val="FFFFE5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2043984" y="1280160"/>
            <a:ext cx="9355535" cy="4632959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566863" cy="955675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3945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203112" cy="956256"/>
            <a:chOff x="0" y="1137955"/>
            <a:chExt cx="12203112" cy="95625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137955"/>
              <a:ext cx="1089472" cy="955675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 userDrawn="1"/>
          </p:nvSpPr>
          <p:spPr>
            <a:xfrm>
              <a:off x="612215" y="1139429"/>
              <a:ext cx="954514" cy="954514"/>
            </a:xfrm>
            <a:prstGeom prst="ellipse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 userDrawn="1"/>
          </p:nvSpPr>
          <p:spPr>
            <a:xfrm>
              <a:off x="1673225" y="1139697"/>
              <a:ext cx="954514" cy="954514"/>
            </a:xfrm>
            <a:prstGeom prst="ellipse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2150481" y="1137955"/>
              <a:ext cx="10052631" cy="955675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/>
          <a:lstStyle>
            <a:lvl1pPr>
              <a:defRPr>
                <a:solidFill>
                  <a:srgbClr val="FFFFE5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566863" cy="955675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023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0" y="3810000"/>
            <a:ext cx="12192000" cy="3048000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>
            <a:noFill/>
          </a:ln>
        </p:spPr>
        <p:txBody>
          <a:bodyPr lIns="96393" tIns="48196" rIns="96393" bIns="48196"/>
          <a:lstStyle/>
          <a:p>
            <a:pPr defTabSz="12853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41A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203112" cy="956256"/>
            <a:chOff x="0" y="1137955"/>
            <a:chExt cx="12203112" cy="95625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137955"/>
              <a:ext cx="1089472" cy="955675"/>
            </a:xfrm>
            <a:prstGeom prst="rect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 userDrawn="1"/>
          </p:nvSpPr>
          <p:spPr>
            <a:xfrm>
              <a:off x="612215" y="1139429"/>
              <a:ext cx="954514" cy="954514"/>
            </a:xfrm>
            <a:prstGeom prst="ellipse">
              <a:avLst/>
            </a:prstGeom>
            <a:solidFill>
              <a:srgbClr val="ADDD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 userDrawn="1"/>
          </p:nvSpPr>
          <p:spPr>
            <a:xfrm>
              <a:off x="1673225" y="1139697"/>
              <a:ext cx="954514" cy="954514"/>
            </a:xfrm>
            <a:prstGeom prst="ellipse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2150481" y="1137955"/>
              <a:ext cx="10052631" cy="955675"/>
            </a:xfrm>
            <a:prstGeom prst="rect">
              <a:avLst/>
            </a:prstGeom>
            <a:solidFill>
              <a:srgbClr val="41AB5D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3984" y="1"/>
            <a:ext cx="9965136" cy="955674"/>
          </a:xfrm>
        </p:spPr>
        <p:txBody>
          <a:bodyPr>
            <a:normAutofit/>
          </a:bodyPr>
          <a:lstStyle>
            <a:lvl1pPr algn="l">
              <a:defRPr sz="3400">
                <a:solidFill>
                  <a:srgbClr val="FFFFE5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>
          <a:xfrm>
            <a:off x="162560" y="1280161"/>
            <a:ext cx="11846559" cy="2437260"/>
          </a:xfrm>
        </p:spPr>
        <p:txBody>
          <a:bodyPr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>
          <a:xfrm>
            <a:off x="162560" y="3840162"/>
            <a:ext cx="11846559" cy="30178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u"/>
              <a:defRPr sz="2400"/>
            </a:lvl1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1566729" cy="955675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4529"/>
                </a:solidFill>
              </a:defRPr>
            </a:lvl1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253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3163" y="1709738"/>
            <a:ext cx="763428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13162" y="4589463"/>
            <a:ext cx="763428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auto">
          <a:xfrm>
            <a:off x="693738" y="2713038"/>
            <a:ext cx="935037" cy="912812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0" y="3513138"/>
            <a:ext cx="1628775" cy="1585912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9" name="Freeform 9"/>
          <p:cNvSpPr>
            <a:spLocks/>
          </p:cNvSpPr>
          <p:nvPr userDrawn="1"/>
        </p:nvSpPr>
        <p:spPr bwMode="auto">
          <a:xfrm>
            <a:off x="0" y="4857750"/>
            <a:ext cx="1628775" cy="1587500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0" name="Freeform 10"/>
          <p:cNvSpPr>
            <a:spLocks/>
          </p:cNvSpPr>
          <p:nvPr userDrawn="1"/>
        </p:nvSpPr>
        <p:spPr bwMode="auto">
          <a:xfrm>
            <a:off x="1660525" y="4860925"/>
            <a:ext cx="2052638" cy="1997075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4218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1660525" y="2371725"/>
            <a:ext cx="1363663" cy="1328738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prstClr val="white"/>
              </a:solidFill>
              <a:latin typeface="Roboto Bold" charset="0"/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>
            <a:off x="1660525" y="3513138"/>
            <a:ext cx="1631950" cy="1585912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prstClr val="white"/>
              </a:solidFill>
              <a:latin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49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7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7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07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7BC5-01F3-4DA6-AE9F-6749599A3E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91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8" r:id="rId14"/>
    <p:sldLayoutId id="214748367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4529"/>
          </a:solidFill>
          <a:latin typeface="Arial" panose="020B0604020202020204" pitchFamily="34" charset="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</a:t>
            </a:fld>
            <a:endParaRPr lang="zh-TW" altLang="en-US"/>
          </a:p>
        </p:txBody>
      </p:sp>
      <p:grpSp>
        <p:nvGrpSpPr>
          <p:cNvPr id="19" name="群組 18"/>
          <p:cNvGrpSpPr>
            <a:grpSpLocks/>
          </p:cNvGrpSpPr>
          <p:nvPr/>
        </p:nvGrpSpPr>
        <p:grpSpPr bwMode="auto">
          <a:xfrm>
            <a:off x="4765338" y="253205"/>
            <a:ext cx="6539259" cy="6364289"/>
            <a:chOff x="4691063" y="228601"/>
            <a:chExt cx="6539258" cy="6364289"/>
          </a:xfrm>
        </p:grpSpPr>
        <p:grpSp>
          <p:nvGrpSpPr>
            <p:cNvPr id="20" name="群組 11"/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52" name="圆角矩形 36"/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53" name="圆角矩形 40"/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群組 12"/>
            <p:cNvGrpSpPr>
              <a:grpSpLocks/>
            </p:cNvGrpSpPr>
            <p:nvPr/>
          </p:nvGrpSpPr>
          <p:grpSpPr bwMode="auto">
            <a:xfrm>
              <a:off x="4691063" y="1319214"/>
              <a:ext cx="6539258" cy="911225"/>
              <a:chOff x="4917207" y="1817148"/>
              <a:chExt cx="5711392" cy="911293"/>
            </a:xfrm>
          </p:grpSpPr>
          <p:sp>
            <p:nvSpPr>
              <p:cNvPr id="50" name="圆角矩形 36"/>
              <p:cNvSpPr/>
              <p:nvPr/>
            </p:nvSpPr>
            <p:spPr>
              <a:xfrm>
                <a:off x="6226660" y="1817148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來文修正排行榜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51" name="圆角矩形 40"/>
              <p:cNvSpPr/>
              <p:nvPr/>
            </p:nvSpPr>
            <p:spPr bwMode="auto">
              <a:xfrm>
                <a:off x="4917207" y="1817148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貳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群組 13"/>
            <p:cNvGrpSpPr>
              <a:grpSpLocks/>
            </p:cNvGrpSpPr>
            <p:nvPr/>
          </p:nvGrpSpPr>
          <p:grpSpPr bwMode="auto">
            <a:xfrm>
              <a:off x="4691063" y="2409826"/>
              <a:ext cx="6539258" cy="911226"/>
              <a:chOff x="4917207" y="1817148"/>
              <a:chExt cx="5711392" cy="911294"/>
            </a:xfrm>
          </p:grpSpPr>
          <p:sp>
            <p:nvSpPr>
              <p:cNvPr id="48" name="圆角矩形 36"/>
              <p:cNvSpPr/>
              <p:nvPr/>
            </p:nvSpPr>
            <p:spPr>
              <a:xfrm>
                <a:off x="6226660" y="1817148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9" name="圆角矩形 40"/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群組 14"/>
            <p:cNvGrpSpPr>
              <a:grpSpLocks/>
            </p:cNvGrpSpPr>
            <p:nvPr/>
          </p:nvGrpSpPr>
          <p:grpSpPr bwMode="auto">
            <a:xfrm>
              <a:off x="4691063" y="4591051"/>
              <a:ext cx="6539258" cy="911225"/>
              <a:chOff x="4917207" y="1831384"/>
              <a:chExt cx="5711391" cy="911254"/>
            </a:xfrm>
          </p:grpSpPr>
          <p:sp>
            <p:nvSpPr>
              <p:cNvPr id="46" name="圆角矩形 36"/>
              <p:cNvSpPr/>
              <p:nvPr/>
            </p:nvSpPr>
            <p:spPr>
              <a:xfrm>
                <a:off x="6226660" y="183138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7" name="圆角矩形 40"/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群組 15"/>
            <p:cNvGrpSpPr>
              <a:grpSpLocks/>
            </p:cNvGrpSpPr>
            <p:nvPr/>
          </p:nvGrpSpPr>
          <p:grpSpPr bwMode="auto">
            <a:xfrm>
              <a:off x="4691063" y="5681663"/>
              <a:ext cx="6539258" cy="911227"/>
              <a:chOff x="4917207" y="1831474"/>
              <a:chExt cx="5711392" cy="911256"/>
            </a:xfrm>
          </p:grpSpPr>
          <p:sp>
            <p:nvSpPr>
              <p:cNvPr id="44" name="圆角矩形 36"/>
              <p:cNvSpPr/>
              <p:nvPr/>
            </p:nvSpPr>
            <p:spPr>
              <a:xfrm>
                <a:off x="6226660" y="1831474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聯絡資訊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5" name="圆角矩形 40"/>
              <p:cNvSpPr/>
              <p:nvPr/>
            </p:nvSpPr>
            <p:spPr bwMode="auto">
              <a:xfrm>
                <a:off x="4917207" y="1831476"/>
                <a:ext cx="1010776" cy="91125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陸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群組 15"/>
            <p:cNvGrpSpPr>
              <a:grpSpLocks/>
            </p:cNvGrpSpPr>
            <p:nvPr/>
          </p:nvGrpSpPr>
          <p:grpSpPr bwMode="auto">
            <a:xfrm>
              <a:off x="4691063" y="3500439"/>
              <a:ext cx="6539258" cy="911225"/>
              <a:chOff x="4917207" y="1823537"/>
              <a:chExt cx="5711392" cy="911254"/>
            </a:xfrm>
          </p:grpSpPr>
          <p:sp>
            <p:nvSpPr>
              <p:cNvPr id="42" name="圆角矩形 36"/>
              <p:cNvSpPr/>
              <p:nvPr/>
            </p:nvSpPr>
            <p:spPr>
              <a:xfrm>
                <a:off x="6226660" y="1823537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/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6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報表</a:t>
            </a:r>
            <a:r>
              <a:rPr lang="en-US" altLang="zh-TW" dirty="0" smtClean="0"/>
              <a:t>1-1-2 </a:t>
            </a:r>
            <a:r>
              <a:rPr lang="zh-TW" altLang="en-US" dirty="0" smtClean="0"/>
              <a:t>學校</a:t>
            </a:r>
            <a:r>
              <a:rPr lang="zh-TW" altLang="en-US" dirty="0"/>
              <a:t>專任教師兼任行政職務資訊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學年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度、姓名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本</a:t>
            </a:r>
            <a:r>
              <a:rPr lang="zh-TW" altLang="en-US" kern="100" dirty="0">
                <a:latin typeface="微軟正黑體" panose="020B0604030504040204" pitchFamily="34" charset="-120"/>
              </a:rPr>
              <a:t>報表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系統自動產生</a:t>
            </a:r>
            <a:r>
              <a:rPr lang="zh-TW" altLang="en-US" kern="100" dirty="0">
                <a:latin typeface="微軟正黑體" panose="020B0604030504040204" pitchFamily="34" charset="-120"/>
              </a:rPr>
              <a:t>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資料來源為表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1-1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及表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13-9</a:t>
            </a:r>
            <a:r>
              <a:rPr lang="zh-TW" altLang="en-US" kern="100" dirty="0">
                <a:latin typeface="微軟正黑體" panose="020B0604030504040204" pitchFamily="34" charset="-120"/>
              </a:rPr>
              <a:t>請學校於填表期間內完成確認。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latin typeface="微軟正黑體" panose="020B0604030504040204" pitchFamily="34" charset="-120"/>
              </a:rPr>
              <a:t>學年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度：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en-US" kern="100" dirty="0">
                <a:latin typeface="微軟正黑體" panose="020B0604030504040204" pitchFamily="34" charset="-120"/>
              </a:rPr>
              <a:t>月為</a:t>
            </a:r>
            <a:r>
              <a:rPr lang="en-US" altLang="zh-TW" kern="100" dirty="0">
                <a:latin typeface="微軟正黑體" panose="020B0604030504040204" pitchFamily="34" charset="-120"/>
              </a:rPr>
              <a:t>110</a:t>
            </a:r>
            <a:r>
              <a:rPr lang="zh-TW" altLang="en-US" kern="100" dirty="0">
                <a:latin typeface="微軟正黑體" panose="020B0604030504040204" pitchFamily="34" charset="-120"/>
              </a:rPr>
              <a:t>學年度上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學期資料，</a:t>
            </a:r>
            <a:r>
              <a:rPr lang="zh-TW" altLang="en-US" kern="100" dirty="0">
                <a:latin typeface="微軟正黑體" panose="020B0604030504040204" pitchFamily="34" charset="-120"/>
              </a:rPr>
              <a:t>以</a:t>
            </a:r>
            <a:r>
              <a:rPr lang="en-US" altLang="zh-TW" kern="100" dirty="0">
                <a:latin typeface="微軟正黑體" panose="020B0604030504040204" pitchFamily="34" charset="-120"/>
              </a:rPr>
              <a:t>10/15</a:t>
            </a:r>
            <a:r>
              <a:rPr lang="zh-TW" altLang="en-US" kern="100" dirty="0">
                <a:latin typeface="微軟正黑體" panose="020B0604030504040204" pitchFamily="34" charset="-120"/>
              </a:rPr>
              <a:t>為資料調查基準日。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latin typeface="微軟正黑體" panose="020B0604030504040204" pitchFamily="34" charset="-120"/>
              </a:rPr>
              <a:t>姓名：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本</a:t>
            </a:r>
            <a:r>
              <a:rPr lang="zh-TW" altLang="en-US" kern="100" dirty="0">
                <a:latin typeface="微軟正黑體" panose="020B0604030504040204" pitchFamily="34" charset="-120"/>
              </a:rPr>
              <a:t>欄位將由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1-1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教師基本資料表」</a:t>
            </a:r>
            <a:r>
              <a:rPr lang="zh-TW" altLang="en-US" kern="100" dirty="0">
                <a:latin typeface="微軟正黑體" panose="020B0604030504040204" pitchFamily="34" charset="-120"/>
              </a:rPr>
              <a:t>為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「專任教師」且「兼任行政工作」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者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匯入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姓名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10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2436548"/>
              </p:ext>
            </p:extLst>
          </p:nvPr>
        </p:nvGraphicFramePr>
        <p:xfrm>
          <a:off x="162561" y="1093861"/>
          <a:ext cx="11846562" cy="260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834">
                  <a:extLst>
                    <a:ext uri="{9D8B030D-6E8A-4147-A177-3AD203B41FA5}">
                      <a16:colId xmlns:a16="http://schemas.microsoft.com/office/drawing/2014/main" val="241547424"/>
                    </a:ext>
                  </a:extLst>
                </a:gridCol>
                <a:gridCol w="499834">
                  <a:extLst>
                    <a:ext uri="{9D8B030D-6E8A-4147-A177-3AD203B41FA5}">
                      <a16:colId xmlns:a16="http://schemas.microsoft.com/office/drawing/2014/main" val="1439783618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18556320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165343450"/>
                    </a:ext>
                  </a:extLst>
                </a:gridCol>
                <a:gridCol w="752029">
                  <a:extLst>
                    <a:ext uri="{9D8B030D-6E8A-4147-A177-3AD203B41FA5}">
                      <a16:colId xmlns:a16="http://schemas.microsoft.com/office/drawing/2014/main" val="1967863351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136996994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894019095"/>
                    </a:ext>
                  </a:extLst>
                </a:gridCol>
                <a:gridCol w="828942">
                  <a:extLst>
                    <a:ext uri="{9D8B030D-6E8A-4147-A177-3AD203B41FA5}">
                      <a16:colId xmlns:a16="http://schemas.microsoft.com/office/drawing/2014/main" val="2790148425"/>
                    </a:ext>
                  </a:extLst>
                </a:gridCol>
                <a:gridCol w="1521151">
                  <a:extLst>
                    <a:ext uri="{9D8B030D-6E8A-4147-A177-3AD203B41FA5}">
                      <a16:colId xmlns:a16="http://schemas.microsoft.com/office/drawing/2014/main" val="4205387965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3331551850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1405182668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2710501882"/>
                    </a:ext>
                  </a:extLst>
                </a:gridCol>
              </a:tblGrid>
              <a:tr h="1154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教師資訊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擔任行政、學術主管資料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12951"/>
                  </a:ext>
                </a:extLst>
              </a:tr>
              <a:tr h="14523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編制內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教師證書職級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教師聘書職級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任職狀態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行政工作職務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身分類別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單位名稱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職稱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98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7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報表</a:t>
            </a:r>
            <a:r>
              <a:rPr lang="en-US" altLang="zh-TW" dirty="0" smtClean="0"/>
              <a:t>1-1-2 </a:t>
            </a:r>
            <a:r>
              <a:rPr lang="zh-TW" altLang="en-US" dirty="0" smtClean="0"/>
              <a:t>學校</a:t>
            </a:r>
            <a:r>
              <a:rPr lang="zh-TW" altLang="en-US" dirty="0"/>
              <a:t>專任教師兼任行政職務資訊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編制內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外、主聘系所、教師分類、教師證書職級、教師聘書職級、任職狀態、行政工作職務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將</a:t>
            </a:r>
            <a:r>
              <a:rPr lang="zh-TW" altLang="en-US" kern="100" dirty="0">
                <a:latin typeface="微軟正黑體" panose="020B0604030504040204" pitchFamily="34" charset="-120"/>
              </a:rPr>
              <a:t>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1-1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教師基本資料表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匯入專任教師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編制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內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外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主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聘系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所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教師分類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證書職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級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聘書職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級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任職狀態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行政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工作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職務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等資訊。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11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0513484"/>
              </p:ext>
            </p:extLst>
          </p:nvPr>
        </p:nvGraphicFramePr>
        <p:xfrm>
          <a:off x="162561" y="1093861"/>
          <a:ext cx="11846562" cy="260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834">
                  <a:extLst>
                    <a:ext uri="{9D8B030D-6E8A-4147-A177-3AD203B41FA5}">
                      <a16:colId xmlns:a16="http://schemas.microsoft.com/office/drawing/2014/main" val="241547424"/>
                    </a:ext>
                  </a:extLst>
                </a:gridCol>
                <a:gridCol w="499834">
                  <a:extLst>
                    <a:ext uri="{9D8B030D-6E8A-4147-A177-3AD203B41FA5}">
                      <a16:colId xmlns:a16="http://schemas.microsoft.com/office/drawing/2014/main" val="1439783618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18556320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165343450"/>
                    </a:ext>
                  </a:extLst>
                </a:gridCol>
                <a:gridCol w="752029">
                  <a:extLst>
                    <a:ext uri="{9D8B030D-6E8A-4147-A177-3AD203B41FA5}">
                      <a16:colId xmlns:a16="http://schemas.microsoft.com/office/drawing/2014/main" val="1967863351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136996994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894019095"/>
                    </a:ext>
                  </a:extLst>
                </a:gridCol>
                <a:gridCol w="828942">
                  <a:extLst>
                    <a:ext uri="{9D8B030D-6E8A-4147-A177-3AD203B41FA5}">
                      <a16:colId xmlns:a16="http://schemas.microsoft.com/office/drawing/2014/main" val="2790148425"/>
                    </a:ext>
                  </a:extLst>
                </a:gridCol>
                <a:gridCol w="1521151">
                  <a:extLst>
                    <a:ext uri="{9D8B030D-6E8A-4147-A177-3AD203B41FA5}">
                      <a16:colId xmlns:a16="http://schemas.microsoft.com/office/drawing/2014/main" val="4205387965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3331551850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1405182668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2710501882"/>
                    </a:ext>
                  </a:extLst>
                </a:gridCol>
              </a:tblGrid>
              <a:tr h="1154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教師資訊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擔任行政、學術主管資料</a:t>
                      </a:r>
                      <a:endParaRPr lang="zh-TW" sz="2400" b="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12951"/>
                  </a:ext>
                </a:extLst>
              </a:tr>
              <a:tr h="14523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編制內</a:t>
                      </a:r>
                      <a:r>
                        <a:rPr lang="en-US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教師證書職級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教師聘書職級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任職狀態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行政工作職務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身分類別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單位名稱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職稱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98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報表</a:t>
            </a:r>
            <a:r>
              <a:rPr lang="en-US" altLang="zh-TW" dirty="0" smtClean="0"/>
              <a:t>1-1-2 </a:t>
            </a:r>
            <a:r>
              <a:rPr lang="zh-TW" altLang="en-US" dirty="0" smtClean="0"/>
              <a:t>學校</a:t>
            </a:r>
            <a:r>
              <a:rPr lang="zh-TW" altLang="en-US" dirty="0"/>
              <a:t>專任教師兼任行政職務資訊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身分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類別、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單位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名稱、職稱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將</a:t>
            </a:r>
            <a:r>
              <a:rPr lang="zh-TW" altLang="en-US" kern="100" dirty="0">
                <a:latin typeface="微軟正黑體" panose="020B0604030504040204" pitchFamily="34" charset="-120"/>
              </a:rPr>
              <a:t>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13-9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校長、一級行政主管、學術主管及各類中心主管明細資料表」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匯入專任教師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身分類別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單位名稱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、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職稱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】 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等資訊。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12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4176272"/>
              </p:ext>
            </p:extLst>
          </p:nvPr>
        </p:nvGraphicFramePr>
        <p:xfrm>
          <a:off x="162561" y="1093861"/>
          <a:ext cx="11846562" cy="260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834">
                  <a:extLst>
                    <a:ext uri="{9D8B030D-6E8A-4147-A177-3AD203B41FA5}">
                      <a16:colId xmlns:a16="http://schemas.microsoft.com/office/drawing/2014/main" val="241547424"/>
                    </a:ext>
                  </a:extLst>
                </a:gridCol>
                <a:gridCol w="499834">
                  <a:extLst>
                    <a:ext uri="{9D8B030D-6E8A-4147-A177-3AD203B41FA5}">
                      <a16:colId xmlns:a16="http://schemas.microsoft.com/office/drawing/2014/main" val="1439783618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18556320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165343450"/>
                    </a:ext>
                  </a:extLst>
                </a:gridCol>
                <a:gridCol w="752029">
                  <a:extLst>
                    <a:ext uri="{9D8B030D-6E8A-4147-A177-3AD203B41FA5}">
                      <a16:colId xmlns:a16="http://schemas.microsoft.com/office/drawing/2014/main" val="1967863351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136996994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894019095"/>
                    </a:ext>
                  </a:extLst>
                </a:gridCol>
                <a:gridCol w="828942">
                  <a:extLst>
                    <a:ext uri="{9D8B030D-6E8A-4147-A177-3AD203B41FA5}">
                      <a16:colId xmlns:a16="http://schemas.microsoft.com/office/drawing/2014/main" val="2790148425"/>
                    </a:ext>
                  </a:extLst>
                </a:gridCol>
                <a:gridCol w="1521151">
                  <a:extLst>
                    <a:ext uri="{9D8B030D-6E8A-4147-A177-3AD203B41FA5}">
                      <a16:colId xmlns:a16="http://schemas.microsoft.com/office/drawing/2014/main" val="4205387965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3331551850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1405182668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2710501882"/>
                    </a:ext>
                  </a:extLst>
                </a:gridCol>
              </a:tblGrid>
              <a:tr h="1154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教師資訊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擔任行政、學術主管資料</a:t>
                      </a:r>
                      <a:endParaRPr lang="zh-TW" sz="2400" b="1" kern="100" baseline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12951"/>
                  </a:ext>
                </a:extLst>
              </a:tr>
              <a:tr h="14523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編制內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教師證書職級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教師聘書職級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任職狀態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行政工作職務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身分類別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單位名稱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職稱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8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報表</a:t>
            </a:r>
            <a:r>
              <a:rPr lang="en-US" altLang="zh-TW" dirty="0" smtClean="0"/>
              <a:t>1-1-2 </a:t>
            </a:r>
            <a:r>
              <a:rPr lang="zh-TW" altLang="en-US" dirty="0" smtClean="0"/>
              <a:t>學校</a:t>
            </a:r>
            <a:r>
              <a:rPr lang="zh-TW" altLang="en-US" dirty="0"/>
              <a:t>專任教師兼任行政職務資訊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備註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前揭各級單位若為學校內一級行政單位、一級學術主管等，應與「表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13-9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校長、一級行政主管、學術主管及各類中心主管明細資料表」之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單位名稱、姓名、職稱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一致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；若專任教師兼職單位為「校內二級、三級單位或各類中心」者，請於「表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1-1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」</a:t>
            </a:r>
            <a:r>
              <a:rPr lang="en-US" altLang="zh-TW" kern="100" dirty="0">
                <a:latin typeface="微軟正黑體" panose="020B0604030504040204" pitchFamily="34" charset="-120"/>
              </a:rPr>
              <a:t> 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行政工作職務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欄位詳實填報其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兼職單位名稱及其職稱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(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例如：科技研究中心主任、資訊管理系主任、企業管理系副系主任等職務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)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13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1175263"/>
              </p:ext>
            </p:extLst>
          </p:nvPr>
        </p:nvGraphicFramePr>
        <p:xfrm>
          <a:off x="162561" y="1093861"/>
          <a:ext cx="11846562" cy="260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834">
                  <a:extLst>
                    <a:ext uri="{9D8B030D-6E8A-4147-A177-3AD203B41FA5}">
                      <a16:colId xmlns:a16="http://schemas.microsoft.com/office/drawing/2014/main" val="241547424"/>
                    </a:ext>
                  </a:extLst>
                </a:gridCol>
                <a:gridCol w="499834">
                  <a:extLst>
                    <a:ext uri="{9D8B030D-6E8A-4147-A177-3AD203B41FA5}">
                      <a16:colId xmlns:a16="http://schemas.microsoft.com/office/drawing/2014/main" val="1439783618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185563208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165343450"/>
                    </a:ext>
                  </a:extLst>
                </a:gridCol>
                <a:gridCol w="752029">
                  <a:extLst>
                    <a:ext uri="{9D8B030D-6E8A-4147-A177-3AD203B41FA5}">
                      <a16:colId xmlns:a16="http://schemas.microsoft.com/office/drawing/2014/main" val="1967863351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136996994"/>
                    </a:ext>
                  </a:extLst>
                </a:gridCol>
                <a:gridCol w="1452786">
                  <a:extLst>
                    <a:ext uri="{9D8B030D-6E8A-4147-A177-3AD203B41FA5}">
                      <a16:colId xmlns:a16="http://schemas.microsoft.com/office/drawing/2014/main" val="894019095"/>
                    </a:ext>
                  </a:extLst>
                </a:gridCol>
                <a:gridCol w="828942">
                  <a:extLst>
                    <a:ext uri="{9D8B030D-6E8A-4147-A177-3AD203B41FA5}">
                      <a16:colId xmlns:a16="http://schemas.microsoft.com/office/drawing/2014/main" val="2790148425"/>
                    </a:ext>
                  </a:extLst>
                </a:gridCol>
                <a:gridCol w="1521151">
                  <a:extLst>
                    <a:ext uri="{9D8B030D-6E8A-4147-A177-3AD203B41FA5}">
                      <a16:colId xmlns:a16="http://schemas.microsoft.com/office/drawing/2014/main" val="4205387965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3331551850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1405182668"/>
                    </a:ext>
                  </a:extLst>
                </a:gridCol>
                <a:gridCol w="858188">
                  <a:extLst>
                    <a:ext uri="{9D8B030D-6E8A-4147-A177-3AD203B41FA5}">
                      <a16:colId xmlns:a16="http://schemas.microsoft.com/office/drawing/2014/main" val="2710501882"/>
                    </a:ext>
                  </a:extLst>
                </a:gridCol>
              </a:tblGrid>
              <a:tr h="1154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姓名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教師資訊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擔任行政、學術主管資料</a:t>
                      </a:r>
                      <a:endParaRPr lang="zh-TW" sz="2400" b="1" kern="100" baseline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12951"/>
                  </a:ext>
                </a:extLst>
              </a:tr>
              <a:tr h="14523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編制內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教師證書職級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教師聘書職級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任職狀態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行政工作職務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身分類別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單位名稱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職稱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8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8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600" dirty="0"/>
              <a:t>表</a:t>
            </a:r>
            <a:r>
              <a:rPr lang="en-US" altLang="zh-TW" sz="2600" dirty="0" smtClean="0"/>
              <a:t>1-8 </a:t>
            </a:r>
            <a:r>
              <a:rPr lang="zh-TW" altLang="en-US" sz="2600" dirty="0" smtClean="0"/>
              <a:t>教師</a:t>
            </a:r>
            <a:r>
              <a:rPr lang="zh-TW" altLang="en-US" sz="2600" dirty="0"/>
              <a:t>承接政府部門計畫案、產學計畫案及技術服務案資料表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4100807"/>
            <a:ext cx="11846559" cy="27571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刪除欄位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是否為補助在籍學生之人才培育相關課程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計畫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或就業學程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自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10</a:t>
            </a:r>
            <a:r>
              <a:rPr lang="zh-TW" altLang="en-US" kern="100" dirty="0">
                <a:latin typeface="微軟正黑體" panose="020B0604030504040204" pitchFamily="34" charset="-120"/>
              </a:rPr>
              <a:t>月起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，停止收集此欄。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獎勵補助工作小組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刪除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欄位】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03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5145739"/>
              </p:ext>
            </p:extLst>
          </p:nvPr>
        </p:nvGraphicFramePr>
        <p:xfrm>
          <a:off x="162559" y="1042586"/>
          <a:ext cx="11846562" cy="2683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35">
                  <a:extLst>
                    <a:ext uri="{9D8B030D-6E8A-4147-A177-3AD203B41FA5}">
                      <a16:colId xmlns:a16="http://schemas.microsoft.com/office/drawing/2014/main" val="913026748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3359302276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606961985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3722483852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2809239693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1827224509"/>
                    </a:ext>
                  </a:extLst>
                </a:gridCol>
                <a:gridCol w="363107">
                  <a:extLst>
                    <a:ext uri="{9D8B030D-6E8A-4147-A177-3AD203B41FA5}">
                      <a16:colId xmlns:a16="http://schemas.microsoft.com/office/drawing/2014/main" val="3702623913"/>
                    </a:ext>
                  </a:extLst>
                </a:gridCol>
                <a:gridCol w="1749867">
                  <a:extLst>
                    <a:ext uri="{9D8B030D-6E8A-4147-A177-3AD203B41FA5}">
                      <a16:colId xmlns:a16="http://schemas.microsoft.com/office/drawing/2014/main" val="3798871849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744860180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3480556877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355226197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366603812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2237170396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077713528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817666264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436947356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617080209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2138727752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627608491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2826306701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20081645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2978055445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1081787486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4042760342"/>
                    </a:ext>
                  </a:extLst>
                </a:gridCol>
                <a:gridCol w="444454">
                  <a:extLst>
                    <a:ext uri="{9D8B030D-6E8A-4147-A177-3AD203B41FA5}">
                      <a16:colId xmlns:a16="http://schemas.microsoft.com/office/drawing/2014/main" val="3408380794"/>
                    </a:ext>
                  </a:extLst>
                </a:gridCol>
              </a:tblGrid>
              <a:tr h="2683379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年度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專案案號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專案案名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專案類型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計劃性質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是否為補助在籍學生之人才培育相關課程</a:t>
                      </a:r>
                      <a:r>
                        <a:rPr lang="en-US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en-US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或就業學程</a:t>
                      </a:r>
                      <a:endParaRPr lang="zh-TW" sz="2400" b="1" strike="sngStrike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執行起始日期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執行結束日期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工作類別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經費狀態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計畫總金額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政府出資金額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企業出資金額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其他單位出資金額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學校出資金額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主要經費來源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主要經費來源單位名稱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次要經費來源單位名稱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受惠機構名稱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委託單位</a:t>
                      </a: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名稱</a:t>
                      </a: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合作單位</a:t>
                      </a: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名稱</a:t>
                      </a: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他校轉入的專案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專案已轉至他校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57266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14</a:t>
            </a:fld>
            <a:endParaRPr lang="zh-TW" altLang="en-US" dirty="0"/>
          </a:p>
        </p:txBody>
      </p:sp>
      <p:cxnSp>
        <p:nvCxnSpPr>
          <p:cNvPr id="7" name="直線接點 6"/>
          <p:cNvCxnSpPr>
            <a:cxnSpLocks/>
          </p:cNvCxnSpPr>
          <p:nvPr/>
        </p:nvCxnSpPr>
        <p:spPr>
          <a:xfrm>
            <a:off x="2736647" y="1266783"/>
            <a:ext cx="15447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cxnSpLocks/>
          </p:cNvCxnSpPr>
          <p:nvPr/>
        </p:nvCxnSpPr>
        <p:spPr>
          <a:xfrm>
            <a:off x="2736647" y="1632828"/>
            <a:ext cx="15447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cxnSpLocks/>
          </p:cNvCxnSpPr>
          <p:nvPr/>
        </p:nvCxnSpPr>
        <p:spPr>
          <a:xfrm>
            <a:off x="2675402" y="2000297"/>
            <a:ext cx="15447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2675402" y="2367767"/>
            <a:ext cx="17000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cxnSpLocks/>
          </p:cNvCxnSpPr>
          <p:nvPr/>
        </p:nvCxnSpPr>
        <p:spPr>
          <a:xfrm>
            <a:off x="2736647" y="2716720"/>
            <a:ext cx="17000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1-14 </a:t>
            </a:r>
            <a:r>
              <a:rPr lang="zh-TW" altLang="en-US" dirty="0"/>
              <a:t>職技資料表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63814543"/>
              </p:ext>
            </p:extLst>
          </p:nvPr>
        </p:nvGraphicFramePr>
        <p:xfrm>
          <a:off x="162560" y="1128713"/>
          <a:ext cx="11846562" cy="2479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4122">
                  <a:extLst>
                    <a:ext uri="{9D8B030D-6E8A-4147-A177-3AD203B41FA5}">
                      <a16:colId xmlns:a16="http://schemas.microsoft.com/office/drawing/2014/main" val="301497110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407870864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36341849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923583133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3503419170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590925491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046980545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3004736758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3181745637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704272086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44347360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008132983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967663242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481973333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894600773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2130335012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3419557661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742313326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184418855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944200007"/>
                    </a:ext>
                  </a:extLst>
                </a:gridCol>
                <a:gridCol w="564122">
                  <a:extLst>
                    <a:ext uri="{9D8B030D-6E8A-4147-A177-3AD203B41FA5}">
                      <a16:colId xmlns:a16="http://schemas.microsoft.com/office/drawing/2014/main" val="3329193263"/>
                    </a:ext>
                  </a:extLst>
                </a:gridCol>
              </a:tblGrid>
              <a:tr h="2479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任職部門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識別號類型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身分識別號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出生年月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電子郵件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編制內</a:t>
                      </a:r>
                      <a:r>
                        <a:rPr lang="en-US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編制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是否為派遣人力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非在校統籌支薪之職員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職員分類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職稱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任現職日期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聘期達一年以上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任職狀態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最早到校任職日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印領清冊頁碼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私校</a:t>
                      </a:r>
                      <a:r>
                        <a:rPr lang="en-US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393191"/>
                  </a:ext>
                </a:extLst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刪除欄位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識別號類型、身分識別號、出生年月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zh-TW" altLang="en-US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自</a:t>
            </a:r>
            <a:r>
              <a:rPr lang="en-US" altLang="zh-TW" kern="100" dirty="0">
                <a:latin typeface="微軟正黑體" panose="020B0604030504040204" pitchFamily="34" charset="-120"/>
              </a:rPr>
              <a:t>110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10</a:t>
            </a:r>
            <a:r>
              <a:rPr lang="zh-TW" altLang="en-US" kern="100" dirty="0">
                <a:latin typeface="微軟正黑體" panose="020B0604030504040204" pitchFamily="34" charset="-120"/>
              </a:rPr>
              <a:t>月起，停止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收集此欄。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0" indent="0" algn="r">
              <a:buNone/>
            </a:pPr>
            <a:r>
              <a:rPr lang="en-US" altLang="zh-TW" sz="1800" dirty="0"/>
              <a:t>【110</a:t>
            </a:r>
            <a:r>
              <a:rPr lang="zh-TW" altLang="en-US" sz="1800" dirty="0"/>
              <a:t>年</a:t>
            </a:r>
            <a:r>
              <a:rPr lang="en-US" altLang="zh-TW" sz="1800" dirty="0"/>
              <a:t>10</a:t>
            </a:r>
            <a:r>
              <a:rPr lang="zh-TW" altLang="en-US" sz="1800" dirty="0" smtClean="0"/>
              <a:t>月「技職司」</a:t>
            </a:r>
            <a:r>
              <a:rPr lang="zh-TW" altLang="en-US" sz="1800" dirty="0"/>
              <a:t>刪除欄位</a:t>
            </a:r>
            <a:r>
              <a:rPr lang="en-US" altLang="zh-TW" sz="1800" dirty="0"/>
              <a:t>】</a:t>
            </a: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04</a:t>
            </a:r>
            <a:endParaRPr lang="zh-TW" altLang="en-US" dirty="0"/>
          </a:p>
        </p:txBody>
      </p:sp>
      <p:cxnSp>
        <p:nvCxnSpPr>
          <p:cNvPr id="8" name="直線接點 7"/>
          <p:cNvCxnSpPr>
            <a:cxnSpLocks/>
          </p:cNvCxnSpPr>
          <p:nvPr/>
        </p:nvCxnSpPr>
        <p:spPr>
          <a:xfrm>
            <a:off x="2153540" y="1580129"/>
            <a:ext cx="0" cy="1590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2707593" y="1580129"/>
            <a:ext cx="0" cy="1590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cxnSpLocks/>
          </p:cNvCxnSpPr>
          <p:nvPr/>
        </p:nvCxnSpPr>
        <p:spPr>
          <a:xfrm>
            <a:off x="4955137" y="1580129"/>
            <a:ext cx="0" cy="1590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99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1-15 </a:t>
            </a:r>
            <a:r>
              <a:rPr lang="zh-TW" altLang="en-US" dirty="0" smtClean="0"/>
              <a:t>公</a:t>
            </a:r>
            <a:r>
              <a:rPr lang="zh-TW" altLang="en-US" dirty="0"/>
              <a:t>私立大專校院專任研究人員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修改定義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是否支領彈性薪資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dirty="0"/>
              <a:t>勾選教師</a:t>
            </a:r>
            <a:r>
              <a:rPr lang="en-US" altLang="zh-TW" dirty="0"/>
              <a:t>『</a:t>
            </a:r>
            <a:r>
              <a:rPr lang="zh-TW" altLang="en-US" dirty="0"/>
              <a:t>是</a:t>
            </a:r>
            <a:r>
              <a:rPr lang="en-US" altLang="zh-TW" dirty="0"/>
              <a:t>』</a:t>
            </a:r>
            <a:r>
              <a:rPr lang="zh-TW" altLang="en-US" dirty="0"/>
              <a:t>或</a:t>
            </a:r>
            <a:r>
              <a:rPr lang="en-US" altLang="zh-TW" dirty="0"/>
              <a:t>『</a:t>
            </a:r>
            <a:r>
              <a:rPr lang="zh-TW" altLang="en-US" dirty="0"/>
              <a:t>否</a:t>
            </a:r>
            <a:r>
              <a:rPr lang="en-US" altLang="zh-TW" dirty="0"/>
              <a:t>』</a:t>
            </a:r>
            <a:r>
              <a:rPr lang="zh-TW" altLang="en-US" dirty="0"/>
              <a:t>符合</a:t>
            </a:r>
            <a:r>
              <a:rPr lang="en-US" altLang="zh-TW" dirty="0"/>
              <a:t>【</a:t>
            </a:r>
            <a:r>
              <a:rPr lang="zh-TW" altLang="en-US" dirty="0"/>
              <a:t>延攬及留住大專校院特殊優秀人才實施彈性薪資方案</a:t>
            </a:r>
            <a:r>
              <a:rPr lang="en-US" altLang="zh-TW" dirty="0"/>
              <a:t>】</a:t>
            </a:r>
            <a:r>
              <a:rPr lang="zh-TW" altLang="en-US" dirty="0"/>
              <a:t>之規定支領當學期彈性薪資；若勾選</a:t>
            </a:r>
            <a:r>
              <a:rPr lang="en-US" altLang="zh-TW" dirty="0"/>
              <a:t>『</a:t>
            </a:r>
            <a:r>
              <a:rPr lang="zh-TW" altLang="en-US" dirty="0"/>
              <a:t>是</a:t>
            </a:r>
            <a:r>
              <a:rPr lang="en-US" altLang="zh-TW" dirty="0"/>
              <a:t>』</a:t>
            </a:r>
            <a:r>
              <a:rPr lang="zh-TW" altLang="en-US" dirty="0"/>
              <a:t>者，請勾選其彈性薪資之經費來源為何：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b="1" dirty="0"/>
              <a:t>特殊優秀人才彈性薪資</a:t>
            </a:r>
            <a:r>
              <a:rPr lang="zh-TW" altLang="en-US" dirty="0"/>
              <a:t>：教育部補助「高等教育深耕計畫」彈性薪資執行成效較佳之學校辦理彈性薪資，</a:t>
            </a:r>
            <a:r>
              <a:rPr lang="zh-TW" altLang="en-US" b="1" dirty="0">
                <a:solidFill>
                  <a:srgbClr val="FF0000"/>
                </a:solidFill>
              </a:rPr>
              <a:t>教育部就學校核給每位教學或研究人員彈性薪資達下列額度者，已升等教授或研究員超過</a:t>
            </a:r>
            <a:r>
              <a:rPr lang="en-US" altLang="zh-TW" b="1" dirty="0">
                <a:solidFill>
                  <a:srgbClr val="FF0000"/>
                </a:solidFill>
              </a:rPr>
              <a:t>5</a:t>
            </a:r>
            <a:r>
              <a:rPr lang="zh-TW" altLang="en-US" b="1" dirty="0">
                <a:solidFill>
                  <a:srgbClr val="FF0000"/>
                </a:solidFill>
              </a:rPr>
              <a:t>（學）年，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en-US" b="1" dirty="0">
                <a:solidFill>
                  <a:srgbClr val="FF0000"/>
                </a:solidFill>
              </a:rPr>
              <a:t>年</a:t>
            </a:r>
            <a:r>
              <a:rPr lang="en-US" altLang="zh-TW" b="1" dirty="0">
                <a:solidFill>
                  <a:srgbClr val="FF0000"/>
                </a:solidFill>
              </a:rPr>
              <a:t>36</a:t>
            </a:r>
            <a:r>
              <a:rPr lang="zh-TW" altLang="en-US" b="1" dirty="0">
                <a:solidFill>
                  <a:srgbClr val="FF0000"/>
                </a:solidFill>
              </a:rPr>
              <a:t>萬元以上者；升等教授或研究員</a:t>
            </a:r>
            <a:r>
              <a:rPr lang="en-US" altLang="zh-TW" b="1" dirty="0">
                <a:solidFill>
                  <a:srgbClr val="FF0000"/>
                </a:solidFill>
              </a:rPr>
              <a:t>5</a:t>
            </a:r>
            <a:r>
              <a:rPr lang="zh-TW" altLang="en-US" b="1" dirty="0">
                <a:solidFill>
                  <a:srgbClr val="FF0000"/>
                </a:solidFill>
              </a:rPr>
              <a:t>（學）年以下、副教授或副研究員以下之教師或研究人員，彈性薪資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en-US" b="1" dirty="0">
                <a:solidFill>
                  <a:srgbClr val="FF0000"/>
                </a:solidFill>
              </a:rPr>
              <a:t>年</a:t>
            </a:r>
            <a:r>
              <a:rPr lang="en-US" altLang="zh-TW" b="1" dirty="0">
                <a:solidFill>
                  <a:srgbClr val="FF0000"/>
                </a:solidFill>
              </a:rPr>
              <a:t>24</a:t>
            </a:r>
            <a:r>
              <a:rPr lang="zh-TW" altLang="en-US" b="1" dirty="0">
                <a:solidFill>
                  <a:srgbClr val="FF0000"/>
                </a:solidFill>
              </a:rPr>
              <a:t>萬元以上者，本部就超過部分，補助</a:t>
            </a:r>
            <a:r>
              <a:rPr lang="en-US" altLang="zh-TW" b="1" dirty="0">
                <a:solidFill>
                  <a:srgbClr val="FF0000"/>
                </a:solidFill>
              </a:rPr>
              <a:t>50%</a:t>
            </a:r>
            <a:r>
              <a:rPr lang="zh-TW" altLang="en-US" b="1" dirty="0">
                <a:solidFill>
                  <a:srgbClr val="FF0000"/>
                </a:solidFill>
              </a:rPr>
              <a:t>經費</a:t>
            </a:r>
            <a:r>
              <a:rPr lang="zh-TW" altLang="en-US" dirty="0"/>
              <a:t>，引導學校投入資源、拉高級距。</a:t>
            </a:r>
            <a:endParaRPr lang="en-US" altLang="zh-TW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6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6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6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6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600" kern="100" dirty="0">
                <a:latin typeface="微軟正黑體" panose="020B0604030504040204" pitchFamily="34" charset="-120"/>
              </a:rPr>
              <a:t>修改定義</a:t>
            </a:r>
            <a:r>
              <a:rPr lang="zh-TW" altLang="zh-TW" sz="1600" kern="100" dirty="0">
                <a:latin typeface="微軟正黑體" panose="020B0604030504040204" pitchFamily="34" charset="-120"/>
              </a:rPr>
              <a:t>】</a:t>
            </a:r>
            <a:endParaRPr lang="zh-TW" altLang="zh-TW" sz="16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05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7782346"/>
              </p:ext>
            </p:extLst>
          </p:nvPr>
        </p:nvGraphicFramePr>
        <p:xfrm>
          <a:off x="162559" y="1068224"/>
          <a:ext cx="11846559" cy="26235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3314">
                  <a:extLst>
                    <a:ext uri="{9D8B030D-6E8A-4147-A177-3AD203B41FA5}">
                      <a16:colId xmlns:a16="http://schemas.microsoft.com/office/drawing/2014/main" val="326064761"/>
                    </a:ext>
                  </a:extLst>
                </a:gridCol>
                <a:gridCol w="905854">
                  <a:extLst>
                    <a:ext uri="{9D8B030D-6E8A-4147-A177-3AD203B41FA5}">
                      <a16:colId xmlns:a16="http://schemas.microsoft.com/office/drawing/2014/main" val="3403104679"/>
                    </a:ext>
                  </a:extLst>
                </a:gridCol>
                <a:gridCol w="1367327">
                  <a:extLst>
                    <a:ext uri="{9D8B030D-6E8A-4147-A177-3AD203B41FA5}">
                      <a16:colId xmlns:a16="http://schemas.microsoft.com/office/drawing/2014/main" val="2021927211"/>
                    </a:ext>
                  </a:extLst>
                </a:gridCol>
                <a:gridCol w="863125">
                  <a:extLst>
                    <a:ext uri="{9D8B030D-6E8A-4147-A177-3AD203B41FA5}">
                      <a16:colId xmlns:a16="http://schemas.microsoft.com/office/drawing/2014/main" val="1630761907"/>
                    </a:ext>
                  </a:extLst>
                </a:gridCol>
                <a:gridCol w="2144995">
                  <a:extLst>
                    <a:ext uri="{9D8B030D-6E8A-4147-A177-3AD203B41FA5}">
                      <a16:colId xmlns:a16="http://schemas.microsoft.com/office/drawing/2014/main" val="1765643581"/>
                    </a:ext>
                  </a:extLst>
                </a:gridCol>
                <a:gridCol w="1339377">
                  <a:extLst>
                    <a:ext uri="{9D8B030D-6E8A-4147-A177-3AD203B41FA5}">
                      <a16:colId xmlns:a16="http://schemas.microsoft.com/office/drawing/2014/main" val="2302777751"/>
                    </a:ext>
                  </a:extLst>
                </a:gridCol>
                <a:gridCol w="1339377">
                  <a:extLst>
                    <a:ext uri="{9D8B030D-6E8A-4147-A177-3AD203B41FA5}">
                      <a16:colId xmlns:a16="http://schemas.microsoft.com/office/drawing/2014/main" val="315542885"/>
                    </a:ext>
                  </a:extLst>
                </a:gridCol>
                <a:gridCol w="2673190">
                  <a:extLst>
                    <a:ext uri="{9D8B030D-6E8A-4147-A177-3AD203B41FA5}">
                      <a16:colId xmlns:a16="http://schemas.microsoft.com/office/drawing/2014/main" val="2489527574"/>
                    </a:ext>
                  </a:extLst>
                </a:gridCol>
              </a:tblGrid>
              <a:tr h="17490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單位名稱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等級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國籍別</a:t>
                      </a:r>
                      <a:r>
                        <a:rPr lang="en-US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地區別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專任研究人員及博士後研究人員數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是否支領彈性薪資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39589"/>
                  </a:ext>
                </a:extLst>
              </a:tr>
              <a:tr h="8745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2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77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表</a:t>
            </a:r>
            <a:r>
              <a:rPr lang="en-US" altLang="zh-TW" dirty="0" smtClean="0"/>
              <a:t>1-17 </a:t>
            </a:r>
            <a:r>
              <a:rPr lang="zh-TW" altLang="zh-TW" dirty="0" smtClean="0"/>
              <a:t>教師</a:t>
            </a:r>
            <a:r>
              <a:rPr lang="zh-TW" altLang="zh-TW" dirty="0"/>
              <a:t>已完成半年產業研習或研究資料表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17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4946507"/>
              </p:ext>
            </p:extLst>
          </p:nvPr>
        </p:nvGraphicFramePr>
        <p:xfrm>
          <a:off x="162560" y="1085316"/>
          <a:ext cx="11846561" cy="2623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97">
                  <a:extLst>
                    <a:ext uri="{9D8B030D-6E8A-4147-A177-3AD203B41FA5}">
                      <a16:colId xmlns:a16="http://schemas.microsoft.com/office/drawing/2014/main" val="452889186"/>
                    </a:ext>
                  </a:extLst>
                </a:gridCol>
                <a:gridCol w="564123">
                  <a:extLst>
                    <a:ext uri="{9D8B030D-6E8A-4147-A177-3AD203B41FA5}">
                      <a16:colId xmlns:a16="http://schemas.microsoft.com/office/drawing/2014/main" val="3095539562"/>
                    </a:ext>
                  </a:extLst>
                </a:gridCol>
                <a:gridCol w="566587">
                  <a:extLst>
                    <a:ext uri="{9D8B030D-6E8A-4147-A177-3AD203B41FA5}">
                      <a16:colId xmlns:a16="http://schemas.microsoft.com/office/drawing/2014/main" val="1011284316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485126423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1266313034"/>
                    </a:ext>
                  </a:extLst>
                </a:gridCol>
                <a:gridCol w="523702">
                  <a:extLst>
                    <a:ext uri="{9D8B030D-6E8A-4147-A177-3AD203B41FA5}">
                      <a16:colId xmlns:a16="http://schemas.microsoft.com/office/drawing/2014/main" val="870641039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955976966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460893798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4203780323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2820352500"/>
                    </a:ext>
                  </a:extLst>
                </a:gridCol>
                <a:gridCol w="658026">
                  <a:extLst>
                    <a:ext uri="{9D8B030D-6E8A-4147-A177-3AD203B41FA5}">
                      <a16:colId xmlns:a16="http://schemas.microsoft.com/office/drawing/2014/main" val="2576636326"/>
                    </a:ext>
                  </a:extLst>
                </a:gridCol>
                <a:gridCol w="1025497">
                  <a:extLst>
                    <a:ext uri="{9D8B030D-6E8A-4147-A177-3AD203B41FA5}">
                      <a16:colId xmlns:a16="http://schemas.microsoft.com/office/drawing/2014/main" val="1177471720"/>
                    </a:ext>
                  </a:extLst>
                </a:gridCol>
                <a:gridCol w="1136591">
                  <a:extLst>
                    <a:ext uri="{9D8B030D-6E8A-4147-A177-3AD203B41FA5}">
                      <a16:colId xmlns:a16="http://schemas.microsoft.com/office/drawing/2014/main" val="3308182759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3621251393"/>
                    </a:ext>
                  </a:extLst>
                </a:gridCol>
              </a:tblGrid>
              <a:tr h="6558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起始日期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終止日期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研習或研究</a:t>
                      </a:r>
                      <a:r>
                        <a:rPr lang="zh-TW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成效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完成研習或研究最終審核通過單位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審核通過日期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審核通過研習或研究採計天數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33133"/>
                  </a:ext>
                </a:extLst>
              </a:tr>
              <a:tr h="19676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採計起始年月日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採計終止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合作機構名稱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3869"/>
                  </a:ext>
                </a:extLst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新增定義、欄位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教師、採計起始年月日、採計終止年月日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本期未與表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1-1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勾稽，相關欄位請依定義填報。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本表收集於資料調查期間，</a:t>
            </a:r>
            <a:r>
              <a:rPr lang="zh-TW" altLang="en-US" kern="100" dirty="0">
                <a:latin typeface="微軟正黑體" panose="020B0604030504040204" pitchFamily="34" charset="-120"/>
              </a:rPr>
              <a:t>進行產業研習或研究，且累計之期間已達半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年之教師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採計起始年月日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：填寫教師實際應採計產業研習或研究之起始年月日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採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計終止年月日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：填寫教師應完成累計達半年研習之實際終止年月日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新增定義及欄位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 smtClean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2698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表</a:t>
            </a:r>
            <a:r>
              <a:rPr lang="en-US" altLang="zh-TW" dirty="0" smtClean="0"/>
              <a:t>1-17 </a:t>
            </a:r>
            <a:r>
              <a:rPr lang="zh-TW" altLang="zh-TW" dirty="0" smtClean="0"/>
              <a:t>教師</a:t>
            </a:r>
            <a:r>
              <a:rPr lang="zh-TW" altLang="zh-TW" dirty="0"/>
              <a:t>已完成半年產業研習或研究資料表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7649906"/>
              </p:ext>
            </p:extLst>
          </p:nvPr>
        </p:nvGraphicFramePr>
        <p:xfrm>
          <a:off x="162560" y="1085316"/>
          <a:ext cx="11846561" cy="2623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97">
                  <a:extLst>
                    <a:ext uri="{9D8B030D-6E8A-4147-A177-3AD203B41FA5}">
                      <a16:colId xmlns:a16="http://schemas.microsoft.com/office/drawing/2014/main" val="452889186"/>
                    </a:ext>
                  </a:extLst>
                </a:gridCol>
                <a:gridCol w="564123">
                  <a:extLst>
                    <a:ext uri="{9D8B030D-6E8A-4147-A177-3AD203B41FA5}">
                      <a16:colId xmlns:a16="http://schemas.microsoft.com/office/drawing/2014/main" val="3095539562"/>
                    </a:ext>
                  </a:extLst>
                </a:gridCol>
                <a:gridCol w="566587">
                  <a:extLst>
                    <a:ext uri="{9D8B030D-6E8A-4147-A177-3AD203B41FA5}">
                      <a16:colId xmlns:a16="http://schemas.microsoft.com/office/drawing/2014/main" val="1011284316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485126423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1266313034"/>
                    </a:ext>
                  </a:extLst>
                </a:gridCol>
                <a:gridCol w="523702">
                  <a:extLst>
                    <a:ext uri="{9D8B030D-6E8A-4147-A177-3AD203B41FA5}">
                      <a16:colId xmlns:a16="http://schemas.microsoft.com/office/drawing/2014/main" val="870641039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955976966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460893798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4203780323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2820352500"/>
                    </a:ext>
                  </a:extLst>
                </a:gridCol>
                <a:gridCol w="658026">
                  <a:extLst>
                    <a:ext uri="{9D8B030D-6E8A-4147-A177-3AD203B41FA5}">
                      <a16:colId xmlns:a16="http://schemas.microsoft.com/office/drawing/2014/main" val="2576636326"/>
                    </a:ext>
                  </a:extLst>
                </a:gridCol>
                <a:gridCol w="1025497">
                  <a:extLst>
                    <a:ext uri="{9D8B030D-6E8A-4147-A177-3AD203B41FA5}">
                      <a16:colId xmlns:a16="http://schemas.microsoft.com/office/drawing/2014/main" val="1177471720"/>
                    </a:ext>
                  </a:extLst>
                </a:gridCol>
                <a:gridCol w="1136591">
                  <a:extLst>
                    <a:ext uri="{9D8B030D-6E8A-4147-A177-3AD203B41FA5}">
                      <a16:colId xmlns:a16="http://schemas.microsoft.com/office/drawing/2014/main" val="3308182759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3621251393"/>
                    </a:ext>
                  </a:extLst>
                </a:gridCol>
              </a:tblGrid>
              <a:tr h="6558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ea typeface="標楷體" panose="03000509000000000000" pitchFamily="65" charset="-120"/>
                        </a:rPr>
                        <a:t>起始日期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ea typeface="標楷體" panose="03000509000000000000" pitchFamily="65" charset="-120"/>
                        </a:rPr>
                        <a:t>終止日期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研習或研究</a:t>
                      </a:r>
                      <a:r>
                        <a:rPr lang="zh-TW" sz="160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成效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完成研習或研究最終審核通過單位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審核通過日期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審核通過研習或研究採計天數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33133"/>
                  </a:ext>
                </a:extLst>
              </a:tr>
              <a:tr h="19676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採計起始年月日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採計終止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合作機構名稱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3869"/>
                  </a:ext>
                </a:extLst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修改定義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起始日期、終止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日期</a:t>
            </a:r>
            <a:endParaRPr lang="zh-TW" altLang="en-US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lvl="0" fontAlgn="ctr"/>
            <a:r>
              <a:rPr lang="zh-TW" altLang="zh-TW" dirty="0" smtClean="0"/>
              <a:t>研習</a:t>
            </a:r>
            <a:r>
              <a:rPr lang="zh-TW" altLang="zh-TW" dirty="0"/>
              <a:t>或研究</a:t>
            </a:r>
            <a:r>
              <a:rPr lang="zh-TW" altLang="zh-TW" b="1" dirty="0" smtClean="0">
                <a:solidFill>
                  <a:srgbClr val="FF0000"/>
                </a:solidFill>
              </a:rPr>
              <a:t>起始</a:t>
            </a:r>
            <a:r>
              <a:rPr lang="zh-TW" altLang="en-US" b="1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>
                <a:solidFill>
                  <a:srgbClr val="FF0000"/>
                </a:solidFill>
              </a:rPr>
              <a:t>終止</a:t>
            </a:r>
            <a:r>
              <a:rPr lang="zh-TW" altLang="zh-TW" b="1" dirty="0" smtClean="0">
                <a:solidFill>
                  <a:srgbClr val="FF0000"/>
                </a:solidFill>
              </a:rPr>
              <a:t>日期</a:t>
            </a:r>
            <a:r>
              <a:rPr lang="en-US" altLang="zh-TW" dirty="0"/>
              <a:t>(</a:t>
            </a:r>
            <a:r>
              <a:rPr lang="en-US" altLang="zh-TW" dirty="0" err="1"/>
              <a:t>yyyy</a:t>
            </a:r>
            <a:r>
              <a:rPr lang="en-US" altLang="zh-TW" dirty="0"/>
              <a:t>/mm/</a:t>
            </a:r>
            <a:r>
              <a:rPr lang="en-US" altLang="zh-TW" dirty="0" err="1"/>
              <a:t>dd</a:t>
            </a:r>
            <a:r>
              <a:rPr lang="en-US" altLang="zh-TW" dirty="0"/>
              <a:t>)</a:t>
            </a:r>
            <a:r>
              <a:rPr lang="zh-TW" altLang="zh-TW" dirty="0" smtClean="0"/>
              <a:t>。</a:t>
            </a:r>
            <a:r>
              <a:rPr lang="en-US" altLang="zh-TW" dirty="0"/>
              <a:t>(</a:t>
            </a:r>
            <a:r>
              <a:rPr lang="zh-TW" altLang="zh-TW" dirty="0"/>
              <a:t>不得空白</a:t>
            </a:r>
            <a:r>
              <a:rPr lang="en-US" altLang="zh-TW" dirty="0"/>
              <a:t>)</a:t>
            </a:r>
            <a:endParaRPr lang="zh-TW" altLang="zh-TW" dirty="0"/>
          </a:p>
          <a:p>
            <a:pPr lvl="0" fontAlgn="ctr"/>
            <a:r>
              <a:rPr lang="zh-TW" altLang="zh-TW" dirty="0"/>
              <a:t>填寫日期應介於「採計起始年月日」與「採計終止年月日」之間。</a:t>
            </a:r>
          </a:p>
          <a:p>
            <a:pPr lvl="0" fontAlgn="ctr"/>
            <a:endParaRPr lang="en-US" altLang="zh-TW" dirty="0" smtClean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 smtClean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22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表</a:t>
            </a:r>
            <a:r>
              <a:rPr lang="en-US" altLang="zh-TW" dirty="0" smtClean="0"/>
              <a:t>1-17 </a:t>
            </a:r>
            <a:r>
              <a:rPr lang="zh-TW" altLang="zh-TW" dirty="0" smtClean="0"/>
              <a:t>教師</a:t>
            </a:r>
            <a:r>
              <a:rPr lang="zh-TW" altLang="zh-TW" dirty="0"/>
              <a:t>已完成半年產業研習或研究資料表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19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96431964"/>
              </p:ext>
            </p:extLst>
          </p:nvPr>
        </p:nvGraphicFramePr>
        <p:xfrm>
          <a:off x="162560" y="1085316"/>
          <a:ext cx="11846561" cy="2623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97">
                  <a:extLst>
                    <a:ext uri="{9D8B030D-6E8A-4147-A177-3AD203B41FA5}">
                      <a16:colId xmlns:a16="http://schemas.microsoft.com/office/drawing/2014/main" val="452889186"/>
                    </a:ext>
                  </a:extLst>
                </a:gridCol>
                <a:gridCol w="564123">
                  <a:extLst>
                    <a:ext uri="{9D8B030D-6E8A-4147-A177-3AD203B41FA5}">
                      <a16:colId xmlns:a16="http://schemas.microsoft.com/office/drawing/2014/main" val="3095539562"/>
                    </a:ext>
                  </a:extLst>
                </a:gridCol>
                <a:gridCol w="566587">
                  <a:extLst>
                    <a:ext uri="{9D8B030D-6E8A-4147-A177-3AD203B41FA5}">
                      <a16:colId xmlns:a16="http://schemas.microsoft.com/office/drawing/2014/main" val="1011284316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485126423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1266313034"/>
                    </a:ext>
                  </a:extLst>
                </a:gridCol>
                <a:gridCol w="523702">
                  <a:extLst>
                    <a:ext uri="{9D8B030D-6E8A-4147-A177-3AD203B41FA5}">
                      <a16:colId xmlns:a16="http://schemas.microsoft.com/office/drawing/2014/main" val="870641039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955976966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460893798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4203780323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2820352500"/>
                    </a:ext>
                  </a:extLst>
                </a:gridCol>
                <a:gridCol w="658026">
                  <a:extLst>
                    <a:ext uri="{9D8B030D-6E8A-4147-A177-3AD203B41FA5}">
                      <a16:colId xmlns:a16="http://schemas.microsoft.com/office/drawing/2014/main" val="2576636326"/>
                    </a:ext>
                  </a:extLst>
                </a:gridCol>
                <a:gridCol w="1025497">
                  <a:extLst>
                    <a:ext uri="{9D8B030D-6E8A-4147-A177-3AD203B41FA5}">
                      <a16:colId xmlns:a16="http://schemas.microsoft.com/office/drawing/2014/main" val="1177471720"/>
                    </a:ext>
                  </a:extLst>
                </a:gridCol>
                <a:gridCol w="1136591">
                  <a:extLst>
                    <a:ext uri="{9D8B030D-6E8A-4147-A177-3AD203B41FA5}">
                      <a16:colId xmlns:a16="http://schemas.microsoft.com/office/drawing/2014/main" val="3308182759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3621251393"/>
                    </a:ext>
                  </a:extLst>
                </a:gridCol>
              </a:tblGrid>
              <a:tr h="6558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起始日期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終止日期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研習或研究</a:t>
                      </a:r>
                      <a:r>
                        <a:rPr lang="zh-TW" sz="160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成效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完成研習或研究最終審核通過單位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ea typeface="標楷體" panose="03000509000000000000" pitchFamily="65" charset="-120"/>
                        </a:rPr>
                        <a:t>審核通過日期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審核通過研習或研究採計天數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33133"/>
                  </a:ext>
                </a:extLst>
              </a:tr>
              <a:tr h="19676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採計起始年月日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採計終止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ea typeface="標楷體" panose="03000509000000000000" pitchFamily="65" charset="-120"/>
                        </a:rPr>
                        <a:t>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標楷體" panose="03000509000000000000" pitchFamily="65" charset="-120"/>
                        </a:rPr>
                        <a:t>合作機構名稱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3869"/>
                  </a:ext>
                </a:extLst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審核通過日期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教師完成研習</a:t>
            </a:r>
            <a:r>
              <a:rPr lang="zh-TW" altLang="en-US" kern="100" dirty="0">
                <a:latin typeface="微軟正黑體" panose="020B0604030504040204" pitchFamily="34" charset="-120"/>
              </a:rPr>
              <a:t>或研究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最終審核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通過日期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 (</a:t>
            </a:r>
            <a:r>
              <a:rPr lang="zh-TW" altLang="en-US" kern="100" dirty="0">
                <a:latin typeface="微軟正黑體" panose="020B0604030504040204" pitchFamily="34" charset="-120"/>
              </a:rPr>
              <a:t>不得空白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學校</a:t>
            </a:r>
            <a:r>
              <a:rPr lang="zh-TW" altLang="en-US" kern="100" dirty="0">
                <a:latin typeface="微軟正黑體" panose="020B0604030504040204" pitchFamily="34" charset="-120"/>
              </a:rPr>
              <a:t>應就教師檢附之資料，審核並確認研習研究所採計天數。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填寫</a:t>
            </a:r>
            <a:r>
              <a:rPr lang="zh-TW" altLang="en-US" kern="100" dirty="0">
                <a:latin typeface="微軟正黑體" panose="020B0604030504040204" pitchFamily="34" charset="-120"/>
              </a:rPr>
              <a:t>日期應不早於「終止日期」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 smtClean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777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修改定義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是否支領彈性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薪資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500" dirty="0" smtClean="0"/>
              <a:t>勾選教師</a:t>
            </a:r>
            <a:r>
              <a:rPr lang="en-US" altLang="zh-TW" sz="2500" dirty="0"/>
              <a:t>『</a:t>
            </a:r>
            <a:r>
              <a:rPr lang="zh-TW" altLang="en-US" sz="2500" dirty="0"/>
              <a:t>是</a:t>
            </a:r>
            <a:r>
              <a:rPr lang="en-US" altLang="zh-TW" sz="2500" dirty="0"/>
              <a:t>』</a:t>
            </a:r>
            <a:r>
              <a:rPr lang="zh-TW" altLang="en-US" sz="2500" dirty="0"/>
              <a:t>或</a:t>
            </a:r>
            <a:r>
              <a:rPr lang="en-US" altLang="zh-TW" sz="2500" dirty="0"/>
              <a:t>『</a:t>
            </a:r>
            <a:r>
              <a:rPr lang="zh-TW" altLang="en-US" sz="2500" dirty="0"/>
              <a:t>否</a:t>
            </a:r>
            <a:r>
              <a:rPr lang="en-US" altLang="zh-TW" sz="2500" dirty="0"/>
              <a:t>』</a:t>
            </a:r>
            <a:r>
              <a:rPr lang="zh-TW" altLang="en-US" sz="2500" dirty="0"/>
              <a:t>符合</a:t>
            </a:r>
            <a:r>
              <a:rPr lang="en-US" altLang="zh-TW" sz="2500" dirty="0"/>
              <a:t>【</a:t>
            </a:r>
            <a:r>
              <a:rPr lang="zh-TW" altLang="en-US" sz="2500" dirty="0"/>
              <a:t>延攬及留住大專校院特殊優秀人才實施彈性薪資方案</a:t>
            </a:r>
            <a:r>
              <a:rPr lang="en-US" altLang="zh-TW" sz="2500" dirty="0"/>
              <a:t>】</a:t>
            </a:r>
            <a:r>
              <a:rPr lang="zh-TW" altLang="en-US" sz="2500" dirty="0"/>
              <a:t>之規定支領當學期彈性薪資；</a:t>
            </a:r>
            <a:r>
              <a:rPr lang="zh-TW" altLang="en-US" sz="2500" dirty="0" smtClean="0"/>
              <a:t>若勾選</a:t>
            </a:r>
            <a:r>
              <a:rPr lang="en-US" altLang="zh-TW" sz="2500" dirty="0" smtClean="0"/>
              <a:t>『</a:t>
            </a:r>
            <a:r>
              <a:rPr lang="zh-TW" altLang="en-US" sz="2500" dirty="0"/>
              <a:t>是</a:t>
            </a:r>
            <a:r>
              <a:rPr lang="en-US" altLang="zh-TW" sz="2500" dirty="0"/>
              <a:t>』</a:t>
            </a:r>
            <a:r>
              <a:rPr lang="zh-TW" altLang="en-US" sz="2500" dirty="0"/>
              <a:t>者，請勾選其彈性薪資之經費來源為何：</a:t>
            </a:r>
            <a:endParaRPr lang="en-US" altLang="zh-TW" sz="2500" dirty="0"/>
          </a:p>
          <a:p>
            <a:pPr>
              <a:lnSpc>
                <a:spcPct val="120000"/>
              </a:lnSpc>
            </a:pPr>
            <a:r>
              <a:rPr lang="zh-TW" altLang="en-US" b="1" dirty="0" smtClean="0"/>
              <a:t>特殊</a:t>
            </a:r>
            <a:r>
              <a:rPr lang="zh-TW" altLang="en-US" b="1" dirty="0"/>
              <a:t>優秀人才彈性薪資</a:t>
            </a:r>
            <a:r>
              <a:rPr lang="zh-TW" altLang="en-US" dirty="0"/>
              <a:t>：教育部補助「高等教育深耕計畫」彈性薪資執行成效較佳之學校辦理彈性薪資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教育部</a:t>
            </a:r>
            <a:r>
              <a:rPr lang="zh-TW" altLang="en-US" b="1" dirty="0">
                <a:solidFill>
                  <a:srgbClr val="FF0000"/>
                </a:solidFill>
              </a:rPr>
              <a:t>就學校核給每位教學或研究人員彈性薪資達下列額度者，已升等教授或研究員超過</a:t>
            </a:r>
            <a:r>
              <a:rPr lang="en-US" altLang="zh-TW" b="1" dirty="0">
                <a:solidFill>
                  <a:srgbClr val="FF0000"/>
                </a:solidFill>
              </a:rPr>
              <a:t>5</a:t>
            </a:r>
            <a:r>
              <a:rPr lang="zh-TW" altLang="en-US" b="1" dirty="0">
                <a:solidFill>
                  <a:srgbClr val="FF0000"/>
                </a:solidFill>
              </a:rPr>
              <a:t>（學）年，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en-US" b="1" dirty="0">
                <a:solidFill>
                  <a:srgbClr val="FF0000"/>
                </a:solidFill>
              </a:rPr>
              <a:t>年</a:t>
            </a:r>
            <a:r>
              <a:rPr lang="en-US" altLang="zh-TW" b="1" dirty="0">
                <a:solidFill>
                  <a:srgbClr val="FF0000"/>
                </a:solidFill>
              </a:rPr>
              <a:t>36</a:t>
            </a:r>
            <a:r>
              <a:rPr lang="zh-TW" altLang="en-US" b="1" dirty="0">
                <a:solidFill>
                  <a:srgbClr val="FF0000"/>
                </a:solidFill>
              </a:rPr>
              <a:t>萬元以上者；升等教授或研究員</a:t>
            </a:r>
            <a:r>
              <a:rPr lang="en-US" altLang="zh-TW" b="1" dirty="0">
                <a:solidFill>
                  <a:srgbClr val="FF0000"/>
                </a:solidFill>
              </a:rPr>
              <a:t>5</a:t>
            </a:r>
            <a:r>
              <a:rPr lang="zh-TW" altLang="en-US" b="1" dirty="0">
                <a:solidFill>
                  <a:srgbClr val="FF0000"/>
                </a:solidFill>
              </a:rPr>
              <a:t>（學）年以下、副教授或副研究員以下之教師或研究人員，彈性薪資</a:t>
            </a:r>
            <a:r>
              <a:rPr lang="en-US" altLang="zh-TW" b="1" dirty="0">
                <a:solidFill>
                  <a:srgbClr val="FF0000"/>
                </a:solidFill>
              </a:rPr>
              <a:t>1</a:t>
            </a:r>
            <a:r>
              <a:rPr lang="zh-TW" altLang="en-US" b="1" dirty="0">
                <a:solidFill>
                  <a:srgbClr val="FF0000"/>
                </a:solidFill>
              </a:rPr>
              <a:t>年</a:t>
            </a:r>
            <a:r>
              <a:rPr lang="en-US" altLang="zh-TW" b="1" dirty="0">
                <a:solidFill>
                  <a:srgbClr val="FF0000"/>
                </a:solidFill>
              </a:rPr>
              <a:t>24</a:t>
            </a:r>
            <a:r>
              <a:rPr lang="zh-TW" altLang="en-US" b="1" dirty="0">
                <a:solidFill>
                  <a:srgbClr val="FF0000"/>
                </a:solidFill>
              </a:rPr>
              <a:t>萬元以上者，本部就超過部分，補助</a:t>
            </a:r>
            <a:r>
              <a:rPr lang="en-US" altLang="zh-TW" b="1" dirty="0">
                <a:solidFill>
                  <a:srgbClr val="FF0000"/>
                </a:solidFill>
              </a:rPr>
              <a:t>50%</a:t>
            </a:r>
            <a:r>
              <a:rPr lang="zh-TW" altLang="en-US" b="1" dirty="0">
                <a:solidFill>
                  <a:srgbClr val="FF0000"/>
                </a:solidFill>
              </a:rPr>
              <a:t>經費</a:t>
            </a:r>
            <a:r>
              <a:rPr lang="zh-TW" altLang="en-US" dirty="0"/>
              <a:t>，引導學校投入資源、拉高級距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2949624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1" kern="12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699192" y="6492875"/>
            <a:ext cx="492807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19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新增定義、欄位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教師、採計起始年月日、採計終止年月日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本期未與表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1-1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勾稽，相關欄位請依定義填報。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：本表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收集於資料</a:t>
            </a:r>
            <a:r>
              <a:rPr lang="zh-TW" altLang="en-US" kern="100" dirty="0">
                <a:latin typeface="微軟正黑體" panose="020B0604030504040204" pitchFamily="34" charset="-120"/>
              </a:rPr>
              <a:t>調查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期間</a:t>
            </a:r>
            <a:r>
              <a:rPr lang="zh-TW" altLang="en-US" kern="100" dirty="0">
                <a:latin typeface="微軟正黑體" panose="020B0604030504040204" pitchFamily="34" charset="-120"/>
              </a:rPr>
              <a:t>，已開始進行產業研習或研究，但累計之期間未達半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年</a:t>
            </a:r>
            <a:r>
              <a:rPr lang="zh-TW" altLang="en-US" kern="100" dirty="0">
                <a:latin typeface="微軟正黑體" panose="020B0604030504040204" pitchFamily="34" charset="-120"/>
              </a:rPr>
              <a:t>，或尚未進行產業研習或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研究之</a:t>
            </a:r>
            <a:r>
              <a:rPr lang="zh-TW" altLang="en-US" kern="100" dirty="0">
                <a:latin typeface="微軟正黑體" panose="020B0604030504040204" pitchFamily="34" charset="-120"/>
              </a:rPr>
              <a:t>教師。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採計起始年月日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：填寫教師實際應採計產業研習或研究之起始年月日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採計終止年月日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：填寫教師應完成累計達半年研習之實際終止年月日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新增定義及欄位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8153728"/>
              </p:ext>
            </p:extLst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b="1" kern="100" baseline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99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未完成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狀態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本欄位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分為</a:t>
            </a:r>
            <a:r>
              <a:rPr lang="zh-TW" altLang="en-US" sz="2500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進行中」</a:t>
            </a:r>
            <a:r>
              <a:rPr lang="zh-TW" altLang="en-US" kern="100" dirty="0">
                <a:latin typeface="微軟正黑體" panose="020B0604030504040204" pitchFamily="34" charset="-120"/>
              </a:rPr>
              <a:t>及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「未啟動</a:t>
            </a:r>
            <a:r>
              <a:rPr lang="zh-TW" altLang="en-US" sz="2500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kern="100" dirty="0">
                <a:latin typeface="微軟正黑體" panose="020B0604030504040204" pitchFamily="34" charset="-120"/>
              </a:rPr>
              <a:t>二種，請依教師實際辦理產業研習或研究之進度予以選填：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進行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中</a:t>
            </a:r>
            <a:r>
              <a:rPr lang="zh-TW" altLang="en-US" kern="100" dirty="0">
                <a:latin typeface="微軟正黑體" panose="020B0604030504040204" pitchFamily="34" charset="-120"/>
              </a:rPr>
              <a:t>：教師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於資料</a:t>
            </a:r>
            <a:r>
              <a:rPr lang="zh-TW" altLang="en-US" kern="100" dirty="0">
                <a:latin typeface="微軟正黑體" panose="020B0604030504040204" pitchFamily="34" charset="-120"/>
              </a:rPr>
              <a:t>調查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期間，</a:t>
            </a:r>
            <a:r>
              <a:rPr lang="zh-TW" altLang="en-US" kern="100" dirty="0">
                <a:latin typeface="微軟正黑體" panose="020B0604030504040204" pitchFamily="34" charset="-120"/>
              </a:rPr>
              <a:t>已開始進行產業研習或研究，但累計之期間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未達半年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未啟動</a:t>
            </a:r>
            <a:r>
              <a:rPr lang="zh-TW" altLang="en-US" kern="100" dirty="0">
                <a:latin typeface="微軟正黑體" panose="020B0604030504040204" pitchFamily="34" charset="-120"/>
              </a:rPr>
              <a:t>：教師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於資料</a:t>
            </a:r>
            <a:r>
              <a:rPr lang="zh-TW" altLang="en-US" kern="100" dirty="0">
                <a:latin typeface="微軟正黑體" panose="020B0604030504040204" pitchFamily="34" charset="-120"/>
              </a:rPr>
              <a:t>調查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期間，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尚未進行</a:t>
            </a:r>
            <a:r>
              <a:rPr lang="zh-TW" altLang="en-US" kern="100" dirty="0">
                <a:latin typeface="微軟正黑體" panose="020B0604030504040204" pitchFamily="34" charset="-120"/>
              </a:rPr>
              <a:t>產業研習或研究。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3250472"/>
              </p:ext>
            </p:extLst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01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修改定義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預計完成產業研習或研究年月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規劃參加之產業研習或研究，其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預計完成之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日期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 (</a:t>
            </a:r>
            <a:r>
              <a:rPr lang="zh-TW" altLang="en-US" kern="100" dirty="0">
                <a:latin typeface="微軟正黑體" panose="020B0604030504040204" pitchFamily="34" charset="-120"/>
              </a:rPr>
              <a:t>不得空白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填寫</a:t>
            </a:r>
            <a:r>
              <a:rPr lang="zh-TW" altLang="en-US" kern="100" dirty="0">
                <a:latin typeface="微軟正黑體" panose="020B0604030504040204" pitchFamily="34" charset="-120"/>
              </a:rPr>
              <a:t>範例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：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A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教師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2018/5/1~9/30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（四個月）參加</a:t>
            </a:r>
            <a:r>
              <a:rPr lang="en-US" altLang="zh-TW" kern="100" dirty="0">
                <a:latin typeface="微軟正黑體" panose="020B0604030504040204" pitchFamily="34" charset="-120"/>
              </a:rPr>
              <a:t>B</a:t>
            </a:r>
            <a:r>
              <a:rPr lang="zh-TW" altLang="en-US" kern="100" dirty="0">
                <a:latin typeface="微軟正黑體" panose="020B0604030504040204" pitchFamily="34" charset="-120"/>
              </a:rPr>
              <a:t>機構實地服務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、規畫</a:t>
            </a:r>
            <a:r>
              <a:rPr lang="en-US" altLang="zh-TW" kern="100" dirty="0" smtClean="0">
                <a:latin typeface="微軟正黑體" panose="020B0604030504040204" pitchFamily="34" charset="-120"/>
              </a:rPr>
              <a:t>2021/7/1~8/31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（二個月）參加</a:t>
            </a:r>
            <a:r>
              <a:rPr lang="en-US" altLang="zh-TW" kern="100" dirty="0">
                <a:latin typeface="微軟正黑體" panose="020B0604030504040204" pitchFamily="34" charset="-120"/>
              </a:rPr>
              <a:t>C</a:t>
            </a:r>
            <a:r>
              <a:rPr lang="zh-TW" altLang="en-US" kern="100" dirty="0">
                <a:latin typeface="微軟正黑體" panose="020B0604030504040204" pitchFamily="34" charset="-120"/>
              </a:rPr>
              <a:t>學校與企業辦理之深度實務研習，研習或研究期間在參加</a:t>
            </a:r>
            <a:r>
              <a:rPr lang="en-US" altLang="zh-TW" kern="100" dirty="0">
                <a:latin typeface="微軟正黑體" panose="020B0604030504040204" pitchFamily="34" charset="-120"/>
              </a:rPr>
              <a:t>C</a:t>
            </a:r>
            <a:r>
              <a:rPr lang="zh-TW" altLang="en-US" kern="100" dirty="0">
                <a:latin typeface="微軟正黑體" panose="020B0604030504040204" pitchFamily="34" charset="-120"/>
              </a:rPr>
              <a:t>研習後，累計達半年，爰「預計完成產業研習或研究年月日」為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2021/8/31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8773805"/>
              </p:ext>
            </p:extLst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312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目前未啟動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原因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、預計啟動產業研習或研究年月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目前未啟動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原因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：教師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未啟動任何產業研習或研究之具體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原因。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預計啟動產業研習或研究年月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預計啟動產業研習或研究之具體時間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應於「採計終止年月日」前完成半年產業研習或研究，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故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預計啟動產業研習或研究年月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應</a:t>
            </a:r>
            <a:r>
              <a:rPr lang="zh-TW" altLang="en-US" kern="100" dirty="0">
                <a:latin typeface="微軟正黑體" panose="020B0604030504040204" pitchFamily="34" charset="-120"/>
              </a:rPr>
              <a:t>不晚於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「採計終止年月日」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0592890"/>
              </p:ext>
            </p:extLst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82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2-1-2 </a:t>
            </a:r>
            <a:r>
              <a:rPr lang="zh-TW" altLang="en-US" dirty="0" smtClean="0"/>
              <a:t>各種</a:t>
            </a:r>
            <a:r>
              <a:rPr lang="zh-TW" altLang="en-US" dirty="0"/>
              <a:t>招生管道外加名額資料表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修改定義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招生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方式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新增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「技優保送」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「技優甄審」 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「特殊選才」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「科技繁星」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管道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刪除「技優保甄」管道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學校</a:t>
            </a:r>
            <a:r>
              <a:rPr lang="zh-TW" altLang="en-US" kern="100" dirty="0">
                <a:latin typeface="微軟正黑體" panose="020B0604030504040204" pitchFamily="34" charset="-120"/>
              </a:rPr>
              <a:t>之招生管道以向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「技專校院招生委員會聯合會」</a:t>
            </a:r>
            <a:r>
              <a:rPr lang="zh-TW" altLang="en-US" kern="100" dirty="0">
                <a:latin typeface="微軟正黑體" panose="020B0604030504040204" pitchFamily="34" charset="-120"/>
              </a:rPr>
              <a:t>提報之簡章及名額為主，請學校依各自管道進行填寫。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08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24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7491964"/>
              </p:ext>
            </p:extLst>
          </p:nvPr>
        </p:nvGraphicFramePr>
        <p:xfrm>
          <a:off x="162563" y="1114425"/>
          <a:ext cx="11846563" cy="254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774">
                  <a:extLst>
                    <a:ext uri="{9D8B030D-6E8A-4147-A177-3AD203B41FA5}">
                      <a16:colId xmlns:a16="http://schemas.microsoft.com/office/drawing/2014/main" val="1529480619"/>
                    </a:ext>
                  </a:extLst>
                </a:gridCol>
                <a:gridCol w="493199">
                  <a:extLst>
                    <a:ext uri="{9D8B030D-6E8A-4147-A177-3AD203B41FA5}">
                      <a16:colId xmlns:a16="http://schemas.microsoft.com/office/drawing/2014/main" val="4161187533"/>
                    </a:ext>
                  </a:extLst>
                </a:gridCol>
                <a:gridCol w="1398377">
                  <a:extLst>
                    <a:ext uri="{9D8B030D-6E8A-4147-A177-3AD203B41FA5}">
                      <a16:colId xmlns:a16="http://schemas.microsoft.com/office/drawing/2014/main" val="172267940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4264445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6577741"/>
                    </a:ext>
                  </a:extLst>
                </a:gridCol>
                <a:gridCol w="800101">
                  <a:extLst>
                    <a:ext uri="{9D8B030D-6E8A-4147-A177-3AD203B41FA5}">
                      <a16:colId xmlns:a16="http://schemas.microsoft.com/office/drawing/2014/main" val="3597179483"/>
                    </a:ext>
                  </a:extLst>
                </a:gridCol>
                <a:gridCol w="800101">
                  <a:extLst>
                    <a:ext uri="{9D8B030D-6E8A-4147-A177-3AD203B41FA5}">
                      <a16:colId xmlns:a16="http://schemas.microsoft.com/office/drawing/2014/main" val="4283080974"/>
                    </a:ext>
                  </a:extLst>
                </a:gridCol>
                <a:gridCol w="850107">
                  <a:extLst>
                    <a:ext uri="{9D8B030D-6E8A-4147-A177-3AD203B41FA5}">
                      <a16:colId xmlns:a16="http://schemas.microsoft.com/office/drawing/2014/main" val="44213880"/>
                    </a:ext>
                  </a:extLst>
                </a:gridCol>
                <a:gridCol w="850107">
                  <a:extLst>
                    <a:ext uri="{9D8B030D-6E8A-4147-A177-3AD203B41FA5}">
                      <a16:colId xmlns:a16="http://schemas.microsoft.com/office/drawing/2014/main" val="2603883532"/>
                    </a:ext>
                  </a:extLst>
                </a:gridCol>
                <a:gridCol w="1021558">
                  <a:extLst>
                    <a:ext uri="{9D8B030D-6E8A-4147-A177-3AD203B41FA5}">
                      <a16:colId xmlns:a16="http://schemas.microsoft.com/office/drawing/2014/main" val="773400235"/>
                    </a:ext>
                  </a:extLst>
                </a:gridCol>
                <a:gridCol w="1021558">
                  <a:extLst>
                    <a:ext uri="{9D8B030D-6E8A-4147-A177-3AD203B41FA5}">
                      <a16:colId xmlns:a16="http://schemas.microsoft.com/office/drawing/2014/main" val="3452135375"/>
                    </a:ext>
                  </a:extLst>
                </a:gridCol>
                <a:gridCol w="736281">
                  <a:extLst>
                    <a:ext uri="{9D8B030D-6E8A-4147-A177-3AD203B41FA5}">
                      <a16:colId xmlns:a16="http://schemas.microsoft.com/office/drawing/2014/main" val="3773033624"/>
                    </a:ext>
                  </a:extLst>
                </a:gridCol>
              </a:tblGrid>
              <a:tr h="10896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招生方式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特種生身分</a:t>
                      </a: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核定外加</a:t>
                      </a: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實際註冊人數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增額錄取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實際註冊人數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</a:t>
                      </a: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核准增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額錄取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044081"/>
                  </a:ext>
                </a:extLst>
              </a:tr>
              <a:tr h="14528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公文日期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公文字號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78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2-1-3</a:t>
            </a:r>
            <a:r>
              <a:rPr lang="zh-TW" altLang="en-US" dirty="0" smtClean="0"/>
              <a:t> 各種</a:t>
            </a:r>
            <a:r>
              <a:rPr lang="zh-TW" altLang="en-US" dirty="0"/>
              <a:t>招生管道內含名額資料表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修改定義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招生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方式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新增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「技優保送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技優甄審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「特殊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選才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「科技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繁星」</a:t>
            </a:r>
            <a:r>
              <a:rPr lang="zh-TW" altLang="en-US" kern="100" dirty="0">
                <a:latin typeface="微軟正黑體" panose="020B0604030504040204" pitchFamily="34" charset="-120"/>
              </a:rPr>
              <a:t>管道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刪除</a:t>
            </a:r>
            <a:r>
              <a:rPr lang="zh-TW" altLang="en-US" kern="100" dirty="0">
                <a:latin typeface="微軟正黑體" panose="020B0604030504040204" pitchFamily="34" charset="-120"/>
              </a:rPr>
              <a:t>「技優保甄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「風雲</a:t>
            </a:r>
            <a:r>
              <a:rPr lang="zh-TW" altLang="en-US" kern="100" dirty="0">
                <a:latin typeface="微軟正黑體" panose="020B0604030504040204" pitchFamily="34" charset="-120"/>
              </a:rPr>
              <a:t>再起」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管道。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學校</a:t>
            </a:r>
            <a:r>
              <a:rPr lang="zh-TW" altLang="en-US" kern="100" dirty="0">
                <a:latin typeface="微軟正黑體" panose="020B0604030504040204" pitchFamily="34" charset="-120"/>
              </a:rPr>
              <a:t>之招生管道以向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「技專校院招生委員會聯合會」</a:t>
            </a:r>
            <a:r>
              <a:rPr lang="zh-TW" altLang="en-US" kern="100" dirty="0">
                <a:latin typeface="微軟正黑體" panose="020B0604030504040204" pitchFamily="34" charset="-120"/>
              </a:rPr>
              <a:t>提報之簡章及名額為主，請學校依各自管道進行填寫。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09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25</a:t>
            </a:fld>
            <a:endParaRPr lang="zh-TW" altLang="en-US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2070283"/>
              </p:ext>
            </p:extLst>
          </p:nvPr>
        </p:nvGraphicFramePr>
        <p:xfrm>
          <a:off x="162559" y="1128713"/>
          <a:ext cx="11846575" cy="2479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96">
                  <a:extLst>
                    <a:ext uri="{9D8B030D-6E8A-4147-A177-3AD203B41FA5}">
                      <a16:colId xmlns:a16="http://schemas.microsoft.com/office/drawing/2014/main" val="1687455086"/>
                    </a:ext>
                  </a:extLst>
                </a:gridCol>
                <a:gridCol w="633096">
                  <a:extLst>
                    <a:ext uri="{9D8B030D-6E8A-4147-A177-3AD203B41FA5}">
                      <a16:colId xmlns:a16="http://schemas.microsoft.com/office/drawing/2014/main" val="215159645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3534745610"/>
                    </a:ext>
                  </a:extLst>
                </a:gridCol>
                <a:gridCol w="985839">
                  <a:extLst>
                    <a:ext uri="{9D8B030D-6E8A-4147-A177-3AD203B41FA5}">
                      <a16:colId xmlns:a16="http://schemas.microsoft.com/office/drawing/2014/main" val="3130746436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3212411400"/>
                    </a:ext>
                  </a:extLst>
                </a:gridCol>
                <a:gridCol w="664370">
                  <a:extLst>
                    <a:ext uri="{9D8B030D-6E8A-4147-A177-3AD203B41FA5}">
                      <a16:colId xmlns:a16="http://schemas.microsoft.com/office/drawing/2014/main" val="1861926557"/>
                    </a:ext>
                  </a:extLst>
                </a:gridCol>
                <a:gridCol w="664370">
                  <a:extLst>
                    <a:ext uri="{9D8B030D-6E8A-4147-A177-3AD203B41FA5}">
                      <a16:colId xmlns:a16="http://schemas.microsoft.com/office/drawing/2014/main" val="3755160759"/>
                    </a:ext>
                  </a:extLst>
                </a:gridCol>
                <a:gridCol w="650082">
                  <a:extLst>
                    <a:ext uri="{9D8B030D-6E8A-4147-A177-3AD203B41FA5}">
                      <a16:colId xmlns:a16="http://schemas.microsoft.com/office/drawing/2014/main" val="112690136"/>
                    </a:ext>
                  </a:extLst>
                </a:gridCol>
                <a:gridCol w="650082">
                  <a:extLst>
                    <a:ext uri="{9D8B030D-6E8A-4147-A177-3AD203B41FA5}">
                      <a16:colId xmlns:a16="http://schemas.microsoft.com/office/drawing/2014/main" val="1266438043"/>
                    </a:ext>
                  </a:extLst>
                </a:gridCol>
                <a:gridCol w="750095">
                  <a:extLst>
                    <a:ext uri="{9D8B030D-6E8A-4147-A177-3AD203B41FA5}">
                      <a16:colId xmlns:a16="http://schemas.microsoft.com/office/drawing/2014/main" val="2717208507"/>
                    </a:ext>
                  </a:extLst>
                </a:gridCol>
                <a:gridCol w="750095">
                  <a:extLst>
                    <a:ext uri="{9D8B030D-6E8A-4147-A177-3AD203B41FA5}">
                      <a16:colId xmlns:a16="http://schemas.microsoft.com/office/drawing/2014/main" val="985015668"/>
                    </a:ext>
                  </a:extLst>
                </a:gridCol>
                <a:gridCol w="951061">
                  <a:extLst>
                    <a:ext uri="{9D8B030D-6E8A-4147-A177-3AD203B41FA5}">
                      <a16:colId xmlns:a16="http://schemas.microsoft.com/office/drawing/2014/main" val="3524434487"/>
                    </a:ext>
                  </a:extLst>
                </a:gridCol>
                <a:gridCol w="951061">
                  <a:extLst>
                    <a:ext uri="{9D8B030D-6E8A-4147-A177-3AD203B41FA5}">
                      <a16:colId xmlns:a16="http://schemas.microsoft.com/office/drawing/2014/main" val="2279207255"/>
                    </a:ext>
                  </a:extLst>
                </a:gridCol>
                <a:gridCol w="534377">
                  <a:extLst>
                    <a:ext uri="{9D8B030D-6E8A-4147-A177-3AD203B41FA5}">
                      <a16:colId xmlns:a16="http://schemas.microsoft.com/office/drawing/2014/main" val="2940953471"/>
                    </a:ext>
                  </a:extLst>
                </a:gridCol>
              </a:tblGrid>
              <a:tr h="11865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招生方式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</a:t>
                      </a:r>
                      <a:r>
                        <a:rPr lang="zh-TW" sz="1600" b="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核定擴充新生招生名額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實際註冊人數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增額錄取實際註冊人數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擴充新生招生名額實際註冊人數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教育部核准增額錄取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99060"/>
                  </a:ext>
                </a:extLst>
              </a:tr>
              <a:tr h="12931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公文日期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公文字號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1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0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4-9-1 </a:t>
            </a:r>
            <a:r>
              <a:rPr lang="zh-TW" altLang="en-US" dirty="0" smtClean="0"/>
              <a:t>學校</a:t>
            </a:r>
            <a:r>
              <a:rPr lang="zh-TW" altLang="en-US" dirty="0"/>
              <a:t>學生宿舍使用資料表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latinLnBrk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修改定義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縣市別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600" kern="100" dirty="0" smtClean="0">
                <a:latin typeface="微軟正黑體" panose="020B0604030504040204" pitchFamily="34" charset="-120"/>
              </a:rPr>
              <a:t>原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「桃園縣」請填至</a:t>
            </a:r>
            <a:r>
              <a:rPr lang="zh-TW" altLang="en-US" sz="26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「桃園市</a:t>
            </a:r>
            <a:r>
              <a:rPr lang="zh-TW" altLang="en-US" sz="2600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」</a:t>
            </a:r>
            <a:r>
              <a:rPr lang="zh-TW" altLang="en-US" sz="2600" kern="100" dirty="0" smtClean="0">
                <a:latin typeface="微軟正黑體" panose="020B0604030504040204" pitchFamily="34" charset="-120"/>
              </a:rPr>
              <a:t>。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「桃園縣」於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2014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12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月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25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日改制為直轄市。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) </a:t>
            </a:r>
            <a:endParaRPr lang="en-US" altLang="zh-TW" sz="2600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600" kern="100" dirty="0">
              <a:latin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altLang="zh-TW" sz="1800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統計處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需求修改定義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26</a:t>
            </a:fld>
            <a:endParaRPr lang="zh-TW" altLang="en-US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804576"/>
              </p:ext>
            </p:extLst>
          </p:nvPr>
        </p:nvGraphicFramePr>
        <p:xfrm>
          <a:off x="162559" y="1114424"/>
          <a:ext cx="11846565" cy="249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991">
                  <a:extLst>
                    <a:ext uri="{9D8B030D-6E8A-4147-A177-3AD203B41FA5}">
                      <a16:colId xmlns:a16="http://schemas.microsoft.com/office/drawing/2014/main" val="699096309"/>
                    </a:ext>
                  </a:extLst>
                </a:gridCol>
                <a:gridCol w="1066639">
                  <a:extLst>
                    <a:ext uri="{9D8B030D-6E8A-4147-A177-3AD203B41FA5}">
                      <a16:colId xmlns:a16="http://schemas.microsoft.com/office/drawing/2014/main" val="2189423681"/>
                    </a:ext>
                  </a:extLst>
                </a:gridCol>
                <a:gridCol w="1176499">
                  <a:extLst>
                    <a:ext uri="{9D8B030D-6E8A-4147-A177-3AD203B41FA5}">
                      <a16:colId xmlns:a16="http://schemas.microsoft.com/office/drawing/2014/main" val="3665726403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3300042321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3153932935"/>
                    </a:ext>
                  </a:extLst>
                </a:gridCol>
                <a:gridCol w="1763926">
                  <a:extLst>
                    <a:ext uri="{9D8B030D-6E8A-4147-A177-3AD203B41FA5}">
                      <a16:colId xmlns:a16="http://schemas.microsoft.com/office/drawing/2014/main" val="1216717203"/>
                    </a:ext>
                  </a:extLst>
                </a:gridCol>
                <a:gridCol w="1763926">
                  <a:extLst>
                    <a:ext uri="{9D8B030D-6E8A-4147-A177-3AD203B41FA5}">
                      <a16:colId xmlns:a16="http://schemas.microsoft.com/office/drawing/2014/main" val="4179257612"/>
                    </a:ext>
                  </a:extLst>
                </a:gridCol>
                <a:gridCol w="736387">
                  <a:extLst>
                    <a:ext uri="{9D8B030D-6E8A-4147-A177-3AD203B41FA5}">
                      <a16:colId xmlns:a16="http://schemas.microsoft.com/office/drawing/2014/main" val="1134332902"/>
                    </a:ext>
                  </a:extLst>
                </a:gridCol>
                <a:gridCol w="736387">
                  <a:extLst>
                    <a:ext uri="{9D8B030D-6E8A-4147-A177-3AD203B41FA5}">
                      <a16:colId xmlns:a16="http://schemas.microsoft.com/office/drawing/2014/main" val="3490813133"/>
                    </a:ext>
                  </a:extLst>
                </a:gridCol>
                <a:gridCol w="682467">
                  <a:extLst>
                    <a:ext uri="{9D8B030D-6E8A-4147-A177-3AD203B41FA5}">
                      <a16:colId xmlns:a16="http://schemas.microsoft.com/office/drawing/2014/main" val="1865462681"/>
                    </a:ext>
                  </a:extLst>
                </a:gridCol>
                <a:gridCol w="682467">
                  <a:extLst>
                    <a:ext uri="{9D8B030D-6E8A-4147-A177-3AD203B41FA5}">
                      <a16:colId xmlns:a16="http://schemas.microsoft.com/office/drawing/2014/main" val="3322659927"/>
                    </a:ext>
                  </a:extLst>
                </a:gridCol>
              </a:tblGrid>
              <a:tr h="7125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宿舍名稱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縣市別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校區別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權屬別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男宿舍總面積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平方公尺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女宿舍總面積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平方公尺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床位數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床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9685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收費</a:t>
                      </a:r>
                      <a:r>
                        <a:rPr lang="zh-TW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標準</a:t>
                      </a:r>
                      <a:r>
                        <a:rPr lang="en-US" altLang="zh-TW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r>
                        <a:rPr lang="en-US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15845"/>
                  </a:ext>
                </a:extLst>
              </a:tr>
              <a:tr h="1781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分部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租賃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最高（元）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最低（元）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81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4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4-9-2 </a:t>
            </a:r>
            <a:r>
              <a:rPr lang="zh-TW" altLang="en-US" dirty="0" smtClean="0"/>
              <a:t>學校</a:t>
            </a:r>
            <a:r>
              <a:rPr lang="zh-TW" altLang="en-US" dirty="0"/>
              <a:t>學生住宿狀況資料表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 latinLnBrk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修改定義</a:t>
            </a:r>
            <a:r>
              <a:rPr lang="en-US" altLang="zh-TW" sz="2600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sz="26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縣市別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600" kern="100" dirty="0" smtClean="0">
                <a:latin typeface="微軟正黑體" panose="020B0604030504040204" pitchFamily="34" charset="-120"/>
              </a:rPr>
              <a:t>原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「桃園縣」請填至</a:t>
            </a:r>
            <a:r>
              <a:rPr lang="zh-TW" altLang="en-US" sz="26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「桃園市」</a:t>
            </a:r>
            <a:r>
              <a:rPr lang="zh-TW" altLang="en-US" sz="2600" kern="100" dirty="0" smtClean="0">
                <a:latin typeface="微軟正黑體" panose="020B0604030504040204" pitchFamily="34" charset="-120"/>
              </a:rPr>
              <a:t>。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(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「桃園縣」於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2014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12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月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25</a:t>
            </a:r>
            <a:r>
              <a:rPr lang="zh-TW" altLang="en-US" sz="2600" kern="100" dirty="0">
                <a:latin typeface="微軟正黑體" panose="020B0604030504040204" pitchFamily="34" charset="-120"/>
              </a:rPr>
              <a:t>日改制為直轄市。</a:t>
            </a:r>
            <a:r>
              <a:rPr lang="en-US" altLang="zh-TW" sz="2600" kern="100" dirty="0">
                <a:latin typeface="微軟正黑體" panose="020B0604030504040204" pitchFamily="34" charset="-120"/>
              </a:rPr>
              <a:t>) </a:t>
            </a:r>
            <a:endParaRPr lang="en-US" altLang="zh-TW" sz="2600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2600" kern="100" dirty="0">
              <a:latin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altLang="zh-TW" sz="1800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統計處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需求修改定義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27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9898592"/>
              </p:ext>
            </p:extLst>
          </p:nvPr>
        </p:nvGraphicFramePr>
        <p:xfrm>
          <a:off x="162560" y="1143000"/>
          <a:ext cx="11846567" cy="2465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501">
                  <a:extLst>
                    <a:ext uri="{9D8B030D-6E8A-4147-A177-3AD203B41FA5}">
                      <a16:colId xmlns:a16="http://schemas.microsoft.com/office/drawing/2014/main" val="3590024161"/>
                    </a:ext>
                  </a:extLst>
                </a:gridCol>
                <a:gridCol w="493501">
                  <a:extLst>
                    <a:ext uri="{9D8B030D-6E8A-4147-A177-3AD203B41FA5}">
                      <a16:colId xmlns:a16="http://schemas.microsoft.com/office/drawing/2014/main" val="1069052589"/>
                    </a:ext>
                  </a:extLst>
                </a:gridCol>
                <a:gridCol w="493501">
                  <a:extLst>
                    <a:ext uri="{9D8B030D-6E8A-4147-A177-3AD203B41FA5}">
                      <a16:colId xmlns:a16="http://schemas.microsoft.com/office/drawing/2014/main" val="2388598900"/>
                    </a:ext>
                  </a:extLst>
                </a:gridCol>
                <a:gridCol w="1757366">
                  <a:extLst>
                    <a:ext uri="{9D8B030D-6E8A-4147-A177-3AD203B41FA5}">
                      <a16:colId xmlns:a16="http://schemas.microsoft.com/office/drawing/2014/main" val="20227073"/>
                    </a:ext>
                  </a:extLst>
                </a:gridCol>
                <a:gridCol w="2057396">
                  <a:extLst>
                    <a:ext uri="{9D8B030D-6E8A-4147-A177-3AD203B41FA5}">
                      <a16:colId xmlns:a16="http://schemas.microsoft.com/office/drawing/2014/main" val="18010014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426085863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26738119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3549191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25246117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517798171"/>
                    </a:ext>
                  </a:extLst>
                </a:gridCol>
                <a:gridCol w="664369">
                  <a:extLst>
                    <a:ext uri="{9D8B030D-6E8A-4147-A177-3AD203B41FA5}">
                      <a16:colId xmlns:a16="http://schemas.microsoft.com/office/drawing/2014/main" val="289203095"/>
                    </a:ext>
                  </a:extLst>
                </a:gridCol>
                <a:gridCol w="664369">
                  <a:extLst>
                    <a:ext uri="{9D8B030D-6E8A-4147-A177-3AD203B41FA5}">
                      <a16:colId xmlns:a16="http://schemas.microsoft.com/office/drawing/2014/main" val="1113351426"/>
                    </a:ext>
                  </a:extLst>
                </a:gridCol>
                <a:gridCol w="664369">
                  <a:extLst>
                    <a:ext uri="{9D8B030D-6E8A-4147-A177-3AD203B41FA5}">
                      <a16:colId xmlns:a16="http://schemas.microsoft.com/office/drawing/2014/main" val="2961484658"/>
                    </a:ext>
                  </a:extLst>
                </a:gridCol>
                <a:gridCol w="664369">
                  <a:extLst>
                    <a:ext uri="{9D8B030D-6E8A-4147-A177-3AD203B41FA5}">
                      <a16:colId xmlns:a16="http://schemas.microsoft.com/office/drawing/2014/main" val="1454522024"/>
                    </a:ext>
                  </a:extLst>
                </a:gridCol>
                <a:gridCol w="432438">
                  <a:extLst>
                    <a:ext uri="{9D8B030D-6E8A-4147-A177-3AD203B41FA5}">
                      <a16:colId xmlns:a16="http://schemas.microsoft.com/office/drawing/2014/main" val="3058113378"/>
                    </a:ext>
                  </a:extLst>
                </a:gridCol>
                <a:gridCol w="432438">
                  <a:extLst>
                    <a:ext uri="{9D8B030D-6E8A-4147-A177-3AD203B41FA5}">
                      <a16:colId xmlns:a16="http://schemas.microsoft.com/office/drawing/2014/main" val="1816781512"/>
                    </a:ext>
                  </a:extLst>
                </a:gridCol>
              </a:tblGrid>
              <a:tr h="57784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學生類別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縣市別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租賃宿舍是否符合土地使用分區管制規定、消防法及建築管理等規定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校區別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住宿學生人數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校外租屋學生數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541651"/>
                  </a:ext>
                </a:extLst>
              </a:tr>
              <a:tr h="3145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實際住宿人數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24570"/>
                  </a:ext>
                </a:extLst>
              </a:tr>
              <a:tr h="6291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學校自有宿舍住宿人數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學校租賃宿舍住宿人數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102253"/>
                  </a:ext>
                </a:extLst>
              </a:tr>
              <a:tr h="9437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□是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□無租賃宿舍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分部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783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表</a:t>
            </a:r>
            <a:r>
              <a:rPr lang="en-US" altLang="zh-TW" sz="3200" dirty="0" smtClean="0"/>
              <a:t>7-12 </a:t>
            </a:r>
            <a:r>
              <a:rPr lang="zh-TW" altLang="en-US" sz="3200" dirty="0" smtClean="0"/>
              <a:t>學生</a:t>
            </a:r>
            <a:r>
              <a:rPr lang="zh-TW" altLang="en-US" sz="3200" dirty="0"/>
              <a:t>懷孕</a:t>
            </a:r>
            <a:r>
              <a:rPr lang="en-US" altLang="zh-TW" sz="3200" dirty="0"/>
              <a:t>(</a:t>
            </a:r>
            <a:r>
              <a:rPr lang="zh-TW" altLang="en-US" sz="3200" dirty="0"/>
              <a:t>含育有子女者</a:t>
            </a:r>
            <a:r>
              <a:rPr lang="en-US" altLang="zh-TW" sz="3200" dirty="0"/>
              <a:t>)</a:t>
            </a:r>
            <a:r>
              <a:rPr lang="zh-TW" altLang="en-US" sz="3200" dirty="0"/>
              <a:t>輔導協助情形統計表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新增選項 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因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配偶或伴侶懷孕、曾懷孕，而有受教權維護及輔導協助需求之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學生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en-US" altLang="zh-TW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kern="100" dirty="0">
                <a:latin typeface="微軟正黑體" panose="020B0604030504040204" pitchFamily="34" charset="-120"/>
              </a:rPr>
              <a:t>男、女</a:t>
            </a:r>
            <a:r>
              <a:rPr lang="en-US" altLang="zh-TW" kern="100" dirty="0">
                <a:latin typeface="微軟正黑體" panose="020B0604030504040204" pitchFamily="34" charset="-120"/>
              </a:rPr>
              <a:t>】</a:t>
            </a:r>
            <a:r>
              <a:rPr lang="zh-TW" altLang="en-US" kern="100" dirty="0">
                <a:latin typeface="微軟正黑體" panose="020B0604030504040204" pitchFamily="34" charset="-120"/>
              </a:rPr>
              <a:t>學生因其配偶或伴侶懷孕、曾懷孕，而有受教權維護及輔導協助需求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配合</a:t>
            </a:r>
            <a:r>
              <a:rPr lang="zh-TW" altLang="en-US" kern="100" dirty="0">
                <a:latin typeface="微軟正黑體" panose="020B0604030504040204" pitchFamily="34" charset="-120"/>
              </a:rPr>
              <a:t>學生懷孕受教權維護及輔導協助要點</a:t>
            </a:r>
            <a:r>
              <a:rPr lang="en-US" altLang="zh-TW" kern="100" dirty="0">
                <a:latin typeface="微軟正黑體" panose="020B0604030504040204" pitchFamily="34" charset="-120"/>
              </a:rPr>
              <a:t>110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7</a:t>
            </a:r>
            <a:r>
              <a:rPr lang="zh-TW" altLang="en-US" kern="100" dirty="0">
                <a:latin typeface="微軟正黑體" panose="020B0604030504040204" pitchFamily="34" charset="-120"/>
              </a:rPr>
              <a:t>月</a:t>
            </a:r>
            <a:r>
              <a:rPr lang="en-US" altLang="zh-TW" kern="100" dirty="0">
                <a:latin typeface="微軟正黑體" panose="020B0604030504040204" pitchFamily="34" charset="-120"/>
              </a:rPr>
              <a:t>23</a:t>
            </a:r>
            <a:r>
              <a:rPr lang="zh-TW" altLang="en-US" kern="100" dirty="0">
                <a:latin typeface="微軟正黑體" panose="020B0604030504040204" pitchFamily="34" charset="-120"/>
              </a:rPr>
              <a:t>日修正發布，增列該要點適用學生包括「因配偶或伴侶懷孕、曾懷孕，而有受教權維護及輔導協助需求之學生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」。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新增選項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28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4516553"/>
              </p:ext>
            </p:extLst>
          </p:nvPr>
        </p:nvGraphicFramePr>
        <p:xfrm>
          <a:off x="162561" y="1111623"/>
          <a:ext cx="11846555" cy="2741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10">
                  <a:extLst>
                    <a:ext uri="{9D8B030D-6E8A-4147-A177-3AD203B41FA5}">
                      <a16:colId xmlns:a16="http://schemas.microsoft.com/office/drawing/2014/main" val="1010583379"/>
                    </a:ext>
                  </a:extLst>
                </a:gridCol>
                <a:gridCol w="412376">
                  <a:extLst>
                    <a:ext uri="{9D8B030D-6E8A-4147-A177-3AD203B41FA5}">
                      <a16:colId xmlns:a16="http://schemas.microsoft.com/office/drawing/2014/main" val="40004614"/>
                    </a:ext>
                  </a:extLst>
                </a:gridCol>
                <a:gridCol w="5020235">
                  <a:extLst>
                    <a:ext uri="{9D8B030D-6E8A-4147-A177-3AD203B41FA5}">
                      <a16:colId xmlns:a16="http://schemas.microsoft.com/office/drawing/2014/main" val="1018832300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697396889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4109098300"/>
                    </a:ext>
                  </a:extLst>
                </a:gridCol>
                <a:gridCol w="726142">
                  <a:extLst>
                    <a:ext uri="{9D8B030D-6E8A-4147-A177-3AD203B41FA5}">
                      <a16:colId xmlns:a16="http://schemas.microsoft.com/office/drawing/2014/main" val="1843603269"/>
                    </a:ext>
                  </a:extLst>
                </a:gridCol>
                <a:gridCol w="726142">
                  <a:extLst>
                    <a:ext uri="{9D8B030D-6E8A-4147-A177-3AD203B41FA5}">
                      <a16:colId xmlns:a16="http://schemas.microsoft.com/office/drawing/2014/main" val="550289745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833190867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532291819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4195364153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2987648946"/>
                    </a:ext>
                  </a:extLst>
                </a:gridCol>
              </a:tblGrid>
              <a:tr h="199873"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輔導身分別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學生懷孕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含育有子女者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HK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65692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r>
                        <a:rPr lang="zh-HK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輔導協助人數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轉介校外社會福利資源</a:t>
                      </a:r>
                      <a:r>
                        <a:rPr lang="zh-HK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776684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17139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969761"/>
                  </a:ext>
                </a:extLst>
              </a:tr>
              <a:tr h="308234"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□懷孕學生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□曾懷孕之學生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□育有子女之學生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2400" b="1" u="none" kern="100" baseline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因配偶或伴侶懷孕、曾懷孕，而有受教權維護及輔導協助需求之學生</a:t>
                      </a:r>
                      <a:endParaRPr lang="zh-TW" sz="2400" b="1" u="none" kern="100" baseline="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804722"/>
                  </a:ext>
                </a:extLst>
              </a:tr>
              <a:tr h="3855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67265"/>
                  </a:ext>
                </a:extLst>
              </a:tr>
              <a:tr h="453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041889"/>
                  </a:ext>
                </a:extLst>
              </a:tr>
              <a:tr h="7822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6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表</a:t>
            </a:r>
            <a:r>
              <a:rPr lang="en-US" altLang="zh-TW" sz="3200" dirty="0"/>
              <a:t>7-12</a:t>
            </a:r>
            <a:r>
              <a:rPr lang="zh-TW" altLang="en-US" sz="3200" dirty="0"/>
              <a:t>學生懷孕</a:t>
            </a:r>
            <a:r>
              <a:rPr lang="en-US" altLang="zh-TW" sz="3200" dirty="0"/>
              <a:t>(</a:t>
            </a:r>
            <a:r>
              <a:rPr lang="zh-TW" altLang="en-US" sz="3200" dirty="0"/>
              <a:t>含育有子女者</a:t>
            </a:r>
            <a:r>
              <a:rPr lang="en-US" altLang="zh-TW" sz="3200" dirty="0"/>
              <a:t>)</a:t>
            </a:r>
            <a:r>
              <a:rPr lang="zh-TW" altLang="en-US" sz="3200" dirty="0"/>
              <a:t>輔導協助情形統計表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新增選項 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因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配偶或伴侶懷孕、曾懷孕，而有受教權維護及輔導協助需求之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學生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倘若</a:t>
            </a:r>
            <a:r>
              <a:rPr lang="zh-TW" altLang="en-US" kern="100" dirty="0">
                <a:latin typeface="微軟正黑體" panose="020B0604030504040204" pitchFamily="34" charset="-120"/>
              </a:rPr>
              <a:t>學校學生為前揭對象（懷孕、曾懷孕、育有子女，以及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因配偶或伴侶懷孕、曾懷孕，而有受教權維護及輔導協助需求之學生</a:t>
            </a:r>
            <a:r>
              <a:rPr lang="zh-TW" altLang="en-US" kern="100" dirty="0">
                <a:latin typeface="微軟正黑體" panose="020B0604030504040204" pitchFamily="34" charset="-120"/>
              </a:rPr>
              <a:t>）同時受「校內輔導協助」及「轉介校外社會福利資源輔導協助」者，請分別於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校內輔導協助人數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及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轉介校外社會福利資源輔導協助人數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各填列計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人數</a:t>
            </a:r>
            <a:r>
              <a:rPr lang="zh-TW" altLang="en-US" kern="100" dirty="0">
                <a:latin typeface="微軟正黑體" panose="020B0604030504040204" pitchFamily="34" charset="-120"/>
              </a:rPr>
              <a:t>，並以學生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該學年度第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1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次接受「輔導身分別」</a:t>
            </a:r>
            <a:r>
              <a:rPr lang="zh-TW" altLang="en-US" kern="100">
                <a:latin typeface="微軟正黑體" panose="020B0604030504040204" pitchFamily="34" charset="-120"/>
              </a:rPr>
              <a:t>進行</a:t>
            </a:r>
            <a:r>
              <a:rPr lang="zh-TW" altLang="en-US" kern="100" smtClean="0">
                <a:latin typeface="微軟正黑體" panose="020B0604030504040204" pitchFamily="34" charset="-120"/>
              </a:rPr>
              <a:t>填報。</a:t>
            </a: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新增選項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29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1" y="1111623"/>
          <a:ext cx="11846555" cy="2741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10">
                  <a:extLst>
                    <a:ext uri="{9D8B030D-6E8A-4147-A177-3AD203B41FA5}">
                      <a16:colId xmlns:a16="http://schemas.microsoft.com/office/drawing/2014/main" val="1010583379"/>
                    </a:ext>
                  </a:extLst>
                </a:gridCol>
                <a:gridCol w="412376">
                  <a:extLst>
                    <a:ext uri="{9D8B030D-6E8A-4147-A177-3AD203B41FA5}">
                      <a16:colId xmlns:a16="http://schemas.microsoft.com/office/drawing/2014/main" val="40004614"/>
                    </a:ext>
                  </a:extLst>
                </a:gridCol>
                <a:gridCol w="5020235">
                  <a:extLst>
                    <a:ext uri="{9D8B030D-6E8A-4147-A177-3AD203B41FA5}">
                      <a16:colId xmlns:a16="http://schemas.microsoft.com/office/drawing/2014/main" val="1018832300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697396889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4109098300"/>
                    </a:ext>
                  </a:extLst>
                </a:gridCol>
                <a:gridCol w="726142">
                  <a:extLst>
                    <a:ext uri="{9D8B030D-6E8A-4147-A177-3AD203B41FA5}">
                      <a16:colId xmlns:a16="http://schemas.microsoft.com/office/drawing/2014/main" val="1843603269"/>
                    </a:ext>
                  </a:extLst>
                </a:gridCol>
                <a:gridCol w="726142">
                  <a:extLst>
                    <a:ext uri="{9D8B030D-6E8A-4147-A177-3AD203B41FA5}">
                      <a16:colId xmlns:a16="http://schemas.microsoft.com/office/drawing/2014/main" val="550289745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833190867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532291819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4195364153"/>
                    </a:ext>
                  </a:extLst>
                </a:gridCol>
                <a:gridCol w="873161">
                  <a:extLst>
                    <a:ext uri="{9D8B030D-6E8A-4147-A177-3AD203B41FA5}">
                      <a16:colId xmlns:a16="http://schemas.microsoft.com/office/drawing/2014/main" val="2987648946"/>
                    </a:ext>
                  </a:extLst>
                </a:gridCol>
              </a:tblGrid>
              <a:tr h="199873"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輔導身分別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學生懷孕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含育有子女者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HK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65692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r>
                        <a:rPr lang="zh-HK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</a:t>
                      </a: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輔導協助人數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轉介校外社會福利資源</a:t>
                      </a:r>
                      <a:r>
                        <a:rPr lang="zh-HK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輔導協助</a:t>
                      </a: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776684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未滿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</a:t>
                      </a: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17139"/>
                  </a:ext>
                </a:extLst>
              </a:tr>
              <a:tr h="199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969761"/>
                  </a:ext>
                </a:extLst>
              </a:tr>
              <a:tr h="308234"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□懷孕學生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□曾懷孕之學生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□育有子女之學生</a:t>
                      </a:r>
                    </a:p>
                    <a:p>
                      <a:pPr marL="152400" indent="-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2400" b="1" u="none" kern="100" baseline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因配偶或伴侶懷孕、曾懷孕，而有受教權維護及輔導協助需求之學生</a:t>
                      </a:r>
                      <a:endParaRPr lang="zh-TW" sz="2400" b="1" u="none" kern="100" baseline="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804722"/>
                  </a:ext>
                </a:extLst>
              </a:tr>
              <a:tr h="3855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67265"/>
                  </a:ext>
                </a:extLst>
              </a:tr>
              <a:tr h="453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041889"/>
                  </a:ext>
                </a:extLst>
              </a:tr>
              <a:tr h="7822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69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68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是否為公立學校、政府機關退休至私校服務之專任教師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私立</a:t>
            </a:r>
            <a:r>
              <a:rPr lang="zh-TW" altLang="en-US" b="1" dirty="0">
                <a:solidFill>
                  <a:srgbClr val="FF0000"/>
                </a:solidFill>
              </a:rPr>
              <a:t>技專校院、專任教師，此欄位必填。</a:t>
            </a:r>
          </a:p>
          <a:p>
            <a:r>
              <a:rPr lang="zh-TW" altLang="en-US" dirty="0"/>
              <a:t>該教師是否為公立學校、政府機關退休至私校服務之專任教師，請勾選</a:t>
            </a:r>
            <a:r>
              <a:rPr lang="en-US" altLang="zh-TW" dirty="0"/>
              <a:t>『</a:t>
            </a:r>
            <a:r>
              <a:rPr lang="zh-TW" altLang="en-US" dirty="0"/>
              <a:t>是</a:t>
            </a:r>
            <a:r>
              <a:rPr lang="en-US" altLang="zh-TW" dirty="0"/>
              <a:t>』</a:t>
            </a:r>
            <a:r>
              <a:rPr lang="zh-TW" altLang="en-US" dirty="0"/>
              <a:t>或</a:t>
            </a:r>
            <a:r>
              <a:rPr lang="en-US" altLang="zh-TW" dirty="0"/>
              <a:t>『</a:t>
            </a:r>
            <a:r>
              <a:rPr lang="zh-TW" altLang="en-US" dirty="0"/>
              <a:t>否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  <a:endParaRPr lang="en-US" altLang="zh-TW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3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獎勵補助工作小組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需求新增欄位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1090823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18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dirty="0"/>
              <a:t>表</a:t>
            </a:r>
            <a:r>
              <a:rPr lang="en-US" altLang="zh-TW" sz="3200" dirty="0" smtClean="0"/>
              <a:t>7-12 </a:t>
            </a:r>
            <a:r>
              <a:rPr lang="zh-TW" altLang="en-US" sz="3200" dirty="0" smtClean="0"/>
              <a:t>學生</a:t>
            </a:r>
            <a:r>
              <a:rPr lang="zh-TW" altLang="en-US" sz="3200" dirty="0"/>
              <a:t>懷孕</a:t>
            </a:r>
            <a:r>
              <a:rPr lang="en-US" altLang="zh-TW" sz="3200" dirty="0"/>
              <a:t>(</a:t>
            </a:r>
            <a:r>
              <a:rPr lang="zh-TW" altLang="en-US" sz="3200" dirty="0"/>
              <a:t>含育有子女者</a:t>
            </a:r>
            <a:r>
              <a:rPr lang="en-US" altLang="zh-TW" sz="3200" dirty="0"/>
              <a:t>)</a:t>
            </a:r>
            <a:r>
              <a:rPr lang="zh-TW" altLang="en-US" sz="3200" dirty="0"/>
              <a:t>輔導協助情形統計表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277092" y="1122218"/>
            <a:ext cx="11732028" cy="5370657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zh-TW" altLang="en-US" sz="2400" dirty="0" smtClean="0"/>
              <a:t>範例：「</a:t>
            </a:r>
            <a:r>
              <a:rPr lang="en-US" altLang="zh-TW" sz="2400" b="1" dirty="0">
                <a:solidFill>
                  <a:srgbClr val="FF0000"/>
                </a:solidFill>
              </a:rPr>
              <a:t>D</a:t>
            </a:r>
            <a:r>
              <a:rPr lang="zh-TW" altLang="en-US" sz="2400" b="1" dirty="0">
                <a:solidFill>
                  <a:srgbClr val="FF0000"/>
                </a:solidFill>
              </a:rPr>
              <a:t>男學生</a:t>
            </a:r>
            <a:r>
              <a:rPr lang="zh-TW" altLang="en-US" sz="2400" dirty="0" smtClean="0"/>
              <a:t>」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日間</a:t>
            </a:r>
            <a:r>
              <a:rPr lang="zh-TW" altLang="en-US" sz="2400" b="1" dirty="0">
                <a:solidFill>
                  <a:srgbClr val="FF0000"/>
                </a:solidFill>
              </a:rPr>
              <a:t>碩士班</a:t>
            </a:r>
            <a:r>
              <a:rPr lang="zh-TW" altLang="en-US" sz="2400" dirty="0" smtClean="0"/>
              <a:t>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出生</a:t>
            </a:r>
            <a:r>
              <a:rPr lang="zh-TW" altLang="en-US" sz="2400" b="1" dirty="0">
                <a:solidFill>
                  <a:srgbClr val="FF0000"/>
                </a:solidFill>
              </a:rPr>
              <a:t>年為</a:t>
            </a:r>
            <a:r>
              <a:rPr lang="en-US" altLang="zh-TW" sz="2400" b="1" dirty="0">
                <a:solidFill>
                  <a:srgbClr val="FF0000"/>
                </a:solidFill>
              </a:rPr>
              <a:t>81</a:t>
            </a:r>
            <a:r>
              <a:rPr lang="zh-TW" altLang="en-US" sz="2400" b="1" dirty="0">
                <a:solidFill>
                  <a:srgbClr val="FF0000"/>
                </a:solidFill>
              </a:rPr>
              <a:t>年</a:t>
            </a:r>
            <a:r>
              <a:rPr lang="zh-TW" altLang="en-US" sz="2400" dirty="0"/>
              <a:t>，</a:t>
            </a:r>
            <a:r>
              <a:rPr lang="en-US" altLang="zh-TW" sz="2400" dirty="0"/>
              <a:t>D</a:t>
            </a:r>
            <a:r>
              <a:rPr lang="zh-TW" altLang="en-US" sz="2400" dirty="0"/>
              <a:t>男之</a:t>
            </a:r>
            <a:r>
              <a:rPr lang="zh-TW" altLang="en-US" sz="2400" b="1" dirty="0">
                <a:solidFill>
                  <a:srgbClr val="FF0000"/>
                </a:solidFill>
              </a:rPr>
              <a:t>配偶懷孕</a:t>
            </a:r>
            <a:r>
              <a:rPr lang="zh-TW" altLang="en-US" sz="2400" dirty="0"/>
              <a:t>中，</a:t>
            </a:r>
            <a:r>
              <a:rPr lang="en-US" altLang="zh-TW" sz="2400" dirty="0"/>
              <a:t>D</a:t>
            </a:r>
            <a:r>
              <a:rPr lang="zh-TW" altLang="en-US" sz="2400" dirty="0" smtClean="0"/>
              <a:t>男有受教權維護及輔導協助需求而向</a:t>
            </a:r>
            <a:r>
              <a:rPr lang="zh-TW" altLang="en-US" sz="2400" dirty="0"/>
              <a:t>學校尋求協助：</a:t>
            </a:r>
          </a:p>
          <a:p>
            <a:r>
              <a:rPr lang="zh-TW" altLang="en-US" sz="2400" b="1" dirty="0">
                <a:solidFill>
                  <a:srgbClr val="FF0000"/>
                </a:solidFill>
              </a:rPr>
              <a:t>第</a:t>
            </a:r>
            <a:r>
              <a:rPr lang="en-US" altLang="zh-TW" sz="2400" b="1" dirty="0">
                <a:solidFill>
                  <a:srgbClr val="FF0000"/>
                </a:solidFill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</a:rPr>
              <a:t>次</a:t>
            </a:r>
            <a:r>
              <a:rPr lang="zh-TW" altLang="en-US" sz="2400" dirty="0"/>
              <a:t>：</a:t>
            </a:r>
            <a:r>
              <a:rPr lang="en-US" altLang="zh-TW" sz="2400" dirty="0"/>
              <a:t>109</a:t>
            </a:r>
            <a:r>
              <a:rPr lang="zh-TW" altLang="en-US" sz="2400" dirty="0"/>
              <a:t>年</a:t>
            </a:r>
            <a:r>
              <a:rPr lang="en-US" altLang="zh-TW" sz="2400" dirty="0"/>
              <a:t>12</a:t>
            </a:r>
            <a:r>
              <a:rPr lang="zh-TW" altLang="en-US" sz="2400" dirty="0"/>
              <a:t>月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109</a:t>
            </a:r>
            <a:r>
              <a:rPr lang="zh-TW" altLang="en-US" sz="2400" dirty="0" smtClean="0"/>
              <a:t>學年</a:t>
            </a:r>
            <a:r>
              <a:rPr lang="zh-TW" altLang="en-US" sz="2400" dirty="0"/>
              <a:t>度</a:t>
            </a:r>
            <a:r>
              <a:rPr lang="zh-TW" altLang="en-US" sz="2400" dirty="0" smtClean="0"/>
              <a:t>第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學期</a:t>
            </a:r>
            <a:r>
              <a:rPr lang="en-US" altLang="zh-TW" sz="2400" dirty="0"/>
              <a:t>)</a:t>
            </a:r>
            <a:r>
              <a:rPr lang="zh-TW" altLang="en-US" sz="2400" b="1" dirty="0">
                <a:solidFill>
                  <a:srgbClr val="FF0000"/>
                </a:solidFill>
              </a:rPr>
              <a:t>因配偶懷孕</a:t>
            </a:r>
            <a:r>
              <a:rPr lang="zh-TW" altLang="en-US" sz="2400" dirty="0"/>
              <a:t>而有經濟補助需求，由學校轉介「衛生福利部</a:t>
            </a:r>
            <a:r>
              <a:rPr lang="en-US" altLang="zh-TW" sz="2400" dirty="0"/>
              <a:t>『</a:t>
            </a:r>
            <a:r>
              <a:rPr lang="zh-TW" altLang="en-US" sz="2400" dirty="0"/>
              <a:t>社會安全網─關懷</a:t>
            </a:r>
            <a:r>
              <a:rPr lang="en-US" altLang="zh-TW" sz="2400" dirty="0"/>
              <a:t>e</a:t>
            </a:r>
            <a:r>
              <a:rPr lang="zh-TW" altLang="en-US" sz="2400" dirty="0"/>
              <a:t>起來</a:t>
            </a:r>
            <a:r>
              <a:rPr lang="en-US" altLang="zh-TW" sz="2400" dirty="0"/>
              <a:t>』</a:t>
            </a:r>
            <a:r>
              <a:rPr lang="zh-TW" altLang="en-US" sz="2400" dirty="0"/>
              <a:t>線上求助平臺」轉介至校外社會福利資源給予經濟協助；</a:t>
            </a:r>
          </a:p>
          <a:p>
            <a:r>
              <a:rPr lang="zh-TW" altLang="en-US" sz="2400" b="1" dirty="0">
                <a:solidFill>
                  <a:srgbClr val="FF0000"/>
                </a:solidFill>
              </a:rPr>
              <a:t>第</a:t>
            </a:r>
            <a:r>
              <a:rPr lang="en-US" altLang="zh-TW" sz="2400" b="1" dirty="0">
                <a:solidFill>
                  <a:srgbClr val="FF0000"/>
                </a:solidFill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</a:rPr>
              <a:t>次</a:t>
            </a:r>
            <a:r>
              <a:rPr lang="zh-TW" altLang="en-US" sz="2400" dirty="0"/>
              <a:t>：</a:t>
            </a:r>
            <a:r>
              <a:rPr lang="en-US" altLang="zh-TW" sz="2400" dirty="0"/>
              <a:t>110</a:t>
            </a:r>
            <a:r>
              <a:rPr lang="zh-TW" altLang="en-US" sz="2400" dirty="0"/>
              <a:t>年</a:t>
            </a:r>
            <a:r>
              <a:rPr lang="en-US" altLang="zh-TW" sz="2400" dirty="0"/>
              <a:t>03</a:t>
            </a:r>
            <a:r>
              <a:rPr lang="zh-TW" altLang="en-US" sz="2400" dirty="0"/>
              <a:t>月</a:t>
            </a:r>
            <a:r>
              <a:rPr lang="en-US" altLang="zh-TW" sz="2400" dirty="0"/>
              <a:t>(109</a:t>
            </a:r>
            <a:r>
              <a:rPr lang="zh-TW" altLang="en-US" sz="2400" dirty="0"/>
              <a:t>學年度第</a:t>
            </a:r>
            <a:r>
              <a:rPr lang="en-US" altLang="zh-TW" sz="2400" dirty="0"/>
              <a:t>2</a:t>
            </a:r>
            <a:r>
              <a:rPr lang="zh-TW" altLang="en-US" sz="2400" dirty="0"/>
              <a:t>學期</a:t>
            </a:r>
            <a:r>
              <a:rPr lang="en-US" altLang="zh-TW" sz="2400" dirty="0"/>
              <a:t>)</a:t>
            </a:r>
            <a:r>
              <a:rPr lang="zh-TW" altLang="en-US" sz="2400" b="1" dirty="0">
                <a:solidFill>
                  <a:srgbClr val="FF0000"/>
                </a:solidFill>
              </a:rPr>
              <a:t>因配偶懷孕</a:t>
            </a:r>
            <a:r>
              <a:rPr lang="zh-TW" altLang="en-US" sz="2400" dirty="0"/>
              <a:t>與醫療協助需求，由學校轉介校外社會福利機構輔助。</a:t>
            </a:r>
          </a:p>
          <a:p>
            <a:r>
              <a:rPr lang="zh-TW" altLang="en-US" sz="2400" b="1" dirty="0">
                <a:solidFill>
                  <a:srgbClr val="FF0000"/>
                </a:solidFill>
              </a:rPr>
              <a:t>第</a:t>
            </a:r>
            <a:r>
              <a:rPr lang="en-US" altLang="zh-TW" sz="2400" b="1" dirty="0">
                <a:solidFill>
                  <a:srgbClr val="FF0000"/>
                </a:solidFill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</a:rPr>
              <a:t>次</a:t>
            </a:r>
            <a:r>
              <a:rPr lang="zh-TW" altLang="en-US" sz="2400" dirty="0"/>
              <a:t>：</a:t>
            </a:r>
            <a:r>
              <a:rPr lang="en-US" altLang="zh-TW" sz="2400" dirty="0"/>
              <a:t>110</a:t>
            </a:r>
            <a:r>
              <a:rPr lang="zh-TW" altLang="en-US" sz="2400" dirty="0"/>
              <a:t>年</a:t>
            </a:r>
            <a:r>
              <a:rPr lang="en-US" altLang="zh-TW" sz="2400" dirty="0"/>
              <a:t>05</a:t>
            </a:r>
            <a:r>
              <a:rPr lang="zh-TW" altLang="en-US" sz="2400" dirty="0"/>
              <a:t>月</a:t>
            </a:r>
            <a:r>
              <a:rPr lang="en-US" altLang="zh-TW" sz="2400" dirty="0"/>
              <a:t>(109</a:t>
            </a:r>
            <a:r>
              <a:rPr lang="zh-TW" altLang="en-US" sz="2400" dirty="0"/>
              <a:t>學年度第</a:t>
            </a:r>
            <a:r>
              <a:rPr lang="en-US" altLang="zh-TW" sz="2400" dirty="0"/>
              <a:t>2</a:t>
            </a:r>
            <a:r>
              <a:rPr lang="zh-TW" altLang="en-US" sz="2400" dirty="0"/>
              <a:t>學期</a:t>
            </a:r>
            <a:r>
              <a:rPr lang="en-US" altLang="zh-TW" sz="2400" dirty="0"/>
              <a:t>)</a:t>
            </a:r>
            <a:r>
              <a:rPr lang="zh-TW" altLang="en-US" sz="2400" b="1" dirty="0">
                <a:solidFill>
                  <a:srgbClr val="FF0000"/>
                </a:solidFill>
              </a:rPr>
              <a:t>因配偶懷孕</a:t>
            </a:r>
            <a:r>
              <a:rPr lang="zh-TW" altLang="en-US" sz="2400" dirty="0"/>
              <a:t>與心理諮商，由學校轉介校外社會福利機構輔助。</a:t>
            </a:r>
          </a:p>
          <a:p>
            <a:r>
              <a:rPr lang="zh-TW" altLang="en-US" sz="2400" dirty="0"/>
              <a:t>→故</a:t>
            </a:r>
            <a:r>
              <a:rPr lang="en-US" altLang="zh-TW" sz="2400" dirty="0"/>
              <a:t>11010</a:t>
            </a:r>
            <a:r>
              <a:rPr lang="zh-TW" altLang="en-US" sz="2400" dirty="0"/>
              <a:t>期</a:t>
            </a:r>
            <a:r>
              <a:rPr lang="zh-TW" altLang="en-US" sz="2400" dirty="0" smtClean="0"/>
              <a:t>填報</a:t>
            </a:r>
            <a:r>
              <a:rPr lang="en-US" altLang="zh-TW" sz="2400" dirty="0" smtClean="0"/>
              <a:t>(</a:t>
            </a:r>
            <a:r>
              <a:rPr lang="en-US" altLang="zh-TW" sz="2400" dirty="0"/>
              <a:t>109)</a:t>
            </a:r>
            <a:r>
              <a:rPr lang="zh-TW" altLang="en-US" sz="2400" dirty="0"/>
              <a:t>學年度提供校內輔導協助之計算：由於</a:t>
            </a:r>
            <a:r>
              <a:rPr lang="en-US" altLang="zh-TW" sz="2400" dirty="0"/>
              <a:t>D</a:t>
            </a:r>
            <a:r>
              <a:rPr lang="zh-TW" altLang="en-US" sz="2400" dirty="0"/>
              <a:t>男學生</a:t>
            </a:r>
            <a:r>
              <a:rPr lang="en-US" altLang="zh-TW" sz="2400" dirty="0"/>
              <a:t>109</a:t>
            </a:r>
            <a:r>
              <a:rPr lang="zh-TW" altLang="en-US" sz="2400" dirty="0"/>
              <a:t>學年度間接受</a:t>
            </a:r>
            <a:r>
              <a:rPr lang="zh-TW" altLang="en-US" sz="2400" b="1" dirty="0">
                <a:solidFill>
                  <a:srgbClr val="FF0000"/>
                </a:solidFill>
              </a:rPr>
              <a:t>轉介校外社會福利資源輔導協助次數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為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3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次</a:t>
            </a:r>
            <a:r>
              <a:rPr lang="zh-TW" altLang="en-US" sz="2400" dirty="0"/>
              <a:t>，本表</a:t>
            </a:r>
            <a:r>
              <a:rPr lang="en-US" altLang="zh-TW" sz="2400" dirty="0"/>
              <a:t>【</a:t>
            </a:r>
            <a:r>
              <a:rPr lang="zh-TW" altLang="en-US" sz="2400" dirty="0"/>
              <a:t>轉介校外社會福利資源輔導協助人數</a:t>
            </a:r>
            <a:r>
              <a:rPr lang="en-US" altLang="zh-TW" sz="2400" dirty="0"/>
              <a:t>】</a:t>
            </a:r>
            <a:r>
              <a:rPr lang="zh-TW" altLang="en-US" sz="2400" dirty="0"/>
              <a:t>請填報為</a:t>
            </a:r>
            <a:r>
              <a:rPr lang="en-US" altLang="zh-TW" sz="2400" b="1" dirty="0">
                <a:solidFill>
                  <a:srgbClr val="FF0000"/>
                </a:solidFill>
              </a:rPr>
              <a:t>【1</a:t>
            </a:r>
            <a:r>
              <a:rPr lang="zh-TW" altLang="en-US" sz="2400" b="1" dirty="0">
                <a:solidFill>
                  <a:srgbClr val="FF0000"/>
                </a:solidFill>
              </a:rPr>
              <a:t>人數</a:t>
            </a:r>
            <a:r>
              <a:rPr lang="en-US" altLang="zh-TW" sz="2400" b="1" dirty="0">
                <a:solidFill>
                  <a:srgbClr val="FF0000"/>
                </a:solidFill>
              </a:rPr>
              <a:t>】</a:t>
            </a:r>
            <a:r>
              <a:rPr lang="zh-TW" altLang="en-US" sz="2400" dirty="0"/>
              <a:t>，其「年齡」計算則以</a:t>
            </a:r>
            <a:r>
              <a:rPr lang="en-US" altLang="zh-TW" sz="2400" dirty="0"/>
              <a:t>109</a:t>
            </a:r>
            <a:r>
              <a:rPr lang="zh-TW" altLang="en-US" sz="2400" dirty="0"/>
              <a:t>學年度</a:t>
            </a:r>
            <a:r>
              <a:rPr lang="en-US" altLang="zh-TW" sz="2400" dirty="0"/>
              <a:t>-81</a:t>
            </a:r>
            <a:r>
              <a:rPr lang="zh-TW" altLang="en-US" sz="2400" dirty="0"/>
              <a:t>年＝</a:t>
            </a:r>
            <a:r>
              <a:rPr lang="en-US" altLang="zh-TW" sz="2400" dirty="0"/>
              <a:t>28</a:t>
            </a:r>
            <a:r>
              <a:rPr lang="zh-TW" altLang="en-US" sz="2400" dirty="0"/>
              <a:t>歲，故請填報</a:t>
            </a:r>
            <a:r>
              <a:rPr lang="en-US" altLang="zh-TW" sz="2400" dirty="0"/>
              <a:t>D</a:t>
            </a:r>
            <a:r>
              <a:rPr lang="zh-TW" altLang="en-US" sz="2400" dirty="0"/>
              <a:t>男學生為</a:t>
            </a:r>
            <a:r>
              <a:rPr lang="en-US" altLang="zh-TW" sz="2400" b="1" dirty="0">
                <a:solidFill>
                  <a:srgbClr val="FF0000"/>
                </a:solidFill>
              </a:rPr>
              <a:t>【20</a:t>
            </a:r>
            <a:r>
              <a:rPr lang="zh-TW" altLang="en-US" sz="2400" b="1" dirty="0">
                <a:solidFill>
                  <a:srgbClr val="FF0000"/>
                </a:solidFill>
              </a:rPr>
              <a:t>歲</a:t>
            </a:r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</a:rPr>
              <a:t>含</a:t>
            </a:r>
            <a:r>
              <a:rPr lang="en-US" altLang="zh-TW" sz="2400" b="1" dirty="0">
                <a:solidFill>
                  <a:srgbClr val="FF0000"/>
                </a:solidFill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</a:rPr>
              <a:t>以上</a:t>
            </a:r>
            <a:r>
              <a:rPr lang="en-US" altLang="zh-TW" sz="2400" b="1" dirty="0">
                <a:solidFill>
                  <a:srgbClr val="FF0000"/>
                </a:solidFill>
              </a:rPr>
              <a:t>】</a:t>
            </a:r>
            <a:r>
              <a:rPr lang="zh-TW" altLang="en-US" sz="2400" dirty="0" smtClean="0"/>
              <a:t>者。</a:t>
            </a:r>
            <a:endParaRPr lang="zh-TW" altLang="en-US" sz="24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1676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dirty="0"/>
              <a:t>表</a:t>
            </a:r>
            <a:r>
              <a:rPr lang="en-US" altLang="zh-TW" sz="3200" dirty="0" smtClean="0"/>
              <a:t>7-12 </a:t>
            </a:r>
            <a:r>
              <a:rPr lang="zh-TW" altLang="en-US" sz="3200" dirty="0" smtClean="0"/>
              <a:t>學生</a:t>
            </a:r>
            <a:r>
              <a:rPr lang="zh-TW" altLang="en-US" sz="3200" dirty="0"/>
              <a:t>懷孕</a:t>
            </a:r>
            <a:r>
              <a:rPr lang="en-US" altLang="zh-TW" sz="3200" dirty="0"/>
              <a:t>(</a:t>
            </a:r>
            <a:r>
              <a:rPr lang="zh-TW" altLang="en-US" sz="3200" dirty="0"/>
              <a:t>含育有子女者</a:t>
            </a:r>
            <a:r>
              <a:rPr lang="en-US" altLang="zh-TW" sz="3200" dirty="0"/>
              <a:t>)</a:t>
            </a:r>
            <a:r>
              <a:rPr lang="zh-TW" altLang="en-US" sz="3200" dirty="0"/>
              <a:t>輔導協助情形統計表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277092" y="1122218"/>
            <a:ext cx="11732028" cy="5370657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altLang="zh-TW" sz="2400" dirty="0" smtClean="0"/>
              <a:t>D</a:t>
            </a:r>
            <a:r>
              <a:rPr lang="zh-TW" altLang="en-US" sz="2400" dirty="0"/>
              <a:t>男學生轉介輔導之首次理由為「因配偶或伴侶懷孕、曾懷孕，而有受教權維護及輔導協助需求之學生，後續雖因配偶懷孕再次接受學校轉介協助，故此</a:t>
            </a:r>
            <a:r>
              <a:rPr lang="zh-TW" altLang="en-US" sz="2400" dirty="0" smtClean="0"/>
              <a:t>範例填報方式</a:t>
            </a:r>
            <a:r>
              <a:rPr lang="zh-TW" altLang="en-US" sz="2400" dirty="0"/>
              <a:t>如下：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74209"/>
              </p:ext>
            </p:extLst>
          </p:nvPr>
        </p:nvGraphicFramePr>
        <p:xfrm>
          <a:off x="512620" y="2313709"/>
          <a:ext cx="11180617" cy="3449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8352">
                  <a:extLst>
                    <a:ext uri="{9D8B030D-6E8A-4147-A177-3AD203B41FA5}">
                      <a16:colId xmlns:a16="http://schemas.microsoft.com/office/drawing/2014/main" val="946837953"/>
                    </a:ext>
                  </a:extLst>
                </a:gridCol>
                <a:gridCol w="1734796">
                  <a:extLst>
                    <a:ext uri="{9D8B030D-6E8A-4147-A177-3AD203B41FA5}">
                      <a16:colId xmlns:a16="http://schemas.microsoft.com/office/drawing/2014/main" val="3972367029"/>
                    </a:ext>
                  </a:extLst>
                </a:gridCol>
                <a:gridCol w="2687189">
                  <a:extLst>
                    <a:ext uri="{9D8B030D-6E8A-4147-A177-3AD203B41FA5}">
                      <a16:colId xmlns:a16="http://schemas.microsoft.com/office/drawing/2014/main" val="3205366130"/>
                    </a:ext>
                  </a:extLst>
                </a:gridCol>
                <a:gridCol w="1422570">
                  <a:extLst>
                    <a:ext uri="{9D8B030D-6E8A-4147-A177-3AD203B41FA5}">
                      <a16:colId xmlns:a16="http://schemas.microsoft.com/office/drawing/2014/main" val="2564926026"/>
                    </a:ext>
                  </a:extLst>
                </a:gridCol>
                <a:gridCol w="1422570">
                  <a:extLst>
                    <a:ext uri="{9D8B030D-6E8A-4147-A177-3AD203B41FA5}">
                      <a16:colId xmlns:a16="http://schemas.microsoft.com/office/drawing/2014/main" val="1458436185"/>
                    </a:ext>
                  </a:extLst>
                </a:gridCol>
                <a:gridCol w="1422570">
                  <a:extLst>
                    <a:ext uri="{9D8B030D-6E8A-4147-A177-3AD203B41FA5}">
                      <a16:colId xmlns:a16="http://schemas.microsoft.com/office/drawing/2014/main" val="1591785463"/>
                    </a:ext>
                  </a:extLst>
                </a:gridCol>
                <a:gridCol w="1422570">
                  <a:extLst>
                    <a:ext uri="{9D8B030D-6E8A-4147-A177-3AD203B41FA5}">
                      <a16:colId xmlns:a16="http://schemas.microsoft.com/office/drawing/2014/main" val="867826091"/>
                    </a:ext>
                  </a:extLst>
                </a:gridCol>
              </a:tblGrid>
              <a:tr h="431223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學制班別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輔導身分別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轉介校外社會福利資源輔導協助人數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032343"/>
                  </a:ext>
                </a:extLst>
              </a:tr>
              <a:tr h="431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未滿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歲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歲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以上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354737"/>
                  </a:ext>
                </a:extLst>
              </a:tr>
              <a:tr h="431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D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53885"/>
                  </a:ext>
                </a:extLst>
              </a:tr>
              <a:tr h="21561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109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日間碩士班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因配偶或伴侶懷孕、曾懷孕，而有受教權維護及輔導協助需求之學生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1(D)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46125" algn="l"/>
                          <a:tab pos="835660" algn="l"/>
                          <a:tab pos="1106170" algn="l"/>
                          <a:tab pos="1196975" algn="l"/>
                          <a:tab pos="1377315" algn="l"/>
                          <a:tab pos="1467485" algn="l"/>
                          <a:tab pos="1557020" algn="l"/>
                          <a:tab pos="164719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…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6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57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/>
              <a:t>13-1 </a:t>
            </a:r>
            <a:r>
              <a:rPr lang="zh-TW" altLang="en-US" dirty="0"/>
              <a:t>學校基本資料表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/>
              <a:t>【</a:t>
            </a:r>
            <a:r>
              <a:rPr lang="zh-TW" altLang="en-US" b="1" dirty="0" smtClean="0"/>
              <a:t>刪除欄位</a:t>
            </a:r>
            <a:r>
              <a:rPr lang="en-US" altLang="zh-TW" b="1" dirty="0" smtClean="0"/>
              <a:t>】</a:t>
            </a:r>
            <a:r>
              <a:rPr lang="zh-TW" altLang="en-US" b="1" dirty="0" smtClean="0"/>
              <a:t>：</a:t>
            </a:r>
            <a:r>
              <a:rPr lang="zh-TW" altLang="en-US" b="1" dirty="0">
                <a:solidFill>
                  <a:srgbClr val="FF0000"/>
                </a:solidFill>
              </a:rPr>
              <a:t>學校決算財務報表公告網址</a:t>
            </a:r>
          </a:p>
          <a:p>
            <a:r>
              <a:rPr lang="zh-TW" altLang="en-US" dirty="0" smtClean="0"/>
              <a:t>請</a:t>
            </a:r>
            <a:r>
              <a:rPr lang="zh-TW" altLang="en-US" dirty="0"/>
              <a:t>填報學校網址、學校課程資訊公開網址、學校採購案件公告網址、</a:t>
            </a:r>
            <a:r>
              <a:rPr lang="zh-TW" altLang="en-US" b="1" strike="sngStrike" dirty="0">
                <a:solidFill>
                  <a:srgbClr val="FF0000"/>
                </a:solidFill>
              </a:rPr>
              <a:t>學校決算財務報表公告網址</a:t>
            </a:r>
            <a:r>
              <a:rPr lang="zh-TW" altLang="en-US" dirty="0"/>
              <a:t>、學校校務資訊公開網址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  <a:p>
            <a:pPr marL="0" indent="0" algn="r">
              <a:buNone/>
            </a:pPr>
            <a:r>
              <a:rPr lang="en-US" altLang="zh-TW" sz="1800" dirty="0" smtClean="0"/>
              <a:t>【</a:t>
            </a:r>
            <a:r>
              <a:rPr lang="en-US" altLang="zh-TW" sz="1800" dirty="0"/>
              <a:t>110</a:t>
            </a:r>
            <a:r>
              <a:rPr lang="zh-TW" altLang="en-US" sz="1800" dirty="0"/>
              <a:t>年</a:t>
            </a:r>
            <a:r>
              <a:rPr lang="en-US" altLang="zh-TW" sz="1800" dirty="0"/>
              <a:t>3</a:t>
            </a:r>
            <a:r>
              <a:rPr lang="zh-TW" altLang="en-US" sz="1800" dirty="0"/>
              <a:t>月因應「高等教育校務資訊整合平台</a:t>
            </a:r>
            <a:r>
              <a:rPr lang="zh-TW" altLang="en-US" sz="1800" dirty="0" smtClean="0"/>
              <a:t>」刪除欄位</a:t>
            </a:r>
            <a:r>
              <a:rPr lang="en-US" altLang="zh-TW" sz="1800" dirty="0" smtClean="0"/>
              <a:t>】</a:t>
            </a:r>
            <a:endParaRPr lang="en-US" altLang="zh-TW" sz="1800" dirty="0"/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13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94004" y="1042586"/>
          <a:ext cx="11915115" cy="26321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93861">
                  <a:extLst>
                    <a:ext uri="{9D8B030D-6E8A-4147-A177-3AD203B41FA5}">
                      <a16:colId xmlns:a16="http://schemas.microsoft.com/office/drawing/2014/main" val="751154004"/>
                    </a:ext>
                  </a:extLst>
                </a:gridCol>
                <a:gridCol w="1619428">
                  <a:extLst>
                    <a:ext uri="{9D8B030D-6E8A-4147-A177-3AD203B41FA5}">
                      <a16:colId xmlns:a16="http://schemas.microsoft.com/office/drawing/2014/main" val="1533434173"/>
                    </a:ext>
                  </a:extLst>
                </a:gridCol>
                <a:gridCol w="1619428">
                  <a:extLst>
                    <a:ext uri="{9D8B030D-6E8A-4147-A177-3AD203B41FA5}">
                      <a16:colId xmlns:a16="http://schemas.microsoft.com/office/drawing/2014/main" val="1073703081"/>
                    </a:ext>
                  </a:extLst>
                </a:gridCol>
                <a:gridCol w="3999432">
                  <a:extLst>
                    <a:ext uri="{9D8B030D-6E8A-4147-A177-3AD203B41FA5}">
                      <a16:colId xmlns:a16="http://schemas.microsoft.com/office/drawing/2014/main" val="3323766449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1392444644"/>
                    </a:ext>
                  </a:extLst>
                </a:gridCol>
                <a:gridCol w="2070360">
                  <a:extLst>
                    <a:ext uri="{9D8B030D-6E8A-4147-A177-3AD203B41FA5}">
                      <a16:colId xmlns:a16="http://schemas.microsoft.com/office/drawing/2014/main" val="1380605829"/>
                    </a:ext>
                  </a:extLst>
                </a:gridCol>
              </a:tblGrid>
              <a:tr h="4386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學年度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學校名稱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網址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學校簡史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學校招生特色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83914"/>
                  </a:ext>
                </a:extLst>
              </a:tr>
              <a:tr h="2193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中文名稱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英文名稱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學校網址</a:t>
                      </a:r>
                      <a:endParaRPr lang="zh-TW" sz="24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學校課程資訊公開網址</a:t>
                      </a:r>
                      <a:endParaRPr lang="zh-TW" sz="24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學校採購案件公告網址</a:t>
                      </a:r>
                      <a:endParaRPr lang="zh-TW" sz="24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b="1" strike="sngStrike" kern="100" baseline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學校決算財務報表公告網址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學校校務資訊公開網址</a:t>
                      </a:r>
                      <a:endParaRPr lang="zh-TW" sz="24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14216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 flipV="1">
            <a:off x="4498506" y="2980213"/>
            <a:ext cx="366272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9673839" y="4603914"/>
            <a:ext cx="215012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cxnSpLocks/>
          </p:cNvCxnSpPr>
          <p:nvPr/>
        </p:nvCxnSpPr>
        <p:spPr>
          <a:xfrm flipV="1">
            <a:off x="487110" y="4962839"/>
            <a:ext cx="1556874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093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15-7 </a:t>
            </a:r>
            <a:r>
              <a:rPr lang="zh-TW" altLang="en-US" dirty="0" smtClean="0"/>
              <a:t>畢業生</a:t>
            </a:r>
            <a:r>
              <a:rPr lang="zh-TW" altLang="en-US" dirty="0"/>
              <a:t>通過全校性英語能力檢定人數統計表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修改欄位、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達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CEFR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等級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請</a:t>
            </a:r>
            <a:r>
              <a:rPr lang="zh-TW" altLang="en-US" kern="100" dirty="0">
                <a:latin typeface="微軟正黑體" panose="020B0604030504040204" pitchFamily="34" charset="-120"/>
              </a:rPr>
              <a:t>填報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「全校性」</a:t>
            </a:r>
            <a:r>
              <a:rPr lang="zh-TW" altLang="en-US" kern="100" dirty="0">
                <a:latin typeface="微軟正黑體" panose="020B0604030504040204" pitchFamily="34" charset="-120"/>
              </a:rPr>
              <a:t>英語能力畢業門檻類別及等級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達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CEFR 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等級</a:t>
            </a:r>
            <a:r>
              <a:rPr lang="en-US" altLang="zh-TW" kern="100" dirty="0">
                <a:latin typeface="微軟正黑體" panose="020B0604030504040204" pitchFamily="34" charset="-120"/>
              </a:rPr>
              <a:t>【A1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A2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B1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B2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C1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C2</a:t>
            </a:r>
            <a:r>
              <a:rPr lang="zh-TW" altLang="en-US" kern="100" dirty="0">
                <a:latin typeface="微軟正黑體" panose="020B0604030504040204" pitchFamily="34" charset="-120"/>
              </a:rPr>
              <a:t>；無</a:t>
            </a:r>
            <a:r>
              <a:rPr lang="en-US" altLang="zh-TW" kern="100" dirty="0">
                <a:latin typeface="微軟正黑體" panose="020B0604030504040204" pitchFamily="34" charset="-120"/>
              </a:rPr>
              <a:t>】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本</a:t>
            </a:r>
            <a:r>
              <a:rPr lang="zh-TW" altLang="en-US" kern="100" dirty="0">
                <a:latin typeface="微軟正黑體" panose="020B0604030504040204" pitchFamily="34" charset="-120"/>
              </a:rPr>
              <a:t>表之英文證照等級統一採用</a:t>
            </a:r>
            <a:r>
              <a:rPr lang="en-US" altLang="zh-TW" kern="100" dirty="0">
                <a:latin typeface="微軟正黑體" panose="020B0604030504040204" pitchFamily="34" charset="-120"/>
              </a:rPr>
              <a:t>CEFR</a:t>
            </a:r>
            <a:r>
              <a:rPr lang="zh-TW" altLang="en-US" kern="100" dirty="0">
                <a:latin typeface="微軟正黑體" panose="020B0604030504040204" pitchFamily="34" charset="-120"/>
              </a:rPr>
              <a:t>語言能力參考指標，請學校自行判斷級別或詢問承辦證照所屬單位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修改欄位及定義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33</a:t>
            </a:fld>
            <a:endParaRPr lang="zh-TW" altLang="en-US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0136597"/>
              </p:ext>
            </p:extLst>
          </p:nvPr>
        </p:nvGraphicFramePr>
        <p:xfrm>
          <a:off x="162560" y="1111624"/>
          <a:ext cx="11846560" cy="251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390">
                  <a:extLst>
                    <a:ext uri="{9D8B030D-6E8A-4147-A177-3AD203B41FA5}">
                      <a16:colId xmlns:a16="http://schemas.microsoft.com/office/drawing/2014/main" val="3276416226"/>
                    </a:ext>
                  </a:extLst>
                </a:gridCol>
                <a:gridCol w="709300">
                  <a:extLst>
                    <a:ext uri="{9D8B030D-6E8A-4147-A177-3AD203B41FA5}">
                      <a16:colId xmlns:a16="http://schemas.microsoft.com/office/drawing/2014/main" val="3167337094"/>
                    </a:ext>
                  </a:extLst>
                </a:gridCol>
                <a:gridCol w="1059679">
                  <a:extLst>
                    <a:ext uri="{9D8B030D-6E8A-4147-A177-3AD203B41FA5}">
                      <a16:colId xmlns:a16="http://schemas.microsoft.com/office/drawing/2014/main" val="2107036914"/>
                    </a:ext>
                  </a:extLst>
                </a:gridCol>
                <a:gridCol w="1880075">
                  <a:extLst>
                    <a:ext uri="{9D8B030D-6E8A-4147-A177-3AD203B41FA5}">
                      <a16:colId xmlns:a16="http://schemas.microsoft.com/office/drawing/2014/main" val="2538600740"/>
                    </a:ext>
                  </a:extLst>
                </a:gridCol>
                <a:gridCol w="2991028">
                  <a:extLst>
                    <a:ext uri="{9D8B030D-6E8A-4147-A177-3AD203B41FA5}">
                      <a16:colId xmlns:a16="http://schemas.microsoft.com/office/drawing/2014/main" val="840088713"/>
                    </a:ext>
                  </a:extLst>
                </a:gridCol>
                <a:gridCol w="1088022">
                  <a:extLst>
                    <a:ext uri="{9D8B030D-6E8A-4147-A177-3AD203B41FA5}">
                      <a16:colId xmlns:a16="http://schemas.microsoft.com/office/drawing/2014/main" val="106101339"/>
                    </a:ext>
                  </a:extLst>
                </a:gridCol>
                <a:gridCol w="1088022">
                  <a:extLst>
                    <a:ext uri="{9D8B030D-6E8A-4147-A177-3AD203B41FA5}">
                      <a16:colId xmlns:a16="http://schemas.microsoft.com/office/drawing/2014/main" val="1531328361"/>
                    </a:ext>
                  </a:extLst>
                </a:gridCol>
                <a:gridCol w="1088022">
                  <a:extLst>
                    <a:ext uri="{9D8B030D-6E8A-4147-A177-3AD203B41FA5}">
                      <a16:colId xmlns:a16="http://schemas.microsoft.com/office/drawing/2014/main" val="1022946571"/>
                    </a:ext>
                  </a:extLst>
                </a:gridCol>
                <a:gridCol w="1088022">
                  <a:extLst>
                    <a:ext uri="{9D8B030D-6E8A-4147-A177-3AD203B41FA5}">
                      <a16:colId xmlns:a16="http://schemas.microsoft.com/office/drawing/2014/main" val="3838486722"/>
                    </a:ext>
                  </a:extLst>
                </a:gridCol>
              </a:tblGrid>
              <a:tr h="5206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全校性英語能力檢定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當學年畢業生通過全校性英語能力檢定標準人數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20621"/>
                  </a:ext>
                </a:extLst>
              </a:tr>
              <a:tr h="3870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檢測名稱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等級</a:t>
                      </a: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通過標準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達</a:t>
                      </a:r>
                      <a:r>
                        <a:rPr 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CEFR </a:t>
                      </a:r>
                      <a:r>
                        <a:rPr lang="en-US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B1</a:t>
                      </a:r>
                      <a:r>
                        <a:rPr 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等級</a:t>
                      </a:r>
                      <a:r>
                        <a:rPr lang="en-US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含以上</a:t>
                      </a:r>
                      <a:r>
                        <a:rPr lang="en-US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英語系所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非英語系所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8006"/>
                  </a:ext>
                </a:extLst>
              </a:tr>
              <a:tr h="9344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044219"/>
                  </a:ext>
                </a:extLst>
              </a:tr>
              <a:tr h="675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</a:t>
                      </a:r>
                      <a:r>
                        <a:rPr lang="zh-TW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</a:t>
                      </a:r>
                      <a:r>
                        <a:rPr lang="en-US" altLang="zh-TW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</a:t>
                      </a:r>
                      <a:r>
                        <a:rPr lang="zh-TW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□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否</a:t>
                      </a: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861842"/>
                  </a:ext>
                </a:extLst>
              </a:tr>
            </a:tbl>
          </a:graphicData>
        </a:graphic>
      </p:graphicFrame>
      <p:cxnSp>
        <p:nvCxnSpPr>
          <p:cNvPr id="7" name="直線接點 6"/>
          <p:cNvCxnSpPr>
            <a:cxnSpLocks/>
          </p:cNvCxnSpPr>
          <p:nvPr/>
        </p:nvCxnSpPr>
        <p:spPr>
          <a:xfrm flipV="1">
            <a:off x="5541093" y="2512464"/>
            <a:ext cx="1235722" cy="62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cxnSpLocks/>
          </p:cNvCxnSpPr>
          <p:nvPr/>
        </p:nvCxnSpPr>
        <p:spPr>
          <a:xfrm>
            <a:off x="4850117" y="2158394"/>
            <a:ext cx="6191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6540760" y="2158394"/>
            <a:ext cx="3044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cxnSpLocks/>
          </p:cNvCxnSpPr>
          <p:nvPr/>
        </p:nvCxnSpPr>
        <p:spPr>
          <a:xfrm>
            <a:off x="5388882" y="3336290"/>
            <a:ext cx="15246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700" dirty="0"/>
              <a:t>表</a:t>
            </a:r>
            <a:r>
              <a:rPr lang="en-US" altLang="zh-TW" sz="2700" dirty="0"/>
              <a:t>15-8 </a:t>
            </a:r>
            <a:r>
              <a:rPr lang="zh-TW" altLang="en-US" sz="2700" dirty="0"/>
              <a:t>未通過全校性英語能力檢定人數及全校性補救措施資料表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修改欄位、定義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「應屆」畢業生未通過全校性英語能力檢定，且未畢業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人數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請</a:t>
            </a:r>
            <a:r>
              <a:rPr lang="zh-TW" altLang="en-US" kern="100" dirty="0">
                <a:latin typeface="微軟正黑體" panose="020B0604030504040204" pitchFamily="34" charset="-120"/>
              </a:rPr>
              <a:t>填報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「應屆」畢業生</a:t>
            </a:r>
            <a:r>
              <a:rPr lang="zh-TW" altLang="en-US" kern="100" dirty="0">
                <a:latin typeface="微軟正黑體" panose="020B0604030504040204" pitchFamily="34" charset="-120"/>
              </a:rPr>
              <a:t>未通過全校性英語能力檢定，且未畢業人數，以男女分別列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計。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修改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欄位及定義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34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2182585"/>
              </p:ext>
            </p:extLst>
          </p:nvPr>
        </p:nvGraphicFramePr>
        <p:xfrm>
          <a:off x="162561" y="1111624"/>
          <a:ext cx="11846558" cy="249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572">
                  <a:extLst>
                    <a:ext uri="{9D8B030D-6E8A-4147-A177-3AD203B41FA5}">
                      <a16:colId xmlns:a16="http://schemas.microsoft.com/office/drawing/2014/main" val="4101233549"/>
                    </a:ext>
                  </a:extLst>
                </a:gridCol>
                <a:gridCol w="743484">
                  <a:extLst>
                    <a:ext uri="{9D8B030D-6E8A-4147-A177-3AD203B41FA5}">
                      <a16:colId xmlns:a16="http://schemas.microsoft.com/office/drawing/2014/main" val="80752636"/>
                    </a:ext>
                  </a:extLst>
                </a:gridCol>
                <a:gridCol w="2816567">
                  <a:extLst>
                    <a:ext uri="{9D8B030D-6E8A-4147-A177-3AD203B41FA5}">
                      <a16:colId xmlns:a16="http://schemas.microsoft.com/office/drawing/2014/main" val="1406146420"/>
                    </a:ext>
                  </a:extLst>
                </a:gridCol>
                <a:gridCol w="2447642">
                  <a:extLst>
                    <a:ext uri="{9D8B030D-6E8A-4147-A177-3AD203B41FA5}">
                      <a16:colId xmlns:a16="http://schemas.microsoft.com/office/drawing/2014/main" val="1993556406"/>
                    </a:ext>
                  </a:extLst>
                </a:gridCol>
                <a:gridCol w="2894907">
                  <a:extLst>
                    <a:ext uri="{9D8B030D-6E8A-4147-A177-3AD203B41FA5}">
                      <a16:colId xmlns:a16="http://schemas.microsoft.com/office/drawing/2014/main" val="1880843235"/>
                    </a:ext>
                  </a:extLst>
                </a:gridCol>
                <a:gridCol w="1027693">
                  <a:extLst>
                    <a:ext uri="{9D8B030D-6E8A-4147-A177-3AD203B41FA5}">
                      <a16:colId xmlns:a16="http://schemas.microsoft.com/office/drawing/2014/main" val="2127644358"/>
                    </a:ext>
                  </a:extLst>
                </a:gridCol>
                <a:gridCol w="1027693">
                  <a:extLst>
                    <a:ext uri="{9D8B030D-6E8A-4147-A177-3AD203B41FA5}">
                      <a16:colId xmlns:a16="http://schemas.microsoft.com/office/drawing/2014/main" val="479489914"/>
                    </a:ext>
                  </a:extLst>
                </a:gridCol>
              </a:tblGrid>
              <a:tr h="16417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</a:t>
                      </a: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未通過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全校性英語能力檢定人數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「應屆」畢業生未通過全校性英語能力檢定，且未畢業人數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未通過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全校性英語能力檢定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之補救措施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當學年畢業生以補救措施通過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全校性英語能力檢定</a:t>
                      </a: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28258"/>
                  </a:ext>
                </a:extLst>
              </a:tr>
              <a:tr h="8550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09818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>
            <a:off x="3045720" y="1439124"/>
            <a:ext cx="27568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cxnSpLocks/>
          </p:cNvCxnSpPr>
          <p:nvPr/>
        </p:nvCxnSpPr>
        <p:spPr>
          <a:xfrm>
            <a:off x="2728101" y="1796623"/>
            <a:ext cx="3365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表</a:t>
            </a:r>
            <a:r>
              <a:rPr lang="en-US" altLang="zh-TW" sz="3200" dirty="0" smtClean="0"/>
              <a:t>15-9 </a:t>
            </a:r>
            <a:r>
              <a:rPr lang="zh-TW" altLang="en-US" sz="3200" dirty="0" smtClean="0"/>
              <a:t>畢業生</a:t>
            </a:r>
            <a:r>
              <a:rPr lang="zh-TW" altLang="en-US" sz="3200" dirty="0"/>
              <a:t>通過系所自訂英語能力檢定人數統計表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修改欄位、定義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達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CEFR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等級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請填報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「系、所、學位學程」</a:t>
            </a:r>
            <a:r>
              <a:rPr lang="zh-TW" altLang="en-US" kern="100" dirty="0">
                <a:latin typeface="微軟正黑體" panose="020B0604030504040204" pitchFamily="34" charset="-120"/>
              </a:rPr>
              <a:t>英語能力畢業門檻類別及等級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達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CEFR 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等級</a:t>
            </a:r>
            <a:r>
              <a:rPr lang="en-US" altLang="zh-TW" kern="100" dirty="0">
                <a:latin typeface="微軟正黑體" panose="020B0604030504040204" pitchFamily="34" charset="-120"/>
              </a:rPr>
              <a:t>【A1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A2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B1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B2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C1</a:t>
            </a:r>
            <a:r>
              <a:rPr lang="zh-TW" altLang="en-US" kern="100" dirty="0">
                <a:latin typeface="微軟正黑體" panose="020B0604030504040204" pitchFamily="34" charset="-120"/>
              </a:rPr>
              <a:t>；</a:t>
            </a:r>
            <a:r>
              <a:rPr lang="en-US" altLang="zh-TW" kern="100" dirty="0">
                <a:latin typeface="微軟正黑體" panose="020B0604030504040204" pitchFamily="34" charset="-120"/>
              </a:rPr>
              <a:t>C2</a:t>
            </a:r>
            <a:r>
              <a:rPr lang="zh-TW" altLang="en-US" kern="100" dirty="0">
                <a:latin typeface="微軟正黑體" panose="020B0604030504040204" pitchFamily="34" charset="-120"/>
              </a:rPr>
              <a:t>；無</a:t>
            </a:r>
            <a:r>
              <a:rPr lang="en-US" altLang="zh-TW" kern="100" dirty="0">
                <a:latin typeface="微軟正黑體" panose="020B0604030504040204" pitchFamily="34" charset="-120"/>
              </a:rPr>
              <a:t>】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本表之英文證照等級統一採用</a:t>
            </a:r>
            <a:r>
              <a:rPr lang="en-US" altLang="zh-TW" kern="100" dirty="0">
                <a:latin typeface="微軟正黑體" panose="020B0604030504040204" pitchFamily="34" charset="-120"/>
              </a:rPr>
              <a:t>CEFR</a:t>
            </a:r>
            <a:r>
              <a:rPr lang="zh-TW" altLang="en-US" kern="100" dirty="0">
                <a:latin typeface="微軟正黑體" panose="020B0604030504040204" pitchFamily="34" charset="-120"/>
              </a:rPr>
              <a:t>語言能力參考指標，請學校自行判斷級別或詢問承辦證照所屬單位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修改欄位及定義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35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8549539"/>
              </p:ext>
            </p:extLst>
          </p:nvPr>
        </p:nvGraphicFramePr>
        <p:xfrm>
          <a:off x="162562" y="1111624"/>
          <a:ext cx="11846558" cy="247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5662">
                  <a:extLst>
                    <a:ext uri="{9D8B030D-6E8A-4147-A177-3AD203B41FA5}">
                      <a16:colId xmlns:a16="http://schemas.microsoft.com/office/drawing/2014/main" val="2783163382"/>
                    </a:ext>
                  </a:extLst>
                </a:gridCol>
                <a:gridCol w="615297">
                  <a:extLst>
                    <a:ext uri="{9D8B030D-6E8A-4147-A177-3AD203B41FA5}">
                      <a16:colId xmlns:a16="http://schemas.microsoft.com/office/drawing/2014/main" val="2122907172"/>
                    </a:ext>
                  </a:extLst>
                </a:gridCol>
                <a:gridCol w="658027">
                  <a:extLst>
                    <a:ext uri="{9D8B030D-6E8A-4147-A177-3AD203B41FA5}">
                      <a16:colId xmlns:a16="http://schemas.microsoft.com/office/drawing/2014/main" val="2420380137"/>
                    </a:ext>
                  </a:extLst>
                </a:gridCol>
                <a:gridCol w="1401510">
                  <a:extLst>
                    <a:ext uri="{9D8B030D-6E8A-4147-A177-3AD203B41FA5}">
                      <a16:colId xmlns:a16="http://schemas.microsoft.com/office/drawing/2014/main" val="2720498555"/>
                    </a:ext>
                  </a:extLst>
                </a:gridCol>
                <a:gridCol w="1162228">
                  <a:extLst>
                    <a:ext uri="{9D8B030D-6E8A-4147-A177-3AD203B41FA5}">
                      <a16:colId xmlns:a16="http://schemas.microsoft.com/office/drawing/2014/main" val="4262731018"/>
                    </a:ext>
                  </a:extLst>
                </a:gridCol>
                <a:gridCol w="1871529">
                  <a:extLst>
                    <a:ext uri="{9D8B030D-6E8A-4147-A177-3AD203B41FA5}">
                      <a16:colId xmlns:a16="http://schemas.microsoft.com/office/drawing/2014/main" val="3434104848"/>
                    </a:ext>
                  </a:extLst>
                </a:gridCol>
                <a:gridCol w="3514667">
                  <a:extLst>
                    <a:ext uri="{9D8B030D-6E8A-4147-A177-3AD203B41FA5}">
                      <a16:colId xmlns:a16="http://schemas.microsoft.com/office/drawing/2014/main" val="2632542213"/>
                    </a:ext>
                  </a:extLst>
                </a:gridCol>
                <a:gridCol w="858819">
                  <a:extLst>
                    <a:ext uri="{9D8B030D-6E8A-4147-A177-3AD203B41FA5}">
                      <a16:colId xmlns:a16="http://schemas.microsoft.com/office/drawing/2014/main" val="4111302703"/>
                    </a:ext>
                  </a:extLst>
                </a:gridCol>
                <a:gridCol w="858819">
                  <a:extLst>
                    <a:ext uri="{9D8B030D-6E8A-4147-A177-3AD203B41FA5}">
                      <a16:colId xmlns:a16="http://schemas.microsoft.com/office/drawing/2014/main" val="3559864662"/>
                    </a:ext>
                  </a:extLst>
                </a:gridCol>
              </a:tblGrid>
              <a:tr h="11359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是否自訂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系、所、學位學程英語能力</a:t>
                      </a:r>
                      <a:r>
                        <a:rPr lang="zh-TW" sz="24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檢定</a:t>
                      </a:r>
                      <a:endParaRPr lang="zh-TW" sz="24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通過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761403"/>
                  </a:ext>
                </a:extLst>
              </a:tr>
              <a:tr h="9742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檢測名稱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等級</a:t>
                      </a: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通過標準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達</a:t>
                      </a:r>
                      <a:r>
                        <a:rPr 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CEFR</a:t>
                      </a:r>
                      <a:r>
                        <a:rPr lang="en-US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B1</a:t>
                      </a:r>
                      <a:r>
                        <a:rPr 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等級</a:t>
                      </a:r>
                      <a:r>
                        <a:rPr lang="en-US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2400" b="1" strike="sngStrike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含以上</a:t>
                      </a:r>
                      <a:r>
                        <a:rPr lang="en-US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09104"/>
                  </a:ext>
                </a:extLst>
              </a:tr>
              <a:tr h="309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3400" indent="-533400"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□是</a:t>
                      </a:r>
                      <a:r>
                        <a:rPr lang="en-US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□是</a:t>
                      </a:r>
                      <a:r>
                        <a:rPr lang="en-US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823683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 flipV="1">
            <a:off x="7908277" y="2956846"/>
            <a:ext cx="1235722" cy="62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cxnSpLocks/>
          </p:cNvCxnSpPr>
          <p:nvPr/>
        </p:nvCxnSpPr>
        <p:spPr>
          <a:xfrm>
            <a:off x="7362580" y="2594230"/>
            <a:ext cx="6191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cxnSpLocks/>
          </p:cNvCxnSpPr>
          <p:nvPr/>
        </p:nvCxnSpPr>
        <p:spPr>
          <a:xfrm>
            <a:off x="8839578" y="2594230"/>
            <a:ext cx="3044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7908277" y="3447386"/>
            <a:ext cx="15246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650" dirty="0"/>
              <a:t>表</a:t>
            </a:r>
            <a:r>
              <a:rPr lang="en-US" altLang="zh-TW" sz="2650" dirty="0" smtClean="0"/>
              <a:t>15-10 </a:t>
            </a:r>
            <a:r>
              <a:rPr lang="zh-TW" altLang="en-US" sz="2650" dirty="0" smtClean="0"/>
              <a:t>未</a:t>
            </a:r>
            <a:r>
              <a:rPr lang="zh-TW" altLang="en-US" sz="2650" dirty="0"/>
              <a:t>通過系所自訂英語能力檢定人數及系所補救措施資料表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latinLnBrk="1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【</a:t>
            </a:r>
            <a:r>
              <a:rPr lang="zh-TW" altLang="en-US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修改欄位、定義</a:t>
            </a:r>
            <a:r>
              <a:rPr lang="en-US" altLang="zh-TW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】</a:t>
            </a:r>
            <a:r>
              <a:rPr lang="zh-TW" altLang="en-US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應屆」畢業生未通過各系所自訂英語能力檢定，且未畢業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人數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請</a:t>
            </a:r>
            <a:r>
              <a:rPr lang="zh-TW" altLang="en-US" kern="100" dirty="0">
                <a:latin typeface="微軟正黑體" panose="020B0604030504040204" pitchFamily="34" charset="-120"/>
              </a:rPr>
              <a:t>填報「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應屆」畢業生</a:t>
            </a:r>
            <a:r>
              <a:rPr lang="zh-TW" altLang="en-US" kern="100" dirty="0">
                <a:latin typeface="微軟正黑體" panose="020B0604030504040204" pitchFamily="34" charset="-120"/>
              </a:rPr>
              <a:t>未通過各系所自訂英語能力檢定，且未畢業人數，以男女分別列計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sz="1800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修改欄位及定義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36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5345337"/>
              </p:ext>
            </p:extLst>
          </p:nvPr>
        </p:nvGraphicFramePr>
        <p:xfrm>
          <a:off x="162559" y="1111623"/>
          <a:ext cx="11846561" cy="250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295">
                  <a:extLst>
                    <a:ext uri="{9D8B030D-6E8A-4147-A177-3AD203B41FA5}">
                      <a16:colId xmlns:a16="http://schemas.microsoft.com/office/drawing/2014/main" val="137608485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1257423778"/>
                    </a:ext>
                  </a:extLst>
                </a:gridCol>
                <a:gridCol w="786213">
                  <a:extLst>
                    <a:ext uri="{9D8B030D-6E8A-4147-A177-3AD203B41FA5}">
                      <a16:colId xmlns:a16="http://schemas.microsoft.com/office/drawing/2014/main" val="510534041"/>
                    </a:ext>
                  </a:extLst>
                </a:gridCol>
                <a:gridCol w="1803162">
                  <a:extLst>
                    <a:ext uri="{9D8B030D-6E8A-4147-A177-3AD203B41FA5}">
                      <a16:colId xmlns:a16="http://schemas.microsoft.com/office/drawing/2014/main" val="2762574414"/>
                    </a:ext>
                  </a:extLst>
                </a:gridCol>
                <a:gridCol w="1657885">
                  <a:extLst>
                    <a:ext uri="{9D8B030D-6E8A-4147-A177-3AD203B41FA5}">
                      <a16:colId xmlns:a16="http://schemas.microsoft.com/office/drawing/2014/main" val="2422933697"/>
                    </a:ext>
                  </a:extLst>
                </a:gridCol>
                <a:gridCol w="1657885">
                  <a:extLst>
                    <a:ext uri="{9D8B030D-6E8A-4147-A177-3AD203B41FA5}">
                      <a16:colId xmlns:a16="http://schemas.microsoft.com/office/drawing/2014/main" val="1855966720"/>
                    </a:ext>
                  </a:extLst>
                </a:gridCol>
                <a:gridCol w="1880074">
                  <a:extLst>
                    <a:ext uri="{9D8B030D-6E8A-4147-A177-3AD203B41FA5}">
                      <a16:colId xmlns:a16="http://schemas.microsoft.com/office/drawing/2014/main" val="1984680019"/>
                    </a:ext>
                  </a:extLst>
                </a:gridCol>
                <a:gridCol w="1253098">
                  <a:extLst>
                    <a:ext uri="{9D8B030D-6E8A-4147-A177-3AD203B41FA5}">
                      <a16:colId xmlns:a16="http://schemas.microsoft.com/office/drawing/2014/main" val="4158269140"/>
                    </a:ext>
                  </a:extLst>
                </a:gridCol>
                <a:gridCol w="1253098">
                  <a:extLst>
                    <a:ext uri="{9D8B030D-6E8A-4147-A177-3AD203B41FA5}">
                      <a16:colId xmlns:a16="http://schemas.microsoft.com/office/drawing/2014/main" val="3333222043"/>
                    </a:ext>
                  </a:extLst>
                </a:gridCol>
              </a:tblGrid>
              <a:tr h="2184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是否自訂</a:t>
                      </a: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當學年畢業生未通過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各系所自訂</a:t>
                      </a:r>
                      <a:r>
                        <a:rPr lang="zh-TW" sz="2400" b="1" strike="sngStrike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r>
                        <a:rPr lang="zh-TW" sz="2400" b="1" strike="sngStrike" kern="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「應屆」畢業生未通過各系所自訂英語能力檢定，且未畢業人數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未通過系所自訂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之補救措施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當學年畢業生以補救措施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通過系所自訂</a:t>
                      </a:r>
                      <a:r>
                        <a:rPr lang="zh-TW" sz="16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英語能力檢定</a:t>
                      </a: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之人數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570580"/>
                  </a:ext>
                </a:extLst>
              </a:tr>
              <a:tr h="31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3400" indent="-533400" algn="ctr">
                        <a:spcAft>
                          <a:spcPts val="0"/>
                        </a:spcAft>
                      </a:pP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□是</a:t>
                      </a:r>
                      <a:r>
                        <a:rPr lang="en-US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600" b="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□否</a:t>
                      </a:r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b="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sz="16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026323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>
            <a:off x="4592509" y="1336574"/>
            <a:ext cx="27568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>
            <a:cxnSpLocks/>
          </p:cNvCxnSpPr>
          <p:nvPr/>
        </p:nvCxnSpPr>
        <p:spPr>
          <a:xfrm>
            <a:off x="4445806" y="1711164"/>
            <a:ext cx="30659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cxnSpLocks/>
          </p:cNvCxnSpPr>
          <p:nvPr/>
        </p:nvCxnSpPr>
        <p:spPr>
          <a:xfrm>
            <a:off x="5478422" y="2077209"/>
            <a:ext cx="9480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37</a:t>
            </a:fld>
            <a:endParaRPr lang="zh-TW" altLang="en-US"/>
          </a:p>
        </p:txBody>
      </p:sp>
      <p:grpSp>
        <p:nvGrpSpPr>
          <p:cNvPr id="19" name="群組 18"/>
          <p:cNvGrpSpPr>
            <a:grpSpLocks/>
          </p:cNvGrpSpPr>
          <p:nvPr/>
        </p:nvGrpSpPr>
        <p:grpSpPr bwMode="auto">
          <a:xfrm>
            <a:off x="4765338" y="253205"/>
            <a:ext cx="6539259" cy="6364289"/>
            <a:chOff x="4691063" y="228601"/>
            <a:chExt cx="6539258" cy="6364289"/>
          </a:xfrm>
        </p:grpSpPr>
        <p:grpSp>
          <p:nvGrpSpPr>
            <p:cNvPr id="20" name="群組 11"/>
            <p:cNvGrpSpPr>
              <a:grpSpLocks/>
            </p:cNvGrpSpPr>
            <p:nvPr/>
          </p:nvGrpSpPr>
          <p:grpSpPr bwMode="auto">
            <a:xfrm>
              <a:off x="4691063" y="228601"/>
              <a:ext cx="6539258" cy="911225"/>
              <a:chOff x="4917207" y="1782220"/>
              <a:chExt cx="5711392" cy="911293"/>
            </a:xfrm>
          </p:grpSpPr>
          <p:sp>
            <p:nvSpPr>
              <p:cNvPr id="52" name="圆角矩形 36"/>
              <p:cNvSpPr/>
              <p:nvPr/>
            </p:nvSpPr>
            <p:spPr>
              <a:xfrm>
                <a:off x="6226660" y="1782220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作業期程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53" name="圆角矩形 40"/>
              <p:cNvSpPr/>
              <p:nvPr/>
            </p:nvSpPr>
            <p:spPr bwMode="auto">
              <a:xfrm>
                <a:off x="4917207" y="1782220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壹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群組 12"/>
            <p:cNvGrpSpPr>
              <a:grpSpLocks/>
            </p:cNvGrpSpPr>
            <p:nvPr/>
          </p:nvGrpSpPr>
          <p:grpSpPr bwMode="auto">
            <a:xfrm>
              <a:off x="4691063" y="1319214"/>
              <a:ext cx="6539258" cy="911225"/>
              <a:chOff x="4917207" y="1817148"/>
              <a:chExt cx="5711392" cy="911293"/>
            </a:xfrm>
          </p:grpSpPr>
          <p:sp>
            <p:nvSpPr>
              <p:cNvPr id="50" name="圆角矩形 36"/>
              <p:cNvSpPr/>
              <p:nvPr/>
            </p:nvSpPr>
            <p:spPr>
              <a:xfrm>
                <a:off x="6226660" y="1817148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來文修正排行榜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51" name="圆角矩形 40"/>
              <p:cNvSpPr/>
              <p:nvPr/>
            </p:nvSpPr>
            <p:spPr bwMode="auto">
              <a:xfrm>
                <a:off x="4917207" y="1817148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貳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群組 13"/>
            <p:cNvGrpSpPr>
              <a:grpSpLocks/>
            </p:cNvGrpSpPr>
            <p:nvPr/>
          </p:nvGrpSpPr>
          <p:grpSpPr bwMode="auto">
            <a:xfrm>
              <a:off x="4691063" y="2409826"/>
              <a:ext cx="6539258" cy="911226"/>
              <a:chOff x="4917207" y="1817148"/>
              <a:chExt cx="5711392" cy="911294"/>
            </a:xfrm>
          </p:grpSpPr>
          <p:sp>
            <p:nvSpPr>
              <p:cNvPr id="48" name="圆角矩形 36"/>
              <p:cNvSpPr/>
              <p:nvPr/>
            </p:nvSpPr>
            <p:spPr>
              <a:xfrm>
                <a:off x="6226660" y="1817148"/>
                <a:ext cx="4401939" cy="91129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表冊異動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9" name="圆角矩形 40"/>
              <p:cNvSpPr/>
              <p:nvPr/>
            </p:nvSpPr>
            <p:spPr bwMode="auto">
              <a:xfrm>
                <a:off x="4917207" y="1817149"/>
                <a:ext cx="1010776" cy="91129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參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群組 14"/>
            <p:cNvGrpSpPr>
              <a:grpSpLocks/>
            </p:cNvGrpSpPr>
            <p:nvPr/>
          </p:nvGrpSpPr>
          <p:grpSpPr bwMode="auto">
            <a:xfrm>
              <a:off x="4691063" y="4591051"/>
              <a:ext cx="6539258" cy="911225"/>
              <a:chOff x="4917207" y="1831384"/>
              <a:chExt cx="5711391" cy="911254"/>
            </a:xfrm>
          </p:grpSpPr>
          <p:sp>
            <p:nvSpPr>
              <p:cNvPr id="46" name="圆角矩形 36"/>
              <p:cNvSpPr/>
              <p:nvPr/>
            </p:nvSpPr>
            <p:spPr>
              <a:xfrm>
                <a:off x="6226660" y="1831384"/>
                <a:ext cx="4401938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重要事項宣導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7" name="圆角矩形 40"/>
              <p:cNvSpPr/>
              <p:nvPr/>
            </p:nvSpPr>
            <p:spPr bwMode="auto">
              <a:xfrm>
                <a:off x="4917207" y="1831384"/>
                <a:ext cx="1010776" cy="91125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伍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群組 15"/>
            <p:cNvGrpSpPr>
              <a:grpSpLocks/>
            </p:cNvGrpSpPr>
            <p:nvPr/>
          </p:nvGrpSpPr>
          <p:grpSpPr bwMode="auto">
            <a:xfrm>
              <a:off x="4691063" y="5681663"/>
              <a:ext cx="6539258" cy="911227"/>
              <a:chOff x="4917207" y="1831474"/>
              <a:chExt cx="5711392" cy="911256"/>
            </a:xfrm>
          </p:grpSpPr>
          <p:sp>
            <p:nvSpPr>
              <p:cNvPr id="44" name="圆角矩形 36"/>
              <p:cNvSpPr/>
              <p:nvPr/>
            </p:nvSpPr>
            <p:spPr>
              <a:xfrm>
                <a:off x="6226660" y="1831474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聯絡資訊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5" name="圆角矩形 40"/>
              <p:cNvSpPr/>
              <p:nvPr/>
            </p:nvSpPr>
            <p:spPr bwMode="auto">
              <a:xfrm>
                <a:off x="4917207" y="1831476"/>
                <a:ext cx="1010776" cy="91125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陸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群組 15"/>
            <p:cNvGrpSpPr>
              <a:grpSpLocks/>
            </p:cNvGrpSpPr>
            <p:nvPr/>
          </p:nvGrpSpPr>
          <p:grpSpPr bwMode="auto">
            <a:xfrm>
              <a:off x="4691063" y="3500439"/>
              <a:ext cx="6539258" cy="911225"/>
              <a:chOff x="4917207" y="1823537"/>
              <a:chExt cx="5711392" cy="911254"/>
            </a:xfrm>
          </p:grpSpPr>
          <p:sp>
            <p:nvSpPr>
              <p:cNvPr id="42" name="圆角矩形 36"/>
              <p:cNvSpPr/>
              <p:nvPr/>
            </p:nvSpPr>
            <p:spPr>
              <a:xfrm>
                <a:off x="6226660" y="1823537"/>
                <a:ext cx="4401939" cy="911254"/>
              </a:xfrm>
              <a:prstGeom prst="roundRect">
                <a:avLst>
                  <a:gd name="adj" fmla="val 50000"/>
                </a:avLst>
              </a:prstGeom>
              <a:solidFill>
                <a:srgbClr val="8CC94C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下期表冊異動預告</a:t>
                </a:r>
                <a:endParaRPr lang="en-US" altLang="zh-CN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43" name="圆角矩形 40"/>
              <p:cNvSpPr/>
              <p:nvPr/>
            </p:nvSpPr>
            <p:spPr bwMode="auto">
              <a:xfrm>
                <a:off x="4917207" y="1823537"/>
                <a:ext cx="1010776" cy="911254"/>
              </a:xfrm>
              <a:prstGeom prst="roundRect">
                <a:avLst/>
              </a:prstGeom>
              <a:solidFill>
                <a:srgbClr val="339966"/>
              </a:solidFill>
              <a:ln w="38100">
                <a:noFill/>
              </a:ln>
              <a:effectLst>
                <a:outerShdw blurRad="203200" dist="88900" dir="8100000" sx="102000" sy="102000" algn="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4000" b="1" dirty="0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肆</a:t>
                </a:r>
                <a:endParaRPr lang="zh-CN" altLang="en-US" sz="40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0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表</a:t>
            </a:r>
            <a:r>
              <a:rPr lang="en-US" altLang="zh-TW" dirty="0" smtClean="0"/>
              <a:t>1-17 </a:t>
            </a:r>
            <a:r>
              <a:rPr lang="zh-TW" altLang="zh-TW" dirty="0" smtClean="0"/>
              <a:t>教師</a:t>
            </a:r>
            <a:r>
              <a:rPr lang="zh-TW" altLang="zh-TW" dirty="0"/>
              <a:t>已完成半年產業研習或研究資料表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38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21797555"/>
              </p:ext>
            </p:extLst>
          </p:nvPr>
        </p:nvGraphicFramePr>
        <p:xfrm>
          <a:off x="162560" y="1085316"/>
          <a:ext cx="11846561" cy="2623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97">
                  <a:extLst>
                    <a:ext uri="{9D8B030D-6E8A-4147-A177-3AD203B41FA5}">
                      <a16:colId xmlns:a16="http://schemas.microsoft.com/office/drawing/2014/main" val="452889186"/>
                    </a:ext>
                  </a:extLst>
                </a:gridCol>
                <a:gridCol w="564123">
                  <a:extLst>
                    <a:ext uri="{9D8B030D-6E8A-4147-A177-3AD203B41FA5}">
                      <a16:colId xmlns:a16="http://schemas.microsoft.com/office/drawing/2014/main" val="3095539562"/>
                    </a:ext>
                  </a:extLst>
                </a:gridCol>
                <a:gridCol w="566587">
                  <a:extLst>
                    <a:ext uri="{9D8B030D-6E8A-4147-A177-3AD203B41FA5}">
                      <a16:colId xmlns:a16="http://schemas.microsoft.com/office/drawing/2014/main" val="1011284316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485126423"/>
                    </a:ext>
                  </a:extLst>
                </a:gridCol>
                <a:gridCol w="1335679">
                  <a:extLst>
                    <a:ext uri="{9D8B030D-6E8A-4147-A177-3AD203B41FA5}">
                      <a16:colId xmlns:a16="http://schemas.microsoft.com/office/drawing/2014/main" val="1266313034"/>
                    </a:ext>
                  </a:extLst>
                </a:gridCol>
                <a:gridCol w="523702">
                  <a:extLst>
                    <a:ext uri="{9D8B030D-6E8A-4147-A177-3AD203B41FA5}">
                      <a16:colId xmlns:a16="http://schemas.microsoft.com/office/drawing/2014/main" val="870641039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955976966"/>
                    </a:ext>
                  </a:extLst>
                </a:gridCol>
                <a:gridCol w="810646">
                  <a:extLst>
                    <a:ext uri="{9D8B030D-6E8A-4147-A177-3AD203B41FA5}">
                      <a16:colId xmlns:a16="http://schemas.microsoft.com/office/drawing/2014/main" val="2460893798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4203780323"/>
                    </a:ext>
                  </a:extLst>
                </a:gridCol>
                <a:gridCol w="790486">
                  <a:extLst>
                    <a:ext uri="{9D8B030D-6E8A-4147-A177-3AD203B41FA5}">
                      <a16:colId xmlns:a16="http://schemas.microsoft.com/office/drawing/2014/main" val="2820352500"/>
                    </a:ext>
                  </a:extLst>
                </a:gridCol>
                <a:gridCol w="658026">
                  <a:extLst>
                    <a:ext uri="{9D8B030D-6E8A-4147-A177-3AD203B41FA5}">
                      <a16:colId xmlns:a16="http://schemas.microsoft.com/office/drawing/2014/main" val="2576636326"/>
                    </a:ext>
                  </a:extLst>
                </a:gridCol>
                <a:gridCol w="1025497">
                  <a:extLst>
                    <a:ext uri="{9D8B030D-6E8A-4147-A177-3AD203B41FA5}">
                      <a16:colId xmlns:a16="http://schemas.microsoft.com/office/drawing/2014/main" val="1177471720"/>
                    </a:ext>
                  </a:extLst>
                </a:gridCol>
                <a:gridCol w="1136591">
                  <a:extLst>
                    <a:ext uri="{9D8B030D-6E8A-4147-A177-3AD203B41FA5}">
                      <a16:colId xmlns:a16="http://schemas.microsoft.com/office/drawing/2014/main" val="3308182759"/>
                    </a:ext>
                  </a:extLst>
                </a:gridCol>
                <a:gridCol w="737216">
                  <a:extLst>
                    <a:ext uri="{9D8B030D-6E8A-4147-A177-3AD203B41FA5}">
                      <a16:colId xmlns:a16="http://schemas.microsoft.com/office/drawing/2014/main" val="3621251393"/>
                    </a:ext>
                  </a:extLst>
                </a:gridCol>
              </a:tblGrid>
              <a:tr h="655889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學年度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學期</a:t>
                      </a: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起始日期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終止日期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研習或研究</a:t>
                      </a:r>
                      <a:r>
                        <a:rPr lang="zh-TW" sz="16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成效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完成研習或研究最終審核通過單位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審核通過日期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審核通過研習或研究採計天數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733133"/>
                  </a:ext>
                </a:extLst>
              </a:tr>
              <a:tr h="19676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採計起始年月日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採計終止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合作機構名稱</a:t>
                      </a: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13869"/>
                  </a:ext>
                </a:extLst>
              </a:tr>
            </a:tbl>
          </a:graphicData>
        </a:graphic>
      </p:graphicFrame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新增定義、欄位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學期、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、採計起始年月日、採計終止年月日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學期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：改為收集至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當期資料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：本表收集於表</a:t>
            </a:r>
            <a:r>
              <a:rPr lang="en-US" altLang="zh-TW" kern="100" dirty="0">
                <a:latin typeface="微軟正黑體" panose="020B0604030504040204" pitchFamily="34" charset="-120"/>
              </a:rPr>
              <a:t>1-1</a:t>
            </a:r>
            <a:r>
              <a:rPr lang="zh-TW" altLang="en-US" kern="100" dirty="0">
                <a:latin typeface="微軟正黑體" panose="020B0604030504040204" pitchFamily="34" charset="-120"/>
              </a:rPr>
              <a:t>「技術及職業教育法第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條適用對象進行產業研習或研究情形」勾選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「已完成」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之</a:t>
            </a:r>
            <a:r>
              <a:rPr lang="zh-TW" altLang="en-US" kern="100" dirty="0"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採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計起始年月日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zh-TW" dirty="0"/>
              <a:t>自動帶入表</a:t>
            </a:r>
            <a:r>
              <a:rPr lang="en-US" altLang="zh-TW" dirty="0"/>
              <a:t>1-1</a:t>
            </a:r>
            <a:r>
              <a:rPr lang="zh-TW" altLang="zh-TW" dirty="0"/>
              <a:t>「技術及職業教育法第</a:t>
            </a:r>
            <a:r>
              <a:rPr lang="en-US" altLang="zh-TW" dirty="0"/>
              <a:t>26</a:t>
            </a:r>
            <a:r>
              <a:rPr lang="zh-TW" altLang="zh-TW" dirty="0"/>
              <a:t>條適用對象進行產業研習或研究採計之起始年月日」。</a:t>
            </a:r>
            <a:endParaRPr lang="en-US" altLang="zh-TW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採計終止年月日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zh-TW" dirty="0"/>
              <a:t>自動帶入表</a:t>
            </a:r>
            <a:r>
              <a:rPr lang="en-US" altLang="zh-TW" dirty="0"/>
              <a:t>1-1</a:t>
            </a:r>
            <a:r>
              <a:rPr lang="zh-TW" altLang="zh-TW" dirty="0"/>
              <a:t>「技術及職業教育法第</a:t>
            </a:r>
            <a:r>
              <a:rPr lang="en-US" altLang="zh-TW" dirty="0"/>
              <a:t>26</a:t>
            </a:r>
            <a:r>
              <a:rPr lang="zh-TW" altLang="zh-TW" dirty="0"/>
              <a:t>條適用對象進行產業研習或研究採計之</a:t>
            </a:r>
            <a:r>
              <a:rPr lang="zh-TW" altLang="en-US" dirty="0"/>
              <a:t>終止</a:t>
            </a:r>
            <a:r>
              <a:rPr lang="zh-TW" altLang="zh-TW" dirty="0"/>
              <a:t>年月日」。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新增定義及欄位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 smtClean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05707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39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>
                <a:latin typeface="微軟正黑體" panose="020B0604030504040204" pitchFamily="34" charset="-120"/>
              </a:rPr>
              <a:t>新增定義、欄位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學期、教師、採計起始年月日、採計終止年月日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學年度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學期</a:t>
            </a:r>
            <a:r>
              <a:rPr lang="zh-TW" altLang="en-US" kern="100" dirty="0">
                <a:latin typeface="微軟正黑體" panose="020B0604030504040204" pitchFamily="34" charset="-120"/>
              </a:rPr>
              <a:t>：改為收集至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當期資料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endParaRPr lang="en-US" altLang="zh-TW" b="1" kern="100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：本表收集於表</a:t>
            </a:r>
            <a:r>
              <a:rPr lang="en-US" altLang="zh-TW" kern="100" dirty="0">
                <a:latin typeface="微軟正黑體" panose="020B0604030504040204" pitchFamily="34" charset="-120"/>
              </a:rPr>
              <a:t>1-1</a:t>
            </a:r>
            <a:r>
              <a:rPr lang="zh-TW" altLang="en-US" kern="100" dirty="0">
                <a:latin typeface="微軟正黑體" panose="020B0604030504040204" pitchFamily="34" charset="-120"/>
              </a:rPr>
              <a:t>「技術及職業教育法第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條適用對象進行產業研習或研究情形」勾選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「進行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中」、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 「未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啟動」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之</a:t>
            </a:r>
            <a:r>
              <a:rPr lang="zh-TW" altLang="en-US" kern="100" dirty="0">
                <a:latin typeface="微軟正黑體" panose="020B0604030504040204" pitchFamily="34" charset="-120"/>
              </a:rPr>
              <a:t>教師。</a:t>
            </a:r>
            <a:endParaRPr lang="en-US" altLang="zh-TW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採計起始年月日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zh-TW" dirty="0"/>
              <a:t>自動帶入表</a:t>
            </a:r>
            <a:r>
              <a:rPr lang="en-US" altLang="zh-TW" dirty="0"/>
              <a:t>1-1</a:t>
            </a:r>
            <a:r>
              <a:rPr lang="zh-TW" altLang="zh-TW" dirty="0"/>
              <a:t>「技術及職業教育法第</a:t>
            </a:r>
            <a:r>
              <a:rPr lang="en-US" altLang="zh-TW" dirty="0"/>
              <a:t>26</a:t>
            </a:r>
            <a:r>
              <a:rPr lang="zh-TW" altLang="zh-TW" dirty="0"/>
              <a:t>條適用對象進行產業研習或研究採計之起始年月日」。</a:t>
            </a:r>
            <a:endParaRPr lang="en-US" altLang="zh-TW" dirty="0"/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採計終止年月日</a:t>
            </a:r>
            <a:r>
              <a:rPr lang="zh-TW" altLang="en-US" kern="100" dirty="0">
                <a:latin typeface="微軟正黑體" panose="020B0604030504040204" pitchFamily="34" charset="-120"/>
              </a:rPr>
              <a:t>：</a:t>
            </a:r>
            <a:r>
              <a:rPr lang="zh-TW" altLang="zh-TW" dirty="0"/>
              <a:t>自動帶入表</a:t>
            </a:r>
            <a:r>
              <a:rPr lang="en-US" altLang="zh-TW" dirty="0"/>
              <a:t>1-1</a:t>
            </a:r>
            <a:r>
              <a:rPr lang="zh-TW" altLang="zh-TW" dirty="0"/>
              <a:t>「技術及職業教育法第</a:t>
            </a:r>
            <a:r>
              <a:rPr lang="en-US" altLang="zh-TW" dirty="0"/>
              <a:t>26</a:t>
            </a:r>
            <a:r>
              <a:rPr lang="zh-TW" altLang="zh-TW" dirty="0"/>
              <a:t>條適用對象進行產業研習或研究採計之</a:t>
            </a:r>
            <a:r>
              <a:rPr lang="zh-TW" altLang="en-US" dirty="0"/>
              <a:t>終止</a:t>
            </a:r>
            <a:r>
              <a:rPr lang="zh-TW" altLang="zh-TW" dirty="0"/>
              <a:t>年月日」。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新增定義及欄位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9858750"/>
              </p:ext>
            </p:extLst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學年度</a:t>
                      </a:r>
                      <a:r>
                        <a:rPr lang="en-US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學期</a:t>
                      </a:r>
                      <a:endParaRPr lang="zh-TW" alt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b="1" kern="100" baseline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20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是否為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對象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zh-TW" dirty="0"/>
              <a:t>依教師條件勾選</a:t>
            </a:r>
            <a:r>
              <a:rPr lang="zh-TW" altLang="zh-TW" b="1" dirty="0">
                <a:solidFill>
                  <a:srgbClr val="FF0000"/>
                </a:solidFill>
              </a:rPr>
              <a:t>「是」</a:t>
            </a:r>
            <a:r>
              <a:rPr lang="en-US" altLang="zh-TW" b="1" dirty="0">
                <a:solidFill>
                  <a:srgbClr val="FF0000"/>
                </a:solidFill>
              </a:rPr>
              <a:t>/</a:t>
            </a:r>
            <a:r>
              <a:rPr lang="zh-TW" altLang="zh-TW" b="1" dirty="0">
                <a:solidFill>
                  <a:srgbClr val="FF0000"/>
                </a:solidFill>
              </a:rPr>
              <a:t>「否」</a:t>
            </a:r>
            <a:r>
              <a:rPr lang="zh-TW" altLang="zh-TW" dirty="0"/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技術</a:t>
            </a:r>
            <a:r>
              <a:rPr lang="zh-TW" altLang="en-US" kern="100" dirty="0">
                <a:latin typeface="微軟正黑體" panose="020B0604030504040204" pitchFamily="34" charset="-120"/>
              </a:rPr>
              <a:t>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條第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項：「技職校院專業科目或技術科目教師、專業及技術人員或專業及技術教師，每任教滿六年應至與技職校院合作機構或與任教領域有關之產業，進行與專業或技術有關之研習或研究，技專校院教師之研習或研究期間，應至少半年；技職校院相關研習或研究之辦法，由中央主管機關定之。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」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補充定義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4</a:t>
            </a:fld>
            <a:endParaRPr lang="zh-TW" altLang="en-US" dirty="0"/>
          </a:p>
        </p:txBody>
      </p:sp>
      <p:graphicFrame>
        <p:nvGraphicFramePr>
          <p:cNvPr id="9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2018484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7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表</a:t>
            </a:r>
            <a:r>
              <a:rPr lang="en-US" altLang="zh-TW" dirty="0" smtClean="0"/>
              <a:t>1-18 </a:t>
            </a:r>
            <a:r>
              <a:rPr lang="zh-TW" altLang="en-US" dirty="0" smtClean="0"/>
              <a:t>教師</a:t>
            </a:r>
            <a:r>
              <a:rPr lang="zh-TW" altLang="en-US" dirty="0"/>
              <a:t>產業研習或研究未完成資料表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7BC5-01F3-4DA6-AE9F-6749599A3EE9}" type="slidenum">
              <a:rPr lang="zh-TW" altLang="en-US" smtClean="0"/>
              <a:t>40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未完成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狀態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本</a:t>
            </a:r>
            <a:r>
              <a:rPr lang="zh-TW" altLang="en-US" kern="100" dirty="0">
                <a:latin typeface="微軟正黑體" panose="020B0604030504040204" pitchFamily="34" charset="-120"/>
              </a:rPr>
              <a:t>欄自動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帶入（本期未自動帶入，相關欄位請自行填報），表</a:t>
            </a:r>
            <a:r>
              <a:rPr lang="en-US" altLang="zh-TW" kern="100" dirty="0">
                <a:latin typeface="微軟正黑體" panose="020B0604030504040204" pitchFamily="34" charset="-120"/>
              </a:rPr>
              <a:t>1-1</a:t>
            </a:r>
            <a:r>
              <a:rPr lang="zh-TW" altLang="en-US" kern="100" dirty="0">
                <a:latin typeface="微軟正黑體" panose="020B0604030504040204" pitchFamily="34" charset="-120"/>
              </a:rPr>
              <a:t>「技術及職業教育法第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條適用對象進行產業研習或研究情形」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進行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中</a:t>
            </a:r>
            <a:r>
              <a:rPr lang="zh-TW" altLang="en-US" kern="100" dirty="0">
                <a:latin typeface="微軟正黑體" panose="020B0604030504040204" pitchFamily="34" charset="-120"/>
              </a:rPr>
              <a:t>：已開始進行產業研習或研究，但累計之期間未達半年。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未啟動</a:t>
            </a:r>
            <a:r>
              <a:rPr lang="zh-TW" altLang="en-US" kern="100" dirty="0">
                <a:latin typeface="微軟正黑體" panose="020B0604030504040204" pitchFamily="34" charset="-120"/>
              </a:rPr>
              <a:t>：尚未進行產業研習或研究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月因應「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07</a:t>
            </a:r>
            <a:endParaRPr lang="zh-TW" altLang="en-US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62561" y="1051133"/>
          <a:ext cx="11846559" cy="26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553">
                  <a:extLst>
                    <a:ext uri="{9D8B030D-6E8A-4147-A177-3AD203B41FA5}">
                      <a16:colId xmlns:a16="http://schemas.microsoft.com/office/drawing/2014/main" val="1914871294"/>
                    </a:ext>
                  </a:extLst>
                </a:gridCol>
                <a:gridCol w="393107">
                  <a:extLst>
                    <a:ext uri="{9D8B030D-6E8A-4147-A177-3AD203B41FA5}">
                      <a16:colId xmlns:a16="http://schemas.microsoft.com/office/drawing/2014/main" val="2295745060"/>
                    </a:ext>
                  </a:extLst>
                </a:gridCol>
                <a:gridCol w="589659">
                  <a:extLst>
                    <a:ext uri="{9D8B030D-6E8A-4147-A177-3AD203B41FA5}">
                      <a16:colId xmlns:a16="http://schemas.microsoft.com/office/drawing/2014/main" val="3103334961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3050577054"/>
                    </a:ext>
                  </a:extLst>
                </a:gridCol>
                <a:gridCol w="811851">
                  <a:extLst>
                    <a:ext uri="{9D8B030D-6E8A-4147-A177-3AD203B41FA5}">
                      <a16:colId xmlns:a16="http://schemas.microsoft.com/office/drawing/2014/main" val="2728684029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3469520721"/>
                    </a:ext>
                  </a:extLst>
                </a:gridCol>
                <a:gridCol w="922946">
                  <a:extLst>
                    <a:ext uri="{9D8B030D-6E8A-4147-A177-3AD203B41FA5}">
                      <a16:colId xmlns:a16="http://schemas.microsoft.com/office/drawing/2014/main" val="3495239529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754566211"/>
                    </a:ext>
                  </a:extLst>
                </a:gridCol>
                <a:gridCol w="991312">
                  <a:extLst>
                    <a:ext uri="{9D8B030D-6E8A-4147-A177-3AD203B41FA5}">
                      <a16:colId xmlns:a16="http://schemas.microsoft.com/office/drawing/2014/main" val="1144128092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2472769573"/>
                    </a:ext>
                  </a:extLst>
                </a:gridCol>
                <a:gridCol w="1512606">
                  <a:extLst>
                    <a:ext uri="{9D8B030D-6E8A-4147-A177-3AD203B41FA5}">
                      <a16:colId xmlns:a16="http://schemas.microsoft.com/office/drawing/2014/main" val="2822097838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408343970"/>
                    </a:ext>
                  </a:extLst>
                </a:gridCol>
                <a:gridCol w="1489247">
                  <a:extLst>
                    <a:ext uri="{9D8B030D-6E8A-4147-A177-3AD203B41FA5}">
                      <a16:colId xmlns:a16="http://schemas.microsoft.com/office/drawing/2014/main" val="1042396484"/>
                    </a:ext>
                  </a:extLst>
                </a:gridCol>
              </a:tblGrid>
              <a:tr h="3372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系所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採計期間</a:t>
                      </a:r>
                      <a:endParaRPr lang="zh-TW" sz="2400" kern="1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未完成狀態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進行中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未啟動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70364"/>
                  </a:ext>
                </a:extLst>
              </a:tr>
              <a:tr h="327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起始年月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採計</a:t>
                      </a:r>
                      <a:r>
                        <a:rPr lang="zh-TW" sz="24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終止年月</a:t>
                      </a: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b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研究形式類型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研究單位</a:t>
                      </a:r>
                      <a:endParaRPr lang="zh-TW" sz="160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產業研習</a:t>
                      </a:r>
                      <a:r>
                        <a:rPr lang="en-US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研究內容是否與教授專業科目或技術科目相關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預計完成產業研習或研究年月日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目前未啟動原因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預計啟動產業研習或研究年月日</a:t>
                      </a:r>
                      <a:endParaRPr lang="zh-TW" sz="24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726734"/>
                  </a:ext>
                </a:extLst>
              </a:tr>
              <a:tr h="19669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合作機構類型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合作機構名稱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（全名）</a:t>
                      </a:r>
                      <a:endParaRPr lang="zh-TW" sz="160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804" marR="158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2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補充定義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是否為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對象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技</a:t>
            </a:r>
            <a:r>
              <a:rPr lang="zh-TW" altLang="en-US" kern="100" dirty="0">
                <a:latin typeface="微軟正黑體" panose="020B0604030504040204" pitchFamily="34" charset="-120"/>
              </a:rPr>
              <a:t>專校院教師進行產業研習或研究實施辦法第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</a:t>
            </a:r>
            <a:r>
              <a:rPr lang="zh-TW" altLang="en-US" kern="100" dirty="0">
                <a:latin typeface="微軟正黑體" panose="020B0604030504040204" pitchFamily="34" charset="-120"/>
              </a:rPr>
              <a:t>條規定略以：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教師</a:t>
            </a:r>
            <a:r>
              <a:rPr lang="zh-TW" altLang="en-US" kern="100" dirty="0">
                <a:latin typeface="微軟正黑體" panose="020B0604030504040204" pitchFamily="34" charset="-120"/>
              </a:rPr>
              <a:t>：專科學校、技術學院及科技大學之專任專業科目或技術科目教師、專業及技術人員或專業及技術教師。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專業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科目及技術科目：由學校訂定認定基準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補充定義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40577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條適用對象進行產業研習或研究採計之起始年月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kern="100" dirty="0">
                <a:latin typeface="微軟正黑體" panose="020B0604030504040204" pitchFamily="34" charset="-120"/>
              </a:rPr>
              <a:t>是否為技術及職業教育法第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條適用對象」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勾選「是」者，需填寫本欄位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微軟正黑體" panose="020B0604030504040204" pitchFamily="34" charset="-120"/>
              </a:rPr>
              <a:t>不得空白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填寫教師實際</a:t>
            </a:r>
            <a:r>
              <a:rPr lang="zh-TW" altLang="en-US" kern="100" dirty="0">
                <a:latin typeface="微軟正黑體" panose="020B0604030504040204" pitchFamily="34" charset="-120"/>
              </a:rPr>
              <a:t>應採計產業研習或研究之起始年月日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採計產業研習或研究之起始年月日，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須視教師有否教授專業科目或技術科目，予以個別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認定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endParaRPr lang="en-US" altLang="zh-TW" kern="100" dirty="0" smtClean="0">
              <a:latin typeface="微軟正黑體" panose="020B0604030504040204" pitchFamily="34" charset="-120"/>
            </a:endParaRP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538721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條適用對象進行產業研習或研究採計之起始年月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採</a:t>
            </a:r>
            <a:r>
              <a:rPr lang="zh-TW" altLang="en-US" kern="100" dirty="0">
                <a:latin typeface="微軟正黑體" panose="020B0604030504040204" pitchFamily="34" charset="-120"/>
              </a:rPr>
              <a:t>計產業研習或研究之起始年月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日，填寫</a:t>
            </a:r>
            <a:r>
              <a:rPr lang="zh-TW" altLang="en-US" kern="100" dirty="0">
                <a:latin typeface="微軟正黑體" panose="020B0604030504040204" pitchFamily="34" charset="-120"/>
              </a:rPr>
              <a:t>範例如下：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en-US" altLang="zh-TW" kern="100" dirty="0" smtClean="0">
                <a:latin typeface="微軟正黑體" panose="020B0604030504040204" pitchFamily="34" charset="-120"/>
              </a:rPr>
              <a:t>A</a:t>
            </a:r>
            <a:r>
              <a:rPr lang="zh-TW" altLang="en-US" kern="100" dirty="0">
                <a:latin typeface="微軟正黑體" panose="020B0604030504040204" pitchFamily="34" charset="-120"/>
              </a:rPr>
              <a:t>師「最早到校日」</a:t>
            </a:r>
            <a:r>
              <a:rPr lang="en-US" altLang="zh-TW" kern="100" dirty="0">
                <a:latin typeface="微軟正黑體" panose="020B0604030504040204" pitchFamily="34" charset="-120"/>
              </a:rPr>
              <a:t>103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2</a:t>
            </a:r>
            <a:r>
              <a:rPr lang="zh-TW" altLang="en-US" kern="100" dirty="0">
                <a:latin typeface="微軟正黑體" panose="020B0604030504040204" pitchFamily="34" charset="-120"/>
              </a:rPr>
              <a:t>月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日，並於到校後即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教授專業科目</a:t>
            </a:r>
            <a:r>
              <a:rPr lang="zh-TW" altLang="en-US" kern="100" dirty="0">
                <a:latin typeface="微軟正黑體" panose="020B0604030504040204" pitchFamily="34" charset="-120"/>
              </a:rPr>
              <a:t>，因「技專校院教師進行產業研習或研究實施辦法」於</a:t>
            </a:r>
            <a:r>
              <a:rPr lang="en-US" altLang="zh-TW" kern="100" dirty="0">
                <a:latin typeface="微軟正黑體" panose="020B0604030504040204" pitchFamily="34" charset="-120"/>
              </a:rPr>
              <a:t>104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11</a:t>
            </a:r>
            <a:r>
              <a:rPr lang="zh-TW" altLang="en-US" kern="100" dirty="0">
                <a:latin typeface="微軟正黑體" panose="020B0604030504040204" pitchFamily="34" charset="-120"/>
              </a:rPr>
              <a:t>月</a:t>
            </a:r>
            <a:r>
              <a:rPr lang="en-US" altLang="zh-TW" kern="100" dirty="0">
                <a:latin typeface="微軟正黑體" panose="020B0604030504040204" pitchFamily="34" charset="-120"/>
              </a:rPr>
              <a:t>20</a:t>
            </a:r>
            <a:r>
              <a:rPr lang="zh-TW" altLang="en-US" kern="100" dirty="0">
                <a:latin typeface="微軟正黑體" panose="020B0604030504040204" pitchFamily="34" charset="-120"/>
              </a:rPr>
              <a:t>日生效，本欄位請填寫</a:t>
            </a:r>
            <a:r>
              <a:rPr lang="en-US" altLang="zh-TW" kern="100" dirty="0">
                <a:latin typeface="微軟正黑體" panose="020B0604030504040204" pitchFamily="34" charset="-120"/>
              </a:rPr>
              <a:t>2015/11/20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en-US" altLang="zh-TW" kern="100" dirty="0" smtClean="0">
                <a:latin typeface="微軟正黑體" panose="020B0604030504040204" pitchFamily="34" charset="-120"/>
              </a:rPr>
              <a:t>B</a:t>
            </a:r>
            <a:r>
              <a:rPr lang="zh-TW" altLang="en-US" kern="100" dirty="0">
                <a:latin typeface="微軟正黑體" panose="020B0604030504040204" pitchFamily="34" charset="-120"/>
              </a:rPr>
              <a:t>師「最早到校日」</a:t>
            </a:r>
            <a:r>
              <a:rPr lang="en-US" altLang="zh-TW" kern="100" dirty="0">
                <a:latin typeface="微軟正黑體" panose="020B0604030504040204" pitchFamily="34" charset="-120"/>
              </a:rPr>
              <a:t>107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8</a:t>
            </a:r>
            <a:r>
              <a:rPr lang="zh-TW" altLang="en-US" kern="100" dirty="0">
                <a:latin typeface="微軟正黑體" panose="020B0604030504040204" pitchFamily="34" charset="-120"/>
              </a:rPr>
              <a:t>月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日，並於到校後即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教授專業科目</a:t>
            </a:r>
            <a:r>
              <a:rPr lang="zh-TW" altLang="en-US" kern="100" dirty="0">
                <a:latin typeface="微軟正黑體" panose="020B0604030504040204" pitchFamily="34" charset="-120"/>
              </a:rPr>
              <a:t>，本欄位請填寫</a:t>
            </a:r>
            <a:r>
              <a:rPr lang="en-US" altLang="zh-TW" kern="100" dirty="0">
                <a:latin typeface="微軟正黑體" panose="020B0604030504040204" pitchFamily="34" charset="-120"/>
              </a:rPr>
              <a:t>2018/8/1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en-US" altLang="zh-TW" kern="100" dirty="0" smtClean="0">
                <a:latin typeface="微軟正黑體" panose="020B0604030504040204" pitchFamily="34" charset="-120"/>
              </a:rPr>
              <a:t>C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師</a:t>
            </a:r>
            <a:r>
              <a:rPr lang="zh-TW" altLang="en-US" kern="100" dirty="0">
                <a:latin typeface="微軟正黑體" panose="020B0604030504040204" pitchFamily="34" charset="-120"/>
              </a:rPr>
              <a:t>「最早到校日」</a:t>
            </a:r>
            <a:r>
              <a:rPr lang="en-US" altLang="zh-TW" kern="100" dirty="0">
                <a:latin typeface="微軟正黑體" panose="020B0604030504040204" pitchFamily="34" charset="-120"/>
              </a:rPr>
              <a:t>107</a:t>
            </a:r>
            <a:r>
              <a:rPr lang="zh-TW" altLang="en-US" kern="100" dirty="0">
                <a:latin typeface="微軟正黑體" panose="020B0604030504040204" pitchFamily="34" charset="-120"/>
              </a:rPr>
              <a:t>年</a:t>
            </a:r>
            <a:r>
              <a:rPr lang="en-US" altLang="zh-TW" kern="100" dirty="0">
                <a:latin typeface="微軟正黑體" panose="020B0604030504040204" pitchFamily="34" charset="-120"/>
              </a:rPr>
              <a:t>8</a:t>
            </a:r>
            <a:r>
              <a:rPr lang="zh-TW" altLang="en-US" kern="100" dirty="0">
                <a:latin typeface="微軟正黑體" panose="020B0604030504040204" pitchFamily="34" charset="-120"/>
              </a:rPr>
              <a:t>月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日，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未於</a:t>
            </a:r>
            <a:r>
              <a:rPr lang="zh-TW" altLang="en-US" kern="100" dirty="0">
                <a:latin typeface="微軟正黑體" panose="020B0604030504040204" pitchFamily="34" charset="-120"/>
              </a:rPr>
              <a:t>到校後即教授專業或技術科目，本欄位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請填寫教授專業科目或技術科目時間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967900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條適用對象進行產業研習或研究採計之終止年月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日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>
                <a:latin typeface="微軟正黑體" panose="020B0604030504040204" pitchFamily="34" charset="-120"/>
              </a:rPr>
              <a:t>「是否為技術及職業教育法第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條適用對象」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勾選「是」者，需填寫本欄位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微軟正黑體" panose="020B0604030504040204" pitchFamily="34" charset="-120"/>
              </a:rPr>
              <a:t>不得空白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填寫</a:t>
            </a:r>
            <a:r>
              <a:rPr lang="zh-TW" altLang="en-US" kern="100" dirty="0">
                <a:latin typeface="微軟正黑體" panose="020B0604030504040204" pitchFamily="34" charset="-120"/>
              </a:rPr>
              <a:t>教師應完成累計達半年研習之實際終止年月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日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yyyy</a:t>
            </a:r>
            <a:r>
              <a:rPr lang="en-US" altLang="zh-TW" kern="100" dirty="0">
                <a:latin typeface="微軟正黑體" panose="020B0604030504040204" pitchFamily="34" charset="-120"/>
              </a:rPr>
              <a:t>/mm/</a:t>
            </a:r>
            <a:r>
              <a:rPr lang="en-US" altLang="zh-TW" kern="100" dirty="0" err="1">
                <a:latin typeface="微軟正黑體" panose="020B0604030504040204" pitchFamily="34" charset="-120"/>
              </a:rPr>
              <a:t>dd</a:t>
            </a:r>
            <a:r>
              <a:rPr lang="en-US" altLang="zh-TW" kern="100" dirty="0">
                <a:latin typeface="微軟正黑體" panose="020B0604030504040204" pitchFamily="34" charset="-120"/>
              </a:rPr>
              <a:t>) 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。</a:t>
            </a:r>
            <a:endParaRPr lang="zh-TW" altLang="en-US" kern="100" dirty="0"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kern="100" dirty="0">
                <a:latin typeface="微軟正黑體" panose="020B0604030504040204" pitchFamily="34" charset="-120"/>
              </a:rPr>
              <a:t>採計終止年月日」原則為「採計起始年月日」，往後計算至第</a:t>
            </a:r>
            <a:r>
              <a:rPr lang="en-US" altLang="zh-TW" kern="100" dirty="0">
                <a:latin typeface="微軟正黑體" panose="020B0604030504040204" pitchFamily="34" charset="-120"/>
              </a:rPr>
              <a:t>6</a:t>
            </a:r>
            <a:r>
              <a:rPr lang="zh-TW" altLang="en-US" kern="100" dirty="0">
                <a:latin typeface="微軟正黑體" panose="020B0604030504040204" pitchFamily="34" charset="-120"/>
              </a:rPr>
              <a:t>年最後</a:t>
            </a:r>
            <a:r>
              <a:rPr lang="en-US" altLang="zh-TW" kern="100" dirty="0">
                <a:latin typeface="微軟正黑體" panose="020B0604030504040204" pitchFamily="34" charset="-120"/>
              </a:rPr>
              <a:t>1</a:t>
            </a:r>
            <a:r>
              <a:rPr lang="zh-TW" altLang="en-US" kern="100" dirty="0">
                <a:latin typeface="微軟正黑體" panose="020B0604030504040204" pitchFamily="34" charset="-120"/>
              </a:rPr>
              <a:t>日；即「採計起始年月日」</a:t>
            </a:r>
            <a:r>
              <a:rPr lang="en-US" altLang="zh-TW" kern="100" dirty="0">
                <a:latin typeface="微軟正黑體" panose="020B0604030504040204" pitchFamily="34" charset="-120"/>
              </a:rPr>
              <a:t>2015/11/20</a:t>
            </a:r>
            <a:r>
              <a:rPr lang="zh-TW" altLang="en-US" kern="100" dirty="0">
                <a:latin typeface="微軟正黑體" panose="020B0604030504040204" pitchFamily="34" charset="-120"/>
              </a:rPr>
              <a:t>者，「採計終止年月日」為</a:t>
            </a:r>
            <a:r>
              <a:rPr lang="en-US" altLang="zh-TW" kern="100" dirty="0">
                <a:latin typeface="微軟正黑體" panose="020B0604030504040204" pitchFamily="34" charset="-120"/>
              </a:rPr>
              <a:t>2021/11/19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kern="100" dirty="0">
                <a:latin typeface="微軟正黑體" panose="020B0604030504040204" pitchFamily="34" charset="-120"/>
              </a:rPr>
              <a:t>採計起始年月日」與「採計終止年月日」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期間逾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年者，請填寫原因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846584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表</a:t>
            </a:r>
            <a:r>
              <a:rPr lang="en-US" altLang="zh-TW" dirty="0" smtClean="0"/>
              <a:t>1-1 </a:t>
            </a:r>
            <a:r>
              <a:rPr lang="zh-TW" altLang="en-US" dirty="0" smtClean="0"/>
              <a:t>教師基本資料表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162560" y="3905428"/>
            <a:ext cx="11846559" cy="295257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en-US" altLang="zh-TW" b="1" kern="1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新增欄位</a:t>
            </a:r>
            <a:r>
              <a:rPr lang="en-US" altLang="zh-TW" b="1" kern="100" dirty="0" smtClean="0">
                <a:latin typeface="微軟正黑體" panose="020B0604030504040204" pitchFamily="34" charset="-120"/>
              </a:rPr>
              <a:t>】</a:t>
            </a:r>
            <a:r>
              <a:rPr lang="zh-TW" altLang="en-US" b="1" kern="100" dirty="0" smtClean="0">
                <a:latin typeface="微軟正黑體" panose="020B0604030504040204" pitchFamily="34" charset="-120"/>
              </a:rPr>
              <a:t>：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技術及職業教育法第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26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條適用對象進行產業研習或研究</a:t>
            </a:r>
            <a:r>
              <a:rPr lang="zh-TW" altLang="en-US" b="1" kern="100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情形</a:t>
            </a:r>
            <a:endParaRPr lang="en-US" altLang="zh-TW" b="1" kern="100" dirty="0" smtClean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kern="100" dirty="0">
                <a:latin typeface="微軟正黑體" panose="020B0604030504040204" pitchFamily="34" charset="-120"/>
              </a:rPr>
              <a:t>是否為技術及職業教育法第</a:t>
            </a:r>
            <a:r>
              <a:rPr lang="en-US" altLang="zh-TW" kern="100" dirty="0">
                <a:latin typeface="微軟正黑體" panose="020B0604030504040204" pitchFamily="34" charset="-120"/>
              </a:rPr>
              <a:t>26</a:t>
            </a:r>
            <a:r>
              <a:rPr lang="zh-TW" altLang="en-US" kern="100" dirty="0">
                <a:latin typeface="微軟正黑體" panose="020B0604030504040204" pitchFamily="34" charset="-120"/>
              </a:rPr>
              <a:t>條適用對象」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勾選「是」者，需填寫本欄位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  <a:r>
              <a:rPr lang="en-US" altLang="zh-TW" kern="100" dirty="0">
                <a:latin typeface="微軟正黑體" panose="020B0604030504040204" pitchFamily="34" charset="-120"/>
              </a:rPr>
              <a:t>(</a:t>
            </a:r>
            <a:r>
              <a:rPr lang="zh-TW" altLang="en-US" kern="100" dirty="0">
                <a:latin typeface="微軟正黑體" panose="020B0604030504040204" pitchFamily="34" charset="-120"/>
              </a:rPr>
              <a:t>不得空白</a:t>
            </a:r>
            <a:r>
              <a:rPr lang="en-US" altLang="zh-TW" kern="100" dirty="0">
                <a:latin typeface="微軟正黑體" panose="020B0604030504040204" pitchFamily="34" charset="-120"/>
              </a:rPr>
              <a:t>)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kern="100" dirty="0" smtClean="0">
                <a:latin typeface="微軟正黑體" panose="020B0604030504040204" pitchFamily="34" charset="-120"/>
              </a:rPr>
              <a:t>本</a:t>
            </a:r>
            <a:r>
              <a:rPr lang="zh-TW" altLang="en-US" kern="100" dirty="0">
                <a:latin typeface="微軟正黑體" panose="020B0604030504040204" pitchFamily="34" charset="-120"/>
              </a:rPr>
              <a:t>欄位分為</a:t>
            </a:r>
            <a:r>
              <a:rPr lang="zh-TW" altLang="en-US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「已完成」</a:t>
            </a:r>
            <a:r>
              <a:rPr lang="zh-TW" altLang="en-US" kern="100" dirty="0">
                <a:latin typeface="微軟正黑體" panose="020B0604030504040204" pitchFamily="34" charset="-120"/>
              </a:rPr>
              <a:t>、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「進行中」</a:t>
            </a:r>
            <a:r>
              <a:rPr lang="zh-TW" altLang="en-US" kern="100" dirty="0">
                <a:latin typeface="微軟正黑體" panose="020B0604030504040204" pitchFamily="34" charset="-120"/>
              </a:rPr>
              <a:t>及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「未啟動」</a:t>
            </a:r>
            <a:r>
              <a:rPr lang="zh-TW" altLang="en-US" kern="100" dirty="0">
                <a:latin typeface="微軟正黑體" panose="020B0604030504040204" pitchFamily="34" charset="-120"/>
              </a:rPr>
              <a:t>三種，請依教師實際辦理產業研習或研究之進度予以選填：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已完成</a:t>
            </a:r>
            <a:r>
              <a:rPr lang="zh-TW" altLang="en-US" kern="100" dirty="0">
                <a:latin typeface="微軟正黑體" panose="020B0604030504040204" pitchFamily="34" charset="-120"/>
              </a:rPr>
              <a:t>：教師於調查基準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點以前</a:t>
            </a:r>
            <a:r>
              <a:rPr lang="zh-TW" altLang="en-US" kern="100" dirty="0">
                <a:latin typeface="微軟正黑體" panose="020B0604030504040204" pitchFamily="34" charset="-120"/>
              </a:rPr>
              <a:t>，進行產業研習或研究，且累計之期間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已達半年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進行中</a:t>
            </a:r>
            <a:r>
              <a:rPr lang="zh-TW" altLang="en-US" kern="100" dirty="0">
                <a:latin typeface="微軟正黑體" panose="020B0604030504040204" pitchFamily="34" charset="-120"/>
              </a:rPr>
              <a:t>：教師於調查基準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點以前</a:t>
            </a:r>
            <a:r>
              <a:rPr lang="zh-TW" altLang="en-US" kern="100" dirty="0">
                <a:latin typeface="微軟正黑體" panose="020B0604030504040204" pitchFamily="34" charset="-120"/>
              </a:rPr>
              <a:t>，已開始進行產業研習或研究，但累計之期間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未達半年</a:t>
            </a:r>
            <a:r>
              <a:rPr lang="zh-TW" altLang="en-US" kern="100" dirty="0">
                <a:latin typeface="微軟正黑體" panose="020B0604030504040204" pitchFamily="34" charset="-120"/>
              </a:rPr>
              <a:t>。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"/>
              <a:defRPr/>
            </a:pP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未啟動</a:t>
            </a:r>
            <a:r>
              <a:rPr lang="zh-TW" altLang="en-US" kern="100" dirty="0">
                <a:latin typeface="微軟正黑體" panose="020B0604030504040204" pitchFamily="34" charset="-120"/>
              </a:rPr>
              <a:t>：教師於調查基準</a:t>
            </a:r>
            <a:r>
              <a:rPr lang="zh-TW" altLang="en-US" kern="100" dirty="0" smtClean="0">
                <a:latin typeface="微軟正黑體" panose="020B0604030504040204" pitchFamily="34" charset="-120"/>
              </a:rPr>
              <a:t>點以前</a:t>
            </a:r>
            <a:r>
              <a:rPr lang="zh-TW" altLang="en-US" kern="100" dirty="0">
                <a:latin typeface="微軟正黑體" panose="020B0604030504040204" pitchFamily="34" charset="-120"/>
              </a:rPr>
              <a:t>，</a:t>
            </a:r>
            <a:r>
              <a:rPr lang="zh-TW" altLang="en-US" sz="2500" b="1" kern="100" dirty="0">
                <a:solidFill>
                  <a:srgbClr val="FF0000"/>
                </a:solidFill>
                <a:latin typeface="微軟正黑體" panose="020B0604030504040204" pitchFamily="34" charset="-120"/>
              </a:rPr>
              <a:t>尚未進行</a:t>
            </a:r>
            <a:r>
              <a:rPr lang="zh-TW" altLang="en-US" kern="100" dirty="0">
                <a:latin typeface="微軟正黑體" panose="020B0604030504040204" pitchFamily="34" charset="-120"/>
              </a:rPr>
              <a:t>產業研習或研究。</a:t>
            </a:r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buNone/>
              <a:defRPr/>
            </a:pPr>
            <a:r>
              <a:rPr lang="zh-TW" altLang="zh-TW" sz="1800" kern="100" dirty="0" smtClean="0">
                <a:latin typeface="微軟正黑體" panose="020B0604030504040204" pitchFamily="34" charset="-120"/>
              </a:rPr>
              <a:t>【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年</a:t>
            </a:r>
            <a:r>
              <a:rPr lang="en-US" altLang="zh-TW" sz="1800" kern="100" dirty="0" smtClean="0">
                <a:latin typeface="微軟正黑體" panose="020B0604030504040204" pitchFamily="34" charset="-120"/>
              </a:rPr>
              <a:t>10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月</a:t>
            </a:r>
            <a:r>
              <a:rPr lang="zh-TW" altLang="zh-TW" sz="1800" kern="100" dirty="0">
                <a:latin typeface="微軟正黑體" panose="020B0604030504040204" pitchFamily="34" charset="-120"/>
              </a:rPr>
              <a:t>因應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「</a:t>
            </a:r>
            <a:r>
              <a:rPr lang="zh-TW" altLang="en-US" sz="1800" kern="100" dirty="0" smtClean="0">
                <a:latin typeface="微軟正黑體" panose="020B0604030504040204" pitchFamily="34" charset="-120"/>
              </a:rPr>
              <a:t>技職司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」需求</a:t>
            </a:r>
            <a:r>
              <a:rPr lang="zh-TW" altLang="en-US" sz="1800" kern="100" dirty="0">
                <a:latin typeface="微軟正黑體" panose="020B0604030504040204" pitchFamily="34" charset="-120"/>
              </a:rPr>
              <a:t>新增欄位</a:t>
            </a:r>
            <a:r>
              <a:rPr lang="zh-TW" altLang="zh-TW" sz="1800" kern="100" dirty="0" smtClean="0">
                <a:latin typeface="微軟正黑體" panose="020B0604030504040204" pitchFamily="34" charset="-120"/>
              </a:rPr>
              <a:t>】</a:t>
            </a:r>
            <a:endParaRPr lang="zh-TW" altLang="zh-TW" sz="1800" kern="1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smtClean="0"/>
              <a:t>01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1451364" y="6492875"/>
            <a:ext cx="740636" cy="365125"/>
          </a:xfrm>
        </p:spPr>
        <p:txBody>
          <a:bodyPr/>
          <a:lstStyle/>
          <a:p>
            <a:fld id="{D4B37BC5-01F3-4DA6-AE9F-6749599A3EE9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333330"/>
              </p:ext>
            </p:extLst>
          </p:nvPr>
        </p:nvGraphicFramePr>
        <p:xfrm>
          <a:off x="94003" y="1051133"/>
          <a:ext cx="12006825" cy="265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989">
                  <a:extLst>
                    <a:ext uri="{9D8B030D-6E8A-4147-A177-3AD203B41FA5}">
                      <a16:colId xmlns:a16="http://schemas.microsoft.com/office/drawing/2014/main" val="43889378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67679280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1597694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43202030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2291086848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799855766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82370424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342707099"/>
                    </a:ext>
                  </a:extLst>
                </a:gridCol>
                <a:gridCol w="384989">
                  <a:extLst>
                    <a:ext uri="{9D8B030D-6E8A-4147-A177-3AD203B41FA5}">
                      <a16:colId xmlns:a16="http://schemas.microsoft.com/office/drawing/2014/main" val="1564112710"/>
                    </a:ext>
                  </a:extLst>
                </a:gridCol>
                <a:gridCol w="389253">
                  <a:extLst>
                    <a:ext uri="{9D8B030D-6E8A-4147-A177-3AD203B41FA5}">
                      <a16:colId xmlns:a16="http://schemas.microsoft.com/office/drawing/2014/main" val="3580628810"/>
                    </a:ext>
                  </a:extLst>
                </a:gridCol>
                <a:gridCol w="555477">
                  <a:extLst>
                    <a:ext uri="{9D8B030D-6E8A-4147-A177-3AD203B41FA5}">
                      <a16:colId xmlns:a16="http://schemas.microsoft.com/office/drawing/2014/main" val="1448936315"/>
                    </a:ext>
                  </a:extLst>
                </a:gridCol>
                <a:gridCol w="376015">
                  <a:extLst>
                    <a:ext uri="{9D8B030D-6E8A-4147-A177-3AD203B41FA5}">
                      <a16:colId xmlns:a16="http://schemas.microsoft.com/office/drawing/2014/main" val="1307500633"/>
                    </a:ext>
                  </a:extLst>
                </a:gridCol>
                <a:gridCol w="1529697">
                  <a:extLst>
                    <a:ext uri="{9D8B030D-6E8A-4147-A177-3AD203B41FA5}">
                      <a16:colId xmlns:a16="http://schemas.microsoft.com/office/drawing/2014/main" val="111952127"/>
                    </a:ext>
                  </a:extLst>
                </a:gridCol>
                <a:gridCol w="410198">
                  <a:extLst>
                    <a:ext uri="{9D8B030D-6E8A-4147-A177-3AD203B41FA5}">
                      <a16:colId xmlns:a16="http://schemas.microsoft.com/office/drawing/2014/main" val="853364082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112433697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25147623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32961220"/>
                    </a:ext>
                  </a:extLst>
                </a:gridCol>
                <a:gridCol w="1320321">
                  <a:extLst>
                    <a:ext uri="{9D8B030D-6E8A-4147-A177-3AD203B41FA5}">
                      <a16:colId xmlns:a16="http://schemas.microsoft.com/office/drawing/2014/main" val="2011655348"/>
                    </a:ext>
                  </a:extLst>
                </a:gridCol>
              </a:tblGrid>
              <a:tr h="6710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基本資料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最高學歷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教師等級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0" kern="1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校教評會字號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是否支領彈性薪資</a:t>
                      </a:r>
                      <a:endParaRPr lang="zh-TW" sz="24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是否為公立學校、政府機關退休至私校服務之專任</a:t>
                      </a:r>
                      <a:r>
                        <a:rPr 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en-US" altLang="zh-TW" sz="24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印領清冊</a:t>
                      </a:r>
                      <a:r>
                        <a:rPr lang="zh-TW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頁碼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zh-TW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私校適用</a:t>
                      </a:r>
                      <a:r>
                        <a:rPr lang="zh-TW" altLang="en-US" sz="1600" b="0" kern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技術及職業教育法第</a:t>
                      </a:r>
                      <a:r>
                        <a:rPr lang="en-US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610225"/>
                  </a:ext>
                </a:extLst>
              </a:tr>
              <a:tr h="1986724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</a:t>
                      </a:r>
                      <a:r>
                        <a:rPr lang="en-US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sz="1600" b="0" kern="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80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主聘系所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學校</a:t>
                      </a:r>
                      <a:endParaRPr lang="zh-TW" sz="1600" b="0" kern="100" baseline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教師分類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zh-TW" sz="1600" b="0" kern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聘書職級</a:t>
                      </a:r>
                      <a:endParaRPr lang="zh-TW" sz="1600" b="0" kern="1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kern="1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略</a:t>
                      </a:r>
                      <a:endParaRPr lang="zh-TW" altLang="zh-TW" sz="1600" b="0" kern="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是否為</a:t>
                      </a:r>
                      <a:r>
                        <a:rPr lang="zh-TW" alt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技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術及職業教育法第</a:t>
                      </a:r>
                      <a:r>
                        <a:rPr lang="en-US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26</a:t>
                      </a: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條適用對象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進行產業研習或研究採計之起始年月日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進行產業研習或研究採計之終止年月日</a:t>
                      </a:r>
                      <a:endParaRPr lang="zh-TW" sz="2400" b="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zh-TW" altLang="zh-TW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進行產業研習或研究情形</a:t>
                      </a:r>
                      <a:endParaRPr lang="zh-TW" sz="24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0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0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</TotalTime>
  <Words>7408</Words>
  <Application>Microsoft Office PowerPoint</Application>
  <PresentationFormat>寬螢幕</PresentationFormat>
  <Paragraphs>1073</Paragraphs>
  <Slides>40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50" baseType="lpstr">
      <vt:lpstr>等线</vt:lpstr>
      <vt:lpstr>Roboto Bold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表1-1 教師基本資料表</vt:lpstr>
      <vt:lpstr>表1-1 教師基本資料表</vt:lpstr>
      <vt:lpstr>表1-1 教師基本資料表</vt:lpstr>
      <vt:lpstr>表1-1 教師基本資料表</vt:lpstr>
      <vt:lpstr>表1-1 教師基本資料表</vt:lpstr>
      <vt:lpstr>表1-1 教師基本資料表</vt:lpstr>
      <vt:lpstr>表1-1 教師基本資料表</vt:lpstr>
      <vt:lpstr>表1-1 教師基本資料表</vt:lpstr>
      <vt:lpstr>報表1-1-2 學校專任教師兼任行政職務資訊</vt:lpstr>
      <vt:lpstr>報表1-1-2 學校專任教師兼任行政職務資訊</vt:lpstr>
      <vt:lpstr>報表1-1-2 學校專任教師兼任行政職務資訊</vt:lpstr>
      <vt:lpstr>報表1-1-2 學校專任教師兼任行政職務資訊</vt:lpstr>
      <vt:lpstr>表1-8 教師承接政府部門計畫案、產學計畫案及技術服務案資料表</vt:lpstr>
      <vt:lpstr>表1-14 職技資料表</vt:lpstr>
      <vt:lpstr>表1-15 公私立大專校院專任研究人員</vt:lpstr>
      <vt:lpstr>表1-17 教師已完成半年產業研習或研究資料表</vt:lpstr>
      <vt:lpstr>表1-17 教師已完成半年產業研習或研究資料表</vt:lpstr>
      <vt:lpstr>表1-17 教師已完成半年產業研習或研究資料表</vt:lpstr>
      <vt:lpstr>表1-18 教師產業研習或研究未完成資料表</vt:lpstr>
      <vt:lpstr>表1-18 教師產業研習或研究未完成資料表</vt:lpstr>
      <vt:lpstr>表1-18 教師產業研習或研究未完成資料表</vt:lpstr>
      <vt:lpstr>表1-18 教師產業研習或研究未完成資料表</vt:lpstr>
      <vt:lpstr>表2-1-2 各種招生管道外加名額資料表</vt:lpstr>
      <vt:lpstr>表2-1-3 各種招生管道內含名額資料表</vt:lpstr>
      <vt:lpstr>表4-9-1 學校學生宿舍使用資料表</vt:lpstr>
      <vt:lpstr>表4-9-2 學校學生住宿狀況資料表</vt:lpstr>
      <vt:lpstr>表7-12 學生懷孕(含育有子女者)輔導協助情形統計表</vt:lpstr>
      <vt:lpstr>表7-12學生懷孕(含育有子女者)輔導協助情形統計表</vt:lpstr>
      <vt:lpstr>表7-12 學生懷孕(含育有子女者)輔導協助情形統計表</vt:lpstr>
      <vt:lpstr>表7-12 學生懷孕(含育有子女者)輔導協助情形統計表</vt:lpstr>
      <vt:lpstr>表13-1 學校基本資料表</vt:lpstr>
      <vt:lpstr>表15-7 畢業生通過全校性英語能力檢定人數統計表</vt:lpstr>
      <vt:lpstr>表15-8 未通過全校性英語能力檢定人數及全校性補救措施資料表</vt:lpstr>
      <vt:lpstr>表15-9 畢業生通過系所自訂英語能力檢定人數統計表</vt:lpstr>
      <vt:lpstr>表15-10 未通過系所自訂英語能力檢定人數及系所補救措施資料表</vt:lpstr>
      <vt:lpstr>PowerPoint 簡報</vt:lpstr>
      <vt:lpstr>表1-17 教師已完成半年產業研習或研究資料表</vt:lpstr>
      <vt:lpstr>表1-18 教師產業研習或研究未完成資料表</vt:lpstr>
      <vt:lpstr>表1-18 教師產業研習或研究未完成資料表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宛諭 李</dc:creator>
  <cp:lastModifiedBy>user</cp:lastModifiedBy>
  <cp:revision>221</cp:revision>
  <cp:lastPrinted>2021-01-15T06:42:31Z</cp:lastPrinted>
  <dcterms:created xsi:type="dcterms:W3CDTF">2021-01-12T02:33:10Z</dcterms:created>
  <dcterms:modified xsi:type="dcterms:W3CDTF">2021-09-06T06:21:54Z</dcterms:modified>
</cp:coreProperties>
</file>