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51" r:id="rId2"/>
    <p:sldId id="689" r:id="rId3"/>
    <p:sldId id="694" r:id="rId4"/>
    <p:sldId id="691" r:id="rId5"/>
    <p:sldId id="695" r:id="rId6"/>
    <p:sldId id="723" r:id="rId7"/>
    <p:sldId id="724" r:id="rId8"/>
    <p:sldId id="699" r:id="rId9"/>
    <p:sldId id="700" r:id="rId10"/>
    <p:sldId id="701" r:id="rId11"/>
    <p:sldId id="705" r:id="rId12"/>
    <p:sldId id="706" r:id="rId13"/>
    <p:sldId id="726" r:id="rId14"/>
    <p:sldId id="707" r:id="rId15"/>
    <p:sldId id="709" r:id="rId16"/>
    <p:sldId id="710" r:id="rId17"/>
    <p:sldId id="711" r:id="rId18"/>
    <p:sldId id="712" r:id="rId19"/>
  </p:sldIdLst>
  <p:sldSz cx="12192000" cy="6858000"/>
  <p:notesSz cx="10234613" cy="70993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DDD8E"/>
    <a:srgbClr val="41AB5D"/>
    <a:srgbClr val="D9F0A3"/>
    <a:srgbClr val="E5E5E5"/>
    <a:srgbClr val="FFFFE5"/>
    <a:srgbClr val="FFE7FF"/>
    <a:srgbClr val="FFCCFF"/>
    <a:srgbClr val="F7FCB9"/>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1" autoAdjust="0"/>
    <p:restoredTop sz="86992" autoAdjust="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4434998" cy="356198"/>
          </a:xfrm>
          <a:prstGeom prst="rect">
            <a:avLst/>
          </a:prstGeom>
        </p:spPr>
        <p:txBody>
          <a:bodyPr vert="horz" lIns="94752" tIns="47376" rIns="94752" bIns="47376" rtlCol="0"/>
          <a:lstStyle>
            <a:lvl1pPr algn="l">
              <a:defRPr sz="1200"/>
            </a:lvl1pPr>
          </a:lstStyle>
          <a:p>
            <a:endParaRPr lang="zh-TW" altLang="en-US"/>
          </a:p>
        </p:txBody>
      </p:sp>
      <p:sp>
        <p:nvSpPr>
          <p:cNvPr id="3" name="日期版面配置區 2"/>
          <p:cNvSpPr>
            <a:spLocks noGrp="1"/>
          </p:cNvSpPr>
          <p:nvPr>
            <p:ph type="dt" sz="quarter" idx="1"/>
          </p:nvPr>
        </p:nvSpPr>
        <p:spPr>
          <a:xfrm>
            <a:off x="5797248" y="0"/>
            <a:ext cx="4434998" cy="356198"/>
          </a:xfrm>
          <a:prstGeom prst="rect">
            <a:avLst/>
          </a:prstGeom>
        </p:spPr>
        <p:txBody>
          <a:bodyPr vert="horz" lIns="94752" tIns="47376" rIns="94752" bIns="47376" rtlCol="0"/>
          <a:lstStyle>
            <a:lvl1pPr algn="r">
              <a:defRPr sz="1200"/>
            </a:lvl1pPr>
          </a:lstStyle>
          <a:p>
            <a:fld id="{5EF67E66-3F5C-4904-B5C5-18C97F4E1829}" type="datetimeFigureOut">
              <a:rPr lang="zh-TW" altLang="en-US" smtClean="0"/>
              <a:t>2023/8/9</a:t>
            </a:fld>
            <a:endParaRPr lang="zh-TW" altLang="en-US"/>
          </a:p>
        </p:txBody>
      </p:sp>
      <p:sp>
        <p:nvSpPr>
          <p:cNvPr id="4" name="頁尾版面配置區 3"/>
          <p:cNvSpPr>
            <a:spLocks noGrp="1"/>
          </p:cNvSpPr>
          <p:nvPr>
            <p:ph type="ftr" sz="quarter" idx="2"/>
          </p:nvPr>
        </p:nvSpPr>
        <p:spPr>
          <a:xfrm>
            <a:off x="2" y="6743106"/>
            <a:ext cx="4434998" cy="356197"/>
          </a:xfrm>
          <a:prstGeom prst="rect">
            <a:avLst/>
          </a:prstGeom>
        </p:spPr>
        <p:txBody>
          <a:bodyPr vert="horz" lIns="94752" tIns="47376" rIns="94752" bIns="4737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797248" y="6743106"/>
            <a:ext cx="4434998" cy="356197"/>
          </a:xfrm>
          <a:prstGeom prst="rect">
            <a:avLst/>
          </a:prstGeom>
        </p:spPr>
        <p:txBody>
          <a:bodyPr vert="horz" lIns="94752" tIns="47376" rIns="94752" bIns="47376" rtlCol="0" anchor="b"/>
          <a:lstStyle>
            <a:lvl1pPr algn="r">
              <a:defRPr sz="1200"/>
            </a:lvl1pPr>
          </a:lstStyle>
          <a:p>
            <a:fld id="{29110EBA-6524-432F-B1B7-97555015D0C7}" type="slidenum">
              <a:rPr lang="zh-TW" altLang="en-US" smtClean="0"/>
              <a:t>‹#›</a:t>
            </a:fld>
            <a:endParaRPr lang="zh-TW" altLang="en-US"/>
          </a:p>
        </p:txBody>
      </p:sp>
    </p:spTree>
    <p:extLst>
      <p:ext uri="{BB962C8B-B14F-4D97-AF65-F5344CB8AC3E}">
        <p14:creationId xmlns:p14="http://schemas.microsoft.com/office/powerpoint/2010/main" val="2355265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4434998" cy="356198"/>
          </a:xfrm>
          <a:prstGeom prst="rect">
            <a:avLst/>
          </a:prstGeom>
        </p:spPr>
        <p:txBody>
          <a:bodyPr vert="horz" lIns="94752" tIns="47376" rIns="94752" bIns="47376" rtlCol="0"/>
          <a:lstStyle>
            <a:lvl1pPr algn="l">
              <a:defRPr sz="1200"/>
            </a:lvl1pPr>
          </a:lstStyle>
          <a:p>
            <a:endParaRPr lang="zh-TW" altLang="en-US"/>
          </a:p>
        </p:txBody>
      </p:sp>
      <p:sp>
        <p:nvSpPr>
          <p:cNvPr id="3" name="日期版面配置區 2"/>
          <p:cNvSpPr>
            <a:spLocks noGrp="1"/>
          </p:cNvSpPr>
          <p:nvPr>
            <p:ph type="dt" idx="1"/>
          </p:nvPr>
        </p:nvSpPr>
        <p:spPr>
          <a:xfrm>
            <a:off x="5797248" y="0"/>
            <a:ext cx="4434998" cy="356198"/>
          </a:xfrm>
          <a:prstGeom prst="rect">
            <a:avLst/>
          </a:prstGeom>
        </p:spPr>
        <p:txBody>
          <a:bodyPr vert="horz" lIns="94752" tIns="47376" rIns="94752" bIns="47376" rtlCol="0"/>
          <a:lstStyle>
            <a:lvl1pPr algn="r">
              <a:defRPr sz="1200"/>
            </a:lvl1pPr>
          </a:lstStyle>
          <a:p>
            <a:fld id="{816F1A50-C26C-4C2E-8537-C722BC8C7E78}" type="datetimeFigureOut">
              <a:rPr lang="zh-TW" altLang="en-US" smtClean="0"/>
              <a:t>2023/8/9</a:t>
            </a:fld>
            <a:endParaRPr lang="zh-TW" altLang="en-US"/>
          </a:p>
        </p:txBody>
      </p:sp>
      <p:sp>
        <p:nvSpPr>
          <p:cNvPr id="4" name="投影片圖像版面配置區 3"/>
          <p:cNvSpPr>
            <a:spLocks noGrp="1" noRot="1" noChangeAspect="1"/>
          </p:cNvSpPr>
          <p:nvPr>
            <p:ph type="sldImg" idx="2"/>
          </p:nvPr>
        </p:nvSpPr>
        <p:spPr>
          <a:xfrm>
            <a:off x="2989263" y="887413"/>
            <a:ext cx="4256087" cy="2395537"/>
          </a:xfrm>
          <a:prstGeom prst="rect">
            <a:avLst/>
          </a:prstGeom>
          <a:noFill/>
          <a:ln w="12700">
            <a:solidFill>
              <a:prstClr val="black"/>
            </a:solidFill>
          </a:ln>
        </p:spPr>
        <p:txBody>
          <a:bodyPr vert="horz" lIns="94752" tIns="47376" rIns="94752" bIns="47376" rtlCol="0" anchor="ctr"/>
          <a:lstStyle/>
          <a:p>
            <a:endParaRPr lang="zh-TW" altLang="en-US"/>
          </a:p>
        </p:txBody>
      </p:sp>
      <p:sp>
        <p:nvSpPr>
          <p:cNvPr id="5" name="備忘稿版面配置區 4"/>
          <p:cNvSpPr>
            <a:spLocks noGrp="1"/>
          </p:cNvSpPr>
          <p:nvPr>
            <p:ph type="body" sz="quarter" idx="3"/>
          </p:nvPr>
        </p:nvSpPr>
        <p:spPr>
          <a:xfrm>
            <a:off x="1023463" y="3416539"/>
            <a:ext cx="8187690" cy="2795349"/>
          </a:xfrm>
          <a:prstGeom prst="rect">
            <a:avLst/>
          </a:prstGeom>
        </p:spPr>
        <p:txBody>
          <a:bodyPr vert="horz" lIns="94752" tIns="47376" rIns="94752" bIns="47376"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2" y="6743106"/>
            <a:ext cx="4434998" cy="356197"/>
          </a:xfrm>
          <a:prstGeom prst="rect">
            <a:avLst/>
          </a:prstGeom>
        </p:spPr>
        <p:txBody>
          <a:bodyPr vert="horz" lIns="94752" tIns="47376" rIns="94752" bIns="47376"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797248" y="6743106"/>
            <a:ext cx="4434998" cy="356197"/>
          </a:xfrm>
          <a:prstGeom prst="rect">
            <a:avLst/>
          </a:prstGeom>
        </p:spPr>
        <p:txBody>
          <a:bodyPr vert="horz" lIns="94752" tIns="47376" rIns="94752" bIns="47376" rtlCol="0" anchor="b"/>
          <a:lstStyle>
            <a:lvl1pPr algn="r">
              <a:defRPr sz="1200"/>
            </a:lvl1pPr>
          </a:lstStyle>
          <a:p>
            <a:fld id="{4B562836-289B-4A25-A8F6-F44FECB1834A}" type="slidenum">
              <a:rPr lang="zh-TW" altLang="en-US" smtClean="0"/>
              <a:t>‹#›</a:t>
            </a:fld>
            <a:endParaRPr lang="zh-TW" altLang="en-US"/>
          </a:p>
        </p:txBody>
      </p:sp>
    </p:spTree>
    <p:extLst>
      <p:ext uri="{BB962C8B-B14F-4D97-AF65-F5344CB8AC3E}">
        <p14:creationId xmlns:p14="http://schemas.microsoft.com/office/powerpoint/2010/main" val="333789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4B562836-289B-4A25-A8F6-F44FECB1834A}" type="slidenum">
              <a:rPr lang="zh-TW" altLang="en-US" smtClean="0"/>
              <a:t>15</a:t>
            </a:fld>
            <a:endParaRPr lang="zh-TW" altLang="en-US"/>
          </a:p>
        </p:txBody>
      </p:sp>
    </p:spTree>
    <p:extLst>
      <p:ext uri="{BB962C8B-B14F-4D97-AF65-F5344CB8AC3E}">
        <p14:creationId xmlns:p14="http://schemas.microsoft.com/office/powerpoint/2010/main" val="1180411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7" name="群組 1"/>
          <p:cNvGrpSpPr>
            <a:grpSpLocks/>
          </p:cNvGrpSpPr>
          <p:nvPr userDrawn="1"/>
        </p:nvGrpSpPr>
        <p:grpSpPr bwMode="auto">
          <a:xfrm>
            <a:off x="3" y="0"/>
            <a:ext cx="11696700" cy="6858000"/>
            <a:chOff x="0" y="-4087"/>
            <a:chExt cx="11696700" cy="6283320"/>
          </a:xfrm>
        </p:grpSpPr>
        <p:sp>
          <p:nvSpPr>
            <p:cNvPr id="8" name="Freeform 6"/>
            <p:cNvSpPr>
              <a:spLocks/>
            </p:cNvSpPr>
            <p:nvPr userDrawn="1"/>
          </p:nvSpPr>
          <p:spPr bwMode="auto">
            <a:xfrm>
              <a:off x="0" y="476440"/>
              <a:ext cx="11696700" cy="5343455"/>
            </a:xfrm>
            <a:custGeom>
              <a:avLst/>
              <a:gdLst>
                <a:gd name="T0" fmla="*/ 0 w 4756"/>
                <a:gd name="T1" fmla="*/ 0 h 2239"/>
                <a:gd name="T2" fmla="*/ 2147483646 w 4756"/>
                <a:gd name="T3" fmla="*/ 0 h 2239"/>
                <a:gd name="T4" fmla="*/ 2147483646 w 4756"/>
                <a:gd name="T5" fmla="*/ 2147483646 h 2239"/>
                <a:gd name="T6" fmla="*/ 2147483646 w 4756"/>
                <a:gd name="T7" fmla="*/ 2147483646 h 2239"/>
                <a:gd name="T8" fmla="*/ 0 w 4756"/>
                <a:gd name="T9" fmla="*/ 2147483646 h 2239"/>
                <a:gd name="T10" fmla="*/ 0 w 4756"/>
                <a:gd name="T11" fmla="*/ 0 h 223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56" h="2239">
                  <a:moveTo>
                    <a:pt x="0" y="0"/>
                  </a:moveTo>
                  <a:lnTo>
                    <a:pt x="3897" y="0"/>
                  </a:lnTo>
                  <a:lnTo>
                    <a:pt x="4756" y="1121"/>
                  </a:lnTo>
                  <a:lnTo>
                    <a:pt x="3897" y="2239"/>
                  </a:lnTo>
                  <a:lnTo>
                    <a:pt x="0" y="2239"/>
                  </a:lnTo>
                  <a:lnTo>
                    <a:pt x="0" y="0"/>
                  </a:lnTo>
                  <a:close/>
                </a:path>
              </a:pathLst>
            </a:custGeom>
            <a:solidFill>
              <a:srgbClr val="238443"/>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sz="1800">
                <a:ln>
                  <a:solidFill>
                    <a:srgbClr val="004529"/>
                  </a:solidFill>
                </a:ln>
              </a:endParaRPr>
            </a:p>
          </p:txBody>
        </p:sp>
        <p:sp>
          <p:nvSpPr>
            <p:cNvPr id="9" name="Freeform 7"/>
            <p:cNvSpPr>
              <a:spLocks/>
            </p:cNvSpPr>
            <p:nvPr userDrawn="1"/>
          </p:nvSpPr>
          <p:spPr bwMode="auto">
            <a:xfrm>
              <a:off x="5942716" y="-4087"/>
              <a:ext cx="4620789" cy="6283320"/>
            </a:xfrm>
            <a:custGeom>
              <a:avLst/>
              <a:gdLst>
                <a:gd name="T0" fmla="*/ 0 w 1940"/>
                <a:gd name="T1" fmla="*/ 0 h 3040"/>
                <a:gd name="T2" fmla="*/ 2147483646 w 1940"/>
                <a:gd name="T3" fmla="*/ 0 h 3040"/>
                <a:gd name="T4" fmla="*/ 2147483646 w 1940"/>
                <a:gd name="T5" fmla="*/ 2147483646 h 3040"/>
                <a:gd name="T6" fmla="*/ 2147483646 w 1940"/>
                <a:gd name="T7" fmla="*/ 2147483646 h 3040"/>
                <a:gd name="T8" fmla="*/ 2147483646 w 1940"/>
                <a:gd name="T9" fmla="*/ 2147483646 h 3040"/>
                <a:gd name="T10" fmla="*/ 0 w 1940"/>
                <a:gd name="T11" fmla="*/ 2147483646 h 3040"/>
                <a:gd name="T12" fmla="*/ 2147483646 w 1940"/>
                <a:gd name="T13" fmla="*/ 2147483646 h 3040"/>
                <a:gd name="T14" fmla="*/ 0 w 1940"/>
                <a:gd name="T15" fmla="*/ 0 h 30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40" h="3040">
                  <a:moveTo>
                    <a:pt x="0" y="0"/>
                  </a:moveTo>
                  <a:lnTo>
                    <a:pt x="774" y="0"/>
                  </a:lnTo>
                  <a:lnTo>
                    <a:pt x="1938" y="1537"/>
                  </a:lnTo>
                  <a:lnTo>
                    <a:pt x="1940" y="1537"/>
                  </a:lnTo>
                  <a:lnTo>
                    <a:pt x="774" y="3040"/>
                  </a:lnTo>
                  <a:lnTo>
                    <a:pt x="0" y="3040"/>
                  </a:lnTo>
                  <a:lnTo>
                    <a:pt x="1167" y="1537"/>
                  </a:lnTo>
                  <a:lnTo>
                    <a:pt x="0" y="0"/>
                  </a:lnTo>
                  <a:close/>
                </a:path>
              </a:pathLst>
            </a:custGeom>
            <a:solidFill>
              <a:srgbClr val="ADDD8E"/>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lIns="128580" tIns="64290" rIns="128580" bIns="64290"/>
            <a:lstStyle/>
            <a:p>
              <a:endParaRPr lang="zh-TW" altLang="en-US" sz="1800">
                <a:ln>
                  <a:solidFill>
                    <a:srgbClr val="004529"/>
                  </a:solidFill>
                </a:ln>
              </a:endParaRPr>
            </a:p>
          </p:txBody>
        </p:sp>
      </p:grpSp>
      <p:sp>
        <p:nvSpPr>
          <p:cNvPr id="2" name="標題 1"/>
          <p:cNvSpPr>
            <a:spLocks noGrp="1"/>
          </p:cNvSpPr>
          <p:nvPr>
            <p:ph type="ctrTitle"/>
          </p:nvPr>
        </p:nvSpPr>
        <p:spPr>
          <a:xfrm>
            <a:off x="190062" y="2235200"/>
            <a:ext cx="7612823" cy="2387600"/>
          </a:xfrm>
        </p:spPr>
        <p:txBody>
          <a:bodyPr anchor="t">
            <a:normAutofit/>
          </a:bodyPr>
          <a:lstStyle>
            <a:lvl1pPr algn="ctr">
              <a:defRPr sz="6500">
                <a:ln>
                  <a:solidFill>
                    <a:srgbClr val="004529"/>
                  </a:solidFill>
                </a:ln>
                <a:solidFill>
                  <a:srgbClr val="FFFFE5"/>
                </a:solidFill>
              </a:defRPr>
            </a:lvl1pPr>
          </a:lstStyle>
          <a:p>
            <a:r>
              <a:rPr lang="zh-TW" altLang="en-US" dirty="0"/>
              <a:t>按一下以編輯母片標題樣式</a:t>
            </a:r>
          </a:p>
        </p:txBody>
      </p:sp>
      <p:sp>
        <p:nvSpPr>
          <p:cNvPr id="3" name="副標題 2"/>
          <p:cNvSpPr>
            <a:spLocks noGrp="1"/>
          </p:cNvSpPr>
          <p:nvPr>
            <p:ph type="subTitle" idx="1"/>
          </p:nvPr>
        </p:nvSpPr>
        <p:spPr>
          <a:xfrm>
            <a:off x="237521" y="3429000"/>
            <a:ext cx="9144000" cy="462280"/>
          </a:xfrm>
        </p:spPr>
        <p:txBody>
          <a:bodyPr>
            <a:noAutofit/>
          </a:bodyPr>
          <a:lstStyle>
            <a:lvl1pPr marL="0" indent="0" algn="ctr">
              <a:buNone/>
              <a:defRPr sz="5400">
                <a:ln>
                  <a:solidFill>
                    <a:srgbClr val="004529"/>
                  </a:solidFill>
                </a:ln>
                <a:solidFill>
                  <a:srgbClr val="FFFFE5"/>
                </a:solidFill>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zh-TW" altLang="en-US" dirty="0"/>
              <a:t>按一下以編輯母片副標題樣式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8501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88782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33"/>
            <a:ext cx="6172200" cy="4873625"/>
          </a:xfrm>
        </p:spPr>
        <p:txBody>
          <a:bodyPr/>
          <a:lstStyle>
            <a:lvl1pPr marL="0" indent="0">
              <a:buNone/>
              <a:defRPr sz="32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zh-TW" altLang="en-US"/>
              <a:t>編輯母片文字樣式</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005871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83444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2"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3"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5" name="頁尾版面配置區 4"/>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330052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標題及直排文字">
    <p:spTree>
      <p:nvGrpSpPr>
        <p:cNvPr id="1" name=""/>
        <p:cNvGrpSpPr/>
        <p:nvPr/>
      </p:nvGrpSpPr>
      <p:grpSpPr>
        <a:xfrm>
          <a:off x="0" y="0"/>
          <a:ext cx="0" cy="0"/>
          <a:chOff x="0" y="0"/>
          <a:chExt cx="0" cy="0"/>
        </a:xfrm>
      </p:grpSpPr>
      <p:sp>
        <p:nvSpPr>
          <p:cNvPr id="4" name="投影片編號版面配置區 5"/>
          <p:cNvSpPr>
            <a:spLocks noGrp="1"/>
          </p:cNvSpPr>
          <p:nvPr>
            <p:ph type="sldNum" sz="quarter" idx="10"/>
          </p:nvPr>
        </p:nvSpPr>
        <p:spPr>
          <a:xfrm>
            <a:off x="9334500" y="6362708"/>
            <a:ext cx="2743200" cy="365125"/>
          </a:xfrm>
          <a:prstGeom prst="rect">
            <a:avLst/>
          </a:prstGeom>
        </p:spPr>
        <p:txBody>
          <a:bodyPr/>
          <a:lstStyle>
            <a:lvl1pPr algn="r" eaLnBrk="1" fontAlgn="auto" hangingPunct="1">
              <a:spcBef>
                <a:spcPts val="0"/>
              </a:spcBef>
              <a:spcAft>
                <a:spcPts val="0"/>
              </a:spcAft>
              <a:defRPr>
                <a:latin typeface="+mn-lt"/>
                <a:ea typeface="+mn-ea"/>
              </a:defRPr>
            </a:lvl1pPr>
          </a:lstStyle>
          <a:p>
            <a:pPr defTabSz="914332">
              <a:defRPr/>
            </a:pPr>
            <a:fld id="{96369EF2-77D1-43E4-85C1-AA3A565F65CF}" type="slidenum">
              <a:rPr lang="zh-TW" altLang="en-US" sz="1800" smtClean="0">
                <a:solidFill>
                  <a:prstClr val="black"/>
                </a:solidFill>
              </a:rPr>
              <a:pPr defTabSz="914332">
                <a:defRPr/>
              </a:pPr>
              <a:t>‹#›</a:t>
            </a:fld>
            <a:endParaRPr lang="zh-TW" altLang="en-US" sz="1800">
              <a:solidFill>
                <a:prstClr val="black"/>
              </a:solidFill>
            </a:endParaRPr>
          </a:p>
        </p:txBody>
      </p:sp>
      <p:grpSp>
        <p:nvGrpSpPr>
          <p:cNvPr id="8" name="群組 7">
            <a:extLst>
              <a:ext uri="{FF2B5EF4-FFF2-40B4-BE49-F238E27FC236}">
                <a16:creationId xmlns:a16="http://schemas.microsoft.com/office/drawing/2014/main" id="{2771A0DE-4905-4317-8222-AD778319557C}"/>
              </a:ext>
            </a:extLst>
          </p:cNvPr>
          <p:cNvGrpSpPr/>
          <p:nvPr userDrawn="1"/>
        </p:nvGrpSpPr>
        <p:grpSpPr>
          <a:xfrm>
            <a:off x="0" y="0"/>
            <a:ext cx="12203113" cy="802433"/>
            <a:chOff x="0" y="1137955"/>
            <a:chExt cx="12203113" cy="802433"/>
          </a:xfrm>
        </p:grpSpPr>
        <p:sp>
          <p:nvSpPr>
            <p:cNvPr id="9" name="矩形 8">
              <a:extLst>
                <a:ext uri="{FF2B5EF4-FFF2-40B4-BE49-F238E27FC236}">
                  <a16:creationId xmlns:a16="http://schemas.microsoft.com/office/drawing/2014/main" id="{CFCB4032-7C84-45F2-974C-A712843D08C6}"/>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0" name="矩形 9">
              <a:extLst>
                <a:ext uri="{FF2B5EF4-FFF2-40B4-BE49-F238E27FC236}">
                  <a16:creationId xmlns:a16="http://schemas.microsoft.com/office/drawing/2014/main" id="{8552AC7A-17BA-418A-B86C-2A029288C751}"/>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1" name="標題 1">
            <a:extLst>
              <a:ext uri="{FF2B5EF4-FFF2-40B4-BE49-F238E27FC236}">
                <a16:creationId xmlns:a16="http://schemas.microsoft.com/office/drawing/2014/main" id="{F228AC9D-D33B-4B44-8CA0-E4E6C0EBF993}"/>
              </a:ext>
            </a:extLst>
          </p:cNvPr>
          <p:cNvSpPr>
            <a:spLocks noGrp="1"/>
          </p:cNvSpPr>
          <p:nvPr>
            <p:ph type="title"/>
          </p:nvPr>
        </p:nvSpPr>
        <p:spPr>
          <a:xfrm>
            <a:off x="1383455"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7" name="文字版面配置區 17">
            <a:extLst>
              <a:ext uri="{FF2B5EF4-FFF2-40B4-BE49-F238E27FC236}">
                <a16:creationId xmlns:a16="http://schemas.microsoft.com/office/drawing/2014/main" id="{BF4B774F-02E4-456B-A752-956B7103F8A5}"/>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8864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投影片編號版面配置區 2"/>
          <p:cNvSpPr>
            <a:spLocks noGrp="1"/>
          </p:cNvSpPr>
          <p:nvPr>
            <p:ph type="sldNum" sz="quarter" idx="10"/>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9980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401802" y="955678"/>
            <a:ext cx="11607318" cy="4957449"/>
          </a:xfrm>
        </p:spPr>
        <p:txBody>
          <a:bodyPr/>
          <a:lstStyle>
            <a:lvl1pPr marL="0" indent="0">
              <a:buNone/>
              <a:defRPr sz="2800"/>
            </a:lvl1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grpSp>
        <p:nvGrpSpPr>
          <p:cNvPr id="12" name="群組 11">
            <a:extLst>
              <a:ext uri="{FF2B5EF4-FFF2-40B4-BE49-F238E27FC236}">
                <a16:creationId xmlns:a16="http://schemas.microsoft.com/office/drawing/2014/main" id="{AAFBD933-0F49-4247-9278-3B3BF7A943A0}"/>
              </a:ext>
            </a:extLst>
          </p:cNvPr>
          <p:cNvGrpSpPr/>
          <p:nvPr userDrawn="1"/>
        </p:nvGrpSpPr>
        <p:grpSpPr>
          <a:xfrm>
            <a:off x="0" y="0"/>
            <a:ext cx="12203113" cy="802433"/>
            <a:chOff x="0" y="1137955"/>
            <a:chExt cx="12203113" cy="802433"/>
          </a:xfrm>
        </p:grpSpPr>
        <p:sp>
          <p:nvSpPr>
            <p:cNvPr id="15" name="矩形 14">
              <a:extLst>
                <a:ext uri="{FF2B5EF4-FFF2-40B4-BE49-F238E27FC236}">
                  <a16:creationId xmlns:a16="http://schemas.microsoft.com/office/drawing/2014/main" id="{14F07868-AB0A-490A-912E-1FACA7E7794D}"/>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6" name="矩形 15">
              <a:extLst>
                <a:ext uri="{FF2B5EF4-FFF2-40B4-BE49-F238E27FC236}">
                  <a16:creationId xmlns:a16="http://schemas.microsoft.com/office/drawing/2014/main" id="{D88A1521-DDB6-47DE-A5F3-15DA890C5CD5}"/>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7" name="標題 1">
            <a:extLst>
              <a:ext uri="{FF2B5EF4-FFF2-40B4-BE49-F238E27FC236}">
                <a16:creationId xmlns:a16="http://schemas.microsoft.com/office/drawing/2014/main" id="{B6EFD8E9-FEAC-46B5-92CB-DFE25A592ED7}"/>
              </a:ext>
            </a:extLst>
          </p:cNvPr>
          <p:cNvSpPr>
            <a:spLocks noGrp="1"/>
          </p:cNvSpPr>
          <p:nvPr>
            <p:ph type="title"/>
          </p:nvPr>
        </p:nvSpPr>
        <p:spPr>
          <a:xfrm>
            <a:off x="1383454"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8" name="文字版面配置區 17">
            <a:extLst>
              <a:ext uri="{FF2B5EF4-FFF2-40B4-BE49-F238E27FC236}">
                <a16:creationId xmlns:a16="http://schemas.microsoft.com/office/drawing/2014/main" id="{110FC308-A126-4934-B90B-237AB4397921}"/>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13945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14" name="矩形 13"/>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grpSp>
        <p:nvGrpSpPr>
          <p:cNvPr id="11" name="群組 10">
            <a:extLst>
              <a:ext uri="{FF2B5EF4-FFF2-40B4-BE49-F238E27FC236}">
                <a16:creationId xmlns:a16="http://schemas.microsoft.com/office/drawing/2014/main" id="{16C6CDC8-470E-4252-934C-4FC8705BE4CA}"/>
              </a:ext>
            </a:extLst>
          </p:cNvPr>
          <p:cNvGrpSpPr/>
          <p:nvPr userDrawn="1"/>
        </p:nvGrpSpPr>
        <p:grpSpPr>
          <a:xfrm>
            <a:off x="0" y="0"/>
            <a:ext cx="12203113" cy="802433"/>
            <a:chOff x="0" y="1137955"/>
            <a:chExt cx="12203113" cy="802433"/>
          </a:xfrm>
        </p:grpSpPr>
        <p:sp>
          <p:nvSpPr>
            <p:cNvPr id="12" name="矩形 11">
              <a:extLst>
                <a:ext uri="{FF2B5EF4-FFF2-40B4-BE49-F238E27FC236}">
                  <a16:creationId xmlns:a16="http://schemas.microsoft.com/office/drawing/2014/main" id="{5BBE1BDE-E60B-4F39-AA67-8EC100122412}"/>
                </a:ext>
              </a:extLst>
            </p:cNvPr>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3" name="矩形 12">
              <a:extLst>
                <a:ext uri="{FF2B5EF4-FFF2-40B4-BE49-F238E27FC236}">
                  <a16:creationId xmlns:a16="http://schemas.microsoft.com/office/drawing/2014/main" id="{B263CF78-9D27-412D-8E0F-9F68B40E366B}"/>
                </a:ext>
              </a:extLst>
            </p:cNvPr>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15" name="標題 1">
            <a:extLst>
              <a:ext uri="{FF2B5EF4-FFF2-40B4-BE49-F238E27FC236}">
                <a16:creationId xmlns:a16="http://schemas.microsoft.com/office/drawing/2014/main" id="{EFFBF99A-931E-48BC-8F18-1B191931648E}"/>
              </a:ext>
            </a:extLst>
          </p:cNvPr>
          <p:cNvSpPr>
            <a:spLocks noGrp="1"/>
          </p:cNvSpPr>
          <p:nvPr>
            <p:ph type="title"/>
          </p:nvPr>
        </p:nvSpPr>
        <p:spPr>
          <a:xfrm>
            <a:off x="1383454"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16" name="文字版面配置區 17">
            <a:extLst>
              <a:ext uri="{FF2B5EF4-FFF2-40B4-BE49-F238E27FC236}">
                <a16:creationId xmlns:a16="http://schemas.microsoft.com/office/drawing/2014/main" id="{A57A7CB5-81B6-4212-81EC-04B4C2D1A85A}"/>
              </a:ext>
            </a:extLst>
          </p:cNvPr>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2040231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15" name="矩形 14"/>
          <p:cNvSpPr/>
          <p:nvPr userDrawn="1"/>
        </p:nvSpPr>
        <p:spPr>
          <a:xfrm>
            <a:off x="0" y="6754813"/>
            <a:ext cx="12192000" cy="114300"/>
          </a:xfrm>
          <a:prstGeom prst="rect">
            <a:avLst/>
          </a:prstGeom>
          <a:solidFill>
            <a:srgbClr val="41AB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800" dirty="0"/>
          </a:p>
        </p:txBody>
      </p:sp>
      <p:grpSp>
        <p:nvGrpSpPr>
          <p:cNvPr id="7" name="群組 6"/>
          <p:cNvGrpSpPr/>
          <p:nvPr userDrawn="1"/>
        </p:nvGrpSpPr>
        <p:grpSpPr>
          <a:xfrm>
            <a:off x="0" y="0"/>
            <a:ext cx="12203113" cy="802433"/>
            <a:chOff x="0" y="1137955"/>
            <a:chExt cx="12203113" cy="802433"/>
          </a:xfrm>
        </p:grpSpPr>
        <p:sp>
          <p:nvSpPr>
            <p:cNvPr id="8" name="矩形 7"/>
            <p:cNvSpPr/>
            <p:nvPr userDrawn="1"/>
          </p:nvSpPr>
          <p:spPr>
            <a:xfrm>
              <a:off x="0" y="1137955"/>
              <a:ext cx="1383454" cy="800691"/>
            </a:xfrm>
            <a:prstGeom prst="rect">
              <a:avLst/>
            </a:prstGeom>
            <a:solidFill>
              <a:srgbClr val="ADDD8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sp>
          <p:nvSpPr>
            <p:cNvPr id="11" name="矩形 10"/>
            <p:cNvSpPr/>
            <p:nvPr userDrawn="1"/>
          </p:nvSpPr>
          <p:spPr>
            <a:xfrm>
              <a:off x="1383454" y="1137955"/>
              <a:ext cx="10819659" cy="802433"/>
            </a:xfrm>
            <a:prstGeom prst="rect">
              <a:avLst/>
            </a:prstGeom>
            <a:solidFill>
              <a:srgbClr val="41AB5D"/>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800"/>
            </a:p>
          </p:txBody>
        </p:sp>
      </p:grpSp>
      <p:sp>
        <p:nvSpPr>
          <p:cNvPr id="2" name="標題 1"/>
          <p:cNvSpPr>
            <a:spLocks noGrp="1"/>
          </p:cNvSpPr>
          <p:nvPr>
            <p:ph type="title"/>
          </p:nvPr>
        </p:nvSpPr>
        <p:spPr>
          <a:xfrm>
            <a:off x="1383455" y="1"/>
            <a:ext cx="10625666" cy="802432"/>
          </a:xfrm>
        </p:spPr>
        <p:txBody>
          <a:bodyPr>
            <a:normAutofit/>
          </a:bodyPr>
          <a:lstStyle>
            <a:lvl1pPr algn="l">
              <a:defRPr sz="3200">
                <a:solidFill>
                  <a:srgbClr val="FFFFE5"/>
                </a:solidFill>
              </a:defRPr>
            </a:lvl1pPr>
          </a:lstStyle>
          <a:p>
            <a:r>
              <a:rPr lang="zh-TW" altLang="en-US" dirty="0"/>
              <a:t>按一下以編輯母片標題樣式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13" name="內容版面配置區 12"/>
          <p:cNvSpPr>
            <a:spLocks noGrp="1"/>
          </p:cNvSpPr>
          <p:nvPr>
            <p:ph sz="quarter" idx="13"/>
          </p:nvPr>
        </p:nvSpPr>
        <p:spPr>
          <a:xfrm>
            <a:off x="162566" y="877079"/>
            <a:ext cx="11846559" cy="2576326"/>
          </a:xfrm>
        </p:spPr>
        <p:txBody>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內容版面配置區 4"/>
          <p:cNvSpPr>
            <a:spLocks noGrp="1"/>
          </p:cNvSpPr>
          <p:nvPr>
            <p:ph sz="quarter" idx="14"/>
          </p:nvPr>
        </p:nvSpPr>
        <p:spPr>
          <a:xfrm>
            <a:off x="162566" y="3528052"/>
            <a:ext cx="11846559" cy="3329956"/>
          </a:xfrm>
        </p:spPr>
        <p:txBody>
          <a:bodyPr/>
          <a:lstStyle>
            <a:lvl1pPr marL="228584" indent="-228584">
              <a:buFont typeface="Wingdings" panose="05000000000000000000" pitchFamily="2" charset="2"/>
              <a:buChar char="u"/>
              <a:defRPr sz="2400"/>
            </a:lvl1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8" name="文字版面配置區 17"/>
          <p:cNvSpPr>
            <a:spLocks noGrp="1"/>
          </p:cNvSpPr>
          <p:nvPr>
            <p:ph type="body" sz="quarter" idx="15"/>
          </p:nvPr>
        </p:nvSpPr>
        <p:spPr>
          <a:xfrm>
            <a:off x="0" y="-1"/>
            <a:ext cx="1383454" cy="800691"/>
          </a:xfrm>
        </p:spPr>
        <p:txBody>
          <a:bodyPr anchor="ctr">
            <a:noAutofit/>
          </a:bodyPr>
          <a:lstStyle>
            <a:lvl1pPr marL="0" indent="0" algn="ctr">
              <a:buNone/>
              <a:defRPr sz="3600" b="1">
                <a:solidFill>
                  <a:srgbClr val="004529"/>
                </a:solidFill>
              </a:defRPr>
            </a:lvl1pPr>
          </a:lstStyle>
          <a:p>
            <a:pPr lvl="0"/>
            <a:r>
              <a:rPr lang="zh-TW" altLang="en-US" dirty="0"/>
              <a:t>編輯母片文字樣式</a:t>
            </a:r>
          </a:p>
        </p:txBody>
      </p:sp>
    </p:spTree>
    <p:extLst>
      <p:ext uri="{BB962C8B-B14F-4D97-AF65-F5344CB8AC3E}">
        <p14:creationId xmlns:p14="http://schemas.microsoft.com/office/powerpoint/2010/main" val="392537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3713169" y="1709746"/>
            <a:ext cx="7634287" cy="2852737"/>
          </a:xfrm>
        </p:spPr>
        <p:txBody>
          <a:bodyPr anchor="b"/>
          <a:lstStyle>
            <a:lvl1pPr>
              <a:defRPr sz="6000"/>
            </a:lvl1pPr>
          </a:lstStyle>
          <a:p>
            <a:r>
              <a:rPr lang="zh-TW" altLang="en-US" dirty="0"/>
              <a:t>按一下以編輯母片標題樣式</a:t>
            </a:r>
          </a:p>
        </p:txBody>
      </p:sp>
      <p:sp>
        <p:nvSpPr>
          <p:cNvPr id="3" name="文字版面配置區 2"/>
          <p:cNvSpPr>
            <a:spLocks noGrp="1"/>
          </p:cNvSpPr>
          <p:nvPr>
            <p:ph type="body" idx="1"/>
          </p:nvPr>
        </p:nvSpPr>
        <p:spPr>
          <a:xfrm>
            <a:off x="3713167" y="4589471"/>
            <a:ext cx="7634287" cy="1500187"/>
          </a:xfrm>
        </p:spPr>
        <p:txBody>
          <a:bodyPr/>
          <a:lstStyle>
            <a:lvl1pPr marL="0" indent="0">
              <a:buNone/>
              <a:defRPr sz="2400">
                <a:solidFill>
                  <a:schemeClr val="tx1">
                    <a:tint val="75000"/>
                  </a:schemeClr>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zh-TW" altLang="en-US"/>
              <a:t>編輯母片文字樣式</a:t>
            </a:r>
          </a:p>
        </p:txBody>
      </p:sp>
      <p:sp>
        <p:nvSpPr>
          <p:cNvPr id="6" name="投影片編號版面配置區 5"/>
          <p:cNvSpPr>
            <a:spLocks noGrp="1"/>
          </p:cNvSpPr>
          <p:nvPr>
            <p:ph type="sldNum" sz="quarter" idx="12"/>
          </p:nvPr>
        </p:nvSpPr>
        <p:spPr/>
        <p:txBody>
          <a:bodyPr/>
          <a:lstStyle/>
          <a:p>
            <a:fld id="{D4B37BC5-01F3-4DA6-AE9F-6749599A3EE9}" type="slidenum">
              <a:rPr lang="zh-TW" altLang="en-US" smtClean="0"/>
              <a:t>‹#›</a:t>
            </a:fld>
            <a:endParaRPr lang="zh-TW" altLang="en-US"/>
          </a:p>
        </p:txBody>
      </p:sp>
      <p:sp>
        <p:nvSpPr>
          <p:cNvPr id="7" name="Freeform 7"/>
          <p:cNvSpPr>
            <a:spLocks/>
          </p:cNvSpPr>
          <p:nvPr userDrawn="1"/>
        </p:nvSpPr>
        <p:spPr bwMode="auto">
          <a:xfrm>
            <a:off x="693740" y="2713038"/>
            <a:ext cx="935037" cy="912812"/>
          </a:xfrm>
          <a:custGeom>
            <a:avLst/>
            <a:gdLst>
              <a:gd name="T0" fmla="*/ 158 w 524"/>
              <a:gd name="T1" fmla="*/ 0 h 423"/>
              <a:gd name="T2" fmla="*/ 365 w 524"/>
              <a:gd name="T3" fmla="*/ 0 h 423"/>
              <a:gd name="T4" fmla="*/ 366 w 524"/>
              <a:gd name="T5" fmla="*/ 0 h 423"/>
              <a:gd name="T6" fmla="*/ 366 w 524"/>
              <a:gd name="T7" fmla="*/ 0 h 423"/>
              <a:gd name="T8" fmla="*/ 523 w 524"/>
              <a:gd name="T9" fmla="*/ 157 h 423"/>
              <a:gd name="T10" fmla="*/ 524 w 524"/>
              <a:gd name="T11" fmla="*/ 423 h 423"/>
              <a:gd name="T12" fmla="*/ 388 w 524"/>
              <a:gd name="T13" fmla="*/ 321 h 423"/>
              <a:gd name="T14" fmla="*/ 158 w 524"/>
              <a:gd name="T15" fmla="*/ 316 h 423"/>
              <a:gd name="T16" fmla="*/ 0 w 524"/>
              <a:gd name="T17" fmla="*/ 158 h 423"/>
              <a:gd name="T18" fmla="*/ 158 w 524"/>
              <a:gd name="T19"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4" h="423">
                <a:moveTo>
                  <a:pt x="158" y="0"/>
                </a:moveTo>
                <a:cubicBezTo>
                  <a:pt x="365" y="0"/>
                  <a:pt x="365" y="0"/>
                  <a:pt x="365" y="0"/>
                </a:cubicBezTo>
                <a:cubicBezTo>
                  <a:pt x="365" y="0"/>
                  <a:pt x="365" y="0"/>
                  <a:pt x="366" y="0"/>
                </a:cubicBezTo>
                <a:cubicBezTo>
                  <a:pt x="366" y="0"/>
                  <a:pt x="366" y="0"/>
                  <a:pt x="366" y="0"/>
                </a:cubicBezTo>
                <a:cubicBezTo>
                  <a:pt x="453" y="0"/>
                  <a:pt x="523" y="71"/>
                  <a:pt x="523" y="157"/>
                </a:cubicBezTo>
                <a:cubicBezTo>
                  <a:pt x="523" y="244"/>
                  <a:pt x="524" y="423"/>
                  <a:pt x="524" y="423"/>
                </a:cubicBezTo>
                <a:cubicBezTo>
                  <a:pt x="524" y="423"/>
                  <a:pt x="484" y="335"/>
                  <a:pt x="388" y="321"/>
                </a:cubicBezTo>
                <a:cubicBezTo>
                  <a:pt x="376" y="319"/>
                  <a:pt x="158" y="316"/>
                  <a:pt x="158" y="316"/>
                </a:cubicBezTo>
                <a:cubicBezTo>
                  <a:pt x="70" y="316"/>
                  <a:pt x="0" y="246"/>
                  <a:pt x="0" y="158"/>
                </a:cubicBezTo>
                <a:cubicBezTo>
                  <a:pt x="0" y="71"/>
                  <a:pt x="70" y="0"/>
                  <a:pt x="158" y="0"/>
                </a:cubicBezTo>
              </a:path>
            </a:pathLst>
          </a:custGeom>
          <a:solidFill>
            <a:schemeClr val="accent6">
              <a:lumMod val="20000"/>
              <a:lumOff val="8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1547" kern="0" dirty="0">
              <a:solidFill>
                <a:prstClr val="white"/>
              </a:solidFill>
              <a:latin typeface="Roboto Bold" charset="0"/>
            </a:endParaRPr>
          </a:p>
        </p:txBody>
      </p:sp>
      <p:sp>
        <p:nvSpPr>
          <p:cNvPr id="8" name="Freeform 8"/>
          <p:cNvSpPr>
            <a:spLocks/>
          </p:cNvSpPr>
          <p:nvPr userDrawn="1"/>
        </p:nvSpPr>
        <p:spPr bwMode="auto">
          <a:xfrm>
            <a:off x="6" y="3513138"/>
            <a:ext cx="1628775" cy="1585912"/>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60000"/>
              <a:lumOff val="4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093" kern="0" dirty="0">
              <a:solidFill>
                <a:prstClr val="white"/>
              </a:solidFill>
              <a:latin typeface="Roboto Bold" charset="0"/>
            </a:endParaRPr>
          </a:p>
        </p:txBody>
      </p:sp>
      <p:sp>
        <p:nvSpPr>
          <p:cNvPr id="9" name="Freeform 9"/>
          <p:cNvSpPr>
            <a:spLocks/>
          </p:cNvSpPr>
          <p:nvPr userDrawn="1"/>
        </p:nvSpPr>
        <p:spPr bwMode="auto">
          <a:xfrm>
            <a:off x="6" y="4857750"/>
            <a:ext cx="1628775" cy="1587500"/>
          </a:xfrm>
          <a:custGeom>
            <a:avLst/>
            <a:gdLst>
              <a:gd name="T0" fmla="*/ 275 w 913"/>
              <a:gd name="T1" fmla="*/ 0 h 735"/>
              <a:gd name="T2" fmla="*/ 636 w 913"/>
              <a:gd name="T3" fmla="*/ 0 h 735"/>
              <a:gd name="T4" fmla="*/ 637 w 913"/>
              <a:gd name="T5" fmla="*/ 0 h 735"/>
              <a:gd name="T6" fmla="*/ 638 w 913"/>
              <a:gd name="T7" fmla="*/ 0 h 735"/>
              <a:gd name="T8" fmla="*/ 911 w 913"/>
              <a:gd name="T9" fmla="*/ 273 h 735"/>
              <a:gd name="T10" fmla="*/ 913 w 913"/>
              <a:gd name="T11" fmla="*/ 735 h 735"/>
              <a:gd name="T12" fmla="*/ 677 w 913"/>
              <a:gd name="T13" fmla="*/ 557 h 735"/>
              <a:gd name="T14" fmla="*/ 275 w 913"/>
              <a:gd name="T15" fmla="*/ 550 h 735"/>
              <a:gd name="T16" fmla="*/ 0 w 913"/>
              <a:gd name="T17" fmla="*/ 275 h 735"/>
              <a:gd name="T18" fmla="*/ 275 w 913"/>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3" h="735">
                <a:moveTo>
                  <a:pt x="275" y="0"/>
                </a:moveTo>
                <a:cubicBezTo>
                  <a:pt x="636" y="0"/>
                  <a:pt x="636" y="0"/>
                  <a:pt x="636" y="0"/>
                </a:cubicBezTo>
                <a:cubicBezTo>
                  <a:pt x="636" y="0"/>
                  <a:pt x="637" y="0"/>
                  <a:pt x="637" y="0"/>
                </a:cubicBezTo>
                <a:cubicBezTo>
                  <a:pt x="637" y="0"/>
                  <a:pt x="638" y="0"/>
                  <a:pt x="638" y="0"/>
                </a:cubicBezTo>
                <a:cubicBezTo>
                  <a:pt x="789" y="0"/>
                  <a:pt x="911" y="122"/>
                  <a:pt x="911" y="273"/>
                </a:cubicBezTo>
                <a:cubicBezTo>
                  <a:pt x="911" y="424"/>
                  <a:pt x="913" y="735"/>
                  <a:pt x="913" y="735"/>
                </a:cubicBezTo>
                <a:cubicBezTo>
                  <a:pt x="913" y="735"/>
                  <a:pt x="844" y="582"/>
                  <a:pt x="677" y="557"/>
                </a:cubicBezTo>
                <a:cubicBezTo>
                  <a:pt x="656" y="554"/>
                  <a:pt x="275" y="550"/>
                  <a:pt x="275" y="550"/>
                </a:cubicBezTo>
                <a:cubicBezTo>
                  <a:pt x="123" y="550"/>
                  <a:pt x="0" y="427"/>
                  <a:pt x="0" y="275"/>
                </a:cubicBezTo>
                <a:cubicBezTo>
                  <a:pt x="0" y="123"/>
                  <a:pt x="123" y="0"/>
                  <a:pt x="275" y="0"/>
                </a:cubicBezTo>
              </a:path>
            </a:pathLst>
          </a:custGeom>
          <a:solidFill>
            <a:schemeClr val="accent6">
              <a:lumMod val="75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656" kern="0" dirty="0">
              <a:solidFill>
                <a:prstClr val="white"/>
              </a:solidFill>
              <a:latin typeface="Roboto Bold" charset="0"/>
            </a:endParaRPr>
          </a:p>
        </p:txBody>
      </p:sp>
      <p:sp>
        <p:nvSpPr>
          <p:cNvPr id="10" name="Freeform 10"/>
          <p:cNvSpPr>
            <a:spLocks/>
          </p:cNvSpPr>
          <p:nvPr userDrawn="1"/>
        </p:nvSpPr>
        <p:spPr bwMode="auto">
          <a:xfrm>
            <a:off x="1660530" y="4860933"/>
            <a:ext cx="2052639" cy="1997075"/>
          </a:xfrm>
          <a:custGeom>
            <a:avLst/>
            <a:gdLst>
              <a:gd name="T0" fmla="*/ 1020384 w 1151"/>
              <a:gd name="T1" fmla="*/ 0 h 926"/>
              <a:gd name="T2" fmla="*/ 442928 w 1151"/>
              <a:gd name="T3" fmla="*/ 0 h 926"/>
              <a:gd name="T4" fmla="*/ 441659 w 1151"/>
              <a:gd name="T5" fmla="*/ 0 h 926"/>
              <a:gd name="T6" fmla="*/ 440390 w 1151"/>
              <a:gd name="T7" fmla="*/ 0 h 926"/>
              <a:gd name="T8" fmla="*/ 3807 w 1151"/>
              <a:gd name="T9" fmla="*/ 529890 h 926"/>
              <a:gd name="T10" fmla="*/ 0 w 1151"/>
              <a:gd name="T11" fmla="*/ 1422256 h 926"/>
              <a:gd name="T12" fmla="*/ 378202 w 1151"/>
              <a:gd name="T13" fmla="*/ 1079747 h 926"/>
              <a:gd name="T14" fmla="*/ 1020384 w 1151"/>
              <a:gd name="T15" fmla="*/ 1064388 h 926"/>
              <a:gd name="T16" fmla="*/ 1460774 w 1151"/>
              <a:gd name="T17" fmla="*/ 532962 h 926"/>
              <a:gd name="T18" fmla="*/ 1020384 w 1151"/>
              <a:gd name="T19" fmla="*/ 0 h 9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1"/>
              <a:gd name="T31" fmla="*/ 0 h 926"/>
              <a:gd name="T32" fmla="*/ 1151 w 1151"/>
              <a:gd name="T33" fmla="*/ 926 h 9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1" h="926">
                <a:moveTo>
                  <a:pt x="804" y="0"/>
                </a:moveTo>
                <a:cubicBezTo>
                  <a:pt x="349" y="0"/>
                  <a:pt x="349" y="0"/>
                  <a:pt x="349" y="0"/>
                </a:cubicBezTo>
                <a:cubicBezTo>
                  <a:pt x="349" y="0"/>
                  <a:pt x="348" y="0"/>
                  <a:pt x="348" y="0"/>
                </a:cubicBezTo>
                <a:cubicBezTo>
                  <a:pt x="348" y="0"/>
                  <a:pt x="347" y="0"/>
                  <a:pt x="347" y="0"/>
                </a:cubicBezTo>
                <a:cubicBezTo>
                  <a:pt x="157" y="0"/>
                  <a:pt x="3" y="154"/>
                  <a:pt x="3" y="345"/>
                </a:cubicBezTo>
                <a:cubicBezTo>
                  <a:pt x="3" y="535"/>
                  <a:pt x="0" y="926"/>
                  <a:pt x="0" y="926"/>
                </a:cubicBezTo>
                <a:cubicBezTo>
                  <a:pt x="0" y="926"/>
                  <a:pt x="88" y="734"/>
                  <a:pt x="298" y="703"/>
                </a:cubicBezTo>
                <a:cubicBezTo>
                  <a:pt x="325" y="699"/>
                  <a:pt x="804" y="693"/>
                  <a:pt x="804" y="693"/>
                </a:cubicBezTo>
                <a:cubicBezTo>
                  <a:pt x="996" y="693"/>
                  <a:pt x="1151" y="538"/>
                  <a:pt x="1151" y="347"/>
                </a:cubicBezTo>
                <a:cubicBezTo>
                  <a:pt x="1151" y="155"/>
                  <a:pt x="996" y="0"/>
                  <a:pt x="804" y="0"/>
                </a:cubicBezTo>
              </a:path>
            </a:pathLst>
          </a:custGeom>
          <a:solidFill>
            <a:schemeClr val="accent6">
              <a:lumMod val="75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4219" kern="0" dirty="0">
              <a:solidFill>
                <a:prstClr val="white"/>
              </a:solidFill>
              <a:latin typeface="Roboto Bold" charset="0"/>
            </a:endParaRPr>
          </a:p>
        </p:txBody>
      </p:sp>
      <p:sp>
        <p:nvSpPr>
          <p:cNvPr id="11" name="Freeform 6"/>
          <p:cNvSpPr>
            <a:spLocks/>
          </p:cNvSpPr>
          <p:nvPr userDrawn="1"/>
        </p:nvSpPr>
        <p:spPr bwMode="auto">
          <a:xfrm>
            <a:off x="1660530" y="2371725"/>
            <a:ext cx="1363663" cy="1328738"/>
          </a:xfrm>
          <a:custGeom>
            <a:avLst/>
            <a:gdLst>
              <a:gd name="T0" fmla="*/ 534 w 764"/>
              <a:gd name="T1" fmla="*/ 0 h 615"/>
              <a:gd name="T2" fmla="*/ 232 w 764"/>
              <a:gd name="T3" fmla="*/ 0 h 615"/>
              <a:gd name="T4" fmla="*/ 231 w 764"/>
              <a:gd name="T5" fmla="*/ 0 h 615"/>
              <a:gd name="T6" fmla="*/ 230 w 764"/>
              <a:gd name="T7" fmla="*/ 0 h 615"/>
              <a:gd name="T8" fmla="*/ 2 w 764"/>
              <a:gd name="T9" fmla="*/ 229 h 615"/>
              <a:gd name="T10" fmla="*/ 0 w 764"/>
              <a:gd name="T11" fmla="*/ 615 h 615"/>
              <a:gd name="T12" fmla="*/ 198 w 764"/>
              <a:gd name="T13" fmla="*/ 466 h 615"/>
              <a:gd name="T14" fmla="*/ 534 w 764"/>
              <a:gd name="T15" fmla="*/ 460 h 615"/>
              <a:gd name="T16" fmla="*/ 764 w 764"/>
              <a:gd name="T17" fmla="*/ 230 h 615"/>
              <a:gd name="T18" fmla="*/ 534 w 764"/>
              <a:gd name="T19"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4" h="615">
                <a:moveTo>
                  <a:pt x="534" y="0"/>
                </a:moveTo>
                <a:cubicBezTo>
                  <a:pt x="232" y="0"/>
                  <a:pt x="232" y="0"/>
                  <a:pt x="232" y="0"/>
                </a:cubicBezTo>
                <a:cubicBezTo>
                  <a:pt x="232" y="0"/>
                  <a:pt x="231" y="0"/>
                  <a:pt x="231" y="0"/>
                </a:cubicBezTo>
                <a:cubicBezTo>
                  <a:pt x="231" y="0"/>
                  <a:pt x="231" y="0"/>
                  <a:pt x="230" y="0"/>
                </a:cubicBezTo>
                <a:cubicBezTo>
                  <a:pt x="104" y="0"/>
                  <a:pt x="2" y="102"/>
                  <a:pt x="2" y="229"/>
                </a:cubicBezTo>
                <a:cubicBezTo>
                  <a:pt x="2" y="355"/>
                  <a:pt x="0" y="615"/>
                  <a:pt x="0" y="615"/>
                </a:cubicBezTo>
                <a:cubicBezTo>
                  <a:pt x="0" y="615"/>
                  <a:pt x="58" y="487"/>
                  <a:pt x="198" y="466"/>
                </a:cubicBezTo>
                <a:cubicBezTo>
                  <a:pt x="216" y="464"/>
                  <a:pt x="534" y="460"/>
                  <a:pt x="534" y="460"/>
                </a:cubicBezTo>
                <a:cubicBezTo>
                  <a:pt x="661" y="460"/>
                  <a:pt x="764" y="357"/>
                  <a:pt x="764" y="230"/>
                </a:cubicBezTo>
                <a:cubicBezTo>
                  <a:pt x="764" y="103"/>
                  <a:pt x="661" y="0"/>
                  <a:pt x="534" y="0"/>
                </a:cubicBezTo>
              </a:path>
            </a:pathLst>
          </a:custGeom>
          <a:solidFill>
            <a:schemeClr val="accent6">
              <a:lumMod val="20000"/>
              <a:lumOff val="8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2109" kern="0" dirty="0">
              <a:solidFill>
                <a:prstClr val="white"/>
              </a:solidFill>
              <a:latin typeface="Roboto Bold" charset="0"/>
            </a:endParaRPr>
          </a:p>
        </p:txBody>
      </p:sp>
      <p:sp>
        <p:nvSpPr>
          <p:cNvPr id="12" name="Freeform 5"/>
          <p:cNvSpPr>
            <a:spLocks/>
          </p:cNvSpPr>
          <p:nvPr userDrawn="1"/>
        </p:nvSpPr>
        <p:spPr bwMode="auto">
          <a:xfrm>
            <a:off x="1660530" y="3513138"/>
            <a:ext cx="1631951" cy="1585912"/>
          </a:xfrm>
          <a:custGeom>
            <a:avLst/>
            <a:gdLst>
              <a:gd name="T0" fmla="*/ 639 w 914"/>
              <a:gd name="T1" fmla="*/ 0 h 735"/>
              <a:gd name="T2" fmla="*/ 277 w 914"/>
              <a:gd name="T3" fmla="*/ 0 h 735"/>
              <a:gd name="T4" fmla="*/ 276 w 914"/>
              <a:gd name="T5" fmla="*/ 0 h 735"/>
              <a:gd name="T6" fmla="*/ 275 w 914"/>
              <a:gd name="T7" fmla="*/ 0 h 735"/>
              <a:gd name="T8" fmla="*/ 2 w 914"/>
              <a:gd name="T9" fmla="*/ 273 h 735"/>
              <a:gd name="T10" fmla="*/ 0 w 914"/>
              <a:gd name="T11" fmla="*/ 735 h 735"/>
              <a:gd name="T12" fmla="*/ 237 w 914"/>
              <a:gd name="T13" fmla="*/ 557 h 735"/>
              <a:gd name="T14" fmla="*/ 639 w 914"/>
              <a:gd name="T15" fmla="*/ 550 h 735"/>
              <a:gd name="T16" fmla="*/ 914 w 914"/>
              <a:gd name="T17" fmla="*/ 275 h 735"/>
              <a:gd name="T18" fmla="*/ 639 w 914"/>
              <a:gd name="T19"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4" h="735">
                <a:moveTo>
                  <a:pt x="639" y="0"/>
                </a:moveTo>
                <a:cubicBezTo>
                  <a:pt x="277" y="0"/>
                  <a:pt x="277" y="0"/>
                  <a:pt x="277" y="0"/>
                </a:cubicBezTo>
                <a:cubicBezTo>
                  <a:pt x="277" y="0"/>
                  <a:pt x="277" y="0"/>
                  <a:pt x="276" y="0"/>
                </a:cubicBezTo>
                <a:cubicBezTo>
                  <a:pt x="276" y="0"/>
                  <a:pt x="276" y="0"/>
                  <a:pt x="275" y="0"/>
                </a:cubicBezTo>
                <a:cubicBezTo>
                  <a:pt x="125" y="0"/>
                  <a:pt x="2" y="122"/>
                  <a:pt x="2" y="273"/>
                </a:cubicBezTo>
                <a:cubicBezTo>
                  <a:pt x="2" y="424"/>
                  <a:pt x="0" y="735"/>
                  <a:pt x="0" y="735"/>
                </a:cubicBezTo>
                <a:cubicBezTo>
                  <a:pt x="0" y="735"/>
                  <a:pt x="70" y="582"/>
                  <a:pt x="237" y="557"/>
                </a:cubicBezTo>
                <a:cubicBezTo>
                  <a:pt x="258" y="554"/>
                  <a:pt x="639" y="550"/>
                  <a:pt x="639" y="550"/>
                </a:cubicBezTo>
                <a:cubicBezTo>
                  <a:pt x="790" y="550"/>
                  <a:pt x="914" y="427"/>
                  <a:pt x="914" y="275"/>
                </a:cubicBezTo>
                <a:cubicBezTo>
                  <a:pt x="914" y="123"/>
                  <a:pt x="790" y="0"/>
                  <a:pt x="639" y="0"/>
                </a:cubicBezTo>
              </a:path>
            </a:pathLst>
          </a:custGeom>
          <a:solidFill>
            <a:schemeClr val="accent6">
              <a:lumMod val="60000"/>
              <a:lumOff val="40000"/>
            </a:schemeClr>
          </a:solidFill>
          <a:ln>
            <a:noFill/>
          </a:ln>
          <a:effectLst/>
        </p:spPr>
        <p:txBody>
          <a:bodyPr lIns="96417" tIns="48208" rIns="96417" bIns="48208" anchor="ctr"/>
          <a:lstStyle/>
          <a:p>
            <a:pPr algn="ctr" defTabSz="1285513" eaLnBrk="1" fontAlgn="auto" hangingPunct="1">
              <a:spcBef>
                <a:spcPts val="0"/>
              </a:spcBef>
              <a:spcAft>
                <a:spcPts val="0"/>
              </a:spcAft>
              <a:defRPr/>
            </a:pPr>
            <a:endParaRPr lang="en-AU" sz="3093" kern="0" dirty="0">
              <a:solidFill>
                <a:prstClr val="white"/>
              </a:solidFill>
              <a:latin typeface="Roboto Bold" charset="0"/>
            </a:endParaRPr>
          </a:p>
        </p:txBody>
      </p:sp>
    </p:spTree>
    <p:extLst>
      <p:ext uri="{BB962C8B-B14F-4D97-AF65-F5344CB8AC3E}">
        <p14:creationId xmlns:p14="http://schemas.microsoft.com/office/powerpoint/2010/main" val="258965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6" name="頁尾版面配置區 5"/>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1427494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9"/>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9" y="1681163"/>
            <a:ext cx="5157787"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9"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3" y="1681163"/>
            <a:ext cx="5183188" cy="823912"/>
          </a:xfrm>
        </p:spPr>
        <p:txBody>
          <a:bodyPr anchor="b"/>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3"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8" name="頁尾版面配置區 7"/>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323172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4" name="頁尾版面配置區 3"/>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4357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838200" y="6356358"/>
            <a:ext cx="2743200" cy="365125"/>
          </a:xfrm>
          <a:prstGeom prst="rect">
            <a:avLst/>
          </a:prstGeom>
        </p:spPr>
        <p:txBody>
          <a:bodyPr/>
          <a:lstStyle/>
          <a:p>
            <a:endParaRPr lang="zh-TW" altLang="en-US"/>
          </a:p>
        </p:txBody>
      </p:sp>
      <p:sp>
        <p:nvSpPr>
          <p:cNvPr id="3" name="頁尾版面配置區 2"/>
          <p:cNvSpPr>
            <a:spLocks noGrp="1"/>
          </p:cNvSpPr>
          <p:nvPr>
            <p:ph type="ftr" sz="quarter" idx="11"/>
          </p:nvPr>
        </p:nvSpPr>
        <p:spPr>
          <a:xfrm>
            <a:off x="4038600" y="6356358"/>
            <a:ext cx="41148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58407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投影片編號版面配置區 5"/>
          <p:cNvSpPr>
            <a:spLocks noGrp="1"/>
          </p:cNvSpPr>
          <p:nvPr>
            <p:ph type="sldNum" sz="quarter" idx="4"/>
          </p:nvPr>
        </p:nvSpPr>
        <p:spPr>
          <a:xfrm>
            <a:off x="9448800" y="649288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37BC5-01F3-4DA6-AE9F-6749599A3EE9}" type="slidenum">
              <a:rPr lang="zh-TW" altLang="en-US" smtClean="0"/>
              <a:t>‹#›</a:t>
            </a:fld>
            <a:endParaRPr lang="zh-TW" altLang="en-US"/>
          </a:p>
        </p:txBody>
      </p:sp>
    </p:spTree>
    <p:extLst>
      <p:ext uri="{BB962C8B-B14F-4D97-AF65-F5344CB8AC3E}">
        <p14:creationId xmlns:p14="http://schemas.microsoft.com/office/powerpoint/2010/main" val="2366914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6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8" r:id="rId14"/>
    <p:sldLayoutId id="2147483671" r:id="rId15"/>
  </p:sldLayoutIdLst>
  <p:hf hdr="0" ftr="0" dt="0"/>
  <p:txStyles>
    <p:titleStyle>
      <a:lvl1pPr algn="l" defTabSz="914332" rtl="0" eaLnBrk="1" latinLnBrk="0" hangingPunct="1">
        <a:lnSpc>
          <a:spcPct val="90000"/>
        </a:lnSpc>
        <a:spcBef>
          <a:spcPct val="0"/>
        </a:spcBef>
        <a:buNone/>
        <a:defRPr sz="4400" b="1" kern="1200" baseline="0">
          <a:solidFill>
            <a:srgbClr val="004529"/>
          </a:solidFill>
          <a:latin typeface="Arial" panose="020B0604020202020204" pitchFamily="34" charset="0"/>
          <a:ea typeface="微軟正黑體" panose="020B0604030504040204" pitchFamily="34" charset="-120"/>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8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D4B37BC5-01F3-4DA6-AE9F-6749599A3EE9}" type="slidenum">
              <a:rPr lang="zh-TW" altLang="en-US" smtClean="0"/>
              <a:t>1</a:t>
            </a:fld>
            <a:endParaRPr lang="zh-TW" altLang="en-US"/>
          </a:p>
        </p:txBody>
      </p:sp>
      <p:grpSp>
        <p:nvGrpSpPr>
          <p:cNvPr id="16" name="群組 15">
            <a:extLst>
              <a:ext uri="{FF2B5EF4-FFF2-40B4-BE49-F238E27FC236}">
                <a16:creationId xmlns:a16="http://schemas.microsoft.com/office/drawing/2014/main" id="{B6942656-4FE5-4DF7-9D00-0CA82D40CD8A}"/>
              </a:ext>
            </a:extLst>
          </p:cNvPr>
          <p:cNvGrpSpPr>
            <a:grpSpLocks/>
          </p:cNvGrpSpPr>
          <p:nvPr/>
        </p:nvGrpSpPr>
        <p:grpSpPr bwMode="auto">
          <a:xfrm>
            <a:off x="4755290" y="779462"/>
            <a:ext cx="6539259" cy="5273675"/>
            <a:chOff x="4691063" y="228601"/>
            <a:chExt cx="6539258" cy="5273675"/>
          </a:xfrm>
        </p:grpSpPr>
        <p:grpSp>
          <p:nvGrpSpPr>
            <p:cNvPr id="17" name="群組 11">
              <a:extLst>
                <a:ext uri="{FF2B5EF4-FFF2-40B4-BE49-F238E27FC236}">
                  <a16:creationId xmlns:a16="http://schemas.microsoft.com/office/drawing/2014/main" id="{1C8860A8-5C8F-4F27-9339-A3F10C4E253C}"/>
                </a:ext>
              </a:extLst>
            </p:cNvPr>
            <p:cNvGrpSpPr>
              <a:grpSpLocks/>
            </p:cNvGrpSpPr>
            <p:nvPr/>
          </p:nvGrpSpPr>
          <p:grpSpPr bwMode="auto">
            <a:xfrm>
              <a:off x="4691063" y="228601"/>
              <a:ext cx="6539258" cy="911225"/>
              <a:chOff x="4917207" y="1782220"/>
              <a:chExt cx="5711392" cy="911293"/>
            </a:xfrm>
          </p:grpSpPr>
          <p:sp>
            <p:nvSpPr>
              <p:cNvPr id="42" name="圆角矩形 36">
                <a:extLst>
                  <a:ext uri="{FF2B5EF4-FFF2-40B4-BE49-F238E27FC236}">
                    <a16:creationId xmlns:a16="http://schemas.microsoft.com/office/drawing/2014/main" id="{DEC4DDF7-5F99-4A45-9E74-278B6F52C134}"/>
                  </a:ext>
                </a:extLst>
              </p:cNvPr>
              <p:cNvSpPr/>
              <p:nvPr/>
            </p:nvSpPr>
            <p:spPr>
              <a:xfrm>
                <a:off x="6226660" y="1782220"/>
                <a:ext cx="4401939" cy="911293"/>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作業期程</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43" name="圆角矩形 40">
                <a:extLst>
                  <a:ext uri="{FF2B5EF4-FFF2-40B4-BE49-F238E27FC236}">
                    <a16:creationId xmlns:a16="http://schemas.microsoft.com/office/drawing/2014/main" id="{CB25A726-8C66-499C-81A0-B895CB57E389}"/>
                  </a:ext>
                </a:extLst>
              </p:cNvPr>
              <p:cNvSpPr/>
              <p:nvPr/>
            </p:nvSpPr>
            <p:spPr bwMode="auto">
              <a:xfrm>
                <a:off x="4917207" y="1782220"/>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壹</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18" name="圆角矩形 40">
              <a:extLst>
                <a:ext uri="{FF2B5EF4-FFF2-40B4-BE49-F238E27FC236}">
                  <a16:creationId xmlns:a16="http://schemas.microsoft.com/office/drawing/2014/main" id="{E8493CB0-5E14-4A2C-8FE7-C0699CA15180}"/>
                </a:ext>
              </a:extLst>
            </p:cNvPr>
            <p:cNvSpPr/>
            <p:nvPr/>
          </p:nvSpPr>
          <p:spPr bwMode="auto">
            <a:xfrm>
              <a:off x="4691063" y="1319214"/>
              <a:ext cx="1157288" cy="911225"/>
            </a:xfrm>
            <a:prstGeom prst="roundRect">
              <a:avLst/>
            </a:prstGeom>
            <a:solidFill>
              <a:srgbClr val="339966"/>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貳</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19" name="群組 13">
              <a:extLst>
                <a:ext uri="{FF2B5EF4-FFF2-40B4-BE49-F238E27FC236}">
                  <a16:creationId xmlns:a16="http://schemas.microsoft.com/office/drawing/2014/main" id="{2E784307-9D46-4797-8AD1-90F10C74D08D}"/>
                </a:ext>
              </a:extLst>
            </p:cNvPr>
            <p:cNvGrpSpPr>
              <a:grpSpLocks/>
            </p:cNvGrpSpPr>
            <p:nvPr/>
          </p:nvGrpSpPr>
          <p:grpSpPr bwMode="auto">
            <a:xfrm>
              <a:off x="4691063" y="1319214"/>
              <a:ext cx="6539257" cy="2001839"/>
              <a:chOff x="4917207" y="726454"/>
              <a:chExt cx="5711391" cy="2001988"/>
            </a:xfrm>
          </p:grpSpPr>
          <p:sp>
            <p:nvSpPr>
              <p:cNvPr id="34" name="圆角矩形 36">
                <a:extLst>
                  <a:ext uri="{FF2B5EF4-FFF2-40B4-BE49-F238E27FC236}">
                    <a16:creationId xmlns:a16="http://schemas.microsoft.com/office/drawing/2014/main" id="{945F3C29-2C00-478A-AF74-78D7669CF7FC}"/>
                  </a:ext>
                </a:extLst>
              </p:cNvPr>
              <p:cNvSpPr/>
              <p:nvPr/>
            </p:nvSpPr>
            <p:spPr>
              <a:xfrm>
                <a:off x="6226659" y="726454"/>
                <a:ext cx="4401939" cy="911293"/>
              </a:xfrm>
              <a:prstGeom prst="roundRect">
                <a:avLst>
                  <a:gd name="adj" fmla="val 50000"/>
                </a:avLst>
              </a:prstGeom>
              <a:solidFill>
                <a:srgbClr val="8CC94C"/>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表冊異動</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5" name="圆角矩形 40">
                <a:extLst>
                  <a:ext uri="{FF2B5EF4-FFF2-40B4-BE49-F238E27FC236}">
                    <a16:creationId xmlns:a16="http://schemas.microsoft.com/office/drawing/2014/main" id="{DD48DAF4-EFC4-461B-A515-E413E7BD210D}"/>
                  </a:ext>
                </a:extLst>
              </p:cNvPr>
              <p:cNvSpPr/>
              <p:nvPr/>
            </p:nvSpPr>
            <p:spPr bwMode="auto">
              <a:xfrm>
                <a:off x="4917207" y="1817149"/>
                <a:ext cx="1010776" cy="911293"/>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參</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nvGrpSpPr>
            <p:cNvPr id="20" name="群組 14">
              <a:extLst>
                <a:ext uri="{FF2B5EF4-FFF2-40B4-BE49-F238E27FC236}">
                  <a16:creationId xmlns:a16="http://schemas.microsoft.com/office/drawing/2014/main" id="{3B0A617A-D833-456E-9B7E-6E20C1ACAD67}"/>
                </a:ext>
              </a:extLst>
            </p:cNvPr>
            <p:cNvGrpSpPr>
              <a:grpSpLocks/>
            </p:cNvGrpSpPr>
            <p:nvPr/>
          </p:nvGrpSpPr>
          <p:grpSpPr bwMode="auto">
            <a:xfrm>
              <a:off x="4691063" y="3500436"/>
              <a:ext cx="6539257" cy="2001840"/>
              <a:chOff x="4917207" y="740734"/>
              <a:chExt cx="5711390" cy="2001904"/>
            </a:xfrm>
          </p:grpSpPr>
          <p:sp>
            <p:nvSpPr>
              <p:cNvPr id="32" name="圆角矩形 36">
                <a:extLst>
                  <a:ext uri="{FF2B5EF4-FFF2-40B4-BE49-F238E27FC236}">
                    <a16:creationId xmlns:a16="http://schemas.microsoft.com/office/drawing/2014/main" id="{B323CCA1-6245-4087-AB36-4534ECCB06BA}"/>
                  </a:ext>
                </a:extLst>
              </p:cNvPr>
              <p:cNvSpPr/>
              <p:nvPr/>
            </p:nvSpPr>
            <p:spPr>
              <a:xfrm>
                <a:off x="6226659" y="740734"/>
                <a:ext cx="4401938"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重要事項宣導</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33" name="圆角矩形 40">
                <a:extLst>
                  <a:ext uri="{FF2B5EF4-FFF2-40B4-BE49-F238E27FC236}">
                    <a16:creationId xmlns:a16="http://schemas.microsoft.com/office/drawing/2014/main" id="{F84D84F8-CB06-4148-80B7-073C01D9DC05}"/>
                  </a:ext>
                </a:extLst>
              </p:cNvPr>
              <p:cNvSpPr/>
              <p:nvPr/>
            </p:nvSpPr>
            <p:spPr bwMode="auto">
              <a:xfrm>
                <a:off x="4917207" y="1831384"/>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伍</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sp>
          <p:nvSpPr>
            <p:cNvPr id="21" name="圆角矩形 36">
              <a:extLst>
                <a:ext uri="{FF2B5EF4-FFF2-40B4-BE49-F238E27FC236}">
                  <a16:creationId xmlns:a16="http://schemas.microsoft.com/office/drawing/2014/main" id="{A18CC516-262B-4B5C-88C0-3A9E8B6F1078}"/>
                </a:ext>
              </a:extLst>
            </p:cNvPr>
            <p:cNvSpPr/>
            <p:nvPr/>
          </p:nvSpPr>
          <p:spPr bwMode="auto">
            <a:xfrm>
              <a:off x="6190319" y="4591047"/>
              <a:ext cx="5040000" cy="911225"/>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聯絡資訊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nvGrpSpPr>
            <p:cNvPr id="22" name="群組 15">
              <a:extLst>
                <a:ext uri="{FF2B5EF4-FFF2-40B4-BE49-F238E27FC236}">
                  <a16:creationId xmlns:a16="http://schemas.microsoft.com/office/drawing/2014/main" id="{2FD00F8F-AA71-4A9A-9646-AA7EA3B1F562}"/>
                </a:ext>
              </a:extLst>
            </p:cNvPr>
            <p:cNvGrpSpPr>
              <a:grpSpLocks/>
            </p:cNvGrpSpPr>
            <p:nvPr/>
          </p:nvGrpSpPr>
          <p:grpSpPr bwMode="auto">
            <a:xfrm>
              <a:off x="4691063" y="2409825"/>
              <a:ext cx="6539256" cy="2001839"/>
              <a:chOff x="4917207" y="732888"/>
              <a:chExt cx="5711390" cy="2001903"/>
            </a:xfrm>
          </p:grpSpPr>
          <p:sp>
            <p:nvSpPr>
              <p:cNvPr id="27" name="圆角矩形 36">
                <a:extLst>
                  <a:ext uri="{FF2B5EF4-FFF2-40B4-BE49-F238E27FC236}">
                    <a16:creationId xmlns:a16="http://schemas.microsoft.com/office/drawing/2014/main" id="{FE756B6D-0AD0-4A14-999D-FAE6B92EAB29}"/>
                  </a:ext>
                </a:extLst>
              </p:cNvPr>
              <p:cNvSpPr/>
              <p:nvPr/>
            </p:nvSpPr>
            <p:spPr>
              <a:xfrm>
                <a:off x="6226658" y="732888"/>
                <a:ext cx="4401939" cy="911254"/>
              </a:xfrm>
              <a:prstGeom prst="roundRect">
                <a:avLst>
                  <a:gd name="adj" fmla="val 50000"/>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下期表冊異動預告</a:t>
                </a:r>
                <a:endParaRPr lang="en-US" altLang="zh-CN"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sp>
            <p:nvSpPr>
              <p:cNvPr id="28" name="圆角矩形 40">
                <a:extLst>
                  <a:ext uri="{FF2B5EF4-FFF2-40B4-BE49-F238E27FC236}">
                    <a16:creationId xmlns:a16="http://schemas.microsoft.com/office/drawing/2014/main" id="{CC53B0CB-D9F6-41ED-A406-424EA2F97FA5}"/>
                  </a:ext>
                </a:extLst>
              </p:cNvPr>
              <p:cNvSpPr/>
              <p:nvPr/>
            </p:nvSpPr>
            <p:spPr bwMode="auto">
              <a:xfrm>
                <a:off x="4917207" y="1823537"/>
                <a:ext cx="1010776" cy="911254"/>
              </a:xfrm>
              <a:prstGeom prst="roundRect">
                <a:avLst/>
              </a:prstGeom>
              <a:solidFill>
                <a:schemeClr val="bg2"/>
              </a:solidFill>
              <a:ln w="38100">
                <a:no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zh-TW" altLang="en-US" sz="4000" b="1" dirty="0">
                    <a:solidFill>
                      <a:prstClr val="white"/>
                    </a:solidFill>
                    <a:latin typeface="微軟正黑體" panose="020B0604030504040204" pitchFamily="34" charset="-120"/>
                    <a:ea typeface="微軟正黑體" panose="020B0604030504040204" pitchFamily="34" charset="-120"/>
                    <a:cs typeface="+mn-ea"/>
                    <a:sym typeface="+mn-lt"/>
                  </a:rPr>
                  <a:t>肆</a:t>
                </a:r>
                <a:endParaRPr lang="zh-CN" altLang="en-US" sz="4000" b="1" dirty="0">
                  <a:solidFill>
                    <a:prstClr val="white"/>
                  </a:solidFill>
                  <a:latin typeface="微軟正黑體" panose="020B0604030504040204" pitchFamily="34" charset="-120"/>
                  <a:ea typeface="微軟正黑體" panose="020B0604030504040204" pitchFamily="34" charset="-120"/>
                  <a:cs typeface="+mn-ea"/>
                  <a:sym typeface="+mn-lt"/>
                </a:endParaRPr>
              </a:p>
            </p:txBody>
          </p:sp>
        </p:grpSp>
      </p:grpSp>
    </p:spTree>
    <p:extLst>
      <p:ext uri="{BB962C8B-B14F-4D97-AF65-F5344CB8AC3E}">
        <p14:creationId xmlns:p14="http://schemas.microsoft.com/office/powerpoint/2010/main" val="299501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DD6FAD6-49A3-4294-9596-09062B2068C2}"/>
              </a:ext>
            </a:extLst>
          </p:cNvPr>
          <p:cNvSpPr>
            <a:spLocks noGrp="1"/>
          </p:cNvSpPr>
          <p:nvPr>
            <p:ph type="title"/>
          </p:nvPr>
        </p:nvSpPr>
        <p:spPr/>
        <p:txBody>
          <a:bodyPr/>
          <a:lstStyle/>
          <a:p>
            <a:r>
              <a:rPr lang="zh-TW" altLang="en-US" dirty="0"/>
              <a:t>表</a:t>
            </a:r>
            <a:r>
              <a:rPr lang="en-US" altLang="zh-TW" dirty="0"/>
              <a:t>3-5-3 </a:t>
            </a:r>
            <a:r>
              <a:rPr lang="zh-TW" altLang="en-US" dirty="0"/>
              <a:t>專任教師減授時數調查表</a:t>
            </a:r>
          </a:p>
        </p:txBody>
      </p:sp>
      <p:sp>
        <p:nvSpPr>
          <p:cNvPr id="3" name="投影片編號版面配置區 2">
            <a:extLst>
              <a:ext uri="{FF2B5EF4-FFF2-40B4-BE49-F238E27FC236}">
                <a16:creationId xmlns:a16="http://schemas.microsoft.com/office/drawing/2014/main" id="{37FDF789-79F3-4292-A0AB-C04B9E15285E}"/>
              </a:ext>
            </a:extLst>
          </p:cNvPr>
          <p:cNvSpPr>
            <a:spLocks noGrp="1"/>
          </p:cNvSpPr>
          <p:nvPr>
            <p:ph type="sldNum" sz="quarter" idx="12"/>
          </p:nvPr>
        </p:nvSpPr>
        <p:spPr/>
        <p:txBody>
          <a:bodyPr/>
          <a:lstStyle/>
          <a:p>
            <a:fld id="{D4B37BC5-01F3-4DA6-AE9F-6749599A3EE9}" type="slidenum">
              <a:rPr lang="zh-TW" altLang="en-US" smtClean="0"/>
              <a:t>10</a:t>
            </a:fld>
            <a:endParaRPr lang="zh-TW" altLang="en-US"/>
          </a:p>
        </p:txBody>
      </p:sp>
      <p:graphicFrame>
        <p:nvGraphicFramePr>
          <p:cNvPr id="7" name="內容版面配置區 6">
            <a:extLst>
              <a:ext uri="{FF2B5EF4-FFF2-40B4-BE49-F238E27FC236}">
                <a16:creationId xmlns:a16="http://schemas.microsoft.com/office/drawing/2014/main" id="{1F21A276-232C-4876-9AB9-65F53727EC60}"/>
              </a:ext>
            </a:extLst>
          </p:cNvPr>
          <p:cNvGraphicFramePr>
            <a:graphicFrameLocks noGrp="1"/>
          </p:cNvGraphicFramePr>
          <p:nvPr>
            <p:ph sz="quarter" idx="13"/>
            <p:extLst>
              <p:ext uri="{D42A27DB-BD31-4B8C-83A1-F6EECF244321}">
                <p14:modId xmlns:p14="http://schemas.microsoft.com/office/powerpoint/2010/main" val="721778411"/>
              </p:ext>
            </p:extLst>
          </p:nvPr>
        </p:nvGraphicFramePr>
        <p:xfrm>
          <a:off x="162565" y="904352"/>
          <a:ext cx="11846557" cy="673239"/>
        </p:xfrm>
        <a:graphic>
          <a:graphicData uri="http://schemas.openxmlformats.org/drawingml/2006/table">
            <a:tbl>
              <a:tblPr>
                <a:tableStyleId>{5C22544A-7EE6-4342-B048-85BDC9FD1C3A}</a:tableStyleId>
              </a:tblPr>
              <a:tblGrid>
                <a:gridCol w="1413858">
                  <a:extLst>
                    <a:ext uri="{9D8B030D-6E8A-4147-A177-3AD203B41FA5}">
                      <a16:colId xmlns:a16="http://schemas.microsoft.com/office/drawing/2014/main" val="2163153789"/>
                    </a:ext>
                  </a:extLst>
                </a:gridCol>
                <a:gridCol w="668800">
                  <a:extLst>
                    <a:ext uri="{9D8B030D-6E8A-4147-A177-3AD203B41FA5}">
                      <a16:colId xmlns:a16="http://schemas.microsoft.com/office/drawing/2014/main" val="994048154"/>
                    </a:ext>
                  </a:extLst>
                </a:gridCol>
                <a:gridCol w="668800">
                  <a:extLst>
                    <a:ext uri="{9D8B030D-6E8A-4147-A177-3AD203B41FA5}">
                      <a16:colId xmlns:a16="http://schemas.microsoft.com/office/drawing/2014/main" val="1199239025"/>
                    </a:ext>
                  </a:extLst>
                </a:gridCol>
                <a:gridCol w="1507253">
                  <a:extLst>
                    <a:ext uri="{9D8B030D-6E8A-4147-A177-3AD203B41FA5}">
                      <a16:colId xmlns:a16="http://schemas.microsoft.com/office/drawing/2014/main" val="1783632987"/>
                    </a:ext>
                  </a:extLst>
                </a:gridCol>
                <a:gridCol w="2783393">
                  <a:extLst>
                    <a:ext uri="{9D8B030D-6E8A-4147-A177-3AD203B41FA5}">
                      <a16:colId xmlns:a16="http://schemas.microsoft.com/office/drawing/2014/main" val="2619238374"/>
                    </a:ext>
                  </a:extLst>
                </a:gridCol>
                <a:gridCol w="1477108">
                  <a:extLst>
                    <a:ext uri="{9D8B030D-6E8A-4147-A177-3AD203B41FA5}">
                      <a16:colId xmlns:a16="http://schemas.microsoft.com/office/drawing/2014/main" val="1320780109"/>
                    </a:ext>
                  </a:extLst>
                </a:gridCol>
                <a:gridCol w="3327345">
                  <a:extLst>
                    <a:ext uri="{9D8B030D-6E8A-4147-A177-3AD203B41FA5}">
                      <a16:colId xmlns:a16="http://schemas.microsoft.com/office/drawing/2014/main" val="1866176139"/>
                    </a:ext>
                  </a:extLst>
                </a:gridCol>
              </a:tblGrid>
              <a:tr h="673239">
                <a:tc>
                  <a:txBody>
                    <a:bodyPr/>
                    <a:lstStyle/>
                    <a:p>
                      <a:pPr algn="ct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kern="10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系所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教師</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基本授課時數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b="1" kern="100" dirty="0">
                          <a:solidFill>
                            <a:srgbClr val="FF0000"/>
                          </a:solidFill>
                          <a:effectLst/>
                          <a:latin typeface="微軟正黑體" panose="020B0604030504040204" pitchFamily="34" charset="-120"/>
                          <a:ea typeface="微軟正黑體" panose="020B0604030504040204" pitchFamily="34" charset="-120"/>
                        </a:rPr>
                        <a:t>減授原因及時數</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減授總時數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學校基本授課時數減授之相關規定</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5896669"/>
                  </a:ext>
                </a:extLst>
              </a:tr>
            </a:tbl>
          </a:graphicData>
        </a:graphic>
      </p:graphicFrame>
      <p:sp>
        <p:nvSpPr>
          <p:cNvPr id="6" name="文字版面配置區 5">
            <a:extLst>
              <a:ext uri="{FF2B5EF4-FFF2-40B4-BE49-F238E27FC236}">
                <a16:creationId xmlns:a16="http://schemas.microsoft.com/office/drawing/2014/main" id="{337BDB35-8723-4AB6-A58E-76D66D6CBF8C}"/>
              </a:ext>
            </a:extLst>
          </p:cNvPr>
          <p:cNvSpPr>
            <a:spLocks noGrp="1"/>
          </p:cNvSpPr>
          <p:nvPr>
            <p:ph type="body" sz="quarter" idx="15"/>
          </p:nvPr>
        </p:nvSpPr>
        <p:spPr/>
        <p:txBody>
          <a:bodyPr/>
          <a:lstStyle/>
          <a:p>
            <a:r>
              <a:rPr lang="en-US" altLang="zh-TW" dirty="0"/>
              <a:t>07</a:t>
            </a:r>
            <a:endParaRPr lang="zh-TW" altLang="en-US" dirty="0"/>
          </a:p>
        </p:txBody>
      </p:sp>
      <p:sp>
        <p:nvSpPr>
          <p:cNvPr id="8" name="內容版面配置區 4">
            <a:extLst>
              <a:ext uri="{FF2B5EF4-FFF2-40B4-BE49-F238E27FC236}">
                <a16:creationId xmlns:a16="http://schemas.microsoft.com/office/drawing/2014/main" id="{E7E63A6D-D626-4A2D-835D-DB7B9BA3E767}"/>
              </a:ext>
            </a:extLst>
          </p:cNvPr>
          <p:cNvSpPr>
            <a:spLocks noGrp="1"/>
          </p:cNvSpPr>
          <p:nvPr>
            <p:ph sz="quarter" idx="14"/>
          </p:nvPr>
        </p:nvSpPr>
        <p:spPr>
          <a:xfrm>
            <a:off x="161925" y="1679511"/>
            <a:ext cx="11847513" cy="5178490"/>
          </a:xfrm>
        </p:spPr>
        <p:txBody>
          <a:bodyPr>
            <a:normAutofit fontScale="92500" lnSpcReduction="100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減授原因及時數</a:t>
            </a:r>
          </a:p>
          <a:p>
            <a:pPr marL="342874" indent="-342874">
              <a:lnSpc>
                <a:spcPct val="120000"/>
              </a:lnSpc>
              <a:spcBef>
                <a:spcPts val="600"/>
              </a:spcBef>
              <a:buFont typeface="Wingdings" panose="05000000000000000000" pitchFamily="2" charset="2"/>
              <a:buChar char=""/>
              <a:defRPr/>
            </a:pPr>
            <a:r>
              <a:rPr lang="zh-TW" altLang="en-US" dirty="0"/>
              <a:t>請依實際情況，填報減授原因及其減授時數（可複選，不得空白</a:t>
            </a:r>
            <a:r>
              <a:rPr lang="en-US" altLang="zh-TW" dirty="0"/>
              <a:t>)</a:t>
            </a:r>
            <a:r>
              <a:rPr lang="zh-TW" altLang="en-US" dirty="0"/>
              <a:t>。</a:t>
            </a:r>
          </a:p>
          <a:p>
            <a:pPr marL="342874" indent="-342874">
              <a:lnSpc>
                <a:spcPct val="120000"/>
              </a:lnSpc>
              <a:spcBef>
                <a:spcPts val="600"/>
              </a:spcBef>
              <a:buFont typeface="Wingdings" panose="05000000000000000000" pitchFamily="2" charset="2"/>
              <a:buChar char=""/>
              <a:defRPr/>
            </a:pPr>
            <a:endParaRPr lang="zh-TW" altLang="en-US"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r>
              <a:rPr lang="zh-TW" altLang="en-US" dirty="0"/>
              <a:t>若教師減授授課時數之原因為配合「學系</a:t>
            </a:r>
            <a:r>
              <a:rPr lang="en-US" altLang="zh-TW" dirty="0"/>
              <a:t>(</a:t>
            </a:r>
            <a:r>
              <a:rPr lang="zh-TW" altLang="en-US" dirty="0"/>
              <a:t>所</a:t>
            </a:r>
            <a:r>
              <a:rPr lang="en-US" altLang="zh-TW" dirty="0"/>
              <a:t>)</a:t>
            </a:r>
            <a:r>
              <a:rPr lang="zh-TW" altLang="en-US" dirty="0"/>
              <a:t>課程規劃需求與整體排課規劃、支援通識或他系課程、因學校政策增開授課需求、因高教專案計畫之課程需求、為提供學生多元彈性修課、因校內基本授課時數規定、指導學生實習課程</a:t>
            </a:r>
            <a:r>
              <a:rPr lang="en-US" altLang="zh-TW" dirty="0"/>
              <a:t>(</a:t>
            </a:r>
            <a:r>
              <a:rPr lang="zh-TW" altLang="en-US" dirty="0"/>
              <a:t>時數</a:t>
            </a:r>
            <a:r>
              <a:rPr lang="en-US" altLang="zh-TW" dirty="0"/>
              <a:t>)</a:t>
            </a:r>
            <a:r>
              <a:rPr lang="zh-TW" altLang="en-US" dirty="0"/>
              <a:t>、協助臨床研究或教學、擔任導師與導師時間」等，請填報為</a:t>
            </a:r>
            <a:r>
              <a:rPr lang="zh-TW" altLang="en-US" b="1" dirty="0">
                <a:solidFill>
                  <a:srgbClr val="FF0000"/>
                </a:solidFill>
              </a:rPr>
              <a:t>「課程安排因素」</a:t>
            </a:r>
            <a:r>
              <a:rPr lang="zh-TW" altLang="en-US" dirty="0"/>
              <a:t>。</a:t>
            </a:r>
          </a:p>
          <a:p>
            <a:pPr marL="342874" indent="-342874">
              <a:lnSpc>
                <a:spcPct val="120000"/>
              </a:lnSpc>
              <a:spcBef>
                <a:spcPts val="600"/>
              </a:spcBef>
              <a:buFont typeface="Wingdings" panose="05000000000000000000" pitchFamily="2" charset="2"/>
              <a:buChar char=""/>
              <a:defRPr/>
            </a:pPr>
            <a:r>
              <a:rPr lang="zh-TW" altLang="en-US" dirty="0"/>
              <a:t>若教師依據學校請假相關規定申請留職停薪、侍親休假等，請歸類為</a:t>
            </a:r>
            <a:r>
              <a:rPr lang="zh-TW" altLang="en-US" sz="2500" b="1" dirty="0">
                <a:solidFill>
                  <a:srgbClr val="FF0000"/>
                </a:solidFill>
              </a:rPr>
              <a:t>「申請休假、進修或研究等」</a:t>
            </a:r>
            <a:r>
              <a:rPr lang="zh-TW" altLang="en-US" dirty="0"/>
              <a:t>因素選項。</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月因應「技職司」需求補充定義</a:t>
            </a:r>
            <a:r>
              <a:rPr lang="en-US" altLang="zh-TW" sz="1800" kern="100" dirty="0">
                <a:latin typeface="微軟正黑體" panose="020B0604030504040204" pitchFamily="34" charset="-120"/>
              </a:rPr>
              <a:t>】</a:t>
            </a:r>
            <a:endParaRPr lang="zh-TW" altLang="en-US" dirty="0"/>
          </a:p>
        </p:txBody>
      </p:sp>
      <p:sp>
        <p:nvSpPr>
          <p:cNvPr id="10" name="文字方塊 9">
            <a:extLst>
              <a:ext uri="{FF2B5EF4-FFF2-40B4-BE49-F238E27FC236}">
                <a16:creationId xmlns:a16="http://schemas.microsoft.com/office/drawing/2014/main" id="{76FDDD02-4C8B-402D-AF8A-6372F908AB60}"/>
              </a:ext>
            </a:extLst>
          </p:cNvPr>
          <p:cNvSpPr txBox="1"/>
          <p:nvPr/>
        </p:nvSpPr>
        <p:spPr>
          <a:xfrm>
            <a:off x="552659" y="2554014"/>
            <a:ext cx="11456462" cy="1169551"/>
          </a:xfrm>
          <a:prstGeom prst="rect">
            <a:avLst/>
          </a:prstGeom>
          <a:noFill/>
        </p:spPr>
        <p:txBody>
          <a:bodyPr wrap="square" numCol="3">
            <a:spAutoFit/>
          </a:bodyPr>
          <a:lstStyle/>
          <a:p>
            <a:pPr>
              <a:spcBef>
                <a:spcPts val="600"/>
              </a:spcBef>
              <a:defRPr/>
            </a:pPr>
            <a:r>
              <a:rPr lang="zh-TW" altLang="en-US" sz="2000" dirty="0">
                <a:latin typeface="微軟正黑體" panose="020B0604030504040204" pitchFamily="34" charset="-120"/>
                <a:ea typeface="微軟正黑體" panose="020B0604030504040204" pitchFamily="34" charset="-120"/>
              </a:rPr>
              <a:t>□兼任行政職或執行專案計畫</a:t>
            </a:r>
          </a:p>
          <a:p>
            <a:pPr>
              <a:spcBef>
                <a:spcPts val="600"/>
              </a:spcBef>
              <a:defRPr/>
            </a:pPr>
            <a:r>
              <a:rPr lang="zh-TW" altLang="en-US" sz="2000" dirty="0">
                <a:latin typeface="微軟正黑體" panose="020B0604030504040204" pitchFamily="34" charset="-120"/>
                <a:ea typeface="微軟正黑體" panose="020B0604030504040204" pitchFamily="34" charset="-120"/>
              </a:rPr>
              <a:t>□論文指導教授</a:t>
            </a:r>
          </a:p>
          <a:p>
            <a:pPr>
              <a:spcBef>
                <a:spcPts val="600"/>
              </a:spcBef>
              <a:defRPr/>
            </a:pPr>
            <a:r>
              <a:rPr lang="zh-TW" altLang="en-US" sz="2000" dirty="0">
                <a:latin typeface="微軟正黑體" panose="020B0604030504040204" pitchFamily="34" charset="-120"/>
                <a:ea typeface="微軟正黑體" panose="020B0604030504040204" pitchFamily="34" charset="-120"/>
              </a:rPr>
              <a:t>□教學、研究、服務績效卓著者</a:t>
            </a:r>
          </a:p>
          <a:p>
            <a:pPr>
              <a:spcBef>
                <a:spcPts val="600"/>
              </a:spcBef>
              <a:defRPr/>
            </a:pPr>
            <a:r>
              <a:rPr lang="zh-TW" altLang="en-US" sz="2000" dirty="0">
                <a:latin typeface="微軟正黑體" panose="020B0604030504040204" pitchFamily="34" charset="-120"/>
                <a:ea typeface="微軟正黑體" panose="020B0604030504040204" pitchFamily="34" charset="-120"/>
              </a:rPr>
              <a:t>□新進或擔任客、講座</a:t>
            </a:r>
            <a:endParaRPr lang="en-US" altLang="zh-TW" sz="2000" dirty="0">
              <a:latin typeface="微軟正黑體" panose="020B0604030504040204" pitchFamily="34" charset="-120"/>
              <a:ea typeface="微軟正黑體" panose="020B0604030504040204" pitchFamily="34" charset="-120"/>
            </a:endParaRPr>
          </a:p>
          <a:p>
            <a:pPr>
              <a:spcBef>
                <a:spcPts val="600"/>
              </a:spcBef>
              <a:defRPr/>
            </a:pPr>
            <a:r>
              <a:rPr lang="zh-TW" altLang="en-US" sz="2000" dirty="0">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課程安排因素</a:t>
            </a:r>
          </a:p>
          <a:p>
            <a:pPr>
              <a:spcBef>
                <a:spcPts val="600"/>
              </a:spcBef>
              <a:defRPr/>
            </a:pPr>
            <a:r>
              <a:rPr lang="zh-TW" altLang="en-US" sz="2000" dirty="0">
                <a:latin typeface="微軟正黑體" panose="020B0604030504040204" pitchFamily="34" charset="-120"/>
                <a:ea typeface="微軟正黑體" panose="020B0604030504040204" pitchFamily="34" charset="-120"/>
              </a:rPr>
              <a:t>□</a:t>
            </a:r>
            <a:r>
              <a:rPr lang="zh-TW" altLang="en-US" sz="2000" b="1" dirty="0">
                <a:solidFill>
                  <a:srgbClr val="FF0000"/>
                </a:solidFill>
                <a:latin typeface="微軟正黑體" panose="020B0604030504040204" pitchFamily="34" charset="-120"/>
                <a:ea typeface="微軟正黑體" panose="020B0604030504040204" pitchFamily="34" charset="-120"/>
              </a:rPr>
              <a:t>申請休假、進修或研究等</a:t>
            </a:r>
          </a:p>
          <a:p>
            <a:pPr>
              <a:spcBef>
                <a:spcPts val="600"/>
              </a:spcBef>
              <a:defRPr/>
            </a:pPr>
            <a:r>
              <a:rPr lang="zh-TW" altLang="en-US" sz="2000" dirty="0">
                <a:latin typeface="微軟正黑體" panose="020B0604030504040204" pitchFamily="34" charset="-120"/>
                <a:ea typeface="微軟正黑體" panose="020B0604030504040204" pitchFamily="34" charset="-120"/>
              </a:rPr>
              <a:t>□借調或合聘教師</a:t>
            </a:r>
          </a:p>
          <a:p>
            <a:pPr>
              <a:spcBef>
                <a:spcPts val="600"/>
              </a:spcBef>
              <a:defRPr/>
            </a:pPr>
            <a:r>
              <a:rPr lang="zh-TW" altLang="en-US" sz="2000" dirty="0">
                <a:latin typeface="微軟正黑體" panose="020B0604030504040204" pitchFamily="34" charset="-120"/>
                <a:ea typeface="微軟正黑體" panose="020B0604030504040204" pitchFamily="34" charset="-120"/>
              </a:rPr>
              <a:t>□其他：請自行描述</a:t>
            </a:r>
            <a:endParaRPr lang="en-US" altLang="zh-TW"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0288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E53D1B5-A738-444C-8E45-8FFB2F05C36B}"/>
              </a:ext>
            </a:extLst>
          </p:cNvPr>
          <p:cNvSpPr>
            <a:spLocks noGrp="1"/>
          </p:cNvSpPr>
          <p:nvPr>
            <p:ph type="title"/>
          </p:nvPr>
        </p:nvSpPr>
        <p:spPr>
          <a:xfrm>
            <a:off x="1383454" y="1"/>
            <a:ext cx="10808545" cy="802432"/>
          </a:xfrm>
        </p:spPr>
        <p:txBody>
          <a:bodyPr>
            <a:noAutofit/>
          </a:bodyPr>
          <a:lstStyle/>
          <a:p>
            <a:r>
              <a:rPr lang="zh-TW" altLang="en-US" sz="2800" dirty="0"/>
              <a:t>表</a:t>
            </a:r>
            <a:r>
              <a:rPr lang="en-US" altLang="zh-TW" sz="2800" dirty="0"/>
              <a:t>4-6 </a:t>
            </a:r>
            <a:r>
              <a:rPr lang="zh-TW" altLang="en-US" sz="2800" dirty="0"/>
              <a:t>在學學生修讀輔系、雙主修、學分學程及校際選課人次資料表</a:t>
            </a:r>
          </a:p>
        </p:txBody>
      </p:sp>
      <p:sp>
        <p:nvSpPr>
          <p:cNvPr id="3" name="投影片編號版面配置區 2">
            <a:extLst>
              <a:ext uri="{FF2B5EF4-FFF2-40B4-BE49-F238E27FC236}">
                <a16:creationId xmlns:a16="http://schemas.microsoft.com/office/drawing/2014/main" id="{C3E1548E-151A-4AFB-AE2D-02FE43B069FD}"/>
              </a:ext>
            </a:extLst>
          </p:cNvPr>
          <p:cNvSpPr>
            <a:spLocks noGrp="1"/>
          </p:cNvSpPr>
          <p:nvPr>
            <p:ph type="sldNum" sz="quarter" idx="12"/>
          </p:nvPr>
        </p:nvSpPr>
        <p:spPr/>
        <p:txBody>
          <a:bodyPr/>
          <a:lstStyle/>
          <a:p>
            <a:fld id="{D4B37BC5-01F3-4DA6-AE9F-6749599A3EE9}" type="slidenum">
              <a:rPr lang="zh-TW" altLang="en-US" smtClean="0"/>
              <a:t>11</a:t>
            </a:fld>
            <a:endParaRPr lang="zh-TW" altLang="en-US"/>
          </a:p>
        </p:txBody>
      </p:sp>
      <p:graphicFrame>
        <p:nvGraphicFramePr>
          <p:cNvPr id="7" name="內容版面配置區 6">
            <a:extLst>
              <a:ext uri="{FF2B5EF4-FFF2-40B4-BE49-F238E27FC236}">
                <a16:creationId xmlns:a16="http://schemas.microsoft.com/office/drawing/2014/main" id="{196EF39B-946C-4A6E-8A2B-88F2C093388E}"/>
              </a:ext>
            </a:extLst>
          </p:cNvPr>
          <p:cNvGraphicFramePr>
            <a:graphicFrameLocks noGrp="1"/>
          </p:cNvGraphicFramePr>
          <p:nvPr>
            <p:ph sz="quarter" idx="13"/>
            <p:extLst>
              <p:ext uri="{D42A27DB-BD31-4B8C-83A1-F6EECF244321}">
                <p14:modId xmlns:p14="http://schemas.microsoft.com/office/powerpoint/2010/main" val="2767681814"/>
              </p:ext>
            </p:extLst>
          </p:nvPr>
        </p:nvGraphicFramePr>
        <p:xfrm>
          <a:off x="162566" y="874207"/>
          <a:ext cx="11846559" cy="1376624"/>
        </p:xfrm>
        <a:graphic>
          <a:graphicData uri="http://schemas.openxmlformats.org/drawingml/2006/table">
            <a:tbl>
              <a:tblPr>
                <a:tableStyleId>{5C22544A-7EE6-4342-B048-85BDC9FD1C3A}</a:tableStyleId>
              </a:tblPr>
              <a:tblGrid>
                <a:gridCol w="1795939">
                  <a:extLst>
                    <a:ext uri="{9D8B030D-6E8A-4147-A177-3AD203B41FA5}">
                      <a16:colId xmlns:a16="http://schemas.microsoft.com/office/drawing/2014/main" val="3817729244"/>
                    </a:ext>
                  </a:extLst>
                </a:gridCol>
                <a:gridCol w="698947">
                  <a:extLst>
                    <a:ext uri="{9D8B030D-6E8A-4147-A177-3AD203B41FA5}">
                      <a16:colId xmlns:a16="http://schemas.microsoft.com/office/drawing/2014/main" val="1417117066"/>
                    </a:ext>
                  </a:extLst>
                </a:gridCol>
                <a:gridCol w="698947">
                  <a:extLst>
                    <a:ext uri="{9D8B030D-6E8A-4147-A177-3AD203B41FA5}">
                      <a16:colId xmlns:a16="http://schemas.microsoft.com/office/drawing/2014/main" val="529626350"/>
                    </a:ext>
                  </a:extLst>
                </a:gridCol>
                <a:gridCol w="698947">
                  <a:extLst>
                    <a:ext uri="{9D8B030D-6E8A-4147-A177-3AD203B41FA5}">
                      <a16:colId xmlns:a16="http://schemas.microsoft.com/office/drawing/2014/main" val="2573882138"/>
                    </a:ext>
                  </a:extLst>
                </a:gridCol>
                <a:gridCol w="1011696">
                  <a:extLst>
                    <a:ext uri="{9D8B030D-6E8A-4147-A177-3AD203B41FA5}">
                      <a16:colId xmlns:a16="http://schemas.microsoft.com/office/drawing/2014/main" val="1720189243"/>
                    </a:ext>
                  </a:extLst>
                </a:gridCol>
                <a:gridCol w="1014065">
                  <a:extLst>
                    <a:ext uri="{9D8B030D-6E8A-4147-A177-3AD203B41FA5}">
                      <a16:colId xmlns:a16="http://schemas.microsoft.com/office/drawing/2014/main" val="3497854586"/>
                    </a:ext>
                  </a:extLst>
                </a:gridCol>
                <a:gridCol w="1014065">
                  <a:extLst>
                    <a:ext uri="{9D8B030D-6E8A-4147-A177-3AD203B41FA5}">
                      <a16:colId xmlns:a16="http://schemas.microsoft.com/office/drawing/2014/main" val="34965711"/>
                    </a:ext>
                  </a:extLst>
                </a:gridCol>
                <a:gridCol w="1639564">
                  <a:extLst>
                    <a:ext uri="{9D8B030D-6E8A-4147-A177-3AD203B41FA5}">
                      <a16:colId xmlns:a16="http://schemas.microsoft.com/office/drawing/2014/main" val="1505687514"/>
                    </a:ext>
                  </a:extLst>
                </a:gridCol>
                <a:gridCol w="1952313">
                  <a:extLst>
                    <a:ext uri="{9D8B030D-6E8A-4147-A177-3AD203B41FA5}">
                      <a16:colId xmlns:a16="http://schemas.microsoft.com/office/drawing/2014/main" val="2703142328"/>
                    </a:ext>
                  </a:extLst>
                </a:gridCol>
                <a:gridCol w="1322076">
                  <a:extLst>
                    <a:ext uri="{9D8B030D-6E8A-4147-A177-3AD203B41FA5}">
                      <a16:colId xmlns:a16="http://schemas.microsoft.com/office/drawing/2014/main" val="424557760"/>
                    </a:ext>
                  </a:extLst>
                </a:gridCol>
              </a:tblGrid>
              <a:tr h="1376624">
                <a:tc>
                  <a:txBody>
                    <a:bodyPr/>
                    <a:lstStyle/>
                    <a:p>
                      <a:pPr algn="ctr"/>
                      <a:r>
                        <a:rPr lang="zh-TW" sz="1600" kern="100" dirty="0">
                          <a:solidFill>
                            <a:schemeClr val="bg1">
                              <a:lumMod val="50000"/>
                            </a:schemeClr>
                          </a:solidFill>
                          <a:effectLst/>
                        </a:rPr>
                        <a:t>學年度</a:t>
                      </a:r>
                      <a:r>
                        <a:rPr lang="en-US" sz="1600" kern="100" dirty="0">
                          <a:solidFill>
                            <a:schemeClr val="bg1">
                              <a:lumMod val="50000"/>
                            </a:schemeClr>
                          </a:solidFill>
                          <a:effectLst/>
                        </a:rPr>
                        <a:t>/</a:t>
                      </a:r>
                      <a:r>
                        <a:rPr lang="zh-TW" sz="1600" kern="100" dirty="0">
                          <a:solidFill>
                            <a:schemeClr val="bg1">
                              <a:lumMod val="50000"/>
                            </a:schemeClr>
                          </a:solidFill>
                          <a:effectLst/>
                        </a:rPr>
                        <a:t>學期</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學院</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系所</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a:solidFill>
                            <a:schemeClr val="bg1">
                              <a:lumMod val="50000"/>
                            </a:schemeClr>
                          </a:solidFill>
                          <a:effectLst/>
                        </a:rPr>
                        <a:t>學制</a:t>
                      </a:r>
                      <a:endParaRPr lang="zh-TW" sz="1600" kern="10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第幾年</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b="1" kern="100" dirty="0">
                          <a:solidFill>
                            <a:srgbClr val="FF0000"/>
                          </a:solidFill>
                          <a:effectLst/>
                        </a:rPr>
                        <a:t>輔系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dirty="0">
                          <a:solidFill>
                            <a:srgbClr val="FF0000"/>
                          </a:solidFill>
                          <a:effectLst/>
                        </a:rPr>
                        <a:t>雙主修</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600" kern="100" dirty="0">
                          <a:solidFill>
                            <a:schemeClr val="bg1">
                              <a:lumMod val="50000"/>
                            </a:schemeClr>
                          </a:solidFill>
                          <a:effectLst/>
                        </a:rPr>
                        <a:t>修讀學分學程</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修畢學分學程</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校際選課</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4123486"/>
                  </a:ext>
                </a:extLst>
              </a:tr>
            </a:tbl>
          </a:graphicData>
        </a:graphic>
      </p:graphicFrame>
      <p:sp>
        <p:nvSpPr>
          <p:cNvPr id="6" name="文字版面配置區 5">
            <a:extLst>
              <a:ext uri="{FF2B5EF4-FFF2-40B4-BE49-F238E27FC236}">
                <a16:creationId xmlns:a16="http://schemas.microsoft.com/office/drawing/2014/main" id="{F62A0AFE-8093-46BB-9582-25B8D48006AE}"/>
              </a:ext>
            </a:extLst>
          </p:cNvPr>
          <p:cNvSpPr>
            <a:spLocks noGrp="1"/>
          </p:cNvSpPr>
          <p:nvPr>
            <p:ph type="body" sz="quarter" idx="15"/>
          </p:nvPr>
        </p:nvSpPr>
        <p:spPr/>
        <p:txBody>
          <a:bodyPr/>
          <a:lstStyle/>
          <a:p>
            <a:r>
              <a:rPr lang="en-US" altLang="zh-TW" dirty="0"/>
              <a:t>08</a:t>
            </a:r>
            <a:endParaRPr lang="zh-TW" altLang="en-US" dirty="0"/>
          </a:p>
        </p:txBody>
      </p:sp>
      <p:sp>
        <p:nvSpPr>
          <p:cNvPr id="8" name="內容版面配置區 4">
            <a:extLst>
              <a:ext uri="{FF2B5EF4-FFF2-40B4-BE49-F238E27FC236}">
                <a16:creationId xmlns:a16="http://schemas.microsoft.com/office/drawing/2014/main" id="{786470E5-3705-4988-BCD3-C4F7D0AC94A1}"/>
              </a:ext>
            </a:extLst>
          </p:cNvPr>
          <p:cNvSpPr>
            <a:spLocks noGrp="1"/>
          </p:cNvSpPr>
          <p:nvPr>
            <p:ph sz="quarter" idx="14"/>
          </p:nvPr>
        </p:nvSpPr>
        <p:spPr>
          <a:xfrm>
            <a:off x="161925" y="2341266"/>
            <a:ext cx="11847513" cy="4516734"/>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輔系、雙主修</a:t>
            </a:r>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輔系：</a:t>
            </a:r>
            <a:r>
              <a:rPr lang="zh-TW" altLang="en-US" dirty="0"/>
              <a:t>學生依校內學生修讀輔系相關規定，修讀「輔系」之「男、女」人次，包括以前申請通過者</a:t>
            </a:r>
            <a:r>
              <a:rPr lang="en-US" altLang="zh-TW" dirty="0"/>
              <a:t>(</a:t>
            </a:r>
            <a:r>
              <a:rPr lang="zh-TW" altLang="en-US" dirty="0"/>
              <a:t>未達修業期滿</a:t>
            </a:r>
            <a:r>
              <a:rPr lang="en-US" altLang="zh-TW" dirty="0"/>
              <a:t>)</a:t>
            </a:r>
            <a:r>
              <a:rPr lang="zh-TW" altLang="en-US" dirty="0"/>
              <a:t>及新申請通過之人次</a:t>
            </a:r>
            <a:r>
              <a:rPr lang="en-US" altLang="zh-TW" b="1" dirty="0">
                <a:solidFill>
                  <a:srgbClr val="FF0000"/>
                </a:solidFill>
              </a:rPr>
              <a:t>(</a:t>
            </a:r>
            <a:r>
              <a:rPr lang="zh-TW" altLang="en-US" b="1" dirty="0">
                <a:solidFill>
                  <a:srgbClr val="FF0000"/>
                </a:solidFill>
              </a:rPr>
              <a:t>均含跨校修讀輔系者</a:t>
            </a:r>
            <a:r>
              <a:rPr lang="en-US" altLang="zh-TW" b="1" dirty="0">
                <a:solidFill>
                  <a:srgbClr val="FF0000"/>
                </a:solidFill>
              </a:rPr>
              <a:t>)</a:t>
            </a:r>
            <a:r>
              <a:rPr lang="zh-TW" altLang="en-US" dirty="0"/>
              <a:t>，並以輔修學系數為計算人次，但不包括中途放棄及已修畢者。</a:t>
            </a:r>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雙主修：</a:t>
            </a:r>
            <a:r>
              <a:rPr lang="zh-TW" altLang="en-US" dirty="0"/>
              <a:t>學生依校內學生修讀雙主修相關規定，修讀「雙主修」之「男、女」人次，包括以前申請通過者</a:t>
            </a:r>
            <a:r>
              <a:rPr lang="en-US" altLang="zh-TW" dirty="0"/>
              <a:t>(</a:t>
            </a:r>
            <a:r>
              <a:rPr lang="zh-TW" altLang="en-US" dirty="0"/>
              <a:t>未達修業期滿</a:t>
            </a:r>
            <a:r>
              <a:rPr lang="en-US" altLang="zh-TW" dirty="0"/>
              <a:t>)</a:t>
            </a:r>
            <a:r>
              <a:rPr lang="zh-TW" altLang="en-US" dirty="0"/>
              <a:t>及新申請通過之人次</a:t>
            </a:r>
            <a:r>
              <a:rPr lang="en-US" altLang="zh-TW" b="1" dirty="0">
                <a:solidFill>
                  <a:srgbClr val="FF0000"/>
                </a:solidFill>
              </a:rPr>
              <a:t>(</a:t>
            </a:r>
            <a:r>
              <a:rPr lang="zh-TW" altLang="en-US" b="1" dirty="0">
                <a:solidFill>
                  <a:srgbClr val="FF0000"/>
                </a:solidFill>
              </a:rPr>
              <a:t>均含跨校修讀雙主修者</a:t>
            </a:r>
            <a:r>
              <a:rPr lang="en-US" altLang="zh-TW" b="1" dirty="0">
                <a:solidFill>
                  <a:srgbClr val="FF0000"/>
                </a:solidFill>
              </a:rPr>
              <a:t>)</a:t>
            </a:r>
            <a:r>
              <a:rPr lang="zh-TW" altLang="en-US" dirty="0"/>
              <a:t>，並以雙主修學系數為計算人次，但不包括中途放棄及已修畢者。</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月因應「技職司」需求修改定義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2071064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65E356-6078-49D4-A9E9-243342404EBE}"/>
              </a:ext>
            </a:extLst>
          </p:cNvPr>
          <p:cNvSpPr>
            <a:spLocks noGrp="1"/>
          </p:cNvSpPr>
          <p:nvPr>
            <p:ph type="title"/>
          </p:nvPr>
        </p:nvSpPr>
        <p:spPr/>
        <p:txBody>
          <a:bodyPr/>
          <a:lstStyle/>
          <a:p>
            <a:r>
              <a:rPr lang="zh-TW" altLang="en-US" dirty="0"/>
              <a:t>表</a:t>
            </a:r>
            <a:r>
              <a:rPr lang="en-US" altLang="zh-TW" dirty="0"/>
              <a:t>4-7-2</a:t>
            </a:r>
            <a:r>
              <a:rPr lang="zh-TW" altLang="en-US" dirty="0"/>
              <a:t>學生實習資料表</a:t>
            </a:r>
          </a:p>
        </p:txBody>
      </p:sp>
      <p:sp>
        <p:nvSpPr>
          <p:cNvPr id="3" name="投影片編號版面配置區 2">
            <a:extLst>
              <a:ext uri="{FF2B5EF4-FFF2-40B4-BE49-F238E27FC236}">
                <a16:creationId xmlns:a16="http://schemas.microsoft.com/office/drawing/2014/main" id="{722103CE-E007-4206-9485-F0E80E9E4E3F}"/>
              </a:ext>
            </a:extLst>
          </p:cNvPr>
          <p:cNvSpPr>
            <a:spLocks noGrp="1"/>
          </p:cNvSpPr>
          <p:nvPr>
            <p:ph type="sldNum" sz="quarter" idx="12"/>
          </p:nvPr>
        </p:nvSpPr>
        <p:spPr/>
        <p:txBody>
          <a:bodyPr/>
          <a:lstStyle/>
          <a:p>
            <a:fld id="{D4B37BC5-01F3-4DA6-AE9F-6749599A3EE9}" type="slidenum">
              <a:rPr lang="zh-TW" altLang="en-US" smtClean="0"/>
              <a:t>12</a:t>
            </a:fld>
            <a:endParaRPr lang="zh-TW" altLang="en-US"/>
          </a:p>
        </p:txBody>
      </p:sp>
      <p:graphicFrame>
        <p:nvGraphicFramePr>
          <p:cNvPr id="8" name="內容版面配置區 7">
            <a:extLst>
              <a:ext uri="{FF2B5EF4-FFF2-40B4-BE49-F238E27FC236}">
                <a16:creationId xmlns:a16="http://schemas.microsoft.com/office/drawing/2014/main" id="{349BAD29-92BD-44EE-8FAB-2082FE7F2DEC}"/>
              </a:ext>
            </a:extLst>
          </p:cNvPr>
          <p:cNvGraphicFramePr>
            <a:graphicFrameLocks noGrp="1"/>
          </p:cNvGraphicFramePr>
          <p:nvPr>
            <p:ph sz="quarter" idx="13"/>
          </p:nvPr>
        </p:nvGraphicFramePr>
        <p:xfrm>
          <a:off x="161925" y="914400"/>
          <a:ext cx="11847199" cy="2513471"/>
        </p:xfrm>
        <a:graphic>
          <a:graphicData uri="http://schemas.openxmlformats.org/drawingml/2006/table">
            <a:tbl>
              <a:tblPr>
                <a:tableStyleId>{5C22544A-7EE6-4342-B048-85BDC9FD1C3A}</a:tableStyleId>
              </a:tblPr>
              <a:tblGrid>
                <a:gridCol w="374013">
                  <a:extLst>
                    <a:ext uri="{9D8B030D-6E8A-4147-A177-3AD203B41FA5}">
                      <a16:colId xmlns:a16="http://schemas.microsoft.com/office/drawing/2014/main" val="18865764"/>
                    </a:ext>
                  </a:extLst>
                </a:gridCol>
                <a:gridCol w="374013">
                  <a:extLst>
                    <a:ext uri="{9D8B030D-6E8A-4147-A177-3AD203B41FA5}">
                      <a16:colId xmlns:a16="http://schemas.microsoft.com/office/drawing/2014/main" val="435995660"/>
                    </a:ext>
                  </a:extLst>
                </a:gridCol>
                <a:gridCol w="374013">
                  <a:extLst>
                    <a:ext uri="{9D8B030D-6E8A-4147-A177-3AD203B41FA5}">
                      <a16:colId xmlns:a16="http://schemas.microsoft.com/office/drawing/2014/main" val="3300189482"/>
                    </a:ext>
                  </a:extLst>
                </a:gridCol>
                <a:gridCol w="374013">
                  <a:extLst>
                    <a:ext uri="{9D8B030D-6E8A-4147-A177-3AD203B41FA5}">
                      <a16:colId xmlns:a16="http://schemas.microsoft.com/office/drawing/2014/main" val="3143089082"/>
                    </a:ext>
                  </a:extLst>
                </a:gridCol>
                <a:gridCol w="693337">
                  <a:extLst>
                    <a:ext uri="{9D8B030D-6E8A-4147-A177-3AD203B41FA5}">
                      <a16:colId xmlns:a16="http://schemas.microsoft.com/office/drawing/2014/main" val="564836733"/>
                    </a:ext>
                  </a:extLst>
                </a:gridCol>
                <a:gridCol w="1647930">
                  <a:extLst>
                    <a:ext uri="{9D8B030D-6E8A-4147-A177-3AD203B41FA5}">
                      <a16:colId xmlns:a16="http://schemas.microsoft.com/office/drawing/2014/main" val="4277483920"/>
                    </a:ext>
                  </a:extLst>
                </a:gridCol>
                <a:gridCol w="1421842">
                  <a:extLst>
                    <a:ext uri="{9D8B030D-6E8A-4147-A177-3AD203B41FA5}">
                      <a16:colId xmlns:a16="http://schemas.microsoft.com/office/drawing/2014/main" val="4127210951"/>
                    </a:ext>
                  </a:extLst>
                </a:gridCol>
                <a:gridCol w="1421842">
                  <a:extLst>
                    <a:ext uri="{9D8B030D-6E8A-4147-A177-3AD203B41FA5}">
                      <a16:colId xmlns:a16="http://schemas.microsoft.com/office/drawing/2014/main" val="4052358642"/>
                    </a:ext>
                  </a:extLst>
                </a:gridCol>
                <a:gridCol w="341644">
                  <a:extLst>
                    <a:ext uri="{9D8B030D-6E8A-4147-A177-3AD203B41FA5}">
                      <a16:colId xmlns:a16="http://schemas.microsoft.com/office/drawing/2014/main" val="1122468008"/>
                    </a:ext>
                  </a:extLst>
                </a:gridCol>
                <a:gridCol w="361741">
                  <a:extLst>
                    <a:ext uri="{9D8B030D-6E8A-4147-A177-3AD203B41FA5}">
                      <a16:colId xmlns:a16="http://schemas.microsoft.com/office/drawing/2014/main" val="394725192"/>
                    </a:ext>
                  </a:extLst>
                </a:gridCol>
                <a:gridCol w="1014884">
                  <a:extLst>
                    <a:ext uri="{9D8B030D-6E8A-4147-A177-3AD203B41FA5}">
                      <a16:colId xmlns:a16="http://schemas.microsoft.com/office/drawing/2014/main" val="1007653877"/>
                    </a:ext>
                  </a:extLst>
                </a:gridCol>
                <a:gridCol w="1055077">
                  <a:extLst>
                    <a:ext uri="{9D8B030D-6E8A-4147-A177-3AD203B41FA5}">
                      <a16:colId xmlns:a16="http://schemas.microsoft.com/office/drawing/2014/main" val="3038344906"/>
                    </a:ext>
                  </a:extLst>
                </a:gridCol>
                <a:gridCol w="361740">
                  <a:extLst>
                    <a:ext uri="{9D8B030D-6E8A-4147-A177-3AD203B41FA5}">
                      <a16:colId xmlns:a16="http://schemas.microsoft.com/office/drawing/2014/main" val="2270519756"/>
                    </a:ext>
                  </a:extLst>
                </a:gridCol>
                <a:gridCol w="401934">
                  <a:extLst>
                    <a:ext uri="{9D8B030D-6E8A-4147-A177-3AD203B41FA5}">
                      <a16:colId xmlns:a16="http://schemas.microsoft.com/office/drawing/2014/main" val="585000407"/>
                    </a:ext>
                  </a:extLst>
                </a:gridCol>
                <a:gridCol w="572756">
                  <a:extLst>
                    <a:ext uri="{9D8B030D-6E8A-4147-A177-3AD203B41FA5}">
                      <a16:colId xmlns:a16="http://schemas.microsoft.com/office/drawing/2014/main" val="637828366"/>
                    </a:ext>
                  </a:extLst>
                </a:gridCol>
                <a:gridCol w="452176">
                  <a:extLst>
                    <a:ext uri="{9D8B030D-6E8A-4147-A177-3AD203B41FA5}">
                      <a16:colId xmlns:a16="http://schemas.microsoft.com/office/drawing/2014/main" val="1547323348"/>
                    </a:ext>
                  </a:extLst>
                </a:gridCol>
                <a:gridCol w="604244">
                  <a:extLst>
                    <a:ext uri="{9D8B030D-6E8A-4147-A177-3AD203B41FA5}">
                      <a16:colId xmlns:a16="http://schemas.microsoft.com/office/drawing/2014/main" val="3528430574"/>
                    </a:ext>
                  </a:extLst>
                </a:gridCol>
              </a:tblGrid>
              <a:tr h="268464">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學年度</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系所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學制</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第幾年</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是否符合延畢生條件</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是否屬專門職業技術人員</a:t>
                      </a:r>
                      <a:r>
                        <a:rPr lang="en-US" sz="1600" kern="1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醫事人員、社會工作師</a:t>
                      </a:r>
                      <a:r>
                        <a:rPr lang="en-US" sz="1600" kern="1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應考資格規定之實習</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a:r>
                        <a:rPr lang="zh-TW" sz="2400" b="1" kern="0" dirty="0">
                          <a:solidFill>
                            <a:srgbClr val="FF0000"/>
                          </a:solidFill>
                          <a:effectLst/>
                          <a:latin typeface="微軟正黑體" panose="020B0604030504040204" pitchFamily="34" charset="-120"/>
                          <a:ea typeface="微軟正黑體" panose="020B0604030504040204" pitchFamily="34" charset="-120"/>
                        </a:rPr>
                        <a:t>全學年全部學分實習學生</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400" b="1" kern="0" dirty="0">
                          <a:solidFill>
                            <a:srgbClr val="FF0000"/>
                          </a:solidFill>
                          <a:effectLst/>
                          <a:latin typeface="微軟正黑體" panose="020B0604030504040204" pitchFamily="34" charset="-120"/>
                          <a:ea typeface="微軟正黑體" panose="020B0604030504040204" pitchFamily="34" charset="-120"/>
                        </a:rPr>
                        <a:t>部分學分實習學生</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實習場所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國別</a:t>
                      </a:r>
                      <a:r>
                        <a:rPr lang="en-US" sz="1600" kern="1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地區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佐證資料</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6031594"/>
                  </a:ext>
                </a:extLst>
              </a:tr>
              <a:tr h="214771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總人數及</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endParaRPr>
                    </a:p>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實習時數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外籍生人數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endParaRPr>
                    </a:p>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及實習時數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學分數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期間</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總人次及</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endParaRPr>
                    </a:p>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實習時數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外籍生人次及實習時數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學分數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實習期間</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833063701"/>
                  </a:ext>
                </a:extLst>
              </a:tr>
            </a:tbl>
          </a:graphicData>
        </a:graphic>
      </p:graphicFrame>
      <p:sp>
        <p:nvSpPr>
          <p:cNvPr id="6" name="文字版面配置區 5">
            <a:extLst>
              <a:ext uri="{FF2B5EF4-FFF2-40B4-BE49-F238E27FC236}">
                <a16:creationId xmlns:a16="http://schemas.microsoft.com/office/drawing/2014/main" id="{1C812F24-C5FF-4678-B6B4-9318AE8117E8}"/>
              </a:ext>
            </a:extLst>
          </p:cNvPr>
          <p:cNvSpPr>
            <a:spLocks noGrp="1"/>
          </p:cNvSpPr>
          <p:nvPr>
            <p:ph type="body" sz="quarter" idx="15"/>
          </p:nvPr>
        </p:nvSpPr>
        <p:spPr/>
        <p:txBody>
          <a:bodyPr/>
          <a:lstStyle/>
          <a:p>
            <a:r>
              <a:rPr lang="en-US" altLang="zh-TW" dirty="0"/>
              <a:t>09</a:t>
            </a:r>
            <a:endParaRPr lang="zh-TW" altLang="en-US" dirty="0"/>
          </a:p>
        </p:txBody>
      </p:sp>
      <p:sp>
        <p:nvSpPr>
          <p:cNvPr id="7" name="內容版面配置區 4">
            <a:extLst>
              <a:ext uri="{FF2B5EF4-FFF2-40B4-BE49-F238E27FC236}">
                <a16:creationId xmlns:a16="http://schemas.microsoft.com/office/drawing/2014/main" id="{3C539B1D-C75A-4759-95BB-B3D22CFD6E40}"/>
              </a:ext>
            </a:extLst>
          </p:cNvPr>
          <p:cNvSpPr>
            <a:spLocks noGrp="1"/>
          </p:cNvSpPr>
          <p:nvPr>
            <p:ph sz="quarter" idx="14"/>
          </p:nvPr>
        </p:nvSpPr>
        <p:spPr>
          <a:xfrm>
            <a:off x="161925" y="3527425"/>
            <a:ext cx="11847513" cy="3330575"/>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全學年全部學分實習學生、部分學分實習學生</a:t>
            </a:r>
          </a:p>
          <a:p>
            <a:pPr marL="342874" indent="-342874">
              <a:lnSpc>
                <a:spcPct val="120000"/>
              </a:lnSpc>
              <a:spcBef>
                <a:spcPts val="600"/>
              </a:spcBef>
              <a:buFont typeface="Wingdings" panose="05000000000000000000" pitchFamily="2" charset="2"/>
              <a:buChar char=""/>
              <a:defRPr/>
            </a:pPr>
            <a:r>
              <a:rPr lang="zh-TW" altLang="en-US" dirty="0"/>
              <a:t>學生若中途退選請勿列計表冊人數（次）。</a:t>
            </a: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月因應「技職司」需求補充定義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684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AF8050-F87C-4D0F-B827-05FD92BF61CF}"/>
              </a:ext>
            </a:extLst>
          </p:cNvPr>
          <p:cNvSpPr>
            <a:spLocks noGrp="1"/>
          </p:cNvSpPr>
          <p:nvPr>
            <p:ph type="title"/>
          </p:nvPr>
        </p:nvSpPr>
        <p:spPr/>
        <p:txBody>
          <a:bodyPr/>
          <a:lstStyle/>
          <a:p>
            <a:r>
              <a:rPr lang="zh-TW" altLang="en-US" dirty="0"/>
              <a:t>表</a:t>
            </a:r>
            <a:r>
              <a:rPr lang="en-US" altLang="zh-TW" dirty="0"/>
              <a:t>4-7-4</a:t>
            </a:r>
            <a:r>
              <a:rPr lang="zh-TW" altLang="en-US" dirty="0"/>
              <a:t>實習機構及實習條件表</a:t>
            </a:r>
          </a:p>
        </p:txBody>
      </p:sp>
      <p:sp>
        <p:nvSpPr>
          <p:cNvPr id="3" name="投影片編號版面配置區 2">
            <a:extLst>
              <a:ext uri="{FF2B5EF4-FFF2-40B4-BE49-F238E27FC236}">
                <a16:creationId xmlns:a16="http://schemas.microsoft.com/office/drawing/2014/main" id="{77F57D89-DB5D-4B26-A99E-C94CBEF59E81}"/>
              </a:ext>
            </a:extLst>
          </p:cNvPr>
          <p:cNvSpPr>
            <a:spLocks noGrp="1"/>
          </p:cNvSpPr>
          <p:nvPr>
            <p:ph type="sldNum" sz="quarter" idx="12"/>
          </p:nvPr>
        </p:nvSpPr>
        <p:spPr/>
        <p:txBody>
          <a:bodyPr/>
          <a:lstStyle/>
          <a:p>
            <a:fld id="{D4B37BC5-01F3-4DA6-AE9F-6749599A3EE9}" type="slidenum">
              <a:rPr lang="zh-TW" altLang="en-US" smtClean="0"/>
              <a:t>13</a:t>
            </a:fld>
            <a:endParaRPr lang="zh-TW" altLang="en-US"/>
          </a:p>
        </p:txBody>
      </p:sp>
      <p:graphicFrame>
        <p:nvGraphicFramePr>
          <p:cNvPr id="7" name="內容版面配置區 6">
            <a:extLst>
              <a:ext uri="{FF2B5EF4-FFF2-40B4-BE49-F238E27FC236}">
                <a16:creationId xmlns:a16="http://schemas.microsoft.com/office/drawing/2014/main" id="{5CAE6E3C-B59B-4DCF-9CF5-DA9C976FC625}"/>
              </a:ext>
            </a:extLst>
          </p:cNvPr>
          <p:cNvGraphicFramePr>
            <a:graphicFrameLocks noGrp="1"/>
          </p:cNvGraphicFramePr>
          <p:nvPr>
            <p:ph sz="quarter" idx="13"/>
            <p:extLst>
              <p:ext uri="{D42A27DB-BD31-4B8C-83A1-F6EECF244321}">
                <p14:modId xmlns:p14="http://schemas.microsoft.com/office/powerpoint/2010/main" val="534943094"/>
              </p:ext>
            </p:extLst>
          </p:nvPr>
        </p:nvGraphicFramePr>
        <p:xfrm>
          <a:off x="162566" y="944546"/>
          <a:ext cx="11846556" cy="2100106"/>
        </p:xfrm>
        <a:graphic>
          <a:graphicData uri="http://schemas.openxmlformats.org/drawingml/2006/table">
            <a:tbl>
              <a:tblPr firstRow="1" firstCol="1" bandRow="1">
                <a:tableStyleId>{5C22544A-7EE6-4342-B048-85BDC9FD1C3A}</a:tableStyleId>
              </a:tblPr>
              <a:tblGrid>
                <a:gridCol w="802001">
                  <a:extLst>
                    <a:ext uri="{9D8B030D-6E8A-4147-A177-3AD203B41FA5}">
                      <a16:colId xmlns:a16="http://schemas.microsoft.com/office/drawing/2014/main" val="2319867143"/>
                    </a:ext>
                  </a:extLst>
                </a:gridCol>
                <a:gridCol w="570366">
                  <a:extLst>
                    <a:ext uri="{9D8B030D-6E8A-4147-A177-3AD203B41FA5}">
                      <a16:colId xmlns:a16="http://schemas.microsoft.com/office/drawing/2014/main" val="1466534558"/>
                    </a:ext>
                  </a:extLst>
                </a:gridCol>
                <a:gridCol w="572858">
                  <a:extLst>
                    <a:ext uri="{9D8B030D-6E8A-4147-A177-3AD203B41FA5}">
                      <a16:colId xmlns:a16="http://schemas.microsoft.com/office/drawing/2014/main" val="407020811"/>
                    </a:ext>
                  </a:extLst>
                </a:gridCol>
                <a:gridCol w="1127778">
                  <a:extLst>
                    <a:ext uri="{9D8B030D-6E8A-4147-A177-3AD203B41FA5}">
                      <a16:colId xmlns:a16="http://schemas.microsoft.com/office/drawing/2014/main" val="4151892173"/>
                    </a:ext>
                  </a:extLst>
                </a:gridCol>
                <a:gridCol w="1014883">
                  <a:extLst>
                    <a:ext uri="{9D8B030D-6E8A-4147-A177-3AD203B41FA5}">
                      <a16:colId xmlns:a16="http://schemas.microsoft.com/office/drawing/2014/main" val="107740521"/>
                    </a:ext>
                  </a:extLst>
                </a:gridCol>
                <a:gridCol w="1014883">
                  <a:extLst>
                    <a:ext uri="{9D8B030D-6E8A-4147-A177-3AD203B41FA5}">
                      <a16:colId xmlns:a16="http://schemas.microsoft.com/office/drawing/2014/main" val="902385746"/>
                    </a:ext>
                  </a:extLst>
                </a:gridCol>
                <a:gridCol w="1014883">
                  <a:extLst>
                    <a:ext uri="{9D8B030D-6E8A-4147-A177-3AD203B41FA5}">
                      <a16:colId xmlns:a16="http://schemas.microsoft.com/office/drawing/2014/main" val="1465392441"/>
                    </a:ext>
                  </a:extLst>
                </a:gridCol>
                <a:gridCol w="909376">
                  <a:extLst>
                    <a:ext uri="{9D8B030D-6E8A-4147-A177-3AD203B41FA5}">
                      <a16:colId xmlns:a16="http://schemas.microsoft.com/office/drawing/2014/main" val="2021928609"/>
                    </a:ext>
                  </a:extLst>
                </a:gridCol>
                <a:gridCol w="909376">
                  <a:extLst>
                    <a:ext uri="{9D8B030D-6E8A-4147-A177-3AD203B41FA5}">
                      <a16:colId xmlns:a16="http://schemas.microsoft.com/office/drawing/2014/main" val="2245586962"/>
                    </a:ext>
                  </a:extLst>
                </a:gridCol>
                <a:gridCol w="1955076">
                  <a:extLst>
                    <a:ext uri="{9D8B030D-6E8A-4147-A177-3AD203B41FA5}">
                      <a16:colId xmlns:a16="http://schemas.microsoft.com/office/drawing/2014/main" val="3458048528"/>
                    </a:ext>
                  </a:extLst>
                </a:gridCol>
                <a:gridCol w="1955076">
                  <a:extLst>
                    <a:ext uri="{9D8B030D-6E8A-4147-A177-3AD203B41FA5}">
                      <a16:colId xmlns:a16="http://schemas.microsoft.com/office/drawing/2014/main" val="2394994140"/>
                    </a:ext>
                  </a:extLst>
                </a:gridCol>
              </a:tblGrid>
              <a:tr h="420021">
                <a:tc rowSpan="2">
                  <a:txBody>
                    <a:bodyPr/>
                    <a:lstStyle/>
                    <a:p>
                      <a:pPr algn="ctr"/>
                      <a:r>
                        <a:rPr lang="zh-TW" sz="1600" b="0" kern="100">
                          <a:solidFill>
                            <a:schemeClr val="bg1">
                              <a:lumMod val="50000"/>
                            </a:schemeClr>
                          </a:solidFill>
                          <a:effectLst/>
                          <a:latin typeface="+mj-ea"/>
                          <a:ea typeface="+mj-ea"/>
                        </a:rPr>
                        <a:t>學年度</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600" b="0" kern="100">
                          <a:solidFill>
                            <a:schemeClr val="bg1">
                              <a:lumMod val="50000"/>
                            </a:schemeClr>
                          </a:solidFill>
                          <a:effectLst/>
                          <a:latin typeface="+mj-ea"/>
                          <a:ea typeface="+mj-ea"/>
                        </a:rPr>
                        <a:t>系所</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600" b="0" kern="100">
                          <a:solidFill>
                            <a:schemeClr val="bg1">
                              <a:lumMod val="50000"/>
                            </a:schemeClr>
                          </a:solidFill>
                          <a:effectLst/>
                          <a:latin typeface="+mj-ea"/>
                          <a:ea typeface="+mj-ea"/>
                        </a:rPr>
                        <a:t>學制</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600" b="0" kern="100">
                          <a:solidFill>
                            <a:schemeClr val="bg1">
                              <a:lumMod val="50000"/>
                            </a:schemeClr>
                          </a:solidFill>
                          <a:effectLst/>
                          <a:latin typeface="+mj-ea"/>
                          <a:ea typeface="+mj-ea"/>
                        </a:rPr>
                        <a:t>國別</a:t>
                      </a:r>
                      <a:r>
                        <a:rPr lang="en-US" sz="1600" b="0" kern="100">
                          <a:solidFill>
                            <a:schemeClr val="bg1">
                              <a:lumMod val="50000"/>
                            </a:schemeClr>
                          </a:solidFill>
                          <a:effectLst/>
                          <a:latin typeface="+mj-ea"/>
                          <a:ea typeface="+mj-ea"/>
                        </a:rPr>
                        <a:t>/</a:t>
                      </a:r>
                      <a:r>
                        <a:rPr lang="zh-TW" sz="1600" b="0" kern="100">
                          <a:solidFill>
                            <a:schemeClr val="bg1">
                              <a:lumMod val="50000"/>
                            </a:schemeClr>
                          </a:solidFill>
                          <a:effectLst/>
                          <a:latin typeface="+mj-ea"/>
                          <a:ea typeface="+mj-ea"/>
                        </a:rPr>
                        <a:t>地區</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zh-TW" sz="1600" b="0" kern="100" dirty="0">
                          <a:solidFill>
                            <a:schemeClr val="bg1">
                              <a:lumMod val="50000"/>
                            </a:schemeClr>
                          </a:solidFill>
                          <a:effectLst/>
                          <a:latin typeface="+mj-ea"/>
                          <a:ea typeface="+mj-ea"/>
                        </a:rPr>
                        <a:t>實習機構資訊</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1600" b="0" kern="100" dirty="0">
                          <a:solidFill>
                            <a:schemeClr val="bg1">
                              <a:lumMod val="50000"/>
                            </a:schemeClr>
                          </a:solidFill>
                          <a:effectLst/>
                          <a:latin typeface="+mj-ea"/>
                          <a:ea typeface="+mj-ea"/>
                        </a:rPr>
                        <a:t>學生實際實習地址</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2400" b="1" kern="100" dirty="0">
                          <a:solidFill>
                            <a:srgbClr val="FF0000"/>
                          </a:solidFill>
                          <a:effectLst/>
                          <a:latin typeface="+mj-ea"/>
                          <a:ea typeface="+mj-ea"/>
                        </a:rPr>
                        <a:t>學生實習權益人次</a:t>
                      </a:r>
                      <a:endParaRPr lang="zh-TW" sz="2400" b="1" kern="100" dirty="0">
                        <a:solidFill>
                          <a:srgbClr val="FF0000"/>
                        </a:solidFill>
                        <a:effectLst/>
                        <a:latin typeface="+mj-ea"/>
                        <a:ea typeface="+mj-ea"/>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extLst>
                  <a:ext uri="{0D108BD9-81ED-4DB2-BD59-A6C34878D82A}">
                    <a16:rowId xmlns:a16="http://schemas.microsoft.com/office/drawing/2014/main" val="448667639"/>
                  </a:ext>
                </a:extLst>
              </a:tr>
              <a:tr h="168008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1600" b="0" kern="100" dirty="0">
                          <a:solidFill>
                            <a:schemeClr val="bg1">
                              <a:lumMod val="50000"/>
                            </a:schemeClr>
                          </a:solidFill>
                          <a:effectLst/>
                          <a:latin typeface="+mj-ea"/>
                          <a:ea typeface="+mj-ea"/>
                        </a:rPr>
                        <a:t>行業別</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a:solidFill>
                            <a:schemeClr val="bg1">
                              <a:lumMod val="50000"/>
                            </a:schemeClr>
                          </a:solidFill>
                          <a:effectLst/>
                          <a:latin typeface="+mj-ea"/>
                          <a:ea typeface="+mj-ea"/>
                        </a:rPr>
                        <a:t>機構名稱</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dirty="0">
                          <a:solidFill>
                            <a:schemeClr val="bg1">
                              <a:lumMod val="50000"/>
                            </a:schemeClr>
                          </a:solidFill>
                          <a:effectLst/>
                          <a:latin typeface="+mj-ea"/>
                          <a:ea typeface="+mj-ea"/>
                        </a:rPr>
                        <a:t>統一編號</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a:solidFill>
                            <a:schemeClr val="bg1">
                              <a:lumMod val="50000"/>
                            </a:schemeClr>
                          </a:solidFill>
                          <a:effectLst/>
                          <a:latin typeface="+mj-ea"/>
                          <a:ea typeface="+mj-ea"/>
                        </a:rPr>
                        <a:t>縣市別</a:t>
                      </a:r>
                      <a:endParaRPr lang="zh-TW" sz="1600" b="0" kern="10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dirty="0">
                          <a:solidFill>
                            <a:schemeClr val="bg1">
                              <a:lumMod val="50000"/>
                            </a:schemeClr>
                          </a:solidFill>
                          <a:effectLst/>
                          <a:latin typeface="+mj-ea"/>
                          <a:ea typeface="+mj-ea"/>
                        </a:rPr>
                        <a:t>地址</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dirty="0">
                          <a:solidFill>
                            <a:schemeClr val="bg1">
                              <a:lumMod val="50000"/>
                            </a:schemeClr>
                          </a:solidFill>
                          <a:effectLst/>
                          <a:latin typeface="+mj-ea"/>
                          <a:ea typeface="+mj-ea"/>
                        </a:rPr>
                        <a:t>投保情形</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b="0" kern="100" dirty="0">
                          <a:solidFill>
                            <a:schemeClr val="bg1">
                              <a:lumMod val="50000"/>
                            </a:schemeClr>
                          </a:solidFill>
                          <a:effectLst/>
                          <a:latin typeface="+mj-ea"/>
                          <a:ea typeface="+mj-ea"/>
                        </a:rPr>
                        <a:t>實習待遇</a:t>
                      </a:r>
                      <a:endParaRPr lang="zh-TW" sz="1600" b="0" kern="100" dirty="0">
                        <a:solidFill>
                          <a:schemeClr val="bg1">
                            <a:lumMod val="50000"/>
                          </a:schemeClr>
                        </a:solidFill>
                        <a:effectLst/>
                        <a:latin typeface="+mj-ea"/>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346110"/>
                  </a:ext>
                </a:extLst>
              </a:tr>
            </a:tbl>
          </a:graphicData>
        </a:graphic>
      </p:graphicFrame>
      <p:sp>
        <p:nvSpPr>
          <p:cNvPr id="6" name="文字版面配置區 5">
            <a:extLst>
              <a:ext uri="{FF2B5EF4-FFF2-40B4-BE49-F238E27FC236}">
                <a16:creationId xmlns:a16="http://schemas.microsoft.com/office/drawing/2014/main" id="{C567CBFA-15BC-48A5-B95C-AFFF543E2920}"/>
              </a:ext>
            </a:extLst>
          </p:cNvPr>
          <p:cNvSpPr>
            <a:spLocks noGrp="1"/>
          </p:cNvSpPr>
          <p:nvPr>
            <p:ph type="body" sz="quarter" idx="15"/>
          </p:nvPr>
        </p:nvSpPr>
        <p:spPr/>
        <p:txBody>
          <a:bodyPr/>
          <a:lstStyle/>
          <a:p>
            <a:r>
              <a:rPr lang="en-US" altLang="zh-TW" dirty="0"/>
              <a:t>10</a:t>
            </a:r>
            <a:endParaRPr lang="zh-TW" altLang="en-US" dirty="0"/>
          </a:p>
        </p:txBody>
      </p:sp>
      <p:sp>
        <p:nvSpPr>
          <p:cNvPr id="8" name="內容版面配置區 4">
            <a:extLst>
              <a:ext uri="{FF2B5EF4-FFF2-40B4-BE49-F238E27FC236}">
                <a16:creationId xmlns:a16="http://schemas.microsoft.com/office/drawing/2014/main" id="{69FD2966-DFBB-48F3-8834-8E794113D5CB}"/>
              </a:ext>
            </a:extLst>
          </p:cNvPr>
          <p:cNvSpPr>
            <a:spLocks noGrp="1"/>
          </p:cNvSpPr>
          <p:nvPr>
            <p:ph sz="quarter" idx="14"/>
          </p:nvPr>
        </p:nvSpPr>
        <p:spPr>
          <a:xfrm>
            <a:off x="161925" y="3186765"/>
            <a:ext cx="11847513" cy="3671235"/>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學生實習權益人次</a:t>
            </a:r>
          </a:p>
          <a:p>
            <a:pPr marL="342874" indent="-342874">
              <a:lnSpc>
                <a:spcPct val="120000"/>
              </a:lnSpc>
              <a:spcBef>
                <a:spcPts val="600"/>
              </a:spcBef>
              <a:buFont typeface="Wingdings" panose="05000000000000000000" pitchFamily="2" charset="2"/>
              <a:buChar char=""/>
              <a:defRPr/>
            </a:pPr>
            <a:r>
              <a:rPr lang="zh-TW" altLang="en-US" dirty="0"/>
              <a:t>學生若中途退選請勿列計表冊人次。</a:t>
            </a: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342874" indent="-342874">
              <a:lnSpc>
                <a:spcPct val="120000"/>
              </a:lnSpc>
              <a:spcBef>
                <a:spcPts val="600"/>
              </a:spcBef>
              <a:buFont typeface="Wingdings" panose="05000000000000000000" pitchFamily="2" charset="2"/>
              <a:buChar char=""/>
              <a:defRPr/>
            </a:pP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月因應「技職司」需求補充定義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30588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4B6CE7-3E38-4F3A-B79E-83C1BA76984A}"/>
              </a:ext>
            </a:extLst>
          </p:cNvPr>
          <p:cNvSpPr>
            <a:spLocks noGrp="1"/>
          </p:cNvSpPr>
          <p:nvPr>
            <p:ph type="title"/>
          </p:nvPr>
        </p:nvSpPr>
        <p:spPr/>
        <p:txBody>
          <a:bodyPr/>
          <a:lstStyle/>
          <a:p>
            <a:r>
              <a:rPr lang="zh-TW" altLang="en-US" dirty="0"/>
              <a:t>表</a:t>
            </a:r>
            <a:r>
              <a:rPr lang="en-US" altLang="zh-TW" dirty="0"/>
              <a:t>7-2 </a:t>
            </a:r>
            <a:r>
              <a:rPr lang="zh-TW" altLang="en-US" dirty="0"/>
              <a:t>學校學生輔導資料表</a:t>
            </a:r>
          </a:p>
        </p:txBody>
      </p:sp>
      <p:sp>
        <p:nvSpPr>
          <p:cNvPr id="3" name="投影片編號版面配置區 2">
            <a:extLst>
              <a:ext uri="{FF2B5EF4-FFF2-40B4-BE49-F238E27FC236}">
                <a16:creationId xmlns:a16="http://schemas.microsoft.com/office/drawing/2014/main" id="{1DA1396C-3816-4714-B775-ADAEEAFFA72A}"/>
              </a:ext>
            </a:extLst>
          </p:cNvPr>
          <p:cNvSpPr>
            <a:spLocks noGrp="1"/>
          </p:cNvSpPr>
          <p:nvPr>
            <p:ph type="sldNum" sz="quarter" idx="12"/>
          </p:nvPr>
        </p:nvSpPr>
        <p:spPr/>
        <p:txBody>
          <a:bodyPr/>
          <a:lstStyle/>
          <a:p>
            <a:fld id="{D4B37BC5-01F3-4DA6-AE9F-6749599A3EE9}" type="slidenum">
              <a:rPr lang="zh-TW" altLang="en-US" smtClean="0"/>
              <a:t>14</a:t>
            </a:fld>
            <a:endParaRPr lang="zh-TW" altLang="en-US"/>
          </a:p>
        </p:txBody>
      </p:sp>
      <p:graphicFrame>
        <p:nvGraphicFramePr>
          <p:cNvPr id="7" name="內容版面配置區 6">
            <a:extLst>
              <a:ext uri="{FF2B5EF4-FFF2-40B4-BE49-F238E27FC236}">
                <a16:creationId xmlns:a16="http://schemas.microsoft.com/office/drawing/2014/main" id="{4A04990C-89F5-41D8-97D3-98505C1D5485}"/>
              </a:ext>
            </a:extLst>
          </p:cNvPr>
          <p:cNvGraphicFramePr>
            <a:graphicFrameLocks noGrp="1"/>
          </p:cNvGraphicFramePr>
          <p:nvPr>
            <p:ph sz="quarter" idx="13"/>
            <p:extLst>
              <p:ext uri="{D42A27DB-BD31-4B8C-83A1-F6EECF244321}">
                <p14:modId xmlns:p14="http://schemas.microsoft.com/office/powerpoint/2010/main" val="713202485"/>
              </p:ext>
            </p:extLst>
          </p:nvPr>
        </p:nvGraphicFramePr>
        <p:xfrm>
          <a:off x="162567" y="904353"/>
          <a:ext cx="11887789" cy="3677695"/>
        </p:xfrm>
        <a:graphic>
          <a:graphicData uri="http://schemas.openxmlformats.org/drawingml/2006/table">
            <a:tbl>
              <a:tblPr>
                <a:tableStyleId>{5C22544A-7EE6-4342-B048-85BDC9FD1C3A}</a:tableStyleId>
              </a:tblPr>
              <a:tblGrid>
                <a:gridCol w="432000">
                  <a:extLst>
                    <a:ext uri="{9D8B030D-6E8A-4147-A177-3AD203B41FA5}">
                      <a16:colId xmlns:a16="http://schemas.microsoft.com/office/drawing/2014/main" val="1315818572"/>
                    </a:ext>
                  </a:extLst>
                </a:gridCol>
                <a:gridCol w="432000">
                  <a:extLst>
                    <a:ext uri="{9D8B030D-6E8A-4147-A177-3AD203B41FA5}">
                      <a16:colId xmlns:a16="http://schemas.microsoft.com/office/drawing/2014/main" val="1838278060"/>
                    </a:ext>
                  </a:extLst>
                </a:gridCol>
                <a:gridCol w="432000">
                  <a:extLst>
                    <a:ext uri="{9D8B030D-6E8A-4147-A177-3AD203B41FA5}">
                      <a16:colId xmlns:a16="http://schemas.microsoft.com/office/drawing/2014/main" val="102101428"/>
                    </a:ext>
                  </a:extLst>
                </a:gridCol>
                <a:gridCol w="432000">
                  <a:extLst>
                    <a:ext uri="{9D8B030D-6E8A-4147-A177-3AD203B41FA5}">
                      <a16:colId xmlns:a16="http://schemas.microsoft.com/office/drawing/2014/main" val="3687573157"/>
                    </a:ext>
                  </a:extLst>
                </a:gridCol>
                <a:gridCol w="432000">
                  <a:extLst>
                    <a:ext uri="{9D8B030D-6E8A-4147-A177-3AD203B41FA5}">
                      <a16:colId xmlns:a16="http://schemas.microsoft.com/office/drawing/2014/main" val="1538349588"/>
                    </a:ext>
                  </a:extLst>
                </a:gridCol>
                <a:gridCol w="432000">
                  <a:extLst>
                    <a:ext uri="{9D8B030D-6E8A-4147-A177-3AD203B41FA5}">
                      <a16:colId xmlns:a16="http://schemas.microsoft.com/office/drawing/2014/main" val="3427412708"/>
                    </a:ext>
                  </a:extLst>
                </a:gridCol>
                <a:gridCol w="432000">
                  <a:extLst>
                    <a:ext uri="{9D8B030D-6E8A-4147-A177-3AD203B41FA5}">
                      <a16:colId xmlns:a16="http://schemas.microsoft.com/office/drawing/2014/main" val="451259354"/>
                    </a:ext>
                  </a:extLst>
                </a:gridCol>
                <a:gridCol w="432000">
                  <a:extLst>
                    <a:ext uri="{9D8B030D-6E8A-4147-A177-3AD203B41FA5}">
                      <a16:colId xmlns:a16="http://schemas.microsoft.com/office/drawing/2014/main" val="3981935943"/>
                    </a:ext>
                  </a:extLst>
                </a:gridCol>
                <a:gridCol w="432000">
                  <a:extLst>
                    <a:ext uri="{9D8B030D-6E8A-4147-A177-3AD203B41FA5}">
                      <a16:colId xmlns:a16="http://schemas.microsoft.com/office/drawing/2014/main" val="3349591779"/>
                    </a:ext>
                  </a:extLst>
                </a:gridCol>
                <a:gridCol w="432000">
                  <a:extLst>
                    <a:ext uri="{9D8B030D-6E8A-4147-A177-3AD203B41FA5}">
                      <a16:colId xmlns:a16="http://schemas.microsoft.com/office/drawing/2014/main" val="2539001120"/>
                    </a:ext>
                  </a:extLst>
                </a:gridCol>
                <a:gridCol w="432000">
                  <a:extLst>
                    <a:ext uri="{9D8B030D-6E8A-4147-A177-3AD203B41FA5}">
                      <a16:colId xmlns:a16="http://schemas.microsoft.com/office/drawing/2014/main" val="2499453063"/>
                    </a:ext>
                  </a:extLst>
                </a:gridCol>
                <a:gridCol w="432000">
                  <a:extLst>
                    <a:ext uri="{9D8B030D-6E8A-4147-A177-3AD203B41FA5}">
                      <a16:colId xmlns:a16="http://schemas.microsoft.com/office/drawing/2014/main" val="4279373019"/>
                    </a:ext>
                  </a:extLst>
                </a:gridCol>
                <a:gridCol w="432000">
                  <a:extLst>
                    <a:ext uri="{9D8B030D-6E8A-4147-A177-3AD203B41FA5}">
                      <a16:colId xmlns:a16="http://schemas.microsoft.com/office/drawing/2014/main" val="3094939026"/>
                    </a:ext>
                  </a:extLst>
                </a:gridCol>
                <a:gridCol w="432000">
                  <a:extLst>
                    <a:ext uri="{9D8B030D-6E8A-4147-A177-3AD203B41FA5}">
                      <a16:colId xmlns:a16="http://schemas.microsoft.com/office/drawing/2014/main" val="3494409529"/>
                    </a:ext>
                  </a:extLst>
                </a:gridCol>
                <a:gridCol w="432000">
                  <a:extLst>
                    <a:ext uri="{9D8B030D-6E8A-4147-A177-3AD203B41FA5}">
                      <a16:colId xmlns:a16="http://schemas.microsoft.com/office/drawing/2014/main" val="3943085771"/>
                    </a:ext>
                  </a:extLst>
                </a:gridCol>
                <a:gridCol w="432000">
                  <a:extLst>
                    <a:ext uri="{9D8B030D-6E8A-4147-A177-3AD203B41FA5}">
                      <a16:colId xmlns:a16="http://schemas.microsoft.com/office/drawing/2014/main" val="4016125369"/>
                    </a:ext>
                  </a:extLst>
                </a:gridCol>
                <a:gridCol w="432000">
                  <a:extLst>
                    <a:ext uri="{9D8B030D-6E8A-4147-A177-3AD203B41FA5}">
                      <a16:colId xmlns:a16="http://schemas.microsoft.com/office/drawing/2014/main" val="4153847069"/>
                    </a:ext>
                  </a:extLst>
                </a:gridCol>
                <a:gridCol w="432000">
                  <a:extLst>
                    <a:ext uri="{9D8B030D-6E8A-4147-A177-3AD203B41FA5}">
                      <a16:colId xmlns:a16="http://schemas.microsoft.com/office/drawing/2014/main" val="2024520337"/>
                    </a:ext>
                  </a:extLst>
                </a:gridCol>
                <a:gridCol w="432000">
                  <a:extLst>
                    <a:ext uri="{9D8B030D-6E8A-4147-A177-3AD203B41FA5}">
                      <a16:colId xmlns:a16="http://schemas.microsoft.com/office/drawing/2014/main" val="2273224055"/>
                    </a:ext>
                  </a:extLst>
                </a:gridCol>
                <a:gridCol w="432000">
                  <a:extLst>
                    <a:ext uri="{9D8B030D-6E8A-4147-A177-3AD203B41FA5}">
                      <a16:colId xmlns:a16="http://schemas.microsoft.com/office/drawing/2014/main" val="1902414069"/>
                    </a:ext>
                  </a:extLst>
                </a:gridCol>
                <a:gridCol w="432000">
                  <a:extLst>
                    <a:ext uri="{9D8B030D-6E8A-4147-A177-3AD203B41FA5}">
                      <a16:colId xmlns:a16="http://schemas.microsoft.com/office/drawing/2014/main" val="3734448702"/>
                    </a:ext>
                  </a:extLst>
                </a:gridCol>
                <a:gridCol w="432000">
                  <a:extLst>
                    <a:ext uri="{9D8B030D-6E8A-4147-A177-3AD203B41FA5}">
                      <a16:colId xmlns:a16="http://schemas.microsoft.com/office/drawing/2014/main" val="1766936538"/>
                    </a:ext>
                  </a:extLst>
                </a:gridCol>
                <a:gridCol w="432000">
                  <a:extLst>
                    <a:ext uri="{9D8B030D-6E8A-4147-A177-3AD203B41FA5}">
                      <a16:colId xmlns:a16="http://schemas.microsoft.com/office/drawing/2014/main" val="1284736920"/>
                    </a:ext>
                  </a:extLst>
                </a:gridCol>
                <a:gridCol w="432000">
                  <a:extLst>
                    <a:ext uri="{9D8B030D-6E8A-4147-A177-3AD203B41FA5}">
                      <a16:colId xmlns:a16="http://schemas.microsoft.com/office/drawing/2014/main" val="3008994614"/>
                    </a:ext>
                  </a:extLst>
                </a:gridCol>
                <a:gridCol w="432000">
                  <a:extLst>
                    <a:ext uri="{9D8B030D-6E8A-4147-A177-3AD203B41FA5}">
                      <a16:colId xmlns:a16="http://schemas.microsoft.com/office/drawing/2014/main" val="3220592527"/>
                    </a:ext>
                  </a:extLst>
                </a:gridCol>
                <a:gridCol w="432000">
                  <a:extLst>
                    <a:ext uri="{9D8B030D-6E8A-4147-A177-3AD203B41FA5}">
                      <a16:colId xmlns:a16="http://schemas.microsoft.com/office/drawing/2014/main" val="1173869473"/>
                    </a:ext>
                  </a:extLst>
                </a:gridCol>
                <a:gridCol w="655789">
                  <a:extLst>
                    <a:ext uri="{9D8B030D-6E8A-4147-A177-3AD203B41FA5}">
                      <a16:colId xmlns:a16="http://schemas.microsoft.com/office/drawing/2014/main" val="2696525874"/>
                    </a:ext>
                  </a:extLst>
                </a:gridCol>
              </a:tblGrid>
              <a:tr h="532398">
                <a:tc gridSpan="13">
                  <a:txBody>
                    <a:bodyPr/>
                    <a:lstStyle/>
                    <a:p>
                      <a:pPr algn="ctr"/>
                      <a:r>
                        <a:rPr lang="zh-TW" altLang="en-US" sz="2400" b="1" kern="100" dirty="0">
                          <a:solidFill>
                            <a:srgbClr val="FF0000"/>
                          </a:solidFill>
                          <a:effectLst/>
                        </a:rPr>
                        <a:t>輔導人員</a:t>
                      </a:r>
                      <a:r>
                        <a:rPr lang="en-US" altLang="zh-TW" sz="2400" b="1" strike="sngStrike" kern="100" dirty="0">
                          <a:solidFill>
                            <a:srgbClr val="FF0000"/>
                          </a:solidFill>
                          <a:effectLst/>
                        </a:rPr>
                        <a:t>/</a:t>
                      </a:r>
                      <a:r>
                        <a:rPr lang="zh-TW" altLang="en-US" sz="2400" b="1" strike="sngStrike" kern="100" dirty="0">
                          <a:solidFill>
                            <a:srgbClr val="FF0000"/>
                          </a:solidFill>
                          <a:effectLst/>
                        </a:rPr>
                        <a:t>就業輔導</a:t>
                      </a:r>
                      <a:r>
                        <a:rPr lang="zh-TW" altLang="en-US" sz="2400" b="1" kern="100" dirty="0">
                          <a:solidFill>
                            <a:srgbClr val="FF0000"/>
                          </a:solidFill>
                          <a:effectLst/>
                        </a:rPr>
                        <a:t>人員</a:t>
                      </a:r>
                      <a:r>
                        <a:rPr lang="zh-TW" altLang="en-US" sz="2400" b="1" strike="sngStrike" kern="100" dirty="0">
                          <a:solidFill>
                            <a:srgbClr val="FF0000"/>
                          </a:solidFill>
                          <a:effectLst/>
                        </a:rPr>
                        <a:t>總</a:t>
                      </a:r>
                      <a:r>
                        <a:rPr lang="zh-TW" altLang="en-US" sz="2400" b="1" kern="100" dirty="0">
                          <a:solidFill>
                            <a:srgbClr val="FF0000"/>
                          </a:solidFill>
                          <a:effectLst/>
                        </a:rPr>
                        <a:t>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3">
                  <a:txBody>
                    <a:bodyPr/>
                    <a:lstStyle/>
                    <a:p>
                      <a:pPr algn="ctr"/>
                      <a:r>
                        <a:rPr lang="zh-TW" altLang="en-US" sz="2400" b="1" kern="100" dirty="0">
                          <a:solidFill>
                            <a:srgbClr val="FF0000"/>
                          </a:solidFill>
                          <a:effectLst/>
                        </a:rPr>
                        <a:t>就業輔導人員</a:t>
                      </a:r>
                      <a:r>
                        <a:rPr lang="zh-TW" altLang="en-US" sz="2400" b="1" strike="sngStrike" kern="100" dirty="0">
                          <a:solidFill>
                            <a:srgbClr val="FF0000"/>
                          </a:solidFill>
                          <a:effectLst/>
                        </a:rPr>
                        <a:t>總</a:t>
                      </a:r>
                      <a:r>
                        <a:rPr lang="zh-TW" altLang="en-US" sz="2400" b="1" kern="100" dirty="0">
                          <a:solidFill>
                            <a:srgbClr val="FF0000"/>
                          </a:solidFill>
                          <a:effectLst/>
                        </a:rPr>
                        <a:t>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r>
                        <a:rPr lang="zh-TW" sz="1600" kern="100" dirty="0">
                          <a:solidFill>
                            <a:schemeClr val="bg1">
                              <a:lumMod val="50000"/>
                            </a:schemeClr>
                          </a:solidFill>
                          <a:effectLst/>
                        </a:rPr>
                        <a:t>輔導學生總數</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043439"/>
                  </a:ext>
                </a:extLst>
              </a:tr>
              <a:tr h="768193">
                <a:tc gridSpan="4">
                  <a:txBody>
                    <a:bodyPr/>
                    <a:lstStyle/>
                    <a:p>
                      <a:pPr algn="ctr"/>
                      <a:r>
                        <a:rPr lang="zh-TW" sz="2400" b="1" kern="100" dirty="0">
                          <a:solidFill>
                            <a:srgbClr val="FF0000"/>
                          </a:solidFill>
                          <a:effectLst/>
                        </a:rPr>
                        <a:t>專任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400" b="1" kern="100" dirty="0">
                          <a:solidFill>
                            <a:srgbClr val="FF0000"/>
                          </a:solidFill>
                          <a:effectLst/>
                        </a:rPr>
                        <a:t>兼任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ctr"/>
                      <a:r>
                        <a:rPr lang="zh-TW" sz="2400" b="1" strike="noStrike" kern="100" dirty="0">
                          <a:solidFill>
                            <a:srgbClr val="FF0000"/>
                          </a:solidFill>
                          <a:effectLst/>
                        </a:rPr>
                        <a:t>約聘人員</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2400" b="1" strike="noStrike" kern="100" dirty="0">
                          <a:solidFill>
                            <a:srgbClr val="FF0000"/>
                          </a:solidFill>
                          <a:effectLst/>
                        </a:rPr>
                        <a:t>義務</a:t>
                      </a:r>
                    </a:p>
                    <a:p>
                      <a:pPr algn="ctr"/>
                      <a:r>
                        <a:rPr lang="zh-TW" sz="2400" b="1" strike="noStrike" kern="100" dirty="0">
                          <a:solidFill>
                            <a:srgbClr val="FF0000"/>
                          </a:solidFill>
                          <a:effectLst/>
                        </a:rPr>
                        <a:t>人員</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4">
                  <a:txBody>
                    <a:bodyPr/>
                    <a:lstStyle/>
                    <a:p>
                      <a:pPr algn="ctr"/>
                      <a:r>
                        <a:rPr lang="zh-TW" sz="2400" b="1" kern="100" dirty="0">
                          <a:solidFill>
                            <a:srgbClr val="FF0000"/>
                          </a:solidFill>
                          <a:effectLst/>
                        </a:rPr>
                        <a:t>專任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400" b="1" kern="100" dirty="0">
                          <a:solidFill>
                            <a:srgbClr val="FF0000"/>
                          </a:solidFill>
                          <a:effectLst/>
                        </a:rPr>
                        <a:t>兼任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algn="ctr"/>
                      <a:r>
                        <a:rPr lang="zh-TW" sz="2400" b="1" strike="noStrike" kern="100" dirty="0">
                          <a:solidFill>
                            <a:srgbClr val="FF0000"/>
                          </a:solidFill>
                          <a:effectLst/>
                        </a:rPr>
                        <a:t>約聘人員</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gridSpan="2">
                  <a:txBody>
                    <a:bodyPr/>
                    <a:lstStyle/>
                    <a:p>
                      <a:pPr algn="ctr"/>
                      <a:r>
                        <a:rPr lang="zh-TW" sz="2400" b="1" strike="noStrike" kern="100">
                          <a:solidFill>
                            <a:srgbClr val="FF0000"/>
                          </a:solidFill>
                          <a:effectLst/>
                        </a:rPr>
                        <a:t>義務</a:t>
                      </a:r>
                    </a:p>
                    <a:p>
                      <a:pPr algn="ctr"/>
                      <a:r>
                        <a:rPr lang="zh-TW" sz="2400" b="1" strike="noStrike" kern="100">
                          <a:solidFill>
                            <a:srgbClr val="FF0000"/>
                          </a:solidFill>
                          <a:effectLst/>
                        </a:rPr>
                        <a:t>人員</a:t>
                      </a:r>
                      <a:endParaRPr lang="zh-TW" sz="2400" b="1" strike="noStrike"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618654810"/>
                  </a:ext>
                </a:extLst>
              </a:tr>
              <a:tr h="2377104">
                <a:tc>
                  <a:txBody>
                    <a:bodyPr/>
                    <a:lstStyle/>
                    <a:p>
                      <a:pPr marL="71755" marR="71755" algn="just">
                        <a:spcAft>
                          <a:spcPts val="0"/>
                        </a:spcAft>
                      </a:pPr>
                      <a:r>
                        <a:rPr lang="zh-TW" sz="2400" b="1" strike="sngStrike" kern="100" dirty="0">
                          <a:solidFill>
                            <a:srgbClr val="FF0000"/>
                          </a:solidFill>
                          <a:effectLst/>
                        </a:rPr>
                        <a:t>人數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時數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人數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時數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人數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時數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具有專業證照</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人數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時數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人數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時數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人數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sngStrike" kern="100" dirty="0">
                          <a:solidFill>
                            <a:srgbClr val="FF0000"/>
                          </a:solidFill>
                          <a:effectLst/>
                        </a:rPr>
                        <a:t>時數</a:t>
                      </a:r>
                      <a:endParaRPr lang="zh-TW" sz="2400" b="1" strike="sng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l">
                        <a:spcAft>
                          <a:spcPts val="0"/>
                        </a:spcAft>
                      </a:pPr>
                      <a:r>
                        <a:rPr lang="zh-TW" sz="2400" b="1" kern="100" dirty="0">
                          <a:solidFill>
                            <a:srgbClr val="FF0000"/>
                          </a:solidFill>
                          <a:effectLst/>
                        </a:rPr>
                        <a:t>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l">
                        <a:spcAft>
                          <a:spcPts val="0"/>
                        </a:spcAft>
                      </a:pP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人數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時數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具有專業證照</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人數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1" strike="noStrike" kern="100" dirty="0">
                          <a:solidFill>
                            <a:srgbClr val="FF0000"/>
                          </a:solidFill>
                          <a:effectLst/>
                        </a:rPr>
                        <a:t>時數</a:t>
                      </a:r>
                      <a:endParaRPr lang="zh-TW" sz="2400" b="1" strike="noStrike"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1600" kern="100" dirty="0">
                          <a:solidFill>
                            <a:schemeClr val="bg1">
                              <a:lumMod val="50000"/>
                            </a:schemeClr>
                          </a:solidFill>
                          <a:effectLst/>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658008"/>
                  </a:ext>
                </a:extLst>
              </a:tr>
            </a:tbl>
          </a:graphicData>
        </a:graphic>
      </p:graphicFrame>
      <p:sp>
        <p:nvSpPr>
          <p:cNvPr id="6" name="文字版面配置區 5">
            <a:extLst>
              <a:ext uri="{FF2B5EF4-FFF2-40B4-BE49-F238E27FC236}">
                <a16:creationId xmlns:a16="http://schemas.microsoft.com/office/drawing/2014/main" id="{7C5F99C9-C1EC-4E9C-B89F-EC001716A937}"/>
              </a:ext>
            </a:extLst>
          </p:cNvPr>
          <p:cNvSpPr>
            <a:spLocks noGrp="1"/>
          </p:cNvSpPr>
          <p:nvPr>
            <p:ph type="body" sz="quarter" idx="15"/>
          </p:nvPr>
        </p:nvSpPr>
        <p:spPr/>
        <p:txBody>
          <a:bodyPr/>
          <a:lstStyle/>
          <a:p>
            <a:r>
              <a:rPr lang="en-US" altLang="zh-TW" dirty="0"/>
              <a:t>11</a:t>
            </a:r>
            <a:endParaRPr lang="zh-TW" altLang="en-US" dirty="0"/>
          </a:p>
        </p:txBody>
      </p:sp>
      <p:sp>
        <p:nvSpPr>
          <p:cNvPr id="11" name="內容版面配置區 3">
            <a:extLst>
              <a:ext uri="{FF2B5EF4-FFF2-40B4-BE49-F238E27FC236}">
                <a16:creationId xmlns:a16="http://schemas.microsoft.com/office/drawing/2014/main" id="{98626517-1A04-4736-933A-3AF4D37F95A5}"/>
              </a:ext>
            </a:extLst>
          </p:cNvPr>
          <p:cNvSpPr txBox="1">
            <a:spLocks noGrp="1"/>
          </p:cNvSpPr>
          <p:nvPr>
            <p:ph sz="quarter" idx="14"/>
          </p:nvPr>
        </p:nvSpPr>
        <p:spPr>
          <a:xfrm>
            <a:off x="161925" y="4683968"/>
            <a:ext cx="11847513" cy="2174032"/>
          </a:xfrm>
          <a:prstGeom prst="rect">
            <a:avLst/>
          </a:prstGeom>
        </p:spPr>
        <p:txBody>
          <a:bodyPr vert="horz" lIns="91440" tIns="45720" rIns="91440" bIns="45720" rtlCol="0">
            <a:normAutofit fontScale="850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輔導人員</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就業輔導人員總數、人數</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輔導人員、就業輔導人員數，分開蒐集。</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輔導人員、就業輔導人員，分別依「具有專業證照」、 「不具有專業證照」人員數蒐集。</a:t>
            </a:r>
            <a:endParaRPr lang="en-US" altLang="zh-TW" kern="100" dirty="0">
              <a:latin typeface="微軟正黑體" panose="020B0604030504040204" pitchFamily="34" charset="-120"/>
            </a:endParaRPr>
          </a:p>
          <a:p>
            <a:pPr marL="0" indent="0">
              <a:lnSpc>
                <a:spcPct val="110000"/>
              </a:lnSpc>
              <a:spcBef>
                <a:spcPts val="600"/>
              </a:spcBef>
              <a:buFont typeface="Wingdings" panose="05000000000000000000" pitchFamily="2" charset="2"/>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刪除欄位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約聘人員、義務人員、時數</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自</a:t>
            </a:r>
            <a:r>
              <a:rPr lang="en-US" altLang="zh-TW" kern="100" dirty="0">
                <a:latin typeface="微軟正黑體" panose="020B0604030504040204" pitchFamily="34" charset="-120"/>
              </a:rPr>
              <a:t>112</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月起，表</a:t>
            </a:r>
            <a:r>
              <a:rPr lang="en-US" altLang="zh-TW" kern="100" dirty="0">
                <a:latin typeface="微軟正黑體" panose="020B0604030504040204" pitchFamily="34" charset="-120"/>
              </a:rPr>
              <a:t>7-2</a:t>
            </a:r>
            <a:r>
              <a:rPr lang="zh-TW" altLang="en-US" kern="100" dirty="0">
                <a:latin typeface="微軟正黑體" panose="020B0604030504040204" pitchFamily="34" charset="-120"/>
              </a:rPr>
              <a:t>停止收集「約聘人員、義務人員、時數」欄位。</a:t>
            </a: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學務特教司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修改欄位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cxnSp>
        <p:nvCxnSpPr>
          <p:cNvPr id="13" name="直線接點 12">
            <a:extLst>
              <a:ext uri="{FF2B5EF4-FFF2-40B4-BE49-F238E27FC236}">
                <a16:creationId xmlns:a16="http://schemas.microsoft.com/office/drawing/2014/main" id="{60EFDE42-2598-4DE7-B076-52F12CF41973}"/>
              </a:ext>
            </a:extLst>
          </p:cNvPr>
          <p:cNvCxnSpPr>
            <a:cxnSpLocks/>
          </p:cNvCxnSpPr>
          <p:nvPr/>
        </p:nvCxnSpPr>
        <p:spPr>
          <a:xfrm>
            <a:off x="2321169" y="1185705"/>
            <a:ext cx="21704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29492A9A-0286-4F45-9EED-620E60EB0CD2}"/>
              </a:ext>
            </a:extLst>
          </p:cNvPr>
          <p:cNvCxnSpPr>
            <a:cxnSpLocks/>
          </p:cNvCxnSpPr>
          <p:nvPr/>
        </p:nvCxnSpPr>
        <p:spPr>
          <a:xfrm>
            <a:off x="4230356" y="1185705"/>
            <a:ext cx="26125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CB255E52-5B80-4508-B31C-B0C0DA70B69A}"/>
              </a:ext>
            </a:extLst>
          </p:cNvPr>
          <p:cNvCxnSpPr>
            <a:cxnSpLocks/>
          </p:cNvCxnSpPr>
          <p:nvPr/>
        </p:nvCxnSpPr>
        <p:spPr>
          <a:xfrm>
            <a:off x="9241137" y="1185705"/>
            <a:ext cx="26125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接點 17">
            <a:extLst>
              <a:ext uri="{FF2B5EF4-FFF2-40B4-BE49-F238E27FC236}">
                <a16:creationId xmlns:a16="http://schemas.microsoft.com/office/drawing/2014/main" id="{01F25445-0388-464B-B25A-D23EF9E60A1C}"/>
              </a:ext>
            </a:extLst>
          </p:cNvPr>
          <p:cNvCxnSpPr/>
          <p:nvPr/>
        </p:nvCxnSpPr>
        <p:spPr>
          <a:xfrm>
            <a:off x="371789"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接點 18">
            <a:extLst>
              <a:ext uri="{FF2B5EF4-FFF2-40B4-BE49-F238E27FC236}">
                <a16:creationId xmlns:a16="http://schemas.microsoft.com/office/drawing/2014/main" id="{D26555C4-6CFE-4FA7-9B46-49E05F120B62}"/>
              </a:ext>
            </a:extLst>
          </p:cNvPr>
          <p:cNvCxnSpPr/>
          <p:nvPr/>
        </p:nvCxnSpPr>
        <p:spPr>
          <a:xfrm>
            <a:off x="813916"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0103C2DF-F8DB-4761-84B3-20035199D531}"/>
              </a:ext>
            </a:extLst>
          </p:cNvPr>
          <p:cNvCxnSpPr/>
          <p:nvPr/>
        </p:nvCxnSpPr>
        <p:spPr>
          <a:xfrm>
            <a:off x="2110153"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接點 20">
            <a:extLst>
              <a:ext uri="{FF2B5EF4-FFF2-40B4-BE49-F238E27FC236}">
                <a16:creationId xmlns:a16="http://schemas.microsoft.com/office/drawing/2014/main" id="{DC60E28F-B77D-4E25-94EE-0AF322DDC642}"/>
              </a:ext>
            </a:extLst>
          </p:cNvPr>
          <p:cNvCxnSpPr/>
          <p:nvPr/>
        </p:nvCxnSpPr>
        <p:spPr>
          <a:xfrm>
            <a:off x="2532184"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線接點 26">
            <a:extLst>
              <a:ext uri="{FF2B5EF4-FFF2-40B4-BE49-F238E27FC236}">
                <a16:creationId xmlns:a16="http://schemas.microsoft.com/office/drawing/2014/main" id="{78297270-73F6-41E8-8451-0A83664064C1}"/>
              </a:ext>
            </a:extLst>
          </p:cNvPr>
          <p:cNvCxnSpPr/>
          <p:nvPr/>
        </p:nvCxnSpPr>
        <p:spPr>
          <a:xfrm>
            <a:off x="3617407" y="1497204"/>
            <a:ext cx="2160395" cy="30848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接點 28">
            <a:extLst>
              <a:ext uri="{FF2B5EF4-FFF2-40B4-BE49-F238E27FC236}">
                <a16:creationId xmlns:a16="http://schemas.microsoft.com/office/drawing/2014/main" id="{6D715594-0270-4E0A-BEBF-7CC45E91617D}"/>
              </a:ext>
            </a:extLst>
          </p:cNvPr>
          <p:cNvCxnSpPr/>
          <p:nvPr/>
        </p:nvCxnSpPr>
        <p:spPr>
          <a:xfrm flipV="1">
            <a:off x="3617407" y="1497204"/>
            <a:ext cx="2160395" cy="30848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接點 29">
            <a:extLst>
              <a:ext uri="{FF2B5EF4-FFF2-40B4-BE49-F238E27FC236}">
                <a16:creationId xmlns:a16="http://schemas.microsoft.com/office/drawing/2014/main" id="{E8E3368B-1CD9-4B30-81A5-D0E47225FC86}"/>
              </a:ext>
            </a:extLst>
          </p:cNvPr>
          <p:cNvCxnSpPr/>
          <p:nvPr/>
        </p:nvCxnSpPr>
        <p:spPr>
          <a:xfrm>
            <a:off x="9232643" y="1452199"/>
            <a:ext cx="2160395" cy="30848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接點 30">
            <a:extLst>
              <a:ext uri="{FF2B5EF4-FFF2-40B4-BE49-F238E27FC236}">
                <a16:creationId xmlns:a16="http://schemas.microsoft.com/office/drawing/2014/main" id="{386E71EA-AEBA-433F-8A11-B9A76571B378}"/>
              </a:ext>
            </a:extLst>
          </p:cNvPr>
          <p:cNvCxnSpPr/>
          <p:nvPr/>
        </p:nvCxnSpPr>
        <p:spPr>
          <a:xfrm flipV="1">
            <a:off x="9232643" y="1452199"/>
            <a:ext cx="2160395" cy="30848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接點 31">
            <a:extLst>
              <a:ext uri="{FF2B5EF4-FFF2-40B4-BE49-F238E27FC236}">
                <a16:creationId xmlns:a16="http://schemas.microsoft.com/office/drawing/2014/main" id="{2BD63A08-E3D7-4CEC-9744-0C422B651995}"/>
              </a:ext>
            </a:extLst>
          </p:cNvPr>
          <p:cNvCxnSpPr/>
          <p:nvPr/>
        </p:nvCxnSpPr>
        <p:spPr>
          <a:xfrm>
            <a:off x="5998866"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線接點 32">
            <a:extLst>
              <a:ext uri="{FF2B5EF4-FFF2-40B4-BE49-F238E27FC236}">
                <a16:creationId xmlns:a16="http://schemas.microsoft.com/office/drawing/2014/main" id="{5E12C6C9-3BF5-4070-948F-23E730FC17A3}"/>
              </a:ext>
            </a:extLst>
          </p:cNvPr>
          <p:cNvCxnSpPr/>
          <p:nvPr/>
        </p:nvCxnSpPr>
        <p:spPr>
          <a:xfrm>
            <a:off x="6440993"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接點 33">
            <a:extLst>
              <a:ext uri="{FF2B5EF4-FFF2-40B4-BE49-F238E27FC236}">
                <a16:creationId xmlns:a16="http://schemas.microsoft.com/office/drawing/2014/main" id="{24E7CAE2-8A04-477F-8BD2-00E1DA9C774A}"/>
              </a:ext>
            </a:extLst>
          </p:cNvPr>
          <p:cNvCxnSpPr/>
          <p:nvPr/>
        </p:nvCxnSpPr>
        <p:spPr>
          <a:xfrm>
            <a:off x="7737231"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線接點 34">
            <a:extLst>
              <a:ext uri="{FF2B5EF4-FFF2-40B4-BE49-F238E27FC236}">
                <a16:creationId xmlns:a16="http://schemas.microsoft.com/office/drawing/2014/main" id="{F38D04DC-55F9-4EAE-80F9-7ECDA1834296}"/>
              </a:ext>
            </a:extLst>
          </p:cNvPr>
          <p:cNvCxnSpPr/>
          <p:nvPr/>
        </p:nvCxnSpPr>
        <p:spPr>
          <a:xfrm>
            <a:off x="8179358" y="2270928"/>
            <a:ext cx="0" cy="62299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82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602CAA-ABBB-410E-94A7-3AEA00EE3C83}"/>
              </a:ext>
            </a:extLst>
          </p:cNvPr>
          <p:cNvSpPr>
            <a:spLocks noGrp="1"/>
          </p:cNvSpPr>
          <p:nvPr>
            <p:ph type="title"/>
          </p:nvPr>
        </p:nvSpPr>
        <p:spPr/>
        <p:txBody>
          <a:bodyPr/>
          <a:lstStyle/>
          <a:p>
            <a:r>
              <a:rPr lang="zh-TW" altLang="en-US" dirty="0"/>
              <a:t>表</a:t>
            </a:r>
            <a:r>
              <a:rPr lang="en-US" altLang="zh-TW" dirty="0"/>
              <a:t>7-2 </a:t>
            </a:r>
            <a:r>
              <a:rPr lang="zh-TW" altLang="en-US" dirty="0"/>
              <a:t>學校學生輔導資料表</a:t>
            </a:r>
          </a:p>
        </p:txBody>
      </p:sp>
      <p:sp>
        <p:nvSpPr>
          <p:cNvPr id="3" name="投影片編號版面配置區 2">
            <a:extLst>
              <a:ext uri="{FF2B5EF4-FFF2-40B4-BE49-F238E27FC236}">
                <a16:creationId xmlns:a16="http://schemas.microsoft.com/office/drawing/2014/main" id="{56E876A9-D5B5-4E7D-A022-BC9C0000FD8B}"/>
              </a:ext>
            </a:extLst>
          </p:cNvPr>
          <p:cNvSpPr>
            <a:spLocks noGrp="1"/>
          </p:cNvSpPr>
          <p:nvPr>
            <p:ph type="sldNum" sz="quarter" idx="12"/>
          </p:nvPr>
        </p:nvSpPr>
        <p:spPr/>
        <p:txBody>
          <a:bodyPr/>
          <a:lstStyle/>
          <a:p>
            <a:fld id="{D4B37BC5-01F3-4DA6-AE9F-6749599A3EE9}" type="slidenum">
              <a:rPr lang="zh-TW" altLang="en-US" smtClean="0"/>
              <a:t>15</a:t>
            </a:fld>
            <a:endParaRPr lang="zh-TW" altLang="en-US"/>
          </a:p>
        </p:txBody>
      </p:sp>
      <p:graphicFrame>
        <p:nvGraphicFramePr>
          <p:cNvPr id="7" name="內容版面配置區 6">
            <a:extLst>
              <a:ext uri="{FF2B5EF4-FFF2-40B4-BE49-F238E27FC236}">
                <a16:creationId xmlns:a16="http://schemas.microsoft.com/office/drawing/2014/main" id="{957DD8CD-EB92-4A03-9221-5EB25C5195F5}"/>
              </a:ext>
            </a:extLst>
          </p:cNvPr>
          <p:cNvGraphicFramePr>
            <a:graphicFrameLocks noGrp="1"/>
          </p:cNvGraphicFramePr>
          <p:nvPr>
            <p:ph sz="quarter" idx="13"/>
            <p:extLst>
              <p:ext uri="{D42A27DB-BD31-4B8C-83A1-F6EECF244321}">
                <p14:modId xmlns:p14="http://schemas.microsoft.com/office/powerpoint/2010/main" val="1814749847"/>
              </p:ext>
            </p:extLst>
          </p:nvPr>
        </p:nvGraphicFramePr>
        <p:xfrm>
          <a:off x="162566" y="884256"/>
          <a:ext cx="11866869" cy="1463040"/>
        </p:xfrm>
        <a:graphic>
          <a:graphicData uri="http://schemas.openxmlformats.org/drawingml/2006/table">
            <a:tbl>
              <a:tblPr>
                <a:tableStyleId>{5C22544A-7EE6-4342-B048-85BDC9FD1C3A}</a:tableStyleId>
              </a:tblPr>
              <a:tblGrid>
                <a:gridCol w="1424130">
                  <a:extLst>
                    <a:ext uri="{9D8B030D-6E8A-4147-A177-3AD203B41FA5}">
                      <a16:colId xmlns:a16="http://schemas.microsoft.com/office/drawing/2014/main" val="2994621984"/>
                    </a:ext>
                  </a:extLst>
                </a:gridCol>
                <a:gridCol w="1424130">
                  <a:extLst>
                    <a:ext uri="{9D8B030D-6E8A-4147-A177-3AD203B41FA5}">
                      <a16:colId xmlns:a16="http://schemas.microsoft.com/office/drawing/2014/main" val="4179740078"/>
                    </a:ext>
                  </a:extLst>
                </a:gridCol>
                <a:gridCol w="1424130">
                  <a:extLst>
                    <a:ext uri="{9D8B030D-6E8A-4147-A177-3AD203B41FA5}">
                      <a16:colId xmlns:a16="http://schemas.microsoft.com/office/drawing/2014/main" val="902373693"/>
                    </a:ext>
                  </a:extLst>
                </a:gridCol>
                <a:gridCol w="1424130">
                  <a:extLst>
                    <a:ext uri="{9D8B030D-6E8A-4147-A177-3AD203B41FA5}">
                      <a16:colId xmlns:a16="http://schemas.microsoft.com/office/drawing/2014/main" val="3838500494"/>
                    </a:ext>
                  </a:extLst>
                </a:gridCol>
                <a:gridCol w="1424130">
                  <a:extLst>
                    <a:ext uri="{9D8B030D-6E8A-4147-A177-3AD203B41FA5}">
                      <a16:colId xmlns:a16="http://schemas.microsoft.com/office/drawing/2014/main" val="1128435431"/>
                    </a:ext>
                  </a:extLst>
                </a:gridCol>
                <a:gridCol w="1424130">
                  <a:extLst>
                    <a:ext uri="{9D8B030D-6E8A-4147-A177-3AD203B41FA5}">
                      <a16:colId xmlns:a16="http://schemas.microsoft.com/office/drawing/2014/main" val="4031552460"/>
                    </a:ext>
                  </a:extLst>
                </a:gridCol>
                <a:gridCol w="1424130">
                  <a:extLst>
                    <a:ext uri="{9D8B030D-6E8A-4147-A177-3AD203B41FA5}">
                      <a16:colId xmlns:a16="http://schemas.microsoft.com/office/drawing/2014/main" val="1701051330"/>
                    </a:ext>
                  </a:extLst>
                </a:gridCol>
                <a:gridCol w="1424130">
                  <a:extLst>
                    <a:ext uri="{9D8B030D-6E8A-4147-A177-3AD203B41FA5}">
                      <a16:colId xmlns:a16="http://schemas.microsoft.com/office/drawing/2014/main" val="73619636"/>
                    </a:ext>
                  </a:extLst>
                </a:gridCol>
                <a:gridCol w="473829">
                  <a:extLst>
                    <a:ext uri="{9D8B030D-6E8A-4147-A177-3AD203B41FA5}">
                      <a16:colId xmlns:a16="http://schemas.microsoft.com/office/drawing/2014/main" val="997350009"/>
                    </a:ext>
                  </a:extLst>
                </a:gridCol>
              </a:tblGrid>
              <a:tr h="179761">
                <a:tc gridSpan="4">
                  <a:txBody>
                    <a:bodyPr/>
                    <a:lstStyle/>
                    <a:p>
                      <a:pPr algn="ctr"/>
                      <a:r>
                        <a:rPr lang="zh-TW" sz="2400" b="1" kern="100" dirty="0">
                          <a:solidFill>
                            <a:srgbClr val="FF0000"/>
                          </a:solidFill>
                          <a:effectLst/>
                        </a:rPr>
                        <a:t>輔導人員數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400" kern="100" dirty="0">
                          <a:solidFill>
                            <a:schemeClr val="tx1"/>
                          </a:solidFill>
                          <a:effectLst/>
                        </a:rPr>
                        <a:t>就業輔導人員數</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r>
                        <a:rPr lang="zh-TW" sz="1600" kern="100" dirty="0">
                          <a:solidFill>
                            <a:schemeClr val="bg1">
                              <a:lumMod val="50000"/>
                            </a:schemeClr>
                          </a:solidFill>
                          <a:effectLst/>
                        </a:rPr>
                        <a:t>輔導學生總數</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169517"/>
                  </a:ext>
                </a:extLst>
              </a:tr>
              <a:tr h="217043">
                <a:tc gridSpan="2">
                  <a:txBody>
                    <a:bodyPr/>
                    <a:lstStyle/>
                    <a:p>
                      <a:pPr algn="ctr"/>
                      <a:r>
                        <a:rPr lang="zh-TW" sz="2400" b="1" kern="100">
                          <a:solidFill>
                            <a:srgbClr val="FF0000"/>
                          </a:solidFill>
                          <a:effectLst/>
                        </a:rPr>
                        <a:t>專任</a:t>
                      </a: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400" b="1" kern="100">
                          <a:solidFill>
                            <a:srgbClr val="FF0000"/>
                          </a:solidFill>
                          <a:effectLst/>
                        </a:rPr>
                        <a:t>兼任</a:t>
                      </a: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400" kern="100" dirty="0">
                          <a:solidFill>
                            <a:schemeClr val="tx1"/>
                          </a:solidFill>
                          <a:effectLst/>
                        </a:rPr>
                        <a:t>專任</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2400" kern="100" dirty="0">
                          <a:solidFill>
                            <a:schemeClr val="tx1"/>
                          </a:solidFill>
                          <a:effectLst/>
                        </a:rPr>
                        <a:t>兼任</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24031610"/>
                  </a:ext>
                </a:extLst>
              </a:tr>
              <a:tr h="362156">
                <a:tc>
                  <a:txBody>
                    <a:bodyPr/>
                    <a:lstStyle/>
                    <a:p>
                      <a:pPr algn="ctr"/>
                      <a:r>
                        <a:rPr lang="zh-TW" sz="2400" b="1" kern="100" dirty="0">
                          <a:solidFill>
                            <a:srgbClr val="FF0000"/>
                          </a:solidFill>
                          <a:effectLst/>
                        </a:rPr>
                        <a:t>具專業</a:t>
                      </a:r>
                      <a:endParaRPr lang="en-US" altLang="zh-TW" sz="2400" b="1" kern="100" dirty="0">
                        <a:solidFill>
                          <a:srgbClr val="FF0000"/>
                        </a:solidFill>
                        <a:effectLst/>
                      </a:endParaRPr>
                    </a:p>
                    <a:p>
                      <a:pPr algn="ctr"/>
                      <a:r>
                        <a:rPr lang="zh-TW" sz="2400" b="1" kern="100" dirty="0">
                          <a:solidFill>
                            <a:srgbClr val="FF0000"/>
                          </a:solidFill>
                          <a:effectLst/>
                        </a:rPr>
                        <a:t>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a:solidFill>
                            <a:srgbClr val="FF0000"/>
                          </a:solidFill>
                          <a:effectLst/>
                        </a:rPr>
                        <a:t>不具有專業證照</a:t>
                      </a: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dirty="0">
                          <a:solidFill>
                            <a:srgbClr val="FF0000"/>
                          </a:solidFill>
                          <a:effectLst/>
                        </a:rPr>
                        <a:t>具專業</a:t>
                      </a:r>
                      <a:endParaRPr lang="en-US" altLang="zh-TW" sz="2400" b="1" kern="100" dirty="0">
                        <a:solidFill>
                          <a:srgbClr val="FF0000"/>
                        </a:solidFill>
                        <a:effectLst/>
                      </a:endParaRPr>
                    </a:p>
                    <a:p>
                      <a:pPr algn="ctr"/>
                      <a:r>
                        <a:rPr lang="zh-TW" sz="2400" b="1" kern="100" dirty="0">
                          <a:solidFill>
                            <a:srgbClr val="FF0000"/>
                          </a:solidFill>
                          <a:effectLst/>
                        </a:rPr>
                        <a:t>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kern="100" dirty="0">
                          <a:solidFill>
                            <a:schemeClr val="tx1"/>
                          </a:solidFill>
                          <a:effectLst/>
                        </a:rPr>
                        <a:t>具專業</a:t>
                      </a:r>
                      <a:endParaRPr lang="en-US" altLang="zh-TW" sz="2400" kern="100" dirty="0">
                        <a:solidFill>
                          <a:schemeClr val="tx1"/>
                        </a:solidFill>
                        <a:effectLst/>
                      </a:endParaRPr>
                    </a:p>
                    <a:p>
                      <a:pPr algn="ctr"/>
                      <a:r>
                        <a:rPr lang="zh-TW" sz="2400" kern="100" dirty="0">
                          <a:solidFill>
                            <a:schemeClr val="tx1"/>
                          </a:solidFill>
                          <a:effectLst/>
                        </a:rPr>
                        <a:t>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a:solidFill>
                            <a:schemeClr val="tx1"/>
                          </a:solidFill>
                          <a:effectLst/>
                        </a:rPr>
                        <a:t>不具有專業證照</a:t>
                      </a:r>
                      <a:endParaRPr lang="zh-TW" sz="240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dirty="0">
                          <a:solidFill>
                            <a:schemeClr val="tx1"/>
                          </a:solidFill>
                          <a:effectLst/>
                        </a:rPr>
                        <a:t>具專業</a:t>
                      </a:r>
                      <a:endParaRPr lang="en-US" altLang="zh-TW" sz="2400" kern="100" dirty="0">
                        <a:solidFill>
                          <a:schemeClr val="tx1"/>
                        </a:solidFill>
                        <a:effectLst/>
                      </a:endParaRPr>
                    </a:p>
                    <a:p>
                      <a:pPr algn="ctr"/>
                      <a:r>
                        <a:rPr lang="zh-TW" sz="2400" kern="100" dirty="0">
                          <a:solidFill>
                            <a:schemeClr val="tx1"/>
                          </a:solidFill>
                          <a:effectLst/>
                        </a:rPr>
                        <a:t>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dirty="0">
                          <a:solidFill>
                            <a:schemeClr val="tx1"/>
                          </a:solidFill>
                          <a:effectLst/>
                        </a:rPr>
                        <a:t>不具有專業證照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600" kern="100" dirty="0">
                          <a:solidFill>
                            <a:schemeClr val="bg1">
                              <a:lumMod val="50000"/>
                            </a:schemeClr>
                          </a:solidFill>
                          <a:effectLst/>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2556050"/>
                  </a:ext>
                </a:extLst>
              </a:tr>
            </a:tbl>
          </a:graphicData>
        </a:graphic>
      </p:graphicFrame>
      <p:sp>
        <p:nvSpPr>
          <p:cNvPr id="6" name="文字版面配置區 5">
            <a:extLst>
              <a:ext uri="{FF2B5EF4-FFF2-40B4-BE49-F238E27FC236}">
                <a16:creationId xmlns:a16="http://schemas.microsoft.com/office/drawing/2014/main" id="{8977432F-E6F0-411D-8D54-CD42D92EEFAE}"/>
              </a:ext>
            </a:extLst>
          </p:cNvPr>
          <p:cNvSpPr>
            <a:spLocks noGrp="1"/>
          </p:cNvSpPr>
          <p:nvPr>
            <p:ph type="body" sz="quarter" idx="15"/>
          </p:nvPr>
        </p:nvSpPr>
        <p:spPr/>
        <p:txBody>
          <a:bodyPr/>
          <a:lstStyle/>
          <a:p>
            <a:r>
              <a:rPr lang="en-US" altLang="zh-TW" dirty="0"/>
              <a:t>11</a:t>
            </a:r>
            <a:endParaRPr lang="zh-TW" altLang="en-US" dirty="0"/>
          </a:p>
        </p:txBody>
      </p:sp>
      <p:sp>
        <p:nvSpPr>
          <p:cNvPr id="8" name="內容版面配置區 4">
            <a:extLst>
              <a:ext uri="{FF2B5EF4-FFF2-40B4-BE49-F238E27FC236}">
                <a16:creationId xmlns:a16="http://schemas.microsoft.com/office/drawing/2014/main" id="{DAFF800B-3372-468B-83B4-EEBD9303DBD9}"/>
              </a:ext>
            </a:extLst>
          </p:cNvPr>
          <p:cNvSpPr>
            <a:spLocks noGrp="1"/>
          </p:cNvSpPr>
          <p:nvPr>
            <p:ph sz="quarter" idx="14"/>
          </p:nvPr>
        </p:nvSpPr>
        <p:spPr>
          <a:xfrm>
            <a:off x="161925" y="2428875"/>
            <a:ext cx="11847513" cy="4429125"/>
          </a:xfrm>
        </p:spPr>
        <p:txBody>
          <a:bodyPr>
            <a:normAutofit fontScale="925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輔導人員數</a:t>
            </a:r>
          </a:p>
          <a:p>
            <a:pPr marL="342874" indent="-342874">
              <a:lnSpc>
                <a:spcPct val="120000"/>
              </a:lnSpc>
              <a:spcBef>
                <a:spcPts val="600"/>
              </a:spcBef>
              <a:buFont typeface="Wingdings" panose="05000000000000000000" pitchFamily="2" charset="2"/>
              <a:buChar char=""/>
              <a:defRPr/>
            </a:pPr>
            <a:r>
              <a:rPr lang="zh-TW" altLang="en-US" dirty="0"/>
              <a:t>請依專、兼職分別填報</a:t>
            </a:r>
            <a:r>
              <a:rPr lang="en-US" altLang="zh-TW" dirty="0"/>
              <a:t>【</a:t>
            </a:r>
            <a:r>
              <a:rPr lang="zh-TW" altLang="en-US" dirty="0"/>
              <a:t>具專業證照；不具專業證照</a:t>
            </a:r>
            <a:r>
              <a:rPr lang="en-US" altLang="zh-TW" dirty="0"/>
              <a:t>】</a:t>
            </a:r>
            <a:r>
              <a:rPr lang="zh-TW" altLang="en-US" dirty="0"/>
              <a:t>之輔導人員數（請以「員額」統計）。</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輔導人員：</a:t>
            </a:r>
            <a:r>
              <a:rPr lang="zh-TW" altLang="en-US" dirty="0"/>
              <a:t>係指學校聘任擔任輔導工作之人員，且其工作內容為協助發展性輔導、介入性輔導或處遇性輔導之三級輔導者，皆可採計，但若為班級導師或協助學生辦理就學貸款、學雜費減免</a:t>
            </a:r>
            <a:r>
              <a:rPr lang="en-US" altLang="zh-TW" dirty="0"/>
              <a:t>…</a:t>
            </a:r>
            <a:r>
              <a:rPr lang="zh-TW" altLang="en-US" dirty="0"/>
              <a:t>等</a:t>
            </a:r>
            <a:r>
              <a:rPr lang="zh-TW" altLang="en-US" b="1" kern="100" dirty="0">
                <a:solidFill>
                  <a:srgbClr val="FF0000"/>
                </a:solidFill>
                <a:latin typeface="微軟正黑體" panose="020B0604030504040204" pitchFamily="34" charset="-120"/>
              </a:rPr>
              <a:t>行政事務人員，則不可採計</a:t>
            </a:r>
            <a:r>
              <a:rPr lang="zh-TW" altLang="en-US" dirty="0"/>
              <a:t>。</a:t>
            </a:r>
          </a:p>
          <a:p>
            <a:pPr marL="342874" indent="-342874">
              <a:lnSpc>
                <a:spcPct val="120000"/>
              </a:lnSpc>
              <a:spcBef>
                <a:spcPts val="600"/>
              </a:spcBef>
              <a:buFont typeface="Wingdings" panose="05000000000000000000" pitchFamily="2" charset="2"/>
              <a:buChar char=""/>
              <a:defRPr/>
            </a:pPr>
            <a:r>
              <a:rPr lang="zh-TW" altLang="en-US" dirty="0"/>
              <a:t>輔導人員若為校內專任教師擔任輔導工作者，請認列為「兼任」輔導人員。</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具專業證照：</a:t>
            </a:r>
            <a:r>
              <a:rPr lang="zh-TW" altLang="en-US" dirty="0"/>
              <a:t>係指經國家考試合格，具有臨床心理師、諮商心理師或社會工作師證書。</a:t>
            </a:r>
          </a:p>
          <a:p>
            <a:pPr marL="342874" indent="-342874">
              <a:lnSpc>
                <a:spcPct val="120000"/>
              </a:lnSpc>
              <a:spcBef>
                <a:spcPts val="600"/>
              </a:spcBef>
              <a:buFont typeface="Wingdings" panose="05000000000000000000" pitchFamily="2" charset="2"/>
              <a:buChar char=""/>
              <a:defRPr/>
            </a:pPr>
            <a:r>
              <a:rPr lang="zh-TW" altLang="en-US" dirty="0"/>
              <a:t>若為</a:t>
            </a:r>
            <a:r>
              <a:rPr lang="zh-TW" altLang="en-US" b="1" kern="100" dirty="0">
                <a:solidFill>
                  <a:srgbClr val="FF0000"/>
                </a:solidFill>
                <a:latin typeface="微軟正黑體" panose="020B0604030504040204" pitchFamily="34" charset="-120"/>
              </a:rPr>
              <a:t>約聘僱之輔導人員其聘期連續達</a:t>
            </a:r>
            <a:r>
              <a:rPr lang="en-US" altLang="zh-TW" b="1" kern="100" dirty="0">
                <a:solidFill>
                  <a:srgbClr val="FF0000"/>
                </a:solidFill>
                <a:latin typeface="微軟正黑體" panose="020B0604030504040204" pitchFamily="34" charset="-120"/>
              </a:rPr>
              <a:t>1</a:t>
            </a:r>
            <a:r>
              <a:rPr lang="zh-TW" altLang="en-US" b="1" kern="100" dirty="0">
                <a:solidFill>
                  <a:srgbClr val="FF0000"/>
                </a:solidFill>
                <a:latin typeface="微軟正黑體" panose="020B0604030504040204" pitchFamily="34" charset="-120"/>
              </a:rPr>
              <a:t>年</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含</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以上，始得列計</a:t>
            </a:r>
            <a:r>
              <a:rPr lang="zh-TW" altLang="en-US" dirty="0"/>
              <a:t>。</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月因應「學務特教司」需求修改定義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3834439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602CAA-ABBB-410E-94A7-3AEA00EE3C83}"/>
              </a:ext>
            </a:extLst>
          </p:cNvPr>
          <p:cNvSpPr>
            <a:spLocks noGrp="1"/>
          </p:cNvSpPr>
          <p:nvPr>
            <p:ph type="title"/>
          </p:nvPr>
        </p:nvSpPr>
        <p:spPr/>
        <p:txBody>
          <a:bodyPr/>
          <a:lstStyle/>
          <a:p>
            <a:r>
              <a:rPr lang="zh-TW" altLang="en-US" dirty="0"/>
              <a:t>表</a:t>
            </a:r>
            <a:r>
              <a:rPr lang="en-US" altLang="zh-TW" dirty="0"/>
              <a:t>7-2 </a:t>
            </a:r>
            <a:r>
              <a:rPr lang="zh-TW" altLang="en-US" dirty="0"/>
              <a:t>學校學生輔導資料表</a:t>
            </a:r>
          </a:p>
        </p:txBody>
      </p:sp>
      <p:sp>
        <p:nvSpPr>
          <p:cNvPr id="3" name="投影片編號版面配置區 2">
            <a:extLst>
              <a:ext uri="{FF2B5EF4-FFF2-40B4-BE49-F238E27FC236}">
                <a16:creationId xmlns:a16="http://schemas.microsoft.com/office/drawing/2014/main" id="{56E876A9-D5B5-4E7D-A022-BC9C0000FD8B}"/>
              </a:ext>
            </a:extLst>
          </p:cNvPr>
          <p:cNvSpPr>
            <a:spLocks noGrp="1"/>
          </p:cNvSpPr>
          <p:nvPr>
            <p:ph type="sldNum" sz="quarter" idx="12"/>
          </p:nvPr>
        </p:nvSpPr>
        <p:spPr/>
        <p:txBody>
          <a:bodyPr/>
          <a:lstStyle/>
          <a:p>
            <a:fld id="{D4B37BC5-01F3-4DA6-AE9F-6749599A3EE9}" type="slidenum">
              <a:rPr lang="zh-TW" altLang="en-US" smtClean="0"/>
              <a:t>16</a:t>
            </a:fld>
            <a:endParaRPr lang="zh-TW" altLang="en-US"/>
          </a:p>
        </p:txBody>
      </p:sp>
      <p:graphicFrame>
        <p:nvGraphicFramePr>
          <p:cNvPr id="7" name="內容版面配置區 6">
            <a:extLst>
              <a:ext uri="{FF2B5EF4-FFF2-40B4-BE49-F238E27FC236}">
                <a16:creationId xmlns:a16="http://schemas.microsoft.com/office/drawing/2014/main" id="{957DD8CD-EB92-4A03-9221-5EB25C5195F5}"/>
              </a:ext>
            </a:extLst>
          </p:cNvPr>
          <p:cNvGraphicFramePr>
            <a:graphicFrameLocks noGrp="1"/>
          </p:cNvGraphicFramePr>
          <p:nvPr>
            <p:ph sz="quarter" idx="13"/>
            <p:extLst>
              <p:ext uri="{D42A27DB-BD31-4B8C-83A1-F6EECF244321}">
                <p14:modId xmlns:p14="http://schemas.microsoft.com/office/powerpoint/2010/main" val="3015830857"/>
              </p:ext>
            </p:extLst>
          </p:nvPr>
        </p:nvGraphicFramePr>
        <p:xfrm>
          <a:off x="162566" y="884256"/>
          <a:ext cx="11866869" cy="1463040"/>
        </p:xfrm>
        <a:graphic>
          <a:graphicData uri="http://schemas.openxmlformats.org/drawingml/2006/table">
            <a:tbl>
              <a:tblPr>
                <a:tableStyleId>{5C22544A-7EE6-4342-B048-85BDC9FD1C3A}</a:tableStyleId>
              </a:tblPr>
              <a:tblGrid>
                <a:gridCol w="1424130">
                  <a:extLst>
                    <a:ext uri="{9D8B030D-6E8A-4147-A177-3AD203B41FA5}">
                      <a16:colId xmlns:a16="http://schemas.microsoft.com/office/drawing/2014/main" val="2994621984"/>
                    </a:ext>
                  </a:extLst>
                </a:gridCol>
                <a:gridCol w="1424130">
                  <a:extLst>
                    <a:ext uri="{9D8B030D-6E8A-4147-A177-3AD203B41FA5}">
                      <a16:colId xmlns:a16="http://schemas.microsoft.com/office/drawing/2014/main" val="4179740078"/>
                    </a:ext>
                  </a:extLst>
                </a:gridCol>
                <a:gridCol w="1424130">
                  <a:extLst>
                    <a:ext uri="{9D8B030D-6E8A-4147-A177-3AD203B41FA5}">
                      <a16:colId xmlns:a16="http://schemas.microsoft.com/office/drawing/2014/main" val="902373693"/>
                    </a:ext>
                  </a:extLst>
                </a:gridCol>
                <a:gridCol w="1424130">
                  <a:extLst>
                    <a:ext uri="{9D8B030D-6E8A-4147-A177-3AD203B41FA5}">
                      <a16:colId xmlns:a16="http://schemas.microsoft.com/office/drawing/2014/main" val="3838500494"/>
                    </a:ext>
                  </a:extLst>
                </a:gridCol>
                <a:gridCol w="1424130">
                  <a:extLst>
                    <a:ext uri="{9D8B030D-6E8A-4147-A177-3AD203B41FA5}">
                      <a16:colId xmlns:a16="http://schemas.microsoft.com/office/drawing/2014/main" val="1128435431"/>
                    </a:ext>
                  </a:extLst>
                </a:gridCol>
                <a:gridCol w="1424130">
                  <a:extLst>
                    <a:ext uri="{9D8B030D-6E8A-4147-A177-3AD203B41FA5}">
                      <a16:colId xmlns:a16="http://schemas.microsoft.com/office/drawing/2014/main" val="4031552460"/>
                    </a:ext>
                  </a:extLst>
                </a:gridCol>
                <a:gridCol w="1424130">
                  <a:extLst>
                    <a:ext uri="{9D8B030D-6E8A-4147-A177-3AD203B41FA5}">
                      <a16:colId xmlns:a16="http://schemas.microsoft.com/office/drawing/2014/main" val="1701051330"/>
                    </a:ext>
                  </a:extLst>
                </a:gridCol>
                <a:gridCol w="1424130">
                  <a:extLst>
                    <a:ext uri="{9D8B030D-6E8A-4147-A177-3AD203B41FA5}">
                      <a16:colId xmlns:a16="http://schemas.microsoft.com/office/drawing/2014/main" val="73619636"/>
                    </a:ext>
                  </a:extLst>
                </a:gridCol>
                <a:gridCol w="473829">
                  <a:extLst>
                    <a:ext uri="{9D8B030D-6E8A-4147-A177-3AD203B41FA5}">
                      <a16:colId xmlns:a16="http://schemas.microsoft.com/office/drawing/2014/main" val="997350009"/>
                    </a:ext>
                  </a:extLst>
                </a:gridCol>
              </a:tblGrid>
              <a:tr h="179761">
                <a:tc gridSpan="4">
                  <a:txBody>
                    <a:bodyPr/>
                    <a:lstStyle/>
                    <a:p>
                      <a:pPr algn="ctr"/>
                      <a:r>
                        <a:rPr lang="zh-TW" sz="2400" kern="100" dirty="0">
                          <a:solidFill>
                            <a:schemeClr val="tx1"/>
                          </a:solidFill>
                          <a:effectLst/>
                        </a:rPr>
                        <a:t>輔導人員數</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algn="ctr"/>
                      <a:r>
                        <a:rPr lang="zh-TW" sz="2400" b="1" kern="100" dirty="0">
                          <a:solidFill>
                            <a:srgbClr val="FF0000"/>
                          </a:solidFill>
                          <a:effectLst/>
                        </a:rPr>
                        <a:t>就業輔導人員數</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a:r>
                        <a:rPr lang="zh-TW" sz="1600" kern="100" dirty="0">
                          <a:solidFill>
                            <a:schemeClr val="bg1">
                              <a:lumMod val="50000"/>
                            </a:schemeClr>
                          </a:solidFill>
                          <a:effectLst/>
                        </a:rPr>
                        <a:t>輔導學生總數</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169517"/>
                  </a:ext>
                </a:extLst>
              </a:tr>
              <a:tr h="217043">
                <a:tc gridSpan="2">
                  <a:txBody>
                    <a:bodyPr/>
                    <a:lstStyle/>
                    <a:p>
                      <a:pPr algn="ctr"/>
                      <a:r>
                        <a:rPr lang="zh-TW" sz="2400" kern="100">
                          <a:solidFill>
                            <a:schemeClr val="tx1"/>
                          </a:solidFill>
                          <a:effectLst/>
                        </a:rPr>
                        <a:t>專任</a:t>
                      </a:r>
                      <a:endParaRPr lang="zh-TW" sz="240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2400" kern="100">
                          <a:solidFill>
                            <a:schemeClr val="tx1"/>
                          </a:solidFill>
                          <a:effectLst/>
                        </a:rPr>
                        <a:t>兼任</a:t>
                      </a:r>
                      <a:endParaRPr lang="zh-TW" sz="240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gridSpan="2">
                  <a:txBody>
                    <a:bodyPr/>
                    <a:lstStyle/>
                    <a:p>
                      <a:pPr algn="ctr"/>
                      <a:r>
                        <a:rPr lang="zh-TW" sz="2400" b="1" kern="100" dirty="0">
                          <a:solidFill>
                            <a:srgbClr val="FF0000"/>
                          </a:solidFill>
                          <a:effectLst/>
                        </a:rPr>
                        <a:t>專任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gridSpan="2">
                  <a:txBody>
                    <a:bodyPr/>
                    <a:lstStyle/>
                    <a:p>
                      <a:pPr algn="ctr"/>
                      <a:r>
                        <a:rPr lang="zh-TW" sz="2400" b="1" kern="100" dirty="0">
                          <a:solidFill>
                            <a:srgbClr val="FF0000"/>
                          </a:solidFill>
                          <a:effectLst/>
                        </a:rPr>
                        <a:t>兼任</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24031610"/>
                  </a:ext>
                </a:extLst>
              </a:tr>
              <a:tr h="362156">
                <a:tc>
                  <a:txBody>
                    <a:bodyPr/>
                    <a:lstStyle/>
                    <a:p>
                      <a:pPr algn="ctr"/>
                      <a:r>
                        <a:rPr lang="zh-TW" sz="2400" kern="100" dirty="0">
                          <a:solidFill>
                            <a:schemeClr val="tx1"/>
                          </a:solidFill>
                          <a:effectLst/>
                        </a:rPr>
                        <a:t>具專業</a:t>
                      </a:r>
                      <a:endParaRPr lang="en-US" altLang="zh-TW" sz="2400" kern="100" dirty="0">
                        <a:solidFill>
                          <a:schemeClr val="tx1"/>
                        </a:solidFill>
                        <a:effectLst/>
                      </a:endParaRPr>
                    </a:p>
                    <a:p>
                      <a:pPr algn="ctr"/>
                      <a:r>
                        <a:rPr lang="zh-TW" sz="2400" kern="100" dirty="0">
                          <a:solidFill>
                            <a:schemeClr val="tx1"/>
                          </a:solidFill>
                          <a:effectLst/>
                        </a:rPr>
                        <a:t>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a:solidFill>
                            <a:schemeClr val="tx1"/>
                          </a:solidFill>
                          <a:effectLst/>
                        </a:rPr>
                        <a:t>不具有專業證照</a:t>
                      </a:r>
                      <a:endParaRPr lang="zh-TW" sz="240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dirty="0">
                          <a:solidFill>
                            <a:schemeClr val="tx1"/>
                          </a:solidFill>
                          <a:effectLst/>
                        </a:rPr>
                        <a:t>具專業</a:t>
                      </a:r>
                      <a:endParaRPr lang="en-US" altLang="zh-TW" sz="2400" kern="100" dirty="0">
                        <a:solidFill>
                          <a:schemeClr val="tx1"/>
                        </a:solidFill>
                        <a:effectLst/>
                      </a:endParaRPr>
                    </a:p>
                    <a:p>
                      <a:pPr algn="ctr"/>
                      <a:r>
                        <a:rPr lang="zh-TW" sz="2400" kern="100" dirty="0">
                          <a:solidFill>
                            <a:schemeClr val="tx1"/>
                          </a:solidFill>
                          <a:effectLst/>
                        </a:rPr>
                        <a:t>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dirty="0">
                          <a:solidFill>
                            <a:schemeClr val="tx1"/>
                          </a:solidFill>
                          <a:effectLst/>
                        </a:rPr>
                        <a:t>不具有專業證照</a:t>
                      </a:r>
                      <a:endParaRPr lang="zh-TW" sz="2400"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b="1" kern="100" dirty="0">
                          <a:solidFill>
                            <a:srgbClr val="FF0000"/>
                          </a:solidFill>
                          <a:effectLst/>
                        </a:rPr>
                        <a:t>具專業</a:t>
                      </a:r>
                      <a:endParaRPr lang="en-US" altLang="zh-TW" sz="2400" b="1" kern="100" dirty="0">
                        <a:solidFill>
                          <a:srgbClr val="FF0000"/>
                        </a:solidFill>
                        <a:effectLst/>
                      </a:endParaRPr>
                    </a:p>
                    <a:p>
                      <a:pPr algn="ctr"/>
                      <a:r>
                        <a:rPr lang="zh-TW" sz="2400" b="1" kern="100" dirty="0">
                          <a:solidFill>
                            <a:srgbClr val="FF0000"/>
                          </a:solidFill>
                          <a:effectLst/>
                        </a:rPr>
                        <a:t>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a:solidFill>
                            <a:srgbClr val="FF0000"/>
                          </a:solidFill>
                          <a:effectLst/>
                        </a:rPr>
                        <a:t>不具有專業證照</a:t>
                      </a: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dirty="0">
                          <a:solidFill>
                            <a:srgbClr val="FF0000"/>
                          </a:solidFill>
                          <a:effectLst/>
                        </a:rPr>
                        <a:t>具專業</a:t>
                      </a:r>
                      <a:endParaRPr lang="en-US" altLang="zh-TW" sz="2400" b="1" kern="100" dirty="0">
                        <a:solidFill>
                          <a:srgbClr val="FF0000"/>
                        </a:solidFill>
                        <a:effectLst/>
                      </a:endParaRPr>
                    </a:p>
                    <a:p>
                      <a:pPr algn="ctr"/>
                      <a:r>
                        <a:rPr lang="zh-TW" sz="2400" b="1" kern="100" dirty="0">
                          <a:solidFill>
                            <a:srgbClr val="FF0000"/>
                          </a:solidFill>
                          <a:effectLst/>
                        </a:rPr>
                        <a:t>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1" kern="100" dirty="0">
                          <a:solidFill>
                            <a:srgbClr val="FF0000"/>
                          </a:solidFill>
                          <a:effectLst/>
                        </a:rPr>
                        <a:t>不具有專業證照</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600" kern="100" dirty="0">
                          <a:solidFill>
                            <a:schemeClr val="bg1">
                              <a:lumMod val="50000"/>
                            </a:schemeClr>
                          </a:solidFill>
                          <a:effectLst/>
                        </a:rPr>
                        <a:t>略</a:t>
                      </a:r>
                      <a:endParaRPr lang="zh-TW" sz="1600" kern="100" dirty="0">
                        <a:solidFill>
                          <a:schemeClr val="bg1">
                            <a:lumMod val="50000"/>
                          </a:schemeClr>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2556050"/>
                  </a:ext>
                </a:extLst>
              </a:tr>
            </a:tbl>
          </a:graphicData>
        </a:graphic>
      </p:graphicFrame>
      <p:sp>
        <p:nvSpPr>
          <p:cNvPr id="6" name="文字版面配置區 5">
            <a:extLst>
              <a:ext uri="{FF2B5EF4-FFF2-40B4-BE49-F238E27FC236}">
                <a16:creationId xmlns:a16="http://schemas.microsoft.com/office/drawing/2014/main" id="{8977432F-E6F0-411D-8D54-CD42D92EEFAE}"/>
              </a:ext>
            </a:extLst>
          </p:cNvPr>
          <p:cNvSpPr>
            <a:spLocks noGrp="1"/>
          </p:cNvSpPr>
          <p:nvPr>
            <p:ph type="body" sz="quarter" idx="15"/>
          </p:nvPr>
        </p:nvSpPr>
        <p:spPr/>
        <p:txBody>
          <a:bodyPr/>
          <a:lstStyle/>
          <a:p>
            <a:r>
              <a:rPr lang="en-US" altLang="zh-TW" dirty="0"/>
              <a:t>11</a:t>
            </a:r>
            <a:endParaRPr lang="zh-TW" altLang="en-US" dirty="0"/>
          </a:p>
        </p:txBody>
      </p:sp>
      <p:sp>
        <p:nvSpPr>
          <p:cNvPr id="8" name="內容版面配置區 4">
            <a:extLst>
              <a:ext uri="{FF2B5EF4-FFF2-40B4-BE49-F238E27FC236}">
                <a16:creationId xmlns:a16="http://schemas.microsoft.com/office/drawing/2014/main" id="{DAFF800B-3372-468B-83B4-EEBD9303DBD9}"/>
              </a:ext>
            </a:extLst>
          </p:cNvPr>
          <p:cNvSpPr>
            <a:spLocks noGrp="1"/>
          </p:cNvSpPr>
          <p:nvPr>
            <p:ph sz="quarter" idx="14"/>
          </p:nvPr>
        </p:nvSpPr>
        <p:spPr>
          <a:xfrm>
            <a:off x="161925" y="2428875"/>
            <a:ext cx="11847513" cy="4429125"/>
          </a:xfrm>
        </p:spPr>
        <p:txBody>
          <a:bodyPr>
            <a:normAutofit fontScale="92500" lnSpcReduction="200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就業輔導人員數</a:t>
            </a:r>
          </a:p>
          <a:p>
            <a:pPr marL="342874" indent="-342874">
              <a:lnSpc>
                <a:spcPct val="120000"/>
              </a:lnSpc>
              <a:spcBef>
                <a:spcPts val="600"/>
              </a:spcBef>
              <a:buFont typeface="Wingdings" panose="05000000000000000000" pitchFamily="2" charset="2"/>
              <a:buChar char=""/>
              <a:defRPr/>
            </a:pPr>
            <a:r>
              <a:rPr lang="zh-TW" altLang="en-US" dirty="0"/>
              <a:t>請依專、兼職分別填報</a:t>
            </a:r>
            <a:r>
              <a:rPr lang="en-US" altLang="zh-TW" dirty="0"/>
              <a:t>【</a:t>
            </a:r>
            <a:r>
              <a:rPr lang="zh-TW" altLang="en-US" dirty="0"/>
              <a:t>具專業證照；不具專業證照</a:t>
            </a:r>
            <a:r>
              <a:rPr lang="en-US" altLang="zh-TW" dirty="0"/>
              <a:t>】</a:t>
            </a:r>
            <a:r>
              <a:rPr lang="zh-TW" altLang="en-US" dirty="0"/>
              <a:t>就業輔導人員數（請以「員額」統計）。</a:t>
            </a:r>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就業輔導人員數：</a:t>
            </a:r>
            <a:r>
              <a:rPr lang="zh-TW" altLang="en-US" dirty="0"/>
              <a:t>請以校內就業輔導室（組）或生涯發展室（組）</a:t>
            </a:r>
            <a:r>
              <a:rPr lang="en-US" altLang="zh-TW" dirty="0"/>
              <a:t>…</a:t>
            </a:r>
            <a:r>
              <a:rPr lang="zh-TW" altLang="en-US" dirty="0"/>
              <a:t>等單位之就業輔導人員為計算基準。</a:t>
            </a:r>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具專業證照：</a:t>
            </a:r>
            <a:r>
              <a:rPr lang="zh-TW" altLang="en-US" dirty="0"/>
              <a:t>係指經國家考試合格，取得諮商輔導、心理及社工等相關專業證照者</a:t>
            </a:r>
            <a:r>
              <a:rPr lang="en-US" altLang="zh-TW" dirty="0"/>
              <a:t>(</a:t>
            </a:r>
            <a:r>
              <a:rPr lang="zh-TW" altLang="en-US" dirty="0"/>
              <a:t>例如就業輔導員乙級證照、心理師證照、社工師證照</a:t>
            </a:r>
            <a:r>
              <a:rPr lang="en-US" altLang="zh-TW" dirty="0"/>
              <a:t>…</a:t>
            </a:r>
            <a:r>
              <a:rPr lang="zh-TW" altLang="en-US" dirty="0"/>
              <a:t>等</a:t>
            </a:r>
            <a:r>
              <a:rPr lang="en-US" altLang="zh-TW" dirty="0"/>
              <a:t>)</a:t>
            </a:r>
            <a:r>
              <a:rPr lang="zh-TW" altLang="en-US" dirty="0"/>
              <a:t>。</a:t>
            </a:r>
          </a:p>
          <a:p>
            <a:pPr marL="342874" indent="-342874">
              <a:lnSpc>
                <a:spcPct val="120000"/>
              </a:lnSpc>
              <a:spcBef>
                <a:spcPts val="600"/>
              </a:spcBef>
              <a:buFont typeface="Wingdings" panose="05000000000000000000" pitchFamily="2" charset="2"/>
              <a:buChar char=""/>
              <a:defRPr/>
            </a:pPr>
            <a:r>
              <a:rPr lang="zh-TW" altLang="en-US" dirty="0"/>
              <a:t>專任教師兼職就業輔導相關工作，請認列為「兼任」就業輔導人員。</a:t>
            </a:r>
          </a:p>
          <a:p>
            <a:pPr marL="342874" indent="-342874">
              <a:lnSpc>
                <a:spcPct val="120000"/>
              </a:lnSpc>
              <a:spcBef>
                <a:spcPts val="600"/>
              </a:spcBef>
              <a:buFont typeface="Wingdings" panose="05000000000000000000" pitchFamily="2" charset="2"/>
              <a:buChar char=""/>
              <a:defRPr/>
            </a:pPr>
            <a:r>
              <a:rPr lang="zh-TW" altLang="en-US" dirty="0"/>
              <a:t>工讀或臨時就業輔導人員，不得認列。</a:t>
            </a:r>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約聘僱就業輔導專職人員聘期連續達</a:t>
            </a:r>
            <a:r>
              <a:rPr lang="en-US" altLang="zh-TW" b="1" dirty="0">
                <a:solidFill>
                  <a:srgbClr val="FF0000"/>
                </a:solidFill>
              </a:rPr>
              <a:t>1</a:t>
            </a:r>
            <a:r>
              <a:rPr lang="zh-TW" altLang="en-US" b="1" dirty="0">
                <a:solidFill>
                  <a:srgbClr val="FF0000"/>
                </a:solidFill>
              </a:rPr>
              <a:t>年</a:t>
            </a:r>
            <a:r>
              <a:rPr lang="en-US" altLang="zh-TW" b="1" dirty="0">
                <a:solidFill>
                  <a:srgbClr val="FF0000"/>
                </a:solidFill>
              </a:rPr>
              <a:t>(</a:t>
            </a:r>
            <a:r>
              <a:rPr lang="zh-TW" altLang="en-US" b="1" dirty="0">
                <a:solidFill>
                  <a:srgbClr val="FF0000"/>
                </a:solidFill>
              </a:rPr>
              <a:t>含</a:t>
            </a:r>
            <a:r>
              <a:rPr lang="en-US" altLang="zh-TW" b="1" dirty="0">
                <a:solidFill>
                  <a:srgbClr val="FF0000"/>
                </a:solidFill>
              </a:rPr>
              <a:t>)</a:t>
            </a:r>
            <a:r>
              <a:rPr lang="zh-TW" altLang="en-US" b="1" dirty="0">
                <a:solidFill>
                  <a:srgbClr val="FF0000"/>
                </a:solidFill>
              </a:rPr>
              <a:t>以上，始得列計</a:t>
            </a:r>
            <a:r>
              <a:rPr lang="zh-TW" altLang="en-US" dirty="0"/>
              <a:t>。</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月因應「學務特教司」需求修改定義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135622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1C2491-FEF2-4493-9C2D-9F2AA32EB34D}"/>
              </a:ext>
            </a:extLst>
          </p:cNvPr>
          <p:cNvSpPr>
            <a:spLocks noGrp="1"/>
          </p:cNvSpPr>
          <p:nvPr>
            <p:ph type="title"/>
          </p:nvPr>
        </p:nvSpPr>
        <p:spPr/>
        <p:txBody>
          <a:bodyPr/>
          <a:lstStyle/>
          <a:p>
            <a:r>
              <a:rPr lang="zh-TW" altLang="en-US" dirty="0"/>
              <a:t>表</a:t>
            </a:r>
            <a:r>
              <a:rPr lang="en-US" altLang="zh-TW" dirty="0"/>
              <a:t>15-3</a:t>
            </a:r>
            <a:r>
              <a:rPr lang="zh-TW" altLang="en-US" dirty="0"/>
              <a:t>境外生獎學金設立情形資料表</a:t>
            </a:r>
          </a:p>
        </p:txBody>
      </p:sp>
      <p:sp>
        <p:nvSpPr>
          <p:cNvPr id="3" name="投影片編號版面配置區 2">
            <a:extLst>
              <a:ext uri="{FF2B5EF4-FFF2-40B4-BE49-F238E27FC236}">
                <a16:creationId xmlns:a16="http://schemas.microsoft.com/office/drawing/2014/main" id="{E178F406-E503-4122-9C2D-73F9D929E344}"/>
              </a:ext>
            </a:extLst>
          </p:cNvPr>
          <p:cNvSpPr>
            <a:spLocks noGrp="1"/>
          </p:cNvSpPr>
          <p:nvPr>
            <p:ph type="sldNum" sz="quarter" idx="12"/>
          </p:nvPr>
        </p:nvSpPr>
        <p:spPr/>
        <p:txBody>
          <a:bodyPr/>
          <a:lstStyle/>
          <a:p>
            <a:fld id="{D4B37BC5-01F3-4DA6-AE9F-6749599A3EE9}" type="slidenum">
              <a:rPr lang="zh-TW" altLang="en-US" smtClean="0"/>
              <a:t>17</a:t>
            </a:fld>
            <a:endParaRPr lang="zh-TW" altLang="en-US"/>
          </a:p>
        </p:txBody>
      </p:sp>
      <p:graphicFrame>
        <p:nvGraphicFramePr>
          <p:cNvPr id="7" name="內容版面配置區 6">
            <a:extLst>
              <a:ext uri="{FF2B5EF4-FFF2-40B4-BE49-F238E27FC236}">
                <a16:creationId xmlns:a16="http://schemas.microsoft.com/office/drawing/2014/main" id="{0636B002-CD02-4566-919E-FA1A2072ED38}"/>
              </a:ext>
            </a:extLst>
          </p:cNvPr>
          <p:cNvGraphicFramePr>
            <a:graphicFrameLocks noGrp="1"/>
          </p:cNvGraphicFramePr>
          <p:nvPr>
            <p:ph sz="quarter" idx="13"/>
            <p:extLst>
              <p:ext uri="{D42A27DB-BD31-4B8C-83A1-F6EECF244321}">
                <p14:modId xmlns:p14="http://schemas.microsoft.com/office/powerpoint/2010/main" val="2705814106"/>
              </p:ext>
            </p:extLst>
          </p:nvPr>
        </p:nvGraphicFramePr>
        <p:xfrm>
          <a:off x="162567" y="924449"/>
          <a:ext cx="11866868" cy="2557243"/>
        </p:xfrm>
        <a:graphic>
          <a:graphicData uri="http://schemas.openxmlformats.org/drawingml/2006/table">
            <a:tbl>
              <a:tblPr>
                <a:tableStyleId>{5C22544A-7EE6-4342-B048-85BDC9FD1C3A}</a:tableStyleId>
              </a:tblPr>
              <a:tblGrid>
                <a:gridCol w="1082259">
                  <a:extLst>
                    <a:ext uri="{9D8B030D-6E8A-4147-A177-3AD203B41FA5}">
                      <a16:colId xmlns:a16="http://schemas.microsoft.com/office/drawing/2014/main" val="2445879403"/>
                    </a:ext>
                  </a:extLst>
                </a:gridCol>
                <a:gridCol w="1377794">
                  <a:extLst>
                    <a:ext uri="{9D8B030D-6E8A-4147-A177-3AD203B41FA5}">
                      <a16:colId xmlns:a16="http://schemas.microsoft.com/office/drawing/2014/main" val="1416371573"/>
                    </a:ext>
                  </a:extLst>
                </a:gridCol>
                <a:gridCol w="1356527">
                  <a:extLst>
                    <a:ext uri="{9D8B030D-6E8A-4147-A177-3AD203B41FA5}">
                      <a16:colId xmlns:a16="http://schemas.microsoft.com/office/drawing/2014/main" val="4126390115"/>
                    </a:ext>
                  </a:extLst>
                </a:gridCol>
                <a:gridCol w="1396721">
                  <a:extLst>
                    <a:ext uri="{9D8B030D-6E8A-4147-A177-3AD203B41FA5}">
                      <a16:colId xmlns:a16="http://schemas.microsoft.com/office/drawing/2014/main" val="2236153320"/>
                    </a:ext>
                  </a:extLst>
                </a:gridCol>
                <a:gridCol w="1286189">
                  <a:extLst>
                    <a:ext uri="{9D8B030D-6E8A-4147-A177-3AD203B41FA5}">
                      <a16:colId xmlns:a16="http://schemas.microsoft.com/office/drawing/2014/main" val="386035829"/>
                    </a:ext>
                  </a:extLst>
                </a:gridCol>
                <a:gridCol w="1517301">
                  <a:extLst>
                    <a:ext uri="{9D8B030D-6E8A-4147-A177-3AD203B41FA5}">
                      <a16:colId xmlns:a16="http://schemas.microsoft.com/office/drawing/2014/main" val="724480267"/>
                    </a:ext>
                  </a:extLst>
                </a:gridCol>
                <a:gridCol w="1115367">
                  <a:extLst>
                    <a:ext uri="{9D8B030D-6E8A-4147-A177-3AD203B41FA5}">
                      <a16:colId xmlns:a16="http://schemas.microsoft.com/office/drawing/2014/main" val="3884990961"/>
                    </a:ext>
                  </a:extLst>
                </a:gridCol>
                <a:gridCol w="2734710">
                  <a:extLst>
                    <a:ext uri="{9D8B030D-6E8A-4147-A177-3AD203B41FA5}">
                      <a16:colId xmlns:a16="http://schemas.microsoft.com/office/drawing/2014/main" val="1902243394"/>
                    </a:ext>
                  </a:extLst>
                </a:gridCol>
              </a:tblGrid>
              <a:tr h="783771">
                <a:tc rowSpan="2">
                  <a:txBody>
                    <a:bodyPr/>
                    <a:lstStyle/>
                    <a:p>
                      <a:pPr algn="ctr"/>
                      <a:r>
                        <a:rPr lang="zh-TW" sz="2400" b="0" kern="100" dirty="0">
                          <a:solidFill>
                            <a:srgbClr val="FF0000"/>
                          </a:solidFill>
                          <a:effectLst/>
                        </a:rPr>
                        <a:t>學年度</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2">
                  <a:txBody>
                    <a:bodyPr/>
                    <a:lstStyle/>
                    <a:p>
                      <a:pPr algn="ctr"/>
                      <a:r>
                        <a:rPr lang="zh-TW" sz="2400" b="0" kern="100">
                          <a:solidFill>
                            <a:srgbClr val="FF0000"/>
                          </a:solidFill>
                          <a:effectLst/>
                        </a:rPr>
                        <a:t>境外生獎助學金</a:t>
                      </a:r>
                      <a:endParaRPr lang="zh-TW" sz="2400" b="0"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rowSpan="2">
                  <a:txBody>
                    <a:bodyPr/>
                    <a:lstStyle/>
                    <a:p>
                      <a:pPr algn="ctr"/>
                      <a:r>
                        <a:rPr lang="zh-TW" sz="2400" b="0" kern="100" dirty="0">
                          <a:solidFill>
                            <a:srgbClr val="FF0000"/>
                          </a:solidFill>
                          <a:effectLst/>
                        </a:rPr>
                        <a:t>獎助內容</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2400" b="0" kern="100" dirty="0">
                          <a:solidFill>
                            <a:srgbClr val="FF0000"/>
                          </a:solidFill>
                          <a:effectLst/>
                        </a:rPr>
                        <a:t>申請資格</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0" kern="100">
                          <a:solidFill>
                            <a:srgbClr val="FF0000"/>
                          </a:solidFill>
                          <a:effectLst/>
                        </a:rPr>
                        <a:t>類型</a:t>
                      </a:r>
                      <a:endParaRPr lang="zh-TW" sz="2400" b="0"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2400" b="0" kern="100" dirty="0">
                          <a:solidFill>
                            <a:srgbClr val="FF0000"/>
                          </a:solidFill>
                          <a:effectLst/>
                        </a:rPr>
                        <a:t>每學年核發次數</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0" kern="100">
                          <a:solidFill>
                            <a:srgbClr val="FF0000"/>
                          </a:solidFill>
                          <a:effectLst/>
                        </a:rPr>
                        <a:t>經費來源 </a:t>
                      </a:r>
                      <a:endParaRPr lang="zh-TW" sz="2400" b="0"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029810220"/>
                  </a:ext>
                </a:extLst>
              </a:tr>
              <a:tr h="1773472">
                <a:tc vMerge="1">
                  <a:txBody>
                    <a:bodyPr/>
                    <a:lstStyle/>
                    <a:p>
                      <a:pPr algn="ct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b="0" kern="100" dirty="0">
                          <a:solidFill>
                            <a:srgbClr val="FF0000"/>
                          </a:solidFill>
                          <a:effectLst/>
                        </a:rPr>
                        <a:t>中文名稱</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2400" b="0" kern="100" dirty="0">
                          <a:solidFill>
                            <a:srgbClr val="FF0000"/>
                          </a:solidFill>
                          <a:effectLst/>
                        </a:rPr>
                        <a:t>英文名稱</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lgn="ct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zh-TW" sz="2400" b="0" kern="100" dirty="0">
                          <a:solidFill>
                            <a:srgbClr val="FF0000"/>
                          </a:solidFill>
                          <a:effectLst/>
                        </a:rPr>
                        <a:t>□獎學金</a:t>
                      </a:r>
                    </a:p>
                    <a:p>
                      <a:pPr algn="just"/>
                      <a:r>
                        <a:rPr lang="zh-TW" sz="2400" b="0" kern="100" dirty="0">
                          <a:solidFill>
                            <a:srgbClr val="FF0000"/>
                          </a:solidFill>
                          <a:effectLst/>
                        </a:rPr>
                        <a:t>□助學金</a:t>
                      </a:r>
                    </a:p>
                    <a:p>
                      <a:pPr algn="just"/>
                      <a:r>
                        <a:rPr lang="zh-TW" sz="2400" b="0" kern="100" dirty="0">
                          <a:solidFill>
                            <a:srgbClr val="FF0000"/>
                          </a:solidFill>
                          <a:effectLst/>
                        </a:rPr>
                        <a:t>□費用減免</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pPr algn="ctr"/>
                      <a:endParaRPr lang="zh-TW" sz="2400" b="1" kern="10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400" b="0" kern="100" dirty="0">
                          <a:solidFill>
                            <a:srgbClr val="FF0000"/>
                          </a:solidFill>
                          <a:effectLst/>
                        </a:rPr>
                        <a:t>□教育部</a:t>
                      </a:r>
                    </a:p>
                    <a:p>
                      <a:r>
                        <a:rPr lang="zh-TW" sz="2400" b="0" kern="100" dirty="0">
                          <a:solidFill>
                            <a:srgbClr val="FF0000"/>
                          </a:solidFill>
                          <a:effectLst/>
                        </a:rPr>
                        <a:t>□外交部</a:t>
                      </a:r>
                    </a:p>
                    <a:p>
                      <a:r>
                        <a:rPr lang="zh-TW" sz="2400" b="0" kern="100" dirty="0">
                          <a:solidFill>
                            <a:srgbClr val="FF0000"/>
                          </a:solidFill>
                          <a:effectLst/>
                        </a:rPr>
                        <a:t>□學校自籌</a:t>
                      </a:r>
                    </a:p>
                    <a:p>
                      <a:r>
                        <a:rPr lang="zh-TW" sz="2400" b="0" kern="100" dirty="0">
                          <a:solidFill>
                            <a:srgbClr val="FF0000"/>
                          </a:solidFill>
                          <a:effectLst/>
                        </a:rPr>
                        <a:t>□其他政府單位補助</a:t>
                      </a:r>
                      <a:endParaRPr lang="zh-TW" sz="2400" b="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17780" marR="177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22675463"/>
                  </a:ext>
                </a:extLst>
              </a:tr>
            </a:tbl>
          </a:graphicData>
        </a:graphic>
      </p:graphicFrame>
      <p:sp>
        <p:nvSpPr>
          <p:cNvPr id="6" name="文字版面配置區 5">
            <a:extLst>
              <a:ext uri="{FF2B5EF4-FFF2-40B4-BE49-F238E27FC236}">
                <a16:creationId xmlns:a16="http://schemas.microsoft.com/office/drawing/2014/main" id="{19C036EC-6650-46D6-B002-48D8561A9E21}"/>
              </a:ext>
            </a:extLst>
          </p:cNvPr>
          <p:cNvSpPr>
            <a:spLocks noGrp="1"/>
          </p:cNvSpPr>
          <p:nvPr>
            <p:ph type="body" sz="quarter" idx="15"/>
          </p:nvPr>
        </p:nvSpPr>
        <p:spPr/>
        <p:txBody>
          <a:bodyPr/>
          <a:lstStyle/>
          <a:p>
            <a:r>
              <a:rPr lang="en-US" altLang="zh-TW" dirty="0"/>
              <a:t>12</a:t>
            </a:r>
            <a:endParaRPr lang="zh-TW" altLang="en-US" dirty="0"/>
          </a:p>
        </p:txBody>
      </p:sp>
      <p:sp>
        <p:nvSpPr>
          <p:cNvPr id="8" name="內容版面配置區 4">
            <a:extLst>
              <a:ext uri="{FF2B5EF4-FFF2-40B4-BE49-F238E27FC236}">
                <a16:creationId xmlns:a16="http://schemas.microsoft.com/office/drawing/2014/main" id="{2D07F5F6-9BE3-4D7B-B0D2-E0FD025AF1DD}"/>
              </a:ext>
            </a:extLst>
          </p:cNvPr>
          <p:cNvSpPr>
            <a:spLocks noGrp="1"/>
          </p:cNvSpPr>
          <p:nvPr>
            <p:ph sz="quarter" idx="14"/>
          </p:nvPr>
        </p:nvSpPr>
        <p:spPr>
          <a:xfrm>
            <a:off x="161925" y="3527425"/>
            <a:ext cx="11847513" cy="3330575"/>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刪除表冊</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endParaRPr lang="zh-TW" altLang="en-US" b="1" kern="100" dirty="0">
              <a:solidFill>
                <a:srgbClr val="FF0000"/>
              </a:solidFill>
              <a:latin typeface="微軟正黑體" panose="020B0604030504040204" pitchFamily="34" charset="-120"/>
            </a:endParaRPr>
          </a:p>
          <a:p>
            <a:pPr marL="342874" indent="-342874">
              <a:lnSpc>
                <a:spcPct val="110000"/>
              </a:lnSpc>
              <a:spcBef>
                <a:spcPts val="600"/>
              </a:spcBef>
              <a:buFont typeface="Wingdings" panose="05000000000000000000" pitchFamily="2" charset="2"/>
              <a:buChar char=""/>
              <a:defRPr/>
            </a:pPr>
            <a:r>
              <a:rPr lang="zh-TW" altLang="en-US" kern="100" dirty="0">
                <a:latin typeface="微軟正黑體" panose="020B0604030504040204" pitchFamily="34" charset="-120"/>
              </a:rPr>
              <a:t>自</a:t>
            </a:r>
            <a:r>
              <a:rPr lang="en-US" altLang="zh-TW" kern="100" dirty="0">
                <a:latin typeface="微軟正黑體" panose="020B0604030504040204" pitchFamily="34" charset="-120"/>
              </a:rPr>
              <a:t>112</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月起，刪除本表。</a:t>
            </a:r>
            <a:endParaRPr lang="en-US" altLang="zh-TW" kern="100" dirty="0">
              <a:latin typeface="微軟正黑體" panose="020B0604030504040204" pitchFamily="34" charset="-120"/>
            </a:endParaRPr>
          </a:p>
          <a:p>
            <a:pPr marL="0" indent="0">
              <a:lnSpc>
                <a:spcPct val="110000"/>
              </a:lnSpc>
              <a:spcBef>
                <a:spcPts val="600"/>
              </a:spcBef>
              <a:buNone/>
              <a:defRPr/>
            </a:pPr>
            <a:endParaRPr lang="en-US" altLang="zh-TW" kern="100" dirty="0">
              <a:latin typeface="微軟正黑體" panose="020B0604030504040204" pitchFamily="34" charset="-120"/>
            </a:endParaRPr>
          </a:p>
          <a:p>
            <a:pPr marL="342874" indent="-342874">
              <a:lnSpc>
                <a:spcPct val="11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10000"/>
              </a:lnSpc>
              <a:spcBef>
                <a:spcPts val="600"/>
              </a:spcBef>
              <a:buFont typeface="Wingdings" panose="05000000000000000000" pitchFamily="2" charset="2"/>
              <a:buChar char=""/>
              <a:defRPr/>
            </a:pPr>
            <a:endParaRPr lang="zh-TW" altLang="en-US" kern="100" dirty="0">
              <a:latin typeface="微軟正黑體" panose="020B0604030504040204" pitchFamily="34" charset="-120"/>
            </a:endParaRPr>
          </a:p>
          <a:p>
            <a:pPr marL="0" indent="0" algn="r">
              <a:lnSpc>
                <a:spcPct val="110000"/>
              </a:lnSpc>
              <a:spcBef>
                <a:spcPts val="600"/>
              </a:spcBef>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03</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刪除表冊</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a:p>
            <a:endParaRPr lang="zh-TW" altLang="en-US" dirty="0"/>
          </a:p>
        </p:txBody>
      </p:sp>
      <p:cxnSp>
        <p:nvCxnSpPr>
          <p:cNvPr id="10" name="直線接點 9">
            <a:extLst>
              <a:ext uri="{FF2B5EF4-FFF2-40B4-BE49-F238E27FC236}">
                <a16:creationId xmlns:a16="http://schemas.microsoft.com/office/drawing/2014/main" id="{C6E366E3-57C1-4B20-9B24-4841117871A6}"/>
              </a:ext>
            </a:extLst>
          </p:cNvPr>
          <p:cNvCxnSpPr/>
          <p:nvPr/>
        </p:nvCxnSpPr>
        <p:spPr>
          <a:xfrm>
            <a:off x="161925" y="934497"/>
            <a:ext cx="11847196" cy="249450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接點 11">
            <a:extLst>
              <a:ext uri="{FF2B5EF4-FFF2-40B4-BE49-F238E27FC236}">
                <a16:creationId xmlns:a16="http://schemas.microsoft.com/office/drawing/2014/main" id="{4E67356D-719D-49CE-9309-E229D30EE5CF}"/>
              </a:ext>
            </a:extLst>
          </p:cNvPr>
          <p:cNvCxnSpPr/>
          <p:nvPr/>
        </p:nvCxnSpPr>
        <p:spPr>
          <a:xfrm flipV="1">
            <a:off x="161925" y="924449"/>
            <a:ext cx="11867508" cy="255724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692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2D6EA5-F4CB-4F99-977A-59679336F41E}"/>
              </a:ext>
            </a:extLst>
          </p:cNvPr>
          <p:cNvSpPr>
            <a:spLocks noGrp="1"/>
          </p:cNvSpPr>
          <p:nvPr>
            <p:ph type="title"/>
          </p:nvPr>
        </p:nvSpPr>
        <p:spPr/>
        <p:txBody>
          <a:bodyPr/>
          <a:lstStyle/>
          <a:p>
            <a:r>
              <a:rPr lang="zh-TW" altLang="en-US" dirty="0"/>
              <a:t>附件一、計劃案類型說明 </a:t>
            </a:r>
            <a:r>
              <a:rPr lang="en-US" altLang="zh-TW" dirty="0"/>
              <a:t>(</a:t>
            </a:r>
            <a:r>
              <a:rPr lang="zh-TW" altLang="en-US" dirty="0"/>
              <a:t>適用表</a:t>
            </a:r>
            <a:r>
              <a:rPr lang="en-US" altLang="zh-TW" dirty="0"/>
              <a:t>1-8</a:t>
            </a:r>
            <a:r>
              <a:rPr lang="zh-TW" altLang="en-US" dirty="0"/>
              <a:t>及表</a:t>
            </a:r>
            <a:r>
              <a:rPr lang="en-US" altLang="zh-TW" dirty="0"/>
              <a:t>6-2)</a:t>
            </a:r>
            <a:endParaRPr lang="zh-TW" altLang="en-US" dirty="0"/>
          </a:p>
        </p:txBody>
      </p:sp>
      <p:sp>
        <p:nvSpPr>
          <p:cNvPr id="3" name="投影片編號版面配置區 2">
            <a:extLst>
              <a:ext uri="{FF2B5EF4-FFF2-40B4-BE49-F238E27FC236}">
                <a16:creationId xmlns:a16="http://schemas.microsoft.com/office/drawing/2014/main" id="{04BFF5BE-757F-4CD7-B17C-952EBE85C9E0}"/>
              </a:ext>
            </a:extLst>
          </p:cNvPr>
          <p:cNvSpPr>
            <a:spLocks noGrp="1"/>
          </p:cNvSpPr>
          <p:nvPr>
            <p:ph type="sldNum" sz="quarter" idx="12"/>
          </p:nvPr>
        </p:nvSpPr>
        <p:spPr/>
        <p:txBody>
          <a:bodyPr/>
          <a:lstStyle/>
          <a:p>
            <a:fld id="{D4B37BC5-01F3-4DA6-AE9F-6749599A3EE9}" type="slidenum">
              <a:rPr lang="zh-TW" altLang="en-US" smtClean="0"/>
              <a:t>18</a:t>
            </a:fld>
            <a:endParaRPr lang="zh-TW" altLang="en-US"/>
          </a:p>
        </p:txBody>
      </p:sp>
      <p:sp>
        <p:nvSpPr>
          <p:cNvPr id="6" name="文字版面配置區 5">
            <a:extLst>
              <a:ext uri="{FF2B5EF4-FFF2-40B4-BE49-F238E27FC236}">
                <a16:creationId xmlns:a16="http://schemas.microsoft.com/office/drawing/2014/main" id="{9CFE6491-5873-408D-B45E-ECD9328EF8CB}"/>
              </a:ext>
            </a:extLst>
          </p:cNvPr>
          <p:cNvSpPr>
            <a:spLocks noGrp="1"/>
          </p:cNvSpPr>
          <p:nvPr>
            <p:ph type="body" sz="quarter" idx="15"/>
          </p:nvPr>
        </p:nvSpPr>
        <p:spPr/>
        <p:txBody>
          <a:bodyPr/>
          <a:lstStyle/>
          <a:p>
            <a:r>
              <a:rPr lang="en-US" altLang="zh-TW" dirty="0"/>
              <a:t>13</a:t>
            </a:r>
            <a:endParaRPr lang="zh-TW" altLang="en-US" dirty="0"/>
          </a:p>
        </p:txBody>
      </p:sp>
      <p:sp>
        <p:nvSpPr>
          <p:cNvPr id="8" name="內容版面配置區 4">
            <a:extLst>
              <a:ext uri="{FF2B5EF4-FFF2-40B4-BE49-F238E27FC236}">
                <a16:creationId xmlns:a16="http://schemas.microsoft.com/office/drawing/2014/main" id="{8346F965-4288-4F24-8F3A-D7B7B7FC16B2}"/>
              </a:ext>
            </a:extLst>
          </p:cNvPr>
          <p:cNvSpPr txBox="1">
            <a:spLocks/>
          </p:cNvSpPr>
          <p:nvPr/>
        </p:nvSpPr>
        <p:spPr>
          <a:xfrm>
            <a:off x="162566" y="800690"/>
            <a:ext cx="11846555" cy="5983569"/>
          </a:xfrm>
          <a:prstGeom prst="rect">
            <a:avLst/>
          </a:prstGeom>
        </p:spPr>
        <p:txBody>
          <a:bodyPr vert="horz" lIns="91440" tIns="45720" rIns="91440" bIns="45720" rtlCol="0" anchor="t">
            <a:normAutofit fontScale="92500" lnSpcReduction="20000"/>
          </a:bodyPr>
          <a:lstStyle>
            <a:lvl1pPr marL="0" indent="0" algn="ctr" defTabSz="914332" rtl="0" eaLnBrk="1" latinLnBrk="0" hangingPunct="1">
              <a:lnSpc>
                <a:spcPct val="100000"/>
              </a:lnSpc>
              <a:spcBef>
                <a:spcPts val="1000"/>
              </a:spcBef>
              <a:buFont typeface="Arial" panose="020B0604020202020204" pitchFamily="34" charset="0"/>
              <a:buNone/>
              <a:defRPr sz="4400" b="1" kern="1200" baseline="0">
                <a:solidFill>
                  <a:srgbClr val="004529"/>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10000"/>
              </a:lnSpc>
              <a:spcBef>
                <a:spcPts val="600"/>
              </a:spcBef>
              <a:defRPr/>
            </a:pPr>
            <a:r>
              <a:rPr lang="en-US" altLang="zh-TW" sz="2400" kern="100" dirty="0">
                <a:solidFill>
                  <a:schemeClr val="tx1"/>
                </a:solidFill>
                <a:latin typeface="微軟正黑體" panose="020B0604030504040204" pitchFamily="34" charset="-120"/>
              </a:rPr>
              <a:t>【</a:t>
            </a:r>
            <a:r>
              <a:rPr lang="zh-TW" altLang="en-US" sz="2400" kern="100" dirty="0">
                <a:solidFill>
                  <a:schemeClr val="tx1"/>
                </a:solidFill>
                <a:latin typeface="微軟正黑體" panose="020B0604030504040204" pitchFamily="34" charset="-120"/>
              </a:rPr>
              <a:t>補充定義</a:t>
            </a:r>
            <a:r>
              <a:rPr lang="en-US" altLang="zh-TW" sz="2400" kern="100" dirty="0">
                <a:solidFill>
                  <a:schemeClr val="tx1"/>
                </a:solidFill>
                <a:latin typeface="微軟正黑體" panose="020B0604030504040204" pitchFamily="34" charset="-120"/>
              </a:rPr>
              <a:t>】</a:t>
            </a:r>
            <a:r>
              <a:rPr lang="zh-TW" altLang="en-US" sz="2400" kern="100" dirty="0">
                <a:solidFill>
                  <a:schemeClr val="tx1"/>
                </a:solidFill>
                <a:latin typeface="微軟正黑體" panose="020B0604030504040204" pitchFamily="34" charset="-120"/>
              </a:rPr>
              <a:t>：</a:t>
            </a:r>
            <a:endParaRPr lang="en-US" altLang="zh-TW" sz="2400" kern="100" dirty="0">
              <a:solidFill>
                <a:schemeClr val="tx1"/>
              </a:solidFill>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endParaRPr lang="en-US" altLang="zh-TW" sz="1800" kern="100" dirty="0">
              <a:latin typeface="微軟正黑體" panose="020B0604030504040204" pitchFamily="34" charset="-120"/>
            </a:endParaRPr>
          </a:p>
          <a:p>
            <a:pPr algn="r">
              <a:lnSpc>
                <a:spcPct val="120000"/>
              </a:lnSpc>
              <a:spcBef>
                <a:spcPts val="600"/>
              </a:spcBef>
              <a:defRPr/>
            </a:pPr>
            <a:r>
              <a:rPr lang="en-US" altLang="zh-TW" sz="1800" b="0" kern="100" dirty="0">
                <a:solidFill>
                  <a:schemeClr val="tx1"/>
                </a:solidFill>
                <a:latin typeface="微軟正黑體" panose="020B0604030504040204" pitchFamily="34" charset="-120"/>
              </a:rPr>
              <a:t>【 112</a:t>
            </a:r>
            <a:r>
              <a:rPr lang="zh-TW" altLang="en-US" sz="1800" b="0" kern="100" dirty="0">
                <a:solidFill>
                  <a:schemeClr val="tx1"/>
                </a:solidFill>
                <a:latin typeface="微軟正黑體" panose="020B0604030504040204" pitchFamily="34" charset="-120"/>
              </a:rPr>
              <a:t>年</a:t>
            </a:r>
            <a:r>
              <a:rPr lang="en-US" altLang="zh-TW" sz="1800" b="0" kern="100" dirty="0">
                <a:solidFill>
                  <a:schemeClr val="tx1"/>
                </a:solidFill>
                <a:latin typeface="微軟正黑體" panose="020B0604030504040204" pitchFamily="34" charset="-120"/>
              </a:rPr>
              <a:t>10</a:t>
            </a:r>
            <a:r>
              <a:rPr lang="zh-TW" altLang="en-US" sz="1800" b="0" kern="100" dirty="0">
                <a:solidFill>
                  <a:schemeClr val="tx1"/>
                </a:solidFill>
                <a:latin typeface="微軟正黑體" panose="020B0604030504040204" pitchFamily="34" charset="-120"/>
              </a:rPr>
              <a:t>月因應「獎補助小組」需求補充定義</a:t>
            </a:r>
            <a:r>
              <a:rPr lang="en-US" altLang="zh-TW" sz="1800" b="0" kern="100" dirty="0">
                <a:solidFill>
                  <a:schemeClr val="tx1"/>
                </a:solidFill>
                <a:latin typeface="微軟正黑體" panose="020B0604030504040204" pitchFamily="34" charset="-120"/>
              </a:rPr>
              <a:t>】</a:t>
            </a:r>
            <a:endParaRPr lang="zh-TW" altLang="en-US" b="0" dirty="0">
              <a:solidFill>
                <a:schemeClr val="tx1"/>
              </a:solidFill>
            </a:endParaRPr>
          </a:p>
        </p:txBody>
      </p:sp>
      <p:graphicFrame>
        <p:nvGraphicFramePr>
          <p:cNvPr id="10" name="表格 9">
            <a:extLst>
              <a:ext uri="{FF2B5EF4-FFF2-40B4-BE49-F238E27FC236}">
                <a16:creationId xmlns:a16="http://schemas.microsoft.com/office/drawing/2014/main" id="{AE003DC3-D3B5-4D70-BD72-CE751666DFB6}"/>
              </a:ext>
            </a:extLst>
          </p:cNvPr>
          <p:cNvGraphicFramePr>
            <a:graphicFrameLocks noGrp="1"/>
          </p:cNvGraphicFramePr>
          <p:nvPr>
            <p:extLst>
              <p:ext uri="{D42A27DB-BD31-4B8C-83A1-F6EECF244321}">
                <p14:modId xmlns:p14="http://schemas.microsoft.com/office/powerpoint/2010/main" val="3032496417"/>
              </p:ext>
            </p:extLst>
          </p:nvPr>
        </p:nvGraphicFramePr>
        <p:xfrm>
          <a:off x="376667" y="1189045"/>
          <a:ext cx="11632454" cy="4876800"/>
        </p:xfrm>
        <a:graphic>
          <a:graphicData uri="http://schemas.openxmlformats.org/drawingml/2006/table">
            <a:tbl>
              <a:tblPr firstRow="1" firstCol="1" lastRow="1" lastCol="1" bandRow="1" bandCol="1">
                <a:tableStyleId>{5C22544A-7EE6-4342-B048-85BDC9FD1C3A}</a:tableStyleId>
              </a:tblPr>
              <a:tblGrid>
                <a:gridCol w="1351649">
                  <a:extLst>
                    <a:ext uri="{9D8B030D-6E8A-4147-A177-3AD203B41FA5}">
                      <a16:colId xmlns:a16="http://schemas.microsoft.com/office/drawing/2014/main" val="2139293021"/>
                    </a:ext>
                  </a:extLst>
                </a:gridCol>
                <a:gridCol w="10280805">
                  <a:extLst>
                    <a:ext uri="{9D8B030D-6E8A-4147-A177-3AD203B41FA5}">
                      <a16:colId xmlns:a16="http://schemas.microsoft.com/office/drawing/2014/main" val="946001441"/>
                    </a:ext>
                  </a:extLst>
                </a:gridCol>
              </a:tblGrid>
              <a:tr h="1150620">
                <a:tc>
                  <a:txBody>
                    <a:bodyPr/>
                    <a:lstStyle/>
                    <a:p>
                      <a:r>
                        <a:rPr lang="zh-TW" sz="2000" b="0" kern="100">
                          <a:solidFill>
                            <a:schemeClr val="tx1"/>
                          </a:solidFill>
                          <a:effectLst/>
                        </a:rPr>
                        <a:t>政府</a:t>
                      </a:r>
                      <a:r>
                        <a:rPr lang="en-US" sz="2000" b="0" kern="100">
                          <a:solidFill>
                            <a:schemeClr val="tx1"/>
                          </a:solidFill>
                          <a:effectLst/>
                        </a:rPr>
                        <a:t>-</a:t>
                      </a:r>
                      <a:r>
                        <a:rPr lang="zh-TW" sz="2000" b="0" kern="100">
                          <a:solidFill>
                            <a:schemeClr val="tx1"/>
                          </a:solidFill>
                          <a:effectLst/>
                        </a:rPr>
                        <a:t>產學計畫</a:t>
                      </a:r>
                      <a:endParaRPr lang="zh-TW" sz="2000" b="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rPr>
                        <a:t>政府部門資助產學合作計畫：計畫屬性須符合下列</a:t>
                      </a:r>
                      <a:r>
                        <a:rPr lang="en-US" sz="2000" b="0" kern="100" dirty="0">
                          <a:solidFill>
                            <a:schemeClr val="tx1"/>
                          </a:solidFill>
                          <a:effectLst/>
                        </a:rPr>
                        <a:t>23</a:t>
                      </a:r>
                      <a:r>
                        <a:rPr lang="zh-TW" sz="2000" b="0" kern="100" dirty="0">
                          <a:solidFill>
                            <a:schemeClr val="tx1"/>
                          </a:solidFill>
                          <a:effectLst/>
                        </a:rPr>
                        <a:t>項條件其中之一，始可填報為政府部門產學合作計畫：</a:t>
                      </a:r>
                    </a:p>
                    <a:p>
                      <a:pPr marL="457200" indent="-457200">
                        <a:buFont typeface="+mj-lt"/>
                        <a:buAutoNum type="arabicPeriod"/>
                      </a:pPr>
                      <a:r>
                        <a:rPr lang="zh-TW" sz="2000" b="0" kern="100" dirty="0">
                          <a:solidFill>
                            <a:schemeClr val="tx1"/>
                          </a:solidFill>
                          <a:effectLst/>
                        </a:rPr>
                        <a:t>該計畫有業界參與且實際進行產業技術</a:t>
                      </a:r>
                      <a:r>
                        <a:rPr lang="en-US" sz="2000" b="0" kern="100" dirty="0">
                          <a:solidFill>
                            <a:schemeClr val="tx1"/>
                          </a:solidFill>
                          <a:effectLst/>
                        </a:rPr>
                        <a:t>(</a:t>
                      </a:r>
                      <a:r>
                        <a:rPr lang="zh-TW" sz="2000" b="0" kern="100" dirty="0">
                          <a:solidFill>
                            <a:schemeClr val="tx1"/>
                          </a:solidFill>
                          <a:effectLst/>
                        </a:rPr>
                        <a:t>包含服務、經營模式創新等廣義的技術類型</a:t>
                      </a:r>
                      <a:r>
                        <a:rPr lang="en-US" sz="2000" b="0" kern="100" dirty="0">
                          <a:solidFill>
                            <a:schemeClr val="tx1"/>
                          </a:solidFill>
                          <a:effectLst/>
                        </a:rPr>
                        <a:t>)</a:t>
                      </a:r>
                      <a:r>
                        <a:rPr lang="zh-TW" sz="2000" b="0" kern="100" dirty="0">
                          <a:solidFill>
                            <a:schemeClr val="tx1"/>
                          </a:solidFill>
                          <a:effectLst/>
                        </a:rPr>
                        <a:t>的研發工作。</a:t>
                      </a:r>
                    </a:p>
                    <a:p>
                      <a:pPr marL="457200" indent="-457200">
                        <a:buFont typeface="+mj-lt"/>
                        <a:buAutoNum type="arabicPeriod"/>
                      </a:pPr>
                      <a:r>
                        <a:rPr lang="zh-TW" sz="2000" b="0" kern="100" dirty="0">
                          <a:solidFill>
                            <a:schemeClr val="tx1"/>
                          </a:solidFill>
                          <a:effectLst/>
                        </a:rPr>
                        <a:t>該計畫無業界參與，為學校提供政府機關所須之技術或服務，該項技術或服務須有專業知識隱含其中，並具有直接促進各類產業發展之效應，為一般社會大眾無法提供之專業技術或服務。</a:t>
                      </a:r>
                    </a:p>
                    <a:p>
                      <a:pPr marL="457200" indent="-457200">
                        <a:buFont typeface="+mj-lt"/>
                        <a:buAutoNum type="arabicPeriod"/>
                      </a:pPr>
                      <a:r>
                        <a:rPr lang="zh-TW" sz="2000" b="0" kern="100" dirty="0">
                          <a:solidFill>
                            <a:schemeClr val="tx1"/>
                          </a:solidFill>
                          <a:effectLst/>
                        </a:rPr>
                        <a:t>有關私立學校財團法人受中央</a:t>
                      </a:r>
                      <a:r>
                        <a:rPr lang="en-US" sz="2000" b="0" kern="100" dirty="0">
                          <a:solidFill>
                            <a:schemeClr val="tx1"/>
                          </a:solidFill>
                          <a:effectLst/>
                        </a:rPr>
                        <a:t>(</a:t>
                      </a:r>
                      <a:r>
                        <a:rPr lang="zh-TW" sz="2000" b="0" kern="100" dirty="0">
                          <a:solidFill>
                            <a:schemeClr val="tx1"/>
                          </a:solidFill>
                          <a:effectLst/>
                        </a:rPr>
                        <a:t>地方</a:t>
                      </a:r>
                      <a:r>
                        <a:rPr lang="en-US" sz="2000" b="0" kern="100" dirty="0">
                          <a:solidFill>
                            <a:schemeClr val="tx1"/>
                          </a:solidFill>
                          <a:effectLst/>
                        </a:rPr>
                        <a:t>)</a:t>
                      </a:r>
                      <a:r>
                        <a:rPr lang="zh-TW" sz="2000" b="0" kern="100" dirty="0">
                          <a:solidFill>
                            <a:schemeClr val="tx1"/>
                          </a:solidFill>
                          <a:effectLst/>
                        </a:rPr>
                        <a:t>機關「委託辦理」非營利幼兒園，得納計學校承接產學合作案。</a:t>
                      </a:r>
                    </a:p>
                    <a:p>
                      <a:pPr marL="457200" indent="-457200">
                        <a:buFont typeface="+mj-lt"/>
                        <a:buAutoNum type="arabicPeriod"/>
                      </a:pPr>
                      <a:r>
                        <a:rPr lang="zh-TW" sz="2000" b="1" kern="100" dirty="0">
                          <a:solidFill>
                            <a:srgbClr val="FF0000"/>
                          </a:solidFill>
                          <a:effectLst/>
                        </a:rPr>
                        <a:t>有關私立學校財團法人受政府機關（構）「委託辦理」職場互助式教保服務中心，得納計學校承接產學合作案。</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682703"/>
                  </a:ext>
                </a:extLst>
              </a:tr>
              <a:tr h="1150620">
                <a:tc>
                  <a:txBody>
                    <a:bodyPr/>
                    <a:lstStyle/>
                    <a:p>
                      <a:r>
                        <a:rPr lang="zh-TW" sz="2000" b="0" kern="100">
                          <a:solidFill>
                            <a:schemeClr val="tx1"/>
                          </a:solidFill>
                          <a:effectLst/>
                        </a:rPr>
                        <a:t>企業產學計畫</a:t>
                      </a:r>
                      <a:r>
                        <a:rPr lang="en-US" sz="2000" b="0" kern="100">
                          <a:solidFill>
                            <a:schemeClr val="tx1"/>
                          </a:solidFill>
                          <a:effectLst/>
                        </a:rPr>
                        <a:t>(</a:t>
                      </a:r>
                      <a:r>
                        <a:rPr lang="zh-TW" sz="2000" b="0" kern="100">
                          <a:solidFill>
                            <a:schemeClr val="tx1"/>
                          </a:solidFill>
                          <a:effectLst/>
                        </a:rPr>
                        <a:t>含公營及私人企業</a:t>
                      </a:r>
                      <a:r>
                        <a:rPr lang="en-US" sz="2000" b="0" kern="100">
                          <a:solidFill>
                            <a:schemeClr val="tx1"/>
                          </a:solidFill>
                          <a:effectLst/>
                        </a:rPr>
                        <a:t>)</a:t>
                      </a:r>
                      <a:endParaRPr lang="zh-TW" sz="2000" b="0"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sz="2000" b="0" kern="100" dirty="0">
                          <a:solidFill>
                            <a:schemeClr val="tx1"/>
                          </a:solidFill>
                          <a:effectLst/>
                        </a:rPr>
                        <a:t>企業部門資助產學合作計畫：係指學校承接產學合作計畫之經費由企業部門資助部分。</a:t>
                      </a:r>
                    </a:p>
                    <a:p>
                      <a:r>
                        <a:rPr lang="zh-TW" sz="2000" b="0" kern="100" dirty="0">
                          <a:solidFill>
                            <a:schemeClr val="tx1"/>
                          </a:solidFill>
                          <a:effectLst/>
                        </a:rPr>
                        <a:t>產學合作計畫係指學校為促進各類產業發展與廠商合作各類研究發展及其應用，包括專題研究、物質交換、檢測檢驗、技術服務、諮詢顧問等。</a:t>
                      </a:r>
                    </a:p>
                    <a:p>
                      <a:r>
                        <a:rPr lang="zh-TW" sz="2000" b="1" kern="100" dirty="0">
                          <a:solidFill>
                            <a:srgbClr val="FF0000"/>
                          </a:solidFill>
                          <a:effectLst/>
                        </a:rPr>
                        <a:t>有關私立學校財團法人受公營公司「委託辦理」職場互助式教保服務中心，得納計學校承接產學合作案。</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2048262"/>
                  </a:ext>
                </a:extLst>
              </a:tr>
            </a:tbl>
          </a:graphicData>
        </a:graphic>
      </p:graphicFrame>
    </p:spTree>
    <p:extLst>
      <p:ext uri="{BB962C8B-B14F-4D97-AF65-F5344CB8AC3E}">
        <p14:creationId xmlns:p14="http://schemas.microsoft.com/office/powerpoint/2010/main" val="73202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7CE526-E14B-45E5-872C-59921375BB0B}"/>
              </a:ext>
            </a:extLst>
          </p:cNvPr>
          <p:cNvSpPr>
            <a:spLocks noGrp="1"/>
          </p:cNvSpPr>
          <p:nvPr>
            <p:ph type="title"/>
          </p:nvPr>
        </p:nvSpPr>
        <p:spPr/>
        <p:txBody>
          <a:bodyPr/>
          <a:lstStyle/>
          <a:p>
            <a:r>
              <a:rPr lang="zh-TW" altLang="en-US" dirty="0"/>
              <a:t>表</a:t>
            </a:r>
            <a:r>
              <a:rPr lang="en-US" altLang="zh-TW" dirty="0"/>
              <a:t>1-1 </a:t>
            </a:r>
            <a:r>
              <a:rPr lang="zh-TW" altLang="en-US" dirty="0"/>
              <a:t>教師基本資料表</a:t>
            </a:r>
          </a:p>
        </p:txBody>
      </p:sp>
      <p:sp>
        <p:nvSpPr>
          <p:cNvPr id="3" name="投影片編號版面配置區 2">
            <a:extLst>
              <a:ext uri="{FF2B5EF4-FFF2-40B4-BE49-F238E27FC236}">
                <a16:creationId xmlns:a16="http://schemas.microsoft.com/office/drawing/2014/main" id="{A25A4871-496F-45D9-8BA8-9003D50B9DA1}"/>
              </a:ext>
            </a:extLst>
          </p:cNvPr>
          <p:cNvSpPr>
            <a:spLocks noGrp="1"/>
          </p:cNvSpPr>
          <p:nvPr>
            <p:ph type="sldNum" sz="quarter" idx="12"/>
          </p:nvPr>
        </p:nvSpPr>
        <p:spPr/>
        <p:txBody>
          <a:bodyPr/>
          <a:lstStyle/>
          <a:p>
            <a:fld id="{D4B37BC5-01F3-4DA6-AE9F-6749599A3EE9}" type="slidenum">
              <a:rPr lang="zh-TW" altLang="en-US" smtClean="0"/>
              <a:t>2</a:t>
            </a:fld>
            <a:endParaRPr lang="zh-TW" altLang="en-US"/>
          </a:p>
        </p:txBody>
      </p:sp>
      <p:sp>
        <p:nvSpPr>
          <p:cNvPr id="6" name="文字版面配置區 5">
            <a:extLst>
              <a:ext uri="{FF2B5EF4-FFF2-40B4-BE49-F238E27FC236}">
                <a16:creationId xmlns:a16="http://schemas.microsoft.com/office/drawing/2014/main" id="{873B6E63-19BC-46EF-879F-67C0CBF4B2A2}"/>
              </a:ext>
            </a:extLst>
          </p:cNvPr>
          <p:cNvSpPr>
            <a:spLocks noGrp="1"/>
          </p:cNvSpPr>
          <p:nvPr>
            <p:ph type="body" sz="quarter" idx="15"/>
          </p:nvPr>
        </p:nvSpPr>
        <p:spPr/>
        <p:txBody>
          <a:bodyPr/>
          <a:lstStyle/>
          <a:p>
            <a:r>
              <a:rPr lang="en-US" altLang="zh-TW" dirty="0"/>
              <a:t>01</a:t>
            </a:r>
            <a:endParaRPr lang="zh-TW" altLang="en-US" dirty="0"/>
          </a:p>
        </p:txBody>
      </p:sp>
      <p:graphicFrame>
        <p:nvGraphicFramePr>
          <p:cNvPr id="5" name="表格 4">
            <a:extLst>
              <a:ext uri="{FF2B5EF4-FFF2-40B4-BE49-F238E27FC236}">
                <a16:creationId xmlns:a16="http://schemas.microsoft.com/office/drawing/2014/main" id="{55E40E66-6BCE-48E4-A0D5-275CC7CB06C9}"/>
              </a:ext>
            </a:extLst>
          </p:cNvPr>
          <p:cNvGraphicFramePr>
            <a:graphicFrameLocks noGrp="1"/>
          </p:cNvGraphicFramePr>
          <p:nvPr>
            <p:extLst>
              <p:ext uri="{D42A27DB-BD31-4B8C-83A1-F6EECF244321}">
                <p14:modId xmlns:p14="http://schemas.microsoft.com/office/powerpoint/2010/main" val="452713383"/>
              </p:ext>
            </p:extLst>
          </p:nvPr>
        </p:nvGraphicFramePr>
        <p:xfrm>
          <a:off x="209549" y="964725"/>
          <a:ext cx="11613600" cy="1864200"/>
        </p:xfrm>
        <a:graphic>
          <a:graphicData uri="http://schemas.openxmlformats.org/drawingml/2006/table">
            <a:tbl>
              <a:tblPr firstRow="1" firstCol="1" lastRow="1" lastCol="1" bandRow="1" bandCol="1">
                <a:tableStyleId>{5C22544A-7EE6-4342-B048-85BDC9FD1C3A}</a:tableStyleId>
              </a:tblPr>
              <a:tblGrid>
                <a:gridCol w="388800">
                  <a:extLst>
                    <a:ext uri="{9D8B030D-6E8A-4147-A177-3AD203B41FA5}">
                      <a16:colId xmlns:a16="http://schemas.microsoft.com/office/drawing/2014/main" val="2077425640"/>
                    </a:ext>
                  </a:extLst>
                </a:gridCol>
                <a:gridCol w="388800">
                  <a:extLst>
                    <a:ext uri="{9D8B030D-6E8A-4147-A177-3AD203B41FA5}">
                      <a16:colId xmlns:a16="http://schemas.microsoft.com/office/drawing/2014/main" val="3019069109"/>
                    </a:ext>
                  </a:extLst>
                </a:gridCol>
                <a:gridCol w="388800">
                  <a:extLst>
                    <a:ext uri="{9D8B030D-6E8A-4147-A177-3AD203B41FA5}">
                      <a16:colId xmlns:a16="http://schemas.microsoft.com/office/drawing/2014/main" val="208702507"/>
                    </a:ext>
                  </a:extLst>
                </a:gridCol>
                <a:gridCol w="388800">
                  <a:extLst>
                    <a:ext uri="{9D8B030D-6E8A-4147-A177-3AD203B41FA5}">
                      <a16:colId xmlns:a16="http://schemas.microsoft.com/office/drawing/2014/main" val="3853423848"/>
                    </a:ext>
                  </a:extLst>
                </a:gridCol>
                <a:gridCol w="388800">
                  <a:extLst>
                    <a:ext uri="{9D8B030D-6E8A-4147-A177-3AD203B41FA5}">
                      <a16:colId xmlns:a16="http://schemas.microsoft.com/office/drawing/2014/main" val="1081053037"/>
                    </a:ext>
                  </a:extLst>
                </a:gridCol>
                <a:gridCol w="388800">
                  <a:extLst>
                    <a:ext uri="{9D8B030D-6E8A-4147-A177-3AD203B41FA5}">
                      <a16:colId xmlns:a16="http://schemas.microsoft.com/office/drawing/2014/main" val="1739939013"/>
                    </a:ext>
                  </a:extLst>
                </a:gridCol>
                <a:gridCol w="388800">
                  <a:extLst>
                    <a:ext uri="{9D8B030D-6E8A-4147-A177-3AD203B41FA5}">
                      <a16:colId xmlns:a16="http://schemas.microsoft.com/office/drawing/2014/main" val="3695462478"/>
                    </a:ext>
                  </a:extLst>
                </a:gridCol>
                <a:gridCol w="388800">
                  <a:extLst>
                    <a:ext uri="{9D8B030D-6E8A-4147-A177-3AD203B41FA5}">
                      <a16:colId xmlns:a16="http://schemas.microsoft.com/office/drawing/2014/main" val="3564681289"/>
                    </a:ext>
                  </a:extLst>
                </a:gridCol>
                <a:gridCol w="388800">
                  <a:extLst>
                    <a:ext uri="{9D8B030D-6E8A-4147-A177-3AD203B41FA5}">
                      <a16:colId xmlns:a16="http://schemas.microsoft.com/office/drawing/2014/main" val="3506914770"/>
                    </a:ext>
                  </a:extLst>
                </a:gridCol>
                <a:gridCol w="388800">
                  <a:extLst>
                    <a:ext uri="{9D8B030D-6E8A-4147-A177-3AD203B41FA5}">
                      <a16:colId xmlns:a16="http://schemas.microsoft.com/office/drawing/2014/main" val="4190677181"/>
                    </a:ext>
                  </a:extLst>
                </a:gridCol>
                <a:gridCol w="388800">
                  <a:extLst>
                    <a:ext uri="{9D8B030D-6E8A-4147-A177-3AD203B41FA5}">
                      <a16:colId xmlns:a16="http://schemas.microsoft.com/office/drawing/2014/main" val="1036246065"/>
                    </a:ext>
                  </a:extLst>
                </a:gridCol>
                <a:gridCol w="388800">
                  <a:extLst>
                    <a:ext uri="{9D8B030D-6E8A-4147-A177-3AD203B41FA5}">
                      <a16:colId xmlns:a16="http://schemas.microsoft.com/office/drawing/2014/main" val="3271135642"/>
                    </a:ext>
                  </a:extLst>
                </a:gridCol>
                <a:gridCol w="388800">
                  <a:extLst>
                    <a:ext uri="{9D8B030D-6E8A-4147-A177-3AD203B41FA5}">
                      <a16:colId xmlns:a16="http://schemas.microsoft.com/office/drawing/2014/main" val="1533126178"/>
                    </a:ext>
                  </a:extLst>
                </a:gridCol>
                <a:gridCol w="388800">
                  <a:extLst>
                    <a:ext uri="{9D8B030D-6E8A-4147-A177-3AD203B41FA5}">
                      <a16:colId xmlns:a16="http://schemas.microsoft.com/office/drawing/2014/main" val="2278280284"/>
                    </a:ext>
                  </a:extLst>
                </a:gridCol>
                <a:gridCol w="388800">
                  <a:extLst>
                    <a:ext uri="{9D8B030D-6E8A-4147-A177-3AD203B41FA5}">
                      <a16:colId xmlns:a16="http://schemas.microsoft.com/office/drawing/2014/main" val="2229839994"/>
                    </a:ext>
                  </a:extLst>
                </a:gridCol>
                <a:gridCol w="576000">
                  <a:extLst>
                    <a:ext uri="{9D8B030D-6E8A-4147-A177-3AD203B41FA5}">
                      <a16:colId xmlns:a16="http://schemas.microsoft.com/office/drawing/2014/main" val="340106592"/>
                    </a:ext>
                  </a:extLst>
                </a:gridCol>
                <a:gridCol w="1080000">
                  <a:extLst>
                    <a:ext uri="{9D8B030D-6E8A-4147-A177-3AD203B41FA5}">
                      <a16:colId xmlns:a16="http://schemas.microsoft.com/office/drawing/2014/main" val="294842830"/>
                    </a:ext>
                  </a:extLst>
                </a:gridCol>
                <a:gridCol w="576000">
                  <a:extLst>
                    <a:ext uri="{9D8B030D-6E8A-4147-A177-3AD203B41FA5}">
                      <a16:colId xmlns:a16="http://schemas.microsoft.com/office/drawing/2014/main" val="1593961601"/>
                    </a:ext>
                  </a:extLst>
                </a:gridCol>
                <a:gridCol w="576000">
                  <a:extLst>
                    <a:ext uri="{9D8B030D-6E8A-4147-A177-3AD203B41FA5}">
                      <a16:colId xmlns:a16="http://schemas.microsoft.com/office/drawing/2014/main" val="403589009"/>
                    </a:ext>
                  </a:extLst>
                </a:gridCol>
                <a:gridCol w="756000">
                  <a:extLst>
                    <a:ext uri="{9D8B030D-6E8A-4147-A177-3AD203B41FA5}">
                      <a16:colId xmlns:a16="http://schemas.microsoft.com/office/drawing/2014/main" val="1901855955"/>
                    </a:ext>
                  </a:extLst>
                </a:gridCol>
                <a:gridCol w="1440000">
                  <a:extLst>
                    <a:ext uri="{9D8B030D-6E8A-4147-A177-3AD203B41FA5}">
                      <a16:colId xmlns:a16="http://schemas.microsoft.com/office/drawing/2014/main" val="3558613349"/>
                    </a:ext>
                  </a:extLst>
                </a:gridCol>
                <a:gridCol w="388800">
                  <a:extLst>
                    <a:ext uri="{9D8B030D-6E8A-4147-A177-3AD203B41FA5}">
                      <a16:colId xmlns:a16="http://schemas.microsoft.com/office/drawing/2014/main" val="4222897949"/>
                    </a:ext>
                  </a:extLst>
                </a:gridCol>
                <a:gridCol w="388800">
                  <a:extLst>
                    <a:ext uri="{9D8B030D-6E8A-4147-A177-3AD203B41FA5}">
                      <a16:colId xmlns:a16="http://schemas.microsoft.com/office/drawing/2014/main" val="167611391"/>
                    </a:ext>
                  </a:extLst>
                </a:gridCol>
              </a:tblGrid>
              <a:tr h="220796">
                <a:tc gridSpan="14">
                  <a:txBody>
                    <a:bodyPr/>
                    <a:lstStyle/>
                    <a:p>
                      <a:pPr algn="ct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基本資料</a:t>
                      </a:r>
                      <a:endParaRPr lang="zh-TW" sz="16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是否第一次擔任專任助理教授</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2400" b="0" kern="800" dirty="0">
                          <a:solidFill>
                            <a:schemeClr val="tx1"/>
                          </a:solidFill>
                          <a:effectLst/>
                          <a:latin typeface="微軟正黑體" panose="020B0604030504040204" pitchFamily="34" charset="-120"/>
                          <a:ea typeface="微軟正黑體" panose="020B0604030504040204" pitchFamily="34" charset="-120"/>
                          <a:cs typeface="+mn-cs"/>
                        </a:rPr>
                        <a:t>是否為護理專業教師</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lnSpc>
                          <a:spcPct val="100000"/>
                        </a:lnSpc>
                        <a:spcAft>
                          <a:spcPts val="0"/>
                        </a:spcAft>
                      </a:pPr>
                      <a:r>
                        <a:rPr lang="zh-TW" altLang="en-US"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mn-cs"/>
                        </a:rPr>
                        <a:t>兼任教師是否具本（全）職工作者</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mn-cs"/>
                        </a:rPr>
                        <a:t>專任教師是否為退休再任之教師</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l">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專任教師是否為符合本部專案計畫核准者</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2400" b="0" kern="800" dirty="0">
                          <a:solidFill>
                            <a:schemeClr val="tx1"/>
                          </a:solidFill>
                          <a:effectLst/>
                          <a:latin typeface="微軟正黑體" panose="020B0604030504040204" pitchFamily="34" charset="-120"/>
                          <a:ea typeface="微軟正黑體" panose="020B0604030504040204" pitchFamily="34" charset="-120"/>
                          <a:cs typeface="+mn-cs"/>
                        </a:rPr>
                        <a:t>專任教師是否符合私立學校法第</a:t>
                      </a:r>
                      <a:r>
                        <a:rPr lang="en-US" sz="2400" b="0" kern="800" dirty="0">
                          <a:solidFill>
                            <a:schemeClr val="tx1"/>
                          </a:solidFill>
                          <a:effectLst/>
                          <a:latin typeface="微軟正黑體" panose="020B0604030504040204" pitchFamily="34" charset="-120"/>
                          <a:ea typeface="微軟正黑體" panose="020B0604030504040204" pitchFamily="34" charset="-120"/>
                          <a:cs typeface="+mn-cs"/>
                        </a:rPr>
                        <a:t>57</a:t>
                      </a:r>
                      <a:r>
                        <a:rPr lang="zh-TW" altLang="en-US" sz="2400" b="0" kern="800" dirty="0">
                          <a:solidFill>
                            <a:schemeClr val="tx1"/>
                          </a:solidFill>
                          <a:effectLst/>
                          <a:latin typeface="微軟正黑體" panose="020B0604030504040204" pitchFamily="34" charset="-120"/>
                          <a:ea typeface="微軟正黑體" panose="020B0604030504040204" pitchFamily="34" charset="-120"/>
                          <a:cs typeface="+mn-cs"/>
                        </a:rPr>
                        <a:t>條聘任者</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印領清冊頁碼</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431527"/>
                  </a:ext>
                </a:extLst>
              </a:tr>
              <a:tr h="1620360">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b="0" kern="8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主聘系所</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身分識別種類</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身分識別號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國籍</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2400" b="0" strike="sngStrike" kern="800" dirty="0">
                          <a:solidFill>
                            <a:srgbClr val="FF0000"/>
                          </a:solidFill>
                          <a:effectLst/>
                          <a:latin typeface="微軟正黑體" panose="020B0604030504040204" pitchFamily="34" charset="-120"/>
                          <a:ea typeface="微軟正黑體" panose="020B0604030504040204" pitchFamily="34" charset="-120"/>
                        </a:rPr>
                        <a:t>中文</a:t>
                      </a:r>
                      <a:r>
                        <a:rPr lang="zh-TW" sz="2400" b="1" kern="800" dirty="0">
                          <a:solidFill>
                            <a:srgbClr val="FF0000"/>
                          </a:solidFill>
                          <a:effectLst/>
                          <a:latin typeface="微軟正黑體" panose="020B0604030504040204" pitchFamily="34" charset="-120"/>
                          <a:ea typeface="微軟正黑體" panose="020B0604030504040204" pitchFamily="34" charset="-120"/>
                        </a:rPr>
                        <a:t>姓名</a:t>
                      </a:r>
                      <a:endParaRPr lang="zh-TW" sz="2400" b="1" kern="8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2400" b="0" strike="sngStrike" kern="800" dirty="0">
                          <a:solidFill>
                            <a:srgbClr val="FF0000"/>
                          </a:solidFill>
                          <a:effectLst/>
                          <a:latin typeface="微軟正黑體" panose="020B0604030504040204" pitchFamily="34" charset="-120"/>
                          <a:ea typeface="微軟正黑體" panose="020B0604030504040204" pitchFamily="34" charset="-120"/>
                        </a:rPr>
                        <a:t>英文姓名</a:t>
                      </a:r>
                      <a:endParaRPr lang="zh-TW" sz="2400" b="0" strike="sngStrike" kern="8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性別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最早到校日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altLang="en-US" sz="2400" b="0" strike="sngStrike" kern="800" dirty="0">
                          <a:solidFill>
                            <a:srgbClr val="FF0000"/>
                          </a:solidFill>
                          <a:effectLst/>
                          <a:latin typeface="微軟正黑體" panose="020B0604030504040204" pitchFamily="34" charset="-120"/>
                          <a:ea typeface="微軟正黑體" panose="020B0604030504040204" pitchFamily="34" charset="-120"/>
                          <a:cs typeface="+mn-cs"/>
                        </a:rPr>
                        <a:t>原任單位</a:t>
                      </a:r>
                    </a:p>
                  </a:txBody>
                  <a:tcPr marL="0" marR="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離職日期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defTabSz="914332" rtl="0" eaLnBrk="1" latinLnBrk="0" hangingPunct="1">
                        <a:spcAft>
                          <a:spcPts val="0"/>
                        </a:spcAft>
                      </a:pPr>
                      <a:r>
                        <a:rPr lang="zh-TW" altLang="en-US" sz="2400" b="0" strike="sngStrike" kern="800" dirty="0">
                          <a:solidFill>
                            <a:srgbClr val="FF0000"/>
                          </a:solidFill>
                          <a:effectLst/>
                          <a:latin typeface="微軟正黑體" panose="020B0604030504040204" pitchFamily="34" charset="-120"/>
                          <a:ea typeface="微軟正黑體" panose="020B0604030504040204" pitchFamily="34" charset="-120"/>
                          <a:cs typeface="+mn-cs"/>
                        </a:rPr>
                        <a:t>新任單位</a:t>
                      </a:r>
                    </a:p>
                  </a:txBody>
                  <a:tcPr marL="0" marR="0" marT="0" marB="0"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479671751"/>
                  </a:ext>
                </a:extLst>
              </a:tr>
            </a:tbl>
          </a:graphicData>
        </a:graphic>
      </p:graphicFrame>
      <p:cxnSp>
        <p:nvCxnSpPr>
          <p:cNvPr id="8" name="直線接點 7">
            <a:extLst>
              <a:ext uri="{FF2B5EF4-FFF2-40B4-BE49-F238E27FC236}">
                <a16:creationId xmlns:a16="http://schemas.microsoft.com/office/drawing/2014/main" id="{C9444835-46C1-4C25-8EEE-2CCC3A4E2B0C}"/>
              </a:ext>
            </a:extLst>
          </p:cNvPr>
          <p:cNvCxnSpPr/>
          <p:nvPr/>
        </p:nvCxnSpPr>
        <p:spPr>
          <a:xfrm>
            <a:off x="2343150" y="1266825"/>
            <a:ext cx="0" cy="6381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5EF04B33-4301-4E73-9DFB-7C79C985F5D7}"/>
              </a:ext>
            </a:extLst>
          </p:cNvPr>
          <p:cNvCxnSpPr>
            <a:cxnSpLocks/>
          </p:cNvCxnSpPr>
          <p:nvPr/>
        </p:nvCxnSpPr>
        <p:spPr>
          <a:xfrm>
            <a:off x="2743200" y="1258650"/>
            <a:ext cx="0" cy="12940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id="{8DC5D582-E8E6-457E-AFE9-9EA01BC896D8}"/>
              </a:ext>
            </a:extLst>
          </p:cNvPr>
          <p:cNvCxnSpPr>
            <a:cxnSpLocks/>
          </p:cNvCxnSpPr>
          <p:nvPr/>
        </p:nvCxnSpPr>
        <p:spPr>
          <a:xfrm>
            <a:off x="4295775" y="1266825"/>
            <a:ext cx="0" cy="12940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7DE9D434-B760-4FE6-83A1-A078DA02BCE3}"/>
              </a:ext>
            </a:extLst>
          </p:cNvPr>
          <p:cNvCxnSpPr>
            <a:cxnSpLocks/>
          </p:cNvCxnSpPr>
          <p:nvPr/>
        </p:nvCxnSpPr>
        <p:spPr>
          <a:xfrm>
            <a:off x="5076825" y="1266825"/>
            <a:ext cx="0" cy="12940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內容版面配置區 3">
            <a:extLst>
              <a:ext uri="{FF2B5EF4-FFF2-40B4-BE49-F238E27FC236}">
                <a16:creationId xmlns:a16="http://schemas.microsoft.com/office/drawing/2014/main" id="{FE9A6396-2324-4020-A7EA-2AC3ED3A1BE7}"/>
              </a:ext>
            </a:extLst>
          </p:cNvPr>
          <p:cNvSpPr txBox="1">
            <a:spLocks/>
          </p:cNvSpPr>
          <p:nvPr/>
        </p:nvSpPr>
        <p:spPr>
          <a:xfrm>
            <a:off x="162565" y="2991217"/>
            <a:ext cx="11846559" cy="3866783"/>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合併欄位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中文姓名、英文姓名</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中英文姓名合併為</a:t>
            </a:r>
            <a:r>
              <a:rPr lang="zh-TW" altLang="en-US" b="1" kern="100" dirty="0">
                <a:solidFill>
                  <a:srgbClr val="FF0000"/>
                </a:solidFill>
                <a:latin typeface="微軟正黑體" panose="020B0604030504040204" pitchFamily="34" charset="-120"/>
              </a:rPr>
              <a:t>姓名</a:t>
            </a:r>
            <a:r>
              <a:rPr lang="zh-TW" altLang="en-US" kern="100" dirty="0">
                <a:latin typeface="微軟正黑體" panose="020B0604030504040204" pitchFamily="34" charset="-120"/>
              </a:rPr>
              <a:t>欄位。</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請填寫該教師身分證明文件上之中文姓名，外籍教師則填報英文姓名。</a:t>
            </a:r>
          </a:p>
          <a:p>
            <a:pPr marL="0" indent="0">
              <a:lnSpc>
                <a:spcPct val="110000"/>
              </a:lnSpc>
              <a:spcBef>
                <a:spcPts val="600"/>
              </a:spcBef>
              <a:buFont typeface="Wingdings" panose="05000000000000000000" pitchFamily="2" charset="2"/>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刪除欄位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原任單位、新任單位</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自</a:t>
            </a:r>
            <a:r>
              <a:rPr lang="en-US" altLang="zh-TW" kern="100" dirty="0">
                <a:latin typeface="微軟正黑體" panose="020B0604030504040204" pitchFamily="34" charset="-120"/>
              </a:rPr>
              <a:t>112</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月起，表</a:t>
            </a:r>
            <a:r>
              <a:rPr lang="en-US" altLang="zh-TW" kern="100" dirty="0">
                <a:latin typeface="微軟正黑體" panose="020B0604030504040204" pitchFamily="34" charset="-120"/>
              </a:rPr>
              <a:t>1-1</a:t>
            </a:r>
            <a:r>
              <a:rPr lang="zh-TW" altLang="en-US" kern="100" dirty="0">
                <a:latin typeface="微軟正黑體" panose="020B0604030504040204" pitchFamily="34" charset="-120"/>
              </a:rPr>
              <a:t>停止收集「原任單位、新任單位」欄位。</a:t>
            </a:r>
            <a:endParaRPr lang="en-US" altLang="zh-TW"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修改欄位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71608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7CE526-E14B-45E5-872C-59921375BB0B}"/>
              </a:ext>
            </a:extLst>
          </p:cNvPr>
          <p:cNvSpPr>
            <a:spLocks noGrp="1"/>
          </p:cNvSpPr>
          <p:nvPr>
            <p:ph type="title"/>
          </p:nvPr>
        </p:nvSpPr>
        <p:spPr/>
        <p:txBody>
          <a:bodyPr/>
          <a:lstStyle/>
          <a:p>
            <a:r>
              <a:rPr lang="zh-TW" altLang="en-US" dirty="0"/>
              <a:t>表</a:t>
            </a:r>
            <a:r>
              <a:rPr lang="en-US" altLang="zh-TW" dirty="0"/>
              <a:t>1-1 </a:t>
            </a:r>
            <a:r>
              <a:rPr lang="zh-TW" altLang="en-US" dirty="0"/>
              <a:t>教師基本資料表</a:t>
            </a:r>
          </a:p>
        </p:txBody>
      </p:sp>
      <p:sp>
        <p:nvSpPr>
          <p:cNvPr id="3" name="投影片編號版面配置區 2">
            <a:extLst>
              <a:ext uri="{FF2B5EF4-FFF2-40B4-BE49-F238E27FC236}">
                <a16:creationId xmlns:a16="http://schemas.microsoft.com/office/drawing/2014/main" id="{A25A4871-496F-45D9-8BA8-9003D50B9DA1}"/>
              </a:ext>
            </a:extLst>
          </p:cNvPr>
          <p:cNvSpPr>
            <a:spLocks noGrp="1"/>
          </p:cNvSpPr>
          <p:nvPr>
            <p:ph type="sldNum" sz="quarter" idx="12"/>
          </p:nvPr>
        </p:nvSpPr>
        <p:spPr/>
        <p:txBody>
          <a:bodyPr/>
          <a:lstStyle/>
          <a:p>
            <a:fld id="{D4B37BC5-01F3-4DA6-AE9F-6749599A3EE9}" type="slidenum">
              <a:rPr lang="zh-TW" altLang="en-US" smtClean="0"/>
              <a:t>3</a:t>
            </a:fld>
            <a:endParaRPr lang="zh-TW" altLang="en-US"/>
          </a:p>
        </p:txBody>
      </p:sp>
      <p:sp>
        <p:nvSpPr>
          <p:cNvPr id="6" name="文字版面配置區 5">
            <a:extLst>
              <a:ext uri="{FF2B5EF4-FFF2-40B4-BE49-F238E27FC236}">
                <a16:creationId xmlns:a16="http://schemas.microsoft.com/office/drawing/2014/main" id="{873B6E63-19BC-46EF-879F-67C0CBF4B2A2}"/>
              </a:ext>
            </a:extLst>
          </p:cNvPr>
          <p:cNvSpPr>
            <a:spLocks noGrp="1"/>
          </p:cNvSpPr>
          <p:nvPr>
            <p:ph type="body" sz="quarter" idx="15"/>
          </p:nvPr>
        </p:nvSpPr>
        <p:spPr/>
        <p:txBody>
          <a:bodyPr/>
          <a:lstStyle/>
          <a:p>
            <a:r>
              <a:rPr lang="en-US" altLang="zh-TW" dirty="0"/>
              <a:t>01</a:t>
            </a:r>
            <a:endParaRPr lang="zh-TW" altLang="en-US" dirty="0"/>
          </a:p>
        </p:txBody>
      </p:sp>
      <p:graphicFrame>
        <p:nvGraphicFramePr>
          <p:cNvPr id="5" name="表格 4">
            <a:extLst>
              <a:ext uri="{FF2B5EF4-FFF2-40B4-BE49-F238E27FC236}">
                <a16:creationId xmlns:a16="http://schemas.microsoft.com/office/drawing/2014/main" id="{55E40E66-6BCE-48E4-A0D5-275CC7CB06C9}"/>
              </a:ext>
            </a:extLst>
          </p:cNvPr>
          <p:cNvGraphicFramePr>
            <a:graphicFrameLocks noGrp="1"/>
          </p:cNvGraphicFramePr>
          <p:nvPr>
            <p:extLst>
              <p:ext uri="{D42A27DB-BD31-4B8C-83A1-F6EECF244321}">
                <p14:modId xmlns:p14="http://schemas.microsoft.com/office/powerpoint/2010/main" val="1431272131"/>
              </p:ext>
            </p:extLst>
          </p:nvPr>
        </p:nvGraphicFramePr>
        <p:xfrm>
          <a:off x="209549" y="964725"/>
          <a:ext cx="11613600" cy="1864200"/>
        </p:xfrm>
        <a:graphic>
          <a:graphicData uri="http://schemas.openxmlformats.org/drawingml/2006/table">
            <a:tbl>
              <a:tblPr firstRow="1" firstCol="1" lastRow="1" lastCol="1" bandRow="1" bandCol="1">
                <a:tableStyleId>{5C22544A-7EE6-4342-B048-85BDC9FD1C3A}</a:tableStyleId>
              </a:tblPr>
              <a:tblGrid>
                <a:gridCol w="388800">
                  <a:extLst>
                    <a:ext uri="{9D8B030D-6E8A-4147-A177-3AD203B41FA5}">
                      <a16:colId xmlns:a16="http://schemas.microsoft.com/office/drawing/2014/main" val="2077425640"/>
                    </a:ext>
                  </a:extLst>
                </a:gridCol>
                <a:gridCol w="388800">
                  <a:extLst>
                    <a:ext uri="{9D8B030D-6E8A-4147-A177-3AD203B41FA5}">
                      <a16:colId xmlns:a16="http://schemas.microsoft.com/office/drawing/2014/main" val="3019069109"/>
                    </a:ext>
                  </a:extLst>
                </a:gridCol>
                <a:gridCol w="388800">
                  <a:extLst>
                    <a:ext uri="{9D8B030D-6E8A-4147-A177-3AD203B41FA5}">
                      <a16:colId xmlns:a16="http://schemas.microsoft.com/office/drawing/2014/main" val="208702507"/>
                    </a:ext>
                  </a:extLst>
                </a:gridCol>
                <a:gridCol w="388800">
                  <a:extLst>
                    <a:ext uri="{9D8B030D-6E8A-4147-A177-3AD203B41FA5}">
                      <a16:colId xmlns:a16="http://schemas.microsoft.com/office/drawing/2014/main" val="3853423848"/>
                    </a:ext>
                  </a:extLst>
                </a:gridCol>
                <a:gridCol w="388800">
                  <a:extLst>
                    <a:ext uri="{9D8B030D-6E8A-4147-A177-3AD203B41FA5}">
                      <a16:colId xmlns:a16="http://schemas.microsoft.com/office/drawing/2014/main" val="1081053037"/>
                    </a:ext>
                  </a:extLst>
                </a:gridCol>
                <a:gridCol w="388800">
                  <a:extLst>
                    <a:ext uri="{9D8B030D-6E8A-4147-A177-3AD203B41FA5}">
                      <a16:colId xmlns:a16="http://schemas.microsoft.com/office/drawing/2014/main" val="1739939013"/>
                    </a:ext>
                  </a:extLst>
                </a:gridCol>
                <a:gridCol w="388800">
                  <a:extLst>
                    <a:ext uri="{9D8B030D-6E8A-4147-A177-3AD203B41FA5}">
                      <a16:colId xmlns:a16="http://schemas.microsoft.com/office/drawing/2014/main" val="3695462478"/>
                    </a:ext>
                  </a:extLst>
                </a:gridCol>
                <a:gridCol w="388800">
                  <a:extLst>
                    <a:ext uri="{9D8B030D-6E8A-4147-A177-3AD203B41FA5}">
                      <a16:colId xmlns:a16="http://schemas.microsoft.com/office/drawing/2014/main" val="3564681289"/>
                    </a:ext>
                  </a:extLst>
                </a:gridCol>
                <a:gridCol w="388800">
                  <a:extLst>
                    <a:ext uri="{9D8B030D-6E8A-4147-A177-3AD203B41FA5}">
                      <a16:colId xmlns:a16="http://schemas.microsoft.com/office/drawing/2014/main" val="3506914770"/>
                    </a:ext>
                  </a:extLst>
                </a:gridCol>
                <a:gridCol w="388800">
                  <a:extLst>
                    <a:ext uri="{9D8B030D-6E8A-4147-A177-3AD203B41FA5}">
                      <a16:colId xmlns:a16="http://schemas.microsoft.com/office/drawing/2014/main" val="4190677181"/>
                    </a:ext>
                  </a:extLst>
                </a:gridCol>
                <a:gridCol w="388800">
                  <a:extLst>
                    <a:ext uri="{9D8B030D-6E8A-4147-A177-3AD203B41FA5}">
                      <a16:colId xmlns:a16="http://schemas.microsoft.com/office/drawing/2014/main" val="1036246065"/>
                    </a:ext>
                  </a:extLst>
                </a:gridCol>
                <a:gridCol w="388800">
                  <a:extLst>
                    <a:ext uri="{9D8B030D-6E8A-4147-A177-3AD203B41FA5}">
                      <a16:colId xmlns:a16="http://schemas.microsoft.com/office/drawing/2014/main" val="3271135642"/>
                    </a:ext>
                  </a:extLst>
                </a:gridCol>
                <a:gridCol w="388800">
                  <a:extLst>
                    <a:ext uri="{9D8B030D-6E8A-4147-A177-3AD203B41FA5}">
                      <a16:colId xmlns:a16="http://schemas.microsoft.com/office/drawing/2014/main" val="1533126178"/>
                    </a:ext>
                  </a:extLst>
                </a:gridCol>
                <a:gridCol w="388800">
                  <a:extLst>
                    <a:ext uri="{9D8B030D-6E8A-4147-A177-3AD203B41FA5}">
                      <a16:colId xmlns:a16="http://schemas.microsoft.com/office/drawing/2014/main" val="2278280284"/>
                    </a:ext>
                  </a:extLst>
                </a:gridCol>
                <a:gridCol w="388800">
                  <a:extLst>
                    <a:ext uri="{9D8B030D-6E8A-4147-A177-3AD203B41FA5}">
                      <a16:colId xmlns:a16="http://schemas.microsoft.com/office/drawing/2014/main" val="2229839994"/>
                    </a:ext>
                  </a:extLst>
                </a:gridCol>
                <a:gridCol w="576000">
                  <a:extLst>
                    <a:ext uri="{9D8B030D-6E8A-4147-A177-3AD203B41FA5}">
                      <a16:colId xmlns:a16="http://schemas.microsoft.com/office/drawing/2014/main" val="340106592"/>
                    </a:ext>
                  </a:extLst>
                </a:gridCol>
                <a:gridCol w="1080000">
                  <a:extLst>
                    <a:ext uri="{9D8B030D-6E8A-4147-A177-3AD203B41FA5}">
                      <a16:colId xmlns:a16="http://schemas.microsoft.com/office/drawing/2014/main" val="294842830"/>
                    </a:ext>
                  </a:extLst>
                </a:gridCol>
                <a:gridCol w="576000">
                  <a:extLst>
                    <a:ext uri="{9D8B030D-6E8A-4147-A177-3AD203B41FA5}">
                      <a16:colId xmlns:a16="http://schemas.microsoft.com/office/drawing/2014/main" val="1593961601"/>
                    </a:ext>
                  </a:extLst>
                </a:gridCol>
                <a:gridCol w="576000">
                  <a:extLst>
                    <a:ext uri="{9D8B030D-6E8A-4147-A177-3AD203B41FA5}">
                      <a16:colId xmlns:a16="http://schemas.microsoft.com/office/drawing/2014/main" val="403589009"/>
                    </a:ext>
                  </a:extLst>
                </a:gridCol>
                <a:gridCol w="756000">
                  <a:extLst>
                    <a:ext uri="{9D8B030D-6E8A-4147-A177-3AD203B41FA5}">
                      <a16:colId xmlns:a16="http://schemas.microsoft.com/office/drawing/2014/main" val="1901855955"/>
                    </a:ext>
                  </a:extLst>
                </a:gridCol>
                <a:gridCol w="1440000">
                  <a:extLst>
                    <a:ext uri="{9D8B030D-6E8A-4147-A177-3AD203B41FA5}">
                      <a16:colId xmlns:a16="http://schemas.microsoft.com/office/drawing/2014/main" val="3558613349"/>
                    </a:ext>
                  </a:extLst>
                </a:gridCol>
                <a:gridCol w="388800">
                  <a:extLst>
                    <a:ext uri="{9D8B030D-6E8A-4147-A177-3AD203B41FA5}">
                      <a16:colId xmlns:a16="http://schemas.microsoft.com/office/drawing/2014/main" val="4222897949"/>
                    </a:ext>
                  </a:extLst>
                </a:gridCol>
                <a:gridCol w="388800">
                  <a:extLst>
                    <a:ext uri="{9D8B030D-6E8A-4147-A177-3AD203B41FA5}">
                      <a16:colId xmlns:a16="http://schemas.microsoft.com/office/drawing/2014/main" val="167611391"/>
                    </a:ext>
                  </a:extLst>
                </a:gridCol>
              </a:tblGrid>
              <a:tr h="220796">
                <a:tc gridSpan="14">
                  <a:txBody>
                    <a:bodyPr/>
                    <a:lstStyle/>
                    <a:p>
                      <a:pPr algn="ct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基本資料</a:t>
                      </a:r>
                      <a:endParaRPr lang="zh-TW" sz="16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是否第一次擔任專任助理教授</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2400" b="1" kern="800" dirty="0">
                          <a:solidFill>
                            <a:srgbClr val="FF0000"/>
                          </a:solidFill>
                          <a:effectLst/>
                          <a:latin typeface="微軟正黑體" panose="020B0604030504040204" pitchFamily="34" charset="-120"/>
                          <a:ea typeface="微軟正黑體" panose="020B0604030504040204" pitchFamily="34" charset="-120"/>
                          <a:cs typeface="+mn-cs"/>
                        </a:rPr>
                        <a:t>是否為護理專業教師</a:t>
                      </a:r>
                    </a:p>
                  </a:txBody>
                  <a:tcPr marL="0" marR="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71755" marR="71755" algn="just" defTabSz="914332" rtl="0" eaLnBrk="1" latinLnBrk="0" hangingPunct="1">
                        <a:lnSpc>
                          <a:spcPct val="100000"/>
                        </a:lnSpc>
                        <a:spcAft>
                          <a:spcPts val="0"/>
                        </a:spcAft>
                      </a:pPr>
                      <a:r>
                        <a:rPr lang="zh-TW" altLang="en-US"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mn-cs"/>
                        </a:rPr>
                        <a:t>兼任教師是否具本（全）職工作者</a:t>
                      </a:r>
                    </a:p>
                  </a:txBody>
                  <a:tcPr marL="0" marR="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mn-cs"/>
                        </a:rPr>
                        <a:t>專任教師是否為退休再任之教師</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l">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專任教師是否為符合本部專案計畫核准者</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defTabSz="914332" rtl="0" eaLnBrk="1" latinLnBrk="0" hangingPunct="1">
                        <a:spcAft>
                          <a:spcPts val="0"/>
                        </a:spcAft>
                      </a:pPr>
                      <a:r>
                        <a:rPr lang="zh-TW" altLang="en-US" sz="2400" b="1" kern="800" dirty="0">
                          <a:solidFill>
                            <a:srgbClr val="FF0000"/>
                          </a:solidFill>
                          <a:effectLst/>
                          <a:latin typeface="微軟正黑體" panose="020B0604030504040204" pitchFamily="34" charset="-120"/>
                          <a:ea typeface="微軟正黑體" panose="020B0604030504040204" pitchFamily="34" charset="-120"/>
                          <a:cs typeface="+mn-cs"/>
                        </a:rPr>
                        <a:t>專任教師是否符合私立學校法第</a:t>
                      </a:r>
                      <a:r>
                        <a:rPr lang="en-US" sz="2400" b="1" kern="800" dirty="0">
                          <a:solidFill>
                            <a:srgbClr val="FF0000"/>
                          </a:solidFill>
                          <a:effectLst/>
                          <a:latin typeface="微軟正黑體" panose="020B0604030504040204" pitchFamily="34" charset="-120"/>
                          <a:ea typeface="微軟正黑體" panose="020B0604030504040204" pitchFamily="34" charset="-120"/>
                          <a:cs typeface="+mn-cs"/>
                        </a:rPr>
                        <a:t>57</a:t>
                      </a:r>
                      <a:r>
                        <a:rPr lang="zh-TW" altLang="en-US" sz="2400" b="1" kern="800" dirty="0">
                          <a:solidFill>
                            <a:srgbClr val="FF0000"/>
                          </a:solidFill>
                          <a:effectLst/>
                          <a:latin typeface="微軟正黑體" panose="020B0604030504040204" pitchFamily="34" charset="-120"/>
                          <a:ea typeface="微軟正黑體" panose="020B0604030504040204" pitchFamily="34" charset="-120"/>
                          <a:cs typeface="+mn-cs"/>
                        </a:rPr>
                        <a:t>條聘任者</a:t>
                      </a:r>
                    </a:p>
                  </a:txBody>
                  <a:tcPr marL="0" marR="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印領清冊頁碼</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71755" marR="71755" algn="just">
                        <a:spcAft>
                          <a:spcPts val="0"/>
                        </a:spcAft>
                      </a:pP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431527"/>
                  </a:ext>
                </a:extLst>
              </a:tr>
              <a:tr h="1620360">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b="0" kern="8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主聘系所</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身分識別種類</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身分識別號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國籍</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2400" b="0" strike="sngStrike" kern="800" dirty="0">
                          <a:solidFill>
                            <a:schemeClr val="tx1"/>
                          </a:solidFill>
                          <a:effectLst/>
                          <a:latin typeface="微軟正黑體" panose="020B0604030504040204" pitchFamily="34" charset="-120"/>
                          <a:ea typeface="微軟正黑體" panose="020B0604030504040204" pitchFamily="34" charset="-120"/>
                        </a:rPr>
                        <a:t>中文</a:t>
                      </a:r>
                      <a:r>
                        <a:rPr lang="zh-TW" sz="2400" b="0" kern="800" dirty="0">
                          <a:solidFill>
                            <a:schemeClr val="tx1"/>
                          </a:solidFill>
                          <a:effectLst/>
                          <a:latin typeface="微軟正黑體" panose="020B0604030504040204" pitchFamily="34" charset="-120"/>
                          <a:ea typeface="微軟正黑體" panose="020B0604030504040204" pitchFamily="34" charset="-120"/>
                        </a:rPr>
                        <a:t>姓名</a:t>
                      </a:r>
                      <a:endParaRPr lang="zh-TW" sz="2400" b="0" kern="8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2400" b="0" strike="sngStrike" kern="800" dirty="0">
                          <a:solidFill>
                            <a:schemeClr val="tx1"/>
                          </a:solidFill>
                          <a:effectLst/>
                          <a:latin typeface="微軟正黑體" panose="020B0604030504040204" pitchFamily="34" charset="-120"/>
                          <a:ea typeface="微軟正黑體" panose="020B0604030504040204" pitchFamily="34" charset="-120"/>
                        </a:rPr>
                        <a:t>英文姓名</a:t>
                      </a:r>
                      <a:endParaRPr lang="zh-TW" sz="2400" b="0" strike="sngStrike" kern="8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性別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最早到校日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altLang="en-US" sz="2400" b="0" strike="sngStrike" kern="800" dirty="0">
                          <a:solidFill>
                            <a:schemeClr val="tx1"/>
                          </a:solidFill>
                          <a:effectLst/>
                          <a:latin typeface="微軟正黑體" panose="020B0604030504040204" pitchFamily="34" charset="-120"/>
                          <a:ea typeface="微軟正黑體" panose="020B0604030504040204" pitchFamily="34" charset="-120"/>
                          <a:cs typeface="+mn-cs"/>
                        </a:rPr>
                        <a:t>原任單位</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離職日期</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defTabSz="914332" rtl="0" eaLnBrk="1" latinLnBrk="0" hangingPunct="1">
                        <a:spcAft>
                          <a:spcPts val="0"/>
                        </a:spcAft>
                      </a:pPr>
                      <a:r>
                        <a:rPr lang="zh-TW" altLang="en-US" sz="2400" b="0" strike="sngStrike" kern="800" dirty="0">
                          <a:solidFill>
                            <a:schemeClr val="tx1"/>
                          </a:solidFill>
                          <a:effectLst/>
                          <a:latin typeface="微軟正黑體" panose="020B0604030504040204" pitchFamily="34" charset="-120"/>
                          <a:ea typeface="微軟正黑體" panose="020B0604030504040204" pitchFamily="34" charset="-120"/>
                          <a:cs typeface="+mn-cs"/>
                        </a:rPr>
                        <a:t>新任單位</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1755" marR="71755" algn="just">
                        <a:spcAft>
                          <a:spcPts val="0"/>
                        </a:spcAft>
                      </a:pPr>
                      <a:r>
                        <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600" b="0" kern="8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479671751"/>
                  </a:ext>
                </a:extLst>
              </a:tr>
            </a:tbl>
          </a:graphicData>
        </a:graphic>
      </p:graphicFrame>
      <p:cxnSp>
        <p:nvCxnSpPr>
          <p:cNvPr id="8" name="直線接點 7">
            <a:extLst>
              <a:ext uri="{FF2B5EF4-FFF2-40B4-BE49-F238E27FC236}">
                <a16:creationId xmlns:a16="http://schemas.microsoft.com/office/drawing/2014/main" id="{C9444835-46C1-4C25-8EEE-2CCC3A4E2B0C}"/>
              </a:ext>
            </a:extLst>
          </p:cNvPr>
          <p:cNvCxnSpPr/>
          <p:nvPr/>
        </p:nvCxnSpPr>
        <p:spPr>
          <a:xfrm>
            <a:off x="2343150" y="1266825"/>
            <a:ext cx="0" cy="6381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5EF04B33-4301-4E73-9DFB-7C79C985F5D7}"/>
              </a:ext>
            </a:extLst>
          </p:cNvPr>
          <p:cNvCxnSpPr>
            <a:cxnSpLocks/>
          </p:cNvCxnSpPr>
          <p:nvPr/>
        </p:nvCxnSpPr>
        <p:spPr>
          <a:xfrm>
            <a:off x="2743200" y="1258650"/>
            <a:ext cx="0" cy="1294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a:extLst>
              <a:ext uri="{FF2B5EF4-FFF2-40B4-BE49-F238E27FC236}">
                <a16:creationId xmlns:a16="http://schemas.microsoft.com/office/drawing/2014/main" id="{8DC5D582-E8E6-457E-AFE9-9EA01BC896D8}"/>
              </a:ext>
            </a:extLst>
          </p:cNvPr>
          <p:cNvCxnSpPr>
            <a:cxnSpLocks/>
          </p:cNvCxnSpPr>
          <p:nvPr/>
        </p:nvCxnSpPr>
        <p:spPr>
          <a:xfrm>
            <a:off x="4295775" y="1266825"/>
            <a:ext cx="0" cy="1294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7DE9D434-B760-4FE6-83A1-A078DA02BCE3}"/>
              </a:ext>
            </a:extLst>
          </p:cNvPr>
          <p:cNvCxnSpPr>
            <a:cxnSpLocks/>
          </p:cNvCxnSpPr>
          <p:nvPr/>
        </p:nvCxnSpPr>
        <p:spPr>
          <a:xfrm>
            <a:off x="5076825" y="1266825"/>
            <a:ext cx="0" cy="1294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內容版面配置區 3">
            <a:extLst>
              <a:ext uri="{FF2B5EF4-FFF2-40B4-BE49-F238E27FC236}">
                <a16:creationId xmlns:a16="http://schemas.microsoft.com/office/drawing/2014/main" id="{FE9A6396-2324-4020-A7EA-2AC3ED3A1BE7}"/>
              </a:ext>
            </a:extLst>
          </p:cNvPr>
          <p:cNvSpPr txBox="1">
            <a:spLocks/>
          </p:cNvSpPr>
          <p:nvPr/>
        </p:nvSpPr>
        <p:spPr>
          <a:xfrm>
            <a:off x="162565" y="2991217"/>
            <a:ext cx="11846559" cy="3866783"/>
          </a:xfrm>
          <a:prstGeom prst="rect">
            <a:avLst/>
          </a:prstGeom>
        </p:spPr>
        <p:txBody>
          <a:bodyPr vert="horz" lIns="91440" tIns="45720" rIns="91440" bIns="45720" rtlCol="0">
            <a:normAutofit fontScale="85000" lnSpcReduction="2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新增欄位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是否為護理專業教師、專任教師是否符合私立學校法第</a:t>
            </a:r>
            <a:r>
              <a:rPr lang="en-US" altLang="zh-TW" b="1" kern="100" dirty="0">
                <a:solidFill>
                  <a:srgbClr val="FF0000"/>
                </a:solidFill>
                <a:latin typeface="微軟正黑體" panose="020B0604030504040204" pitchFamily="34" charset="-120"/>
              </a:rPr>
              <a:t>57</a:t>
            </a:r>
            <a:r>
              <a:rPr lang="zh-TW" altLang="en-US" b="1" kern="100" dirty="0">
                <a:solidFill>
                  <a:srgbClr val="FF0000"/>
                </a:solidFill>
                <a:latin typeface="微軟正黑體" panose="020B0604030504040204" pitchFamily="34" charset="-120"/>
              </a:rPr>
              <a:t>條聘任者</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是否為護理專業教師</a:t>
            </a:r>
            <a:r>
              <a:rPr lang="zh-TW" altLang="en-US" kern="100" dirty="0">
                <a:latin typeface="微軟正黑體" panose="020B0604030504040204" pitchFamily="34" charset="-120"/>
              </a:rPr>
              <a:t>：請填報學校教師</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是、否</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為護理專業教師，</a:t>
            </a:r>
            <a:r>
              <a:rPr lang="zh-TW" altLang="en-US" b="1" kern="100" dirty="0">
                <a:solidFill>
                  <a:srgbClr val="FF0000"/>
                </a:solidFill>
                <a:latin typeface="微軟正黑體" panose="020B0604030504040204" pitchFamily="34" charset="-120"/>
              </a:rPr>
              <a:t>僅專科學校需填報</a:t>
            </a:r>
            <a:r>
              <a:rPr lang="zh-TW" altLang="en-US" kern="100" dirty="0">
                <a:latin typeface="微軟正黑體" panose="020B0604030504040204" pitchFamily="34" charset="-120"/>
              </a:rPr>
              <a:t>此欄。</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「護理專業教師」</a:t>
            </a:r>
            <a:r>
              <a:rPr lang="zh-TW" altLang="en-US" kern="100" dirty="0">
                <a:latin typeface="微軟正黑體" panose="020B0604030504040204" pitchFamily="34" charset="-120"/>
              </a:rPr>
              <a:t>定義為教授護理專業課程（不含生理、藥理、生物統計等基礎學科）之教師，</a:t>
            </a:r>
            <a:r>
              <a:rPr lang="zh-TW" altLang="en-US" b="1" kern="100" dirty="0">
                <a:solidFill>
                  <a:srgbClr val="FF0000"/>
                </a:solidFill>
                <a:latin typeface="微軟正黑體" panose="020B0604030504040204" pitchFamily="34" charset="-120"/>
              </a:rPr>
              <a:t>且需具有護產人員證書</a:t>
            </a:r>
            <a:r>
              <a:rPr lang="zh-TW" altLang="en-US" kern="100" dirty="0">
                <a:latin typeface="微軟正黑體" panose="020B0604030504040204" pitchFamily="34" charset="-120"/>
              </a:rPr>
              <a:t>（如護理師、護士、助產師、助產士等）。</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專任教師是否符合私立學校法第</a:t>
            </a:r>
            <a:r>
              <a:rPr lang="en-US" altLang="zh-TW" b="1" kern="100" dirty="0">
                <a:solidFill>
                  <a:srgbClr val="FF0000"/>
                </a:solidFill>
                <a:latin typeface="微軟正黑體" panose="020B0604030504040204" pitchFamily="34" charset="-120"/>
              </a:rPr>
              <a:t>57</a:t>
            </a:r>
            <a:r>
              <a:rPr lang="zh-TW" altLang="en-US" b="1" kern="100" dirty="0">
                <a:solidFill>
                  <a:srgbClr val="FF0000"/>
                </a:solidFill>
                <a:latin typeface="微軟正黑體" panose="020B0604030504040204" pitchFamily="34" charset="-120"/>
              </a:rPr>
              <a:t>條聘任者</a:t>
            </a:r>
            <a:r>
              <a:rPr lang="zh-TW" altLang="en-US" kern="100" dirty="0">
                <a:latin typeface="微軟正黑體" panose="020B0604030504040204" pitchFamily="34" charset="-120"/>
              </a:rPr>
              <a:t>：請填報學校</a:t>
            </a:r>
            <a:r>
              <a:rPr lang="zh-TW" altLang="en-US" b="1" kern="100" dirty="0">
                <a:solidFill>
                  <a:srgbClr val="FF0000"/>
                </a:solidFill>
                <a:latin typeface="微軟正黑體" panose="020B0604030504040204" pitchFamily="34" charset="-120"/>
              </a:rPr>
              <a:t>專任教師</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是、否</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為符合私立學校法第</a:t>
            </a:r>
            <a:r>
              <a:rPr lang="en-US" altLang="zh-TW" kern="100" dirty="0">
                <a:latin typeface="微軟正黑體" panose="020B0604030504040204" pitchFamily="34" charset="-120"/>
              </a:rPr>
              <a:t>57</a:t>
            </a:r>
            <a:r>
              <a:rPr lang="zh-TW" altLang="en-US" kern="100" dirty="0">
                <a:latin typeface="微軟正黑體" panose="020B0604030504040204" pitchFamily="34" charset="-120"/>
              </a:rPr>
              <a:t>條聘任者。</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不得空白</a:t>
            </a:r>
            <a:r>
              <a:rPr lang="en-US" altLang="zh-TW" kern="100" dirty="0">
                <a:latin typeface="微軟正黑體" panose="020B0604030504040204" pitchFamily="34" charset="-120"/>
              </a:rPr>
              <a:t>)</a:t>
            </a: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符合私立學校法第</a:t>
            </a:r>
            <a:r>
              <a:rPr lang="en-US" altLang="zh-TW" b="1" kern="100" dirty="0">
                <a:solidFill>
                  <a:srgbClr val="FF0000"/>
                </a:solidFill>
                <a:latin typeface="微軟正黑體" panose="020B0604030504040204" pitchFamily="34" charset="-120"/>
              </a:rPr>
              <a:t>57</a:t>
            </a:r>
            <a:r>
              <a:rPr lang="zh-TW" altLang="en-US" b="1" kern="100" dirty="0">
                <a:solidFill>
                  <a:srgbClr val="FF0000"/>
                </a:solidFill>
                <a:latin typeface="微軟正黑體" panose="020B0604030504040204" pitchFamily="34" charset="-120"/>
              </a:rPr>
              <a:t>條聘任者</a:t>
            </a:r>
            <a:r>
              <a:rPr lang="zh-TW" altLang="en-US" kern="100" dirty="0">
                <a:latin typeface="微軟正黑體" panose="020B0604030504040204" pitchFamily="34" charset="-120"/>
              </a:rPr>
              <a:t>：係指學校「專任教師」依「專科以上學校進用</a:t>
            </a:r>
            <a:r>
              <a:rPr lang="zh-TW" altLang="en-US" b="1" kern="100" dirty="0">
                <a:solidFill>
                  <a:srgbClr val="FF0000"/>
                </a:solidFill>
                <a:latin typeface="微軟正黑體" panose="020B0604030504040204" pitchFamily="34" charset="-120"/>
              </a:rPr>
              <a:t>編制外專任教學人員</a:t>
            </a:r>
            <a:r>
              <a:rPr lang="zh-TW" altLang="en-US" kern="100" dirty="0">
                <a:latin typeface="微軟正黑體" panose="020B0604030504040204" pitchFamily="34" charset="-120"/>
              </a:rPr>
              <a:t>實施原則」第</a:t>
            </a:r>
            <a:r>
              <a:rPr lang="en-US" altLang="zh-TW" kern="100" dirty="0">
                <a:latin typeface="微軟正黑體" panose="020B0604030504040204" pitchFamily="34" charset="-120"/>
              </a:rPr>
              <a:t>5</a:t>
            </a:r>
            <a:r>
              <a:rPr lang="zh-TW" altLang="en-US" kern="100" dirty="0">
                <a:latin typeface="微軟正黑體" panose="020B0604030504040204" pitchFamily="34" charset="-120"/>
              </a:rPr>
              <a:t>點第</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款但書「依私立學校法第</a:t>
            </a:r>
            <a:r>
              <a:rPr lang="en-US" altLang="zh-TW" kern="100" dirty="0">
                <a:latin typeface="微軟正黑體" panose="020B0604030504040204" pitchFamily="34" charset="-120"/>
              </a:rPr>
              <a:t>57</a:t>
            </a:r>
            <a:r>
              <a:rPr lang="zh-TW" altLang="en-US" kern="100" dirty="0">
                <a:latin typeface="微軟正黑體" panose="020B0604030504040204" pitchFamily="34" charset="-120"/>
              </a:rPr>
              <a:t>條規定」及大學評鑑辦法第</a:t>
            </a:r>
            <a:r>
              <a:rPr lang="en-US" altLang="zh-TW" kern="100" dirty="0">
                <a:latin typeface="微軟正黑體" panose="020B0604030504040204" pitchFamily="34" charset="-120"/>
              </a:rPr>
              <a:t>9</a:t>
            </a:r>
            <a:r>
              <a:rPr lang="zh-TW" altLang="en-US" kern="100" dirty="0">
                <a:latin typeface="微軟正黑體" panose="020B0604030504040204" pitchFamily="34" charset="-120"/>
              </a:rPr>
              <a:t>條、第</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條等相關規定，函報聘任教師不受聘任年齡限制規定並經本部核定，據以聘任之教師。如勾選</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符合私立學校法第</a:t>
            </a:r>
            <a:r>
              <a:rPr lang="en-US" altLang="zh-TW" kern="100" dirty="0">
                <a:latin typeface="微軟正黑體" panose="020B0604030504040204" pitchFamily="34" charset="-120"/>
              </a:rPr>
              <a:t>57</a:t>
            </a:r>
            <a:r>
              <a:rPr lang="zh-TW" altLang="en-US" kern="100" dirty="0">
                <a:latin typeface="微軟正黑體" panose="020B0604030504040204" pitchFamily="34" charset="-120"/>
              </a:rPr>
              <a:t>條聘任者</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並請填報教育部核定日期及公文文號</a:t>
            </a:r>
            <a:r>
              <a:rPr lang="zh-TW" altLang="en-US" kern="100" dirty="0">
                <a:latin typeface="微軟正黑體" panose="020B0604030504040204" pitchFamily="34" charset="-120"/>
              </a:rPr>
              <a:t>。</a:t>
            </a: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技職司</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新增欄位</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515613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A0681F-8A5F-4BC0-A037-26C1AF9E80CA}"/>
              </a:ext>
            </a:extLst>
          </p:cNvPr>
          <p:cNvSpPr>
            <a:spLocks noGrp="1"/>
          </p:cNvSpPr>
          <p:nvPr>
            <p:ph type="title"/>
          </p:nvPr>
        </p:nvSpPr>
        <p:spPr/>
        <p:txBody>
          <a:bodyPr/>
          <a:lstStyle/>
          <a:p>
            <a:r>
              <a:rPr lang="zh-TW" altLang="en-US" dirty="0"/>
              <a:t>表</a:t>
            </a:r>
            <a:r>
              <a:rPr lang="en-US" altLang="zh-TW" dirty="0"/>
              <a:t>1-5</a:t>
            </a:r>
            <a:r>
              <a:rPr lang="zh-TW" altLang="en-US" dirty="0"/>
              <a:t>教師升等資料表</a:t>
            </a:r>
          </a:p>
        </p:txBody>
      </p:sp>
      <p:sp>
        <p:nvSpPr>
          <p:cNvPr id="3" name="投影片編號版面配置區 2">
            <a:extLst>
              <a:ext uri="{FF2B5EF4-FFF2-40B4-BE49-F238E27FC236}">
                <a16:creationId xmlns:a16="http://schemas.microsoft.com/office/drawing/2014/main" id="{A0E02DD1-2DDA-43C7-9615-DD898ECFB8B1}"/>
              </a:ext>
            </a:extLst>
          </p:cNvPr>
          <p:cNvSpPr>
            <a:spLocks noGrp="1"/>
          </p:cNvSpPr>
          <p:nvPr>
            <p:ph type="sldNum" sz="quarter" idx="12"/>
          </p:nvPr>
        </p:nvSpPr>
        <p:spPr/>
        <p:txBody>
          <a:bodyPr/>
          <a:lstStyle/>
          <a:p>
            <a:fld id="{D4B37BC5-01F3-4DA6-AE9F-6749599A3EE9}" type="slidenum">
              <a:rPr lang="zh-TW" altLang="en-US" smtClean="0"/>
              <a:t>4</a:t>
            </a:fld>
            <a:endParaRPr lang="zh-TW" altLang="en-US"/>
          </a:p>
        </p:txBody>
      </p:sp>
      <p:graphicFrame>
        <p:nvGraphicFramePr>
          <p:cNvPr id="7" name="內容版面配置區 6">
            <a:extLst>
              <a:ext uri="{FF2B5EF4-FFF2-40B4-BE49-F238E27FC236}">
                <a16:creationId xmlns:a16="http://schemas.microsoft.com/office/drawing/2014/main" id="{A31880D4-62F4-443B-BB97-33992167C4E9}"/>
              </a:ext>
            </a:extLst>
          </p:cNvPr>
          <p:cNvGraphicFramePr>
            <a:graphicFrameLocks noGrp="1"/>
          </p:cNvGraphicFramePr>
          <p:nvPr>
            <p:ph sz="quarter" idx="13"/>
            <p:extLst>
              <p:ext uri="{D42A27DB-BD31-4B8C-83A1-F6EECF244321}">
                <p14:modId xmlns:p14="http://schemas.microsoft.com/office/powerpoint/2010/main" val="718327865"/>
              </p:ext>
            </p:extLst>
          </p:nvPr>
        </p:nvGraphicFramePr>
        <p:xfrm>
          <a:off x="162566" y="876300"/>
          <a:ext cx="11846556" cy="2028825"/>
        </p:xfrm>
        <a:graphic>
          <a:graphicData uri="http://schemas.openxmlformats.org/drawingml/2006/table">
            <a:tbl>
              <a:tblPr firstRow="1" firstCol="1" lastRow="1" lastCol="1" bandRow="1" bandCol="1">
                <a:tableStyleId>{5C22544A-7EE6-4342-B048-85BDC9FD1C3A}</a:tableStyleId>
              </a:tblPr>
              <a:tblGrid>
                <a:gridCol w="1437467">
                  <a:extLst>
                    <a:ext uri="{9D8B030D-6E8A-4147-A177-3AD203B41FA5}">
                      <a16:colId xmlns:a16="http://schemas.microsoft.com/office/drawing/2014/main" val="1322098016"/>
                    </a:ext>
                  </a:extLst>
                </a:gridCol>
                <a:gridCol w="1440058">
                  <a:extLst>
                    <a:ext uri="{9D8B030D-6E8A-4147-A177-3AD203B41FA5}">
                      <a16:colId xmlns:a16="http://schemas.microsoft.com/office/drawing/2014/main" val="1094001537"/>
                    </a:ext>
                  </a:extLst>
                </a:gridCol>
                <a:gridCol w="598176">
                  <a:extLst>
                    <a:ext uri="{9D8B030D-6E8A-4147-A177-3AD203B41FA5}">
                      <a16:colId xmlns:a16="http://schemas.microsoft.com/office/drawing/2014/main" val="859226247"/>
                    </a:ext>
                  </a:extLst>
                </a:gridCol>
                <a:gridCol w="598176">
                  <a:extLst>
                    <a:ext uri="{9D8B030D-6E8A-4147-A177-3AD203B41FA5}">
                      <a16:colId xmlns:a16="http://schemas.microsoft.com/office/drawing/2014/main" val="4150298777"/>
                    </a:ext>
                  </a:extLst>
                </a:gridCol>
                <a:gridCol w="1021357">
                  <a:extLst>
                    <a:ext uri="{9D8B030D-6E8A-4147-A177-3AD203B41FA5}">
                      <a16:colId xmlns:a16="http://schemas.microsoft.com/office/drawing/2014/main" val="2448762173"/>
                    </a:ext>
                  </a:extLst>
                </a:gridCol>
                <a:gridCol w="1133475">
                  <a:extLst>
                    <a:ext uri="{9D8B030D-6E8A-4147-A177-3AD203B41FA5}">
                      <a16:colId xmlns:a16="http://schemas.microsoft.com/office/drawing/2014/main" val="624848181"/>
                    </a:ext>
                  </a:extLst>
                </a:gridCol>
                <a:gridCol w="1085850">
                  <a:extLst>
                    <a:ext uri="{9D8B030D-6E8A-4147-A177-3AD203B41FA5}">
                      <a16:colId xmlns:a16="http://schemas.microsoft.com/office/drawing/2014/main" val="1276774110"/>
                    </a:ext>
                  </a:extLst>
                </a:gridCol>
                <a:gridCol w="2131041">
                  <a:extLst>
                    <a:ext uri="{9D8B030D-6E8A-4147-A177-3AD203B41FA5}">
                      <a16:colId xmlns:a16="http://schemas.microsoft.com/office/drawing/2014/main" val="462716019"/>
                    </a:ext>
                  </a:extLst>
                </a:gridCol>
                <a:gridCol w="1225083">
                  <a:extLst>
                    <a:ext uri="{9D8B030D-6E8A-4147-A177-3AD203B41FA5}">
                      <a16:colId xmlns:a16="http://schemas.microsoft.com/office/drawing/2014/main" val="3195661782"/>
                    </a:ext>
                  </a:extLst>
                </a:gridCol>
                <a:gridCol w="1175873">
                  <a:extLst>
                    <a:ext uri="{9D8B030D-6E8A-4147-A177-3AD203B41FA5}">
                      <a16:colId xmlns:a16="http://schemas.microsoft.com/office/drawing/2014/main" val="4088500002"/>
                    </a:ext>
                  </a:extLst>
                </a:gridCol>
              </a:tblGrid>
              <a:tr h="2028825">
                <a:tc>
                  <a:txBody>
                    <a:bodyPr/>
                    <a:lstStyle/>
                    <a:p>
                      <a:pPr algn="ct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b="0" kern="10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是否為教育部全部授權自審學校</a:t>
                      </a:r>
                      <a:endParaRPr lang="zh-TW" sz="16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系所</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教師</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升等等級</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rPr>
                        <a:t>升等類型</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100">
                          <a:solidFill>
                            <a:schemeClr val="bg1">
                              <a:lumMod val="50000"/>
                            </a:schemeClr>
                          </a:solidFill>
                          <a:effectLst/>
                          <a:latin typeface="微軟正黑體" panose="020B0604030504040204" pitchFamily="34" charset="-120"/>
                          <a:ea typeface="微軟正黑體" panose="020B0604030504040204" pitchFamily="34" charset="-120"/>
                        </a:rPr>
                        <a:t>升等狀態</a:t>
                      </a:r>
                      <a:endParaRPr lang="zh-TW" sz="16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2400" b="0" strike="sngStrike" kern="100" dirty="0">
                          <a:solidFill>
                            <a:srgbClr val="FF0000"/>
                          </a:solidFill>
                          <a:effectLst/>
                          <a:latin typeface="微軟正黑體" panose="020B0604030504040204" pitchFamily="34" charset="-120"/>
                          <a:ea typeface="微軟正黑體" panose="020B0604030504040204" pitchFamily="34" charset="-120"/>
                        </a:rPr>
                        <a:t>學校發文字號</a:t>
                      </a:r>
                      <a:r>
                        <a:rPr lang="en-US" sz="2400" b="0" strike="sngStrike" kern="100" dirty="0">
                          <a:solidFill>
                            <a:srgbClr val="FF0000"/>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證書字號</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年資起算</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sz="1600" b="0" kern="0" dirty="0">
                          <a:solidFill>
                            <a:schemeClr val="bg1">
                              <a:lumMod val="50000"/>
                            </a:schemeClr>
                          </a:solidFill>
                          <a:effectLst/>
                          <a:latin typeface="微軟正黑體" panose="020B0604030504040204" pitchFamily="34" charset="-120"/>
                          <a:ea typeface="微軟正黑體" panose="020B0604030504040204" pitchFamily="34" charset="-120"/>
                        </a:rPr>
                        <a:t>核發日期</a:t>
                      </a:r>
                      <a:endParaRPr lang="zh-TW" sz="16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1460862"/>
                  </a:ext>
                </a:extLst>
              </a:tr>
            </a:tbl>
          </a:graphicData>
        </a:graphic>
      </p:graphicFrame>
      <p:sp>
        <p:nvSpPr>
          <p:cNvPr id="6" name="文字版面配置區 5">
            <a:extLst>
              <a:ext uri="{FF2B5EF4-FFF2-40B4-BE49-F238E27FC236}">
                <a16:creationId xmlns:a16="http://schemas.microsoft.com/office/drawing/2014/main" id="{EFEEA573-1975-4666-B1A4-D599E2AA3FE3}"/>
              </a:ext>
            </a:extLst>
          </p:cNvPr>
          <p:cNvSpPr>
            <a:spLocks noGrp="1"/>
          </p:cNvSpPr>
          <p:nvPr>
            <p:ph type="body" sz="quarter" idx="15"/>
          </p:nvPr>
        </p:nvSpPr>
        <p:spPr/>
        <p:txBody>
          <a:bodyPr/>
          <a:lstStyle/>
          <a:p>
            <a:r>
              <a:rPr lang="en-US" altLang="zh-TW" dirty="0"/>
              <a:t>02</a:t>
            </a:r>
            <a:endParaRPr lang="zh-TW" altLang="en-US" dirty="0"/>
          </a:p>
        </p:txBody>
      </p:sp>
      <p:sp>
        <p:nvSpPr>
          <p:cNvPr id="8" name="內容版面配置區 3">
            <a:extLst>
              <a:ext uri="{FF2B5EF4-FFF2-40B4-BE49-F238E27FC236}">
                <a16:creationId xmlns:a16="http://schemas.microsoft.com/office/drawing/2014/main" id="{DE4A7FBF-ED95-40B0-B1B1-A4CCD7115825}"/>
              </a:ext>
            </a:extLst>
          </p:cNvPr>
          <p:cNvSpPr txBox="1">
            <a:spLocks/>
          </p:cNvSpPr>
          <p:nvPr/>
        </p:nvSpPr>
        <p:spPr>
          <a:xfrm>
            <a:off x="162565" y="2991217"/>
            <a:ext cx="11846559" cy="3866783"/>
          </a:xfrm>
          <a:prstGeom prst="rect">
            <a:avLst/>
          </a:prstGeom>
        </p:spPr>
        <p:txBody>
          <a:bodyPr vert="horz" lIns="91440" tIns="45720" rIns="91440" bIns="45720" rtlCol="0">
            <a:normAutofit/>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修改欄位</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學校發文字號</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證書字號</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若升等狀態選擇「審定合格」：請填寫教師升等所獲得證書之字號。</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刪除「審定中」學校發文字號之蒐集。</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sz="1800"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sz="1800"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sz="1800"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zh-TW"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zh-TW" sz="1800" kern="100" dirty="0">
                <a:latin typeface="微軟正黑體" panose="020B0604030504040204" pitchFamily="34" charset="-120"/>
              </a:rPr>
              <a:t>月「</a:t>
            </a:r>
            <a:r>
              <a:rPr lang="zh-TW" altLang="en-US" sz="1800" kern="100" dirty="0">
                <a:latin typeface="微軟正黑體" panose="020B0604030504040204" pitchFamily="34" charset="-120"/>
              </a:rPr>
              <a:t>獎補助小組</a:t>
            </a:r>
            <a:r>
              <a:rPr lang="zh-TW" altLang="zh-TW" sz="1800" kern="100" dirty="0">
                <a:latin typeface="微軟正黑體" panose="020B0604030504040204" pitchFamily="34" charset="-120"/>
              </a:rPr>
              <a:t>」</a:t>
            </a:r>
            <a:r>
              <a:rPr lang="zh-TW" altLang="en-US" sz="1800" kern="100" dirty="0">
                <a:latin typeface="微軟正黑體" panose="020B0604030504040204" pitchFamily="34" charset="-120"/>
              </a:rPr>
              <a:t>修正欄位及定義</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cxnSp>
        <p:nvCxnSpPr>
          <p:cNvPr id="10" name="直線接點 9">
            <a:extLst>
              <a:ext uri="{FF2B5EF4-FFF2-40B4-BE49-F238E27FC236}">
                <a16:creationId xmlns:a16="http://schemas.microsoft.com/office/drawing/2014/main" id="{07AAFCEC-AF75-4354-B906-CF2D3849B663}"/>
              </a:ext>
            </a:extLst>
          </p:cNvPr>
          <p:cNvCxnSpPr>
            <a:cxnSpLocks/>
          </p:cNvCxnSpPr>
          <p:nvPr/>
        </p:nvCxnSpPr>
        <p:spPr>
          <a:xfrm>
            <a:off x="7572375" y="1752600"/>
            <a:ext cx="19907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接點 10">
            <a:extLst>
              <a:ext uri="{FF2B5EF4-FFF2-40B4-BE49-F238E27FC236}">
                <a16:creationId xmlns:a16="http://schemas.microsoft.com/office/drawing/2014/main" id="{72283C22-D28A-4DEB-ACE2-8C4EBDC7B6A2}"/>
              </a:ext>
            </a:extLst>
          </p:cNvPr>
          <p:cNvCxnSpPr>
            <a:cxnSpLocks/>
          </p:cNvCxnSpPr>
          <p:nvPr/>
        </p:nvCxnSpPr>
        <p:spPr>
          <a:xfrm>
            <a:off x="2438400" y="3209925"/>
            <a:ext cx="189547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53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E2DA9E50-0738-4780-A03A-F8B3D3F8DE17}"/>
              </a:ext>
            </a:extLst>
          </p:cNvPr>
          <p:cNvSpPr/>
          <p:nvPr/>
        </p:nvSpPr>
        <p:spPr>
          <a:xfrm>
            <a:off x="0" y="0"/>
            <a:ext cx="1383453" cy="1275906"/>
          </a:xfrm>
          <a:prstGeom prst="rect">
            <a:avLst/>
          </a:prstGeom>
          <a:solidFill>
            <a:srgbClr val="ADDD8E"/>
          </a:solidFill>
          <a:ln>
            <a:solidFill>
              <a:srgbClr val="ADDD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49C54C5E-67C6-449F-AD07-673CE3906583}"/>
              </a:ext>
            </a:extLst>
          </p:cNvPr>
          <p:cNvSpPr/>
          <p:nvPr/>
        </p:nvSpPr>
        <p:spPr>
          <a:xfrm>
            <a:off x="1383454" y="0"/>
            <a:ext cx="10808546" cy="1275907"/>
          </a:xfrm>
          <a:prstGeom prst="rect">
            <a:avLst/>
          </a:prstGeom>
          <a:solidFill>
            <a:srgbClr val="41AB5D"/>
          </a:solidFill>
          <a:ln>
            <a:solidFill>
              <a:srgbClr val="41AB5D"/>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p>
        </p:txBody>
      </p:sp>
      <p:sp>
        <p:nvSpPr>
          <p:cNvPr id="2" name="標題 1">
            <a:extLst>
              <a:ext uri="{FF2B5EF4-FFF2-40B4-BE49-F238E27FC236}">
                <a16:creationId xmlns:a16="http://schemas.microsoft.com/office/drawing/2014/main" id="{20522CA4-AA9F-44CF-AB29-8F40EE2FCB21}"/>
              </a:ext>
            </a:extLst>
          </p:cNvPr>
          <p:cNvSpPr>
            <a:spLocks noGrp="1"/>
          </p:cNvSpPr>
          <p:nvPr>
            <p:ph type="title"/>
          </p:nvPr>
        </p:nvSpPr>
        <p:spPr>
          <a:xfrm>
            <a:off x="1383454" y="0"/>
            <a:ext cx="10808545" cy="1275907"/>
          </a:xfrm>
        </p:spPr>
        <p:txBody>
          <a:bodyPr anchor="t">
            <a:noAutofit/>
          </a:bodyPr>
          <a:lstStyle/>
          <a:p>
            <a:r>
              <a:rPr lang="zh-TW" altLang="en-US" sz="2800" dirty="0"/>
              <a:t>表</a:t>
            </a:r>
            <a:r>
              <a:rPr lang="en-US" altLang="zh-TW" sz="2800" dirty="0"/>
              <a:t>1-8  </a:t>
            </a:r>
            <a:r>
              <a:rPr lang="zh-TW" altLang="en-US" sz="2800" dirty="0"/>
              <a:t>教師承接政府部門計畫案、產學計畫案及技術服務案資料表</a:t>
            </a:r>
            <a:r>
              <a:rPr lang="en-US" altLang="zh-TW" sz="2800" dirty="0"/>
              <a:t/>
            </a:r>
            <a:br>
              <a:rPr lang="en-US" altLang="zh-TW" sz="2800" dirty="0"/>
            </a:br>
            <a:r>
              <a:rPr lang="zh-TW" altLang="en-US" sz="2800" dirty="0"/>
              <a:t>表</a:t>
            </a:r>
            <a:r>
              <a:rPr lang="en-US" altLang="zh-TW" sz="2800" dirty="0"/>
              <a:t>1-16</a:t>
            </a:r>
            <a:r>
              <a:rPr lang="zh-TW" altLang="en-US" sz="2800" dirty="0"/>
              <a:t>教師技術移轉或授權資料表</a:t>
            </a:r>
            <a:r>
              <a:rPr lang="en-US" altLang="zh-TW" sz="2800" dirty="0"/>
              <a:t/>
            </a:r>
            <a:br>
              <a:rPr lang="en-US" altLang="zh-TW" sz="2800" dirty="0"/>
            </a:br>
            <a:r>
              <a:rPr lang="zh-TW" altLang="en-US" sz="2800" dirty="0"/>
              <a:t>表</a:t>
            </a:r>
            <a:r>
              <a:rPr lang="en-US" altLang="zh-TW" sz="2800" dirty="0"/>
              <a:t>6-2  </a:t>
            </a:r>
            <a:r>
              <a:rPr lang="zh-TW" altLang="en-US" sz="2800" dirty="0"/>
              <a:t>非由教師承接之產學合作資料表</a:t>
            </a:r>
          </a:p>
        </p:txBody>
      </p:sp>
      <p:sp>
        <p:nvSpPr>
          <p:cNvPr id="3" name="投影片編號版面配置區 2">
            <a:extLst>
              <a:ext uri="{FF2B5EF4-FFF2-40B4-BE49-F238E27FC236}">
                <a16:creationId xmlns:a16="http://schemas.microsoft.com/office/drawing/2014/main" id="{35CEAC63-D768-49A4-BB24-17E18BE8FFC4}"/>
              </a:ext>
            </a:extLst>
          </p:cNvPr>
          <p:cNvSpPr>
            <a:spLocks noGrp="1"/>
          </p:cNvSpPr>
          <p:nvPr>
            <p:ph type="sldNum" sz="quarter" idx="12"/>
          </p:nvPr>
        </p:nvSpPr>
        <p:spPr/>
        <p:txBody>
          <a:bodyPr/>
          <a:lstStyle/>
          <a:p>
            <a:fld id="{D4B37BC5-01F3-4DA6-AE9F-6749599A3EE9}" type="slidenum">
              <a:rPr lang="zh-TW" altLang="en-US" smtClean="0"/>
              <a:t>5</a:t>
            </a:fld>
            <a:endParaRPr lang="zh-TW" altLang="en-US"/>
          </a:p>
        </p:txBody>
      </p:sp>
      <p:sp>
        <p:nvSpPr>
          <p:cNvPr id="6" name="文字版面配置區 5">
            <a:extLst>
              <a:ext uri="{FF2B5EF4-FFF2-40B4-BE49-F238E27FC236}">
                <a16:creationId xmlns:a16="http://schemas.microsoft.com/office/drawing/2014/main" id="{6DA0DFCD-1C14-474C-972F-6C10F0C64A9E}"/>
              </a:ext>
            </a:extLst>
          </p:cNvPr>
          <p:cNvSpPr>
            <a:spLocks noGrp="1"/>
          </p:cNvSpPr>
          <p:nvPr>
            <p:ph type="body" sz="quarter" idx="15"/>
          </p:nvPr>
        </p:nvSpPr>
        <p:spPr>
          <a:xfrm>
            <a:off x="-1" y="-1"/>
            <a:ext cx="1383454" cy="1275905"/>
          </a:xfrm>
        </p:spPr>
        <p:txBody>
          <a:bodyPr/>
          <a:lstStyle/>
          <a:p>
            <a:r>
              <a:rPr lang="en-US" altLang="zh-TW" dirty="0"/>
              <a:t>03</a:t>
            </a:r>
            <a:endParaRPr lang="zh-TW" altLang="en-US" dirty="0"/>
          </a:p>
        </p:txBody>
      </p:sp>
      <p:sp>
        <p:nvSpPr>
          <p:cNvPr id="9" name="內容版面配置區 3">
            <a:extLst>
              <a:ext uri="{FF2B5EF4-FFF2-40B4-BE49-F238E27FC236}">
                <a16:creationId xmlns:a16="http://schemas.microsoft.com/office/drawing/2014/main" id="{1E298CD1-09E6-40A1-8723-7D08C4CA376A}"/>
              </a:ext>
            </a:extLst>
          </p:cNvPr>
          <p:cNvSpPr txBox="1">
            <a:spLocks noGrp="1"/>
          </p:cNvSpPr>
          <p:nvPr>
            <p:ph sz="quarter" idx="14"/>
          </p:nvPr>
        </p:nvSpPr>
        <p:spPr>
          <a:xfrm>
            <a:off x="161925" y="1808703"/>
            <a:ext cx="11847513" cy="5049297"/>
          </a:xfrm>
          <a:prstGeom prst="rect">
            <a:avLst/>
          </a:prstGeom>
        </p:spPr>
        <p:txBody>
          <a:bodyPr vert="horz" lIns="91440" tIns="45720" rIns="91440" bIns="45720" rtlCol="0">
            <a:normAutofit lnSpcReduction="10000"/>
          </a:bodyPr>
          <a:lstStyle>
            <a:lvl1pPr marL="228584" indent="-228584" algn="l" defTabSz="914332" rtl="0" eaLnBrk="1" latinLnBrk="0" hangingPunct="1">
              <a:lnSpc>
                <a:spcPct val="100000"/>
              </a:lnSpc>
              <a:spcBef>
                <a:spcPts val="1000"/>
              </a:spcBef>
              <a:buFont typeface="Wingdings" panose="05000000000000000000" pitchFamily="2" charset="2"/>
              <a:buChar char="u"/>
              <a:defRPr sz="2400" kern="1200" baseline="0">
                <a:solidFill>
                  <a:schemeClr val="tx1"/>
                </a:solidFill>
                <a:latin typeface="Arial" panose="020B0604020202020204" pitchFamily="34" charset="0"/>
                <a:ea typeface="微軟正黑體" panose="020B0604030504040204" pitchFamily="34" charset="-120"/>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微軟正黑體" panose="020B0604030504040204" pitchFamily="34" charset="-120"/>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微軟正黑體" panose="020B0604030504040204" pitchFamily="34" charset="-120"/>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微軟正黑體" panose="020B0604030504040204" pitchFamily="34" charset="-120"/>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修改蒐集期間</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年度</a:t>
            </a: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原為僅三月填報前一年度資料</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kern="100" dirty="0">
                <a:latin typeface="微軟正黑體" panose="020B0604030504040204" pitchFamily="34" charset="-120"/>
              </a:rPr>
              <a:t>改為</a:t>
            </a:r>
            <a:r>
              <a:rPr lang="zh-TW" altLang="en-US" b="1" kern="100" dirty="0">
                <a:solidFill>
                  <a:srgbClr val="FF0000"/>
                </a:solidFill>
                <a:latin typeface="微軟正黑體" panose="020B0604030504040204" pitchFamily="34" charset="-120"/>
              </a:rPr>
              <a:t>十月填寫當年度資料</a:t>
            </a:r>
            <a:r>
              <a:rPr lang="zh-TW" altLang="en-US" kern="100" dirty="0">
                <a:latin typeface="微軟正黑體" panose="020B0604030504040204" pitchFamily="34" charset="-120"/>
              </a:rPr>
              <a:t>，即</a:t>
            </a:r>
            <a:r>
              <a:rPr lang="en-US" altLang="zh-TW" kern="100" dirty="0">
                <a:latin typeface="微軟正黑體" panose="020B0604030504040204" pitchFamily="34" charset="-120"/>
              </a:rPr>
              <a:t>112</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a:t>
            </a:r>
            <a:r>
              <a:rPr lang="zh-TW" altLang="en-US" kern="100" dirty="0">
                <a:latin typeface="微軟正黑體" panose="020B0604030504040204" pitchFamily="34" charset="-120"/>
              </a:rPr>
              <a:t>日至</a:t>
            </a:r>
            <a:r>
              <a:rPr lang="en-US" altLang="zh-TW" kern="100" dirty="0">
                <a:latin typeface="微軟正黑體" panose="020B0604030504040204" pitchFamily="34" charset="-120"/>
              </a:rPr>
              <a:t>112</a:t>
            </a:r>
            <a:r>
              <a:rPr lang="zh-TW" altLang="en-US" kern="100" dirty="0">
                <a:latin typeface="微軟正黑體" panose="020B0604030504040204" pitchFamily="34" charset="-120"/>
              </a:rPr>
              <a:t>年</a:t>
            </a:r>
            <a:r>
              <a:rPr lang="en-US" altLang="zh-TW" kern="100" dirty="0">
                <a:latin typeface="微軟正黑體" panose="020B0604030504040204" pitchFamily="34" charset="-120"/>
              </a:rPr>
              <a:t>12</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31</a:t>
            </a:r>
            <a:r>
              <a:rPr lang="zh-TW" altLang="en-US" kern="100" dirty="0">
                <a:latin typeface="微軟正黑體" panose="020B0604030504040204" pitchFamily="34" charset="-120"/>
              </a:rPr>
              <a:t>日資料。</a:t>
            </a:r>
            <a:r>
              <a:rPr lang="en-US" altLang="zh-TW" kern="100" dirty="0">
                <a:latin typeface="微軟正黑體" panose="020B0604030504040204" pitchFamily="34" charset="-120"/>
              </a:rPr>
              <a:t>(</a:t>
            </a:r>
            <a:r>
              <a:rPr lang="zh-TW" altLang="en-US" kern="100" dirty="0">
                <a:latin typeface="微軟正黑體" panose="020B0604030504040204" pitchFamily="34" charset="-120"/>
              </a:rPr>
              <a:t>以</a:t>
            </a:r>
            <a:r>
              <a:rPr lang="en-US" altLang="zh-TW" kern="100" dirty="0">
                <a:latin typeface="微軟正黑體" panose="020B0604030504040204" pitchFamily="34" charset="-120"/>
              </a:rPr>
              <a:t>10</a:t>
            </a:r>
            <a:r>
              <a:rPr lang="zh-TW" altLang="en-US" kern="100" dirty="0">
                <a:latin typeface="微軟正黑體" panose="020B0604030504040204" pitchFamily="34" charset="-120"/>
              </a:rPr>
              <a:t>月</a:t>
            </a:r>
            <a:r>
              <a:rPr lang="en-US" altLang="zh-TW" kern="100" dirty="0">
                <a:latin typeface="微軟正黑體" panose="020B0604030504040204" pitchFamily="34" charset="-120"/>
              </a:rPr>
              <a:t>15</a:t>
            </a:r>
            <a:r>
              <a:rPr lang="zh-TW" altLang="en-US" kern="100" dirty="0">
                <a:latin typeface="微軟正黑體" panose="020B0604030504040204" pitchFamily="34" charset="-120"/>
              </a:rPr>
              <a:t>日為資料調查基準日</a:t>
            </a:r>
            <a:r>
              <a:rPr lang="en-US" altLang="zh-TW" kern="100" dirty="0">
                <a:latin typeface="微軟正黑體" panose="020B0604030504040204" pitchFamily="34" charset="-120"/>
              </a:rPr>
              <a:t>)</a:t>
            </a:r>
            <a:endParaRPr lang="zh-TW" altLang="en-US"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r>
              <a:rPr lang="zh-TW" altLang="en-US" b="1" kern="100" dirty="0">
                <a:solidFill>
                  <a:srgbClr val="FF0000"/>
                </a:solidFill>
                <a:latin typeface="微軟正黑體" panose="020B0604030504040204" pitchFamily="34" charset="-120"/>
              </a:rPr>
              <a:t>三月維護前期資料</a:t>
            </a:r>
            <a:r>
              <a:rPr lang="zh-TW" altLang="en-US" kern="100" dirty="0">
                <a:latin typeface="微軟正黑體" panose="020B0604030504040204" pitchFamily="34" charset="-120"/>
              </a:rPr>
              <a:t>。</a:t>
            </a: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en-US" altLang="zh-TW" kern="100" dirty="0">
              <a:latin typeface="微軟正黑體" panose="020B0604030504040204" pitchFamily="34" charset="-120"/>
            </a:endParaRPr>
          </a:p>
          <a:p>
            <a:pPr marL="342874" indent="-342874">
              <a:lnSpc>
                <a:spcPct val="120000"/>
              </a:lnSpc>
              <a:spcBef>
                <a:spcPts val="600"/>
              </a:spcBef>
              <a:buFont typeface="Wingdings" panose="05000000000000000000" pitchFamily="2" charset="2"/>
              <a:buChar char=""/>
              <a:defRPr/>
            </a:pPr>
            <a:endParaRPr lang="zh-TW" altLang="en-US"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endParaRPr lang="en-US" altLang="zh-TW" sz="1800" kern="100" dirty="0">
              <a:latin typeface="微軟正黑體" panose="020B0604030504040204" pitchFamily="34" charset="-120"/>
            </a:endParaRPr>
          </a:p>
          <a:p>
            <a:pPr marL="0" indent="0" algn="r">
              <a:lnSpc>
                <a:spcPct val="110000"/>
              </a:lnSpc>
              <a:spcBef>
                <a:spcPts val="600"/>
              </a:spcBef>
              <a:buFont typeface="Wingdings" panose="05000000000000000000" pitchFamily="2" charset="2"/>
              <a:buNone/>
              <a:defRPr/>
            </a:pPr>
            <a:r>
              <a:rPr lang="zh-TW" altLang="zh-TW" sz="1800" kern="100" dirty="0">
                <a:latin typeface="微軟正黑體" panose="020B0604030504040204" pitchFamily="34" charset="-120"/>
              </a:rPr>
              <a:t>【</a:t>
            </a: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月「獎補助小組」修改蒐集期間</a:t>
            </a:r>
            <a:r>
              <a:rPr lang="zh-TW" altLang="zh-TW" sz="1800" kern="100" dirty="0">
                <a:latin typeface="微軟正黑體" panose="020B0604030504040204" pitchFamily="34" charset="-120"/>
              </a:rPr>
              <a:t>】</a:t>
            </a:r>
            <a:endParaRPr lang="zh-TW" altLang="zh-TW" sz="1800" kern="100" dirty="0">
              <a:latin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05609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269F1C-66D2-4622-822A-77D44E456A50}"/>
              </a:ext>
            </a:extLst>
          </p:cNvPr>
          <p:cNvSpPr>
            <a:spLocks noGrp="1"/>
          </p:cNvSpPr>
          <p:nvPr>
            <p:ph type="title"/>
          </p:nvPr>
        </p:nvSpPr>
        <p:spPr/>
        <p:txBody>
          <a:bodyPr/>
          <a:lstStyle/>
          <a:p>
            <a:r>
              <a:rPr lang="zh-TW" altLang="en-US" dirty="0"/>
              <a:t>表</a:t>
            </a:r>
            <a:r>
              <a:rPr lang="en-US" altLang="zh-TW" dirty="0"/>
              <a:t>1-22</a:t>
            </a:r>
            <a:r>
              <a:rPr lang="zh-TW" altLang="en-US" dirty="0"/>
              <a:t>公、私立大專校院編制外專任教師薪酬標準</a:t>
            </a:r>
          </a:p>
        </p:txBody>
      </p:sp>
      <p:sp>
        <p:nvSpPr>
          <p:cNvPr id="3" name="投影片編號版面配置區 2">
            <a:extLst>
              <a:ext uri="{FF2B5EF4-FFF2-40B4-BE49-F238E27FC236}">
                <a16:creationId xmlns:a16="http://schemas.microsoft.com/office/drawing/2014/main" id="{72F2ED5D-B2C1-4AEF-B5A0-9492FCCDE3FE}"/>
              </a:ext>
            </a:extLst>
          </p:cNvPr>
          <p:cNvSpPr>
            <a:spLocks noGrp="1"/>
          </p:cNvSpPr>
          <p:nvPr>
            <p:ph type="sldNum" sz="quarter" idx="12"/>
          </p:nvPr>
        </p:nvSpPr>
        <p:spPr/>
        <p:txBody>
          <a:bodyPr/>
          <a:lstStyle/>
          <a:p>
            <a:fld id="{D4B37BC5-01F3-4DA6-AE9F-6749599A3EE9}" type="slidenum">
              <a:rPr lang="zh-TW" altLang="en-US" smtClean="0"/>
              <a:t>6</a:t>
            </a:fld>
            <a:endParaRPr lang="zh-TW" altLang="en-US"/>
          </a:p>
        </p:txBody>
      </p:sp>
      <p:sp>
        <p:nvSpPr>
          <p:cNvPr id="6" name="文字版面配置區 5">
            <a:extLst>
              <a:ext uri="{FF2B5EF4-FFF2-40B4-BE49-F238E27FC236}">
                <a16:creationId xmlns:a16="http://schemas.microsoft.com/office/drawing/2014/main" id="{56518703-0407-452B-A38D-47BDE8D48EF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4">
            <a:extLst>
              <a:ext uri="{FF2B5EF4-FFF2-40B4-BE49-F238E27FC236}">
                <a16:creationId xmlns:a16="http://schemas.microsoft.com/office/drawing/2014/main" id="{43C35F4D-CD8D-4C0C-9F01-E347A55DE654}"/>
              </a:ext>
            </a:extLst>
          </p:cNvPr>
          <p:cNvSpPr>
            <a:spLocks noGrp="1"/>
          </p:cNvSpPr>
          <p:nvPr>
            <p:ph sz="quarter" idx="14"/>
          </p:nvPr>
        </p:nvSpPr>
        <p:spPr>
          <a:xfrm>
            <a:off x="161925" y="3583946"/>
            <a:ext cx="11847513" cy="3274053"/>
          </a:xfrm>
        </p:spPr>
        <p:txBody>
          <a:bodyPr>
            <a:normAutofit fontScale="77500" lnSpcReduction="200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現行本薪</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年功薪</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月支數額是否比照編制內專任教師、現行學術研究加給支給數額是否比照編制內專任教師</a:t>
            </a:r>
          </a:p>
          <a:p>
            <a:pPr marL="342874" indent="-342874">
              <a:lnSpc>
                <a:spcPct val="120000"/>
              </a:lnSpc>
              <a:spcBef>
                <a:spcPts val="600"/>
              </a:spcBef>
              <a:buFont typeface="Wingdings" panose="05000000000000000000" pitchFamily="2" charset="2"/>
              <a:buChar char=""/>
              <a:defRPr/>
            </a:pPr>
            <a:r>
              <a:rPr lang="zh-TW" altLang="en-US" dirty="0"/>
              <a:t>依據</a:t>
            </a:r>
            <a:r>
              <a:rPr lang="en-US" altLang="zh-TW" dirty="0"/>
              <a:t>111</a:t>
            </a:r>
            <a:r>
              <a:rPr lang="zh-TW" altLang="en-US" dirty="0"/>
              <a:t>年</a:t>
            </a:r>
            <a:r>
              <a:rPr lang="en-US" altLang="zh-TW" dirty="0"/>
              <a:t>5</a:t>
            </a:r>
            <a:r>
              <a:rPr lang="zh-TW" altLang="en-US" dirty="0"/>
              <a:t>月</a:t>
            </a:r>
            <a:r>
              <a:rPr lang="en-US" altLang="zh-TW" dirty="0"/>
              <a:t>23</a:t>
            </a:r>
            <a:r>
              <a:rPr lang="zh-TW" altLang="en-US" dirty="0"/>
              <a:t>日臺教人</a:t>
            </a:r>
            <a:r>
              <a:rPr lang="en-US" altLang="zh-TW" dirty="0"/>
              <a:t>(</a:t>
            </a:r>
            <a:r>
              <a:rPr lang="zh-TW" altLang="en-US" dirty="0"/>
              <a:t>五</a:t>
            </a:r>
            <a:r>
              <a:rPr lang="en-US" altLang="zh-TW" dirty="0"/>
              <a:t>)</a:t>
            </a:r>
            <a:r>
              <a:rPr lang="zh-TW" altLang="en-US" dirty="0"/>
              <a:t>字第</a:t>
            </a:r>
            <a:r>
              <a:rPr lang="en-US" altLang="zh-TW" dirty="0"/>
              <a:t>1114201449A</a:t>
            </a:r>
            <a:r>
              <a:rPr lang="zh-TW" altLang="en-US" dirty="0"/>
              <a:t>號令訂定發布「專科以上學校進用編制外專任教學人員實施原則」第</a:t>
            </a:r>
            <a:r>
              <a:rPr lang="en-US" altLang="zh-TW" dirty="0"/>
              <a:t>5</a:t>
            </a:r>
            <a:r>
              <a:rPr lang="zh-TW" altLang="en-US" dirty="0"/>
              <a:t>點第</a:t>
            </a:r>
            <a:r>
              <a:rPr lang="en-US" altLang="zh-TW" dirty="0"/>
              <a:t>7</a:t>
            </a:r>
            <a:r>
              <a:rPr lang="zh-TW" altLang="en-US" dirty="0"/>
              <a:t>款有關薪酬之規定略以，</a:t>
            </a:r>
            <a:r>
              <a:rPr lang="zh-TW" altLang="en-US" b="1" kern="100" dirty="0">
                <a:solidFill>
                  <a:srgbClr val="FF0000"/>
                </a:solidFill>
                <a:latin typeface="微軟正黑體" panose="020B0604030504040204" pitchFamily="34" charset="-120"/>
              </a:rPr>
              <a:t>本薪（年功薪）及加給比照學校編制內專任教師待遇項目</a:t>
            </a:r>
            <a:r>
              <a:rPr lang="zh-TW" altLang="en-US" dirty="0"/>
              <a:t>，</a:t>
            </a:r>
            <a:r>
              <a:rPr lang="zh-TW" altLang="en-US" b="1" kern="100" dirty="0">
                <a:solidFill>
                  <a:srgbClr val="FF0000"/>
                </a:solidFill>
                <a:latin typeface="微軟正黑體" panose="020B0604030504040204" pitchFamily="34" charset="-120"/>
              </a:rPr>
              <a:t>且初聘比照學校編制內各該職級教師之本薪最低一級及學術研究加給合計數</a:t>
            </a:r>
            <a:r>
              <a:rPr lang="zh-TW" altLang="en-US" dirty="0"/>
              <a:t>，並自</a:t>
            </a:r>
            <a:r>
              <a:rPr lang="en-US" altLang="zh-TW" dirty="0"/>
              <a:t>111</a:t>
            </a:r>
            <a:r>
              <a:rPr lang="zh-TW" altLang="en-US" dirty="0"/>
              <a:t>年</a:t>
            </a:r>
            <a:r>
              <a:rPr lang="en-US" altLang="zh-TW" dirty="0"/>
              <a:t>8</a:t>
            </a:r>
            <a:r>
              <a:rPr lang="zh-TW" altLang="en-US" dirty="0"/>
              <a:t>月</a:t>
            </a:r>
            <a:r>
              <a:rPr lang="en-US" altLang="zh-TW" dirty="0"/>
              <a:t>1</a:t>
            </a:r>
            <a:r>
              <a:rPr lang="zh-TW" altLang="en-US" dirty="0"/>
              <a:t>日起生效。</a:t>
            </a:r>
          </a:p>
          <a:p>
            <a:pPr marL="342874" indent="-342874">
              <a:lnSpc>
                <a:spcPct val="120000"/>
              </a:lnSpc>
              <a:spcBef>
                <a:spcPts val="600"/>
              </a:spcBef>
              <a:buFont typeface="Wingdings" panose="05000000000000000000" pitchFamily="2" charset="2"/>
              <a:buChar char=""/>
              <a:defRPr/>
            </a:pPr>
            <a:r>
              <a:rPr lang="zh-TW" altLang="en-US" dirty="0"/>
              <a:t>依上，編制外專任教學人員之</a:t>
            </a:r>
            <a:r>
              <a:rPr lang="zh-TW" altLang="en-US" sz="2500" b="1" kern="100" dirty="0">
                <a:solidFill>
                  <a:srgbClr val="FF0000"/>
                </a:solidFill>
                <a:latin typeface="微軟正黑體" panose="020B0604030504040204" pitchFamily="34" charset="-120"/>
              </a:rPr>
              <a:t>本薪</a:t>
            </a:r>
            <a:r>
              <a:rPr lang="en-US" altLang="zh-TW" dirty="0"/>
              <a:t>(</a:t>
            </a:r>
            <a:r>
              <a:rPr lang="zh-TW" altLang="en-US" dirty="0"/>
              <a:t>年功薪</a:t>
            </a:r>
            <a:r>
              <a:rPr lang="en-US" altLang="zh-TW" dirty="0"/>
              <a:t>)</a:t>
            </a:r>
            <a:r>
              <a:rPr lang="zh-TW" altLang="en-US" dirty="0"/>
              <a:t>是否比照編制內專任教師，公立學校應「與公立大專校院一致」，</a:t>
            </a:r>
            <a:r>
              <a:rPr lang="zh-TW" altLang="en-US" sz="2500" b="1" kern="100" dirty="0">
                <a:solidFill>
                  <a:srgbClr val="FF0000"/>
                </a:solidFill>
                <a:latin typeface="微軟正黑體" panose="020B0604030504040204" pitchFamily="34" charset="-120"/>
              </a:rPr>
              <a:t>私立學校則為「與公立大專校院一致」、「高於公立大專校院」</a:t>
            </a:r>
            <a:r>
              <a:rPr lang="zh-TW" altLang="en-US" dirty="0"/>
              <a:t>；編制外專任教學人員之</a:t>
            </a:r>
            <a:r>
              <a:rPr lang="zh-TW" altLang="en-US" sz="2500" b="1" kern="100" dirty="0">
                <a:solidFill>
                  <a:srgbClr val="FF0000"/>
                </a:solidFill>
                <a:latin typeface="微軟正黑體" panose="020B0604030504040204" pitchFamily="34" charset="-120"/>
              </a:rPr>
              <a:t>學術研究加給</a:t>
            </a:r>
            <a:r>
              <a:rPr lang="zh-TW" altLang="en-US" dirty="0"/>
              <a:t>數額是否比照編制內專任教師，公立學校應「與公立大專校院一致」，</a:t>
            </a:r>
            <a:r>
              <a:rPr lang="zh-TW" altLang="en-US" sz="2500" b="1" kern="100" dirty="0">
                <a:solidFill>
                  <a:srgbClr val="FF0000"/>
                </a:solidFill>
                <a:latin typeface="微軟正黑體" panose="020B0604030504040204" pitchFamily="34" charset="-120"/>
              </a:rPr>
              <a:t>私立學校則為「與公立大專校院一致」、「高於公立大專校院」、「低於公立大專校院」、「其他」</a:t>
            </a:r>
            <a:r>
              <a:rPr lang="zh-TW" altLang="en-US" dirty="0"/>
              <a:t>。</a:t>
            </a:r>
            <a:endParaRPr lang="en-US" altLang="zh-TW" kern="100" dirty="0">
              <a:latin typeface="微軟正黑體" panose="020B0604030504040204" pitchFamily="34" charset="-120"/>
            </a:endParaRPr>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月因應「技職司」需求補充定義</a:t>
            </a:r>
            <a:r>
              <a:rPr lang="en-US" altLang="zh-TW" sz="1800" kern="100" dirty="0">
                <a:latin typeface="微軟正黑體" panose="020B0604030504040204" pitchFamily="34" charset="-120"/>
              </a:rPr>
              <a:t>】</a:t>
            </a:r>
            <a:endParaRPr lang="zh-TW" altLang="en-US" dirty="0"/>
          </a:p>
        </p:txBody>
      </p:sp>
      <p:graphicFrame>
        <p:nvGraphicFramePr>
          <p:cNvPr id="11" name="內容版面配置區 6">
            <a:extLst>
              <a:ext uri="{FF2B5EF4-FFF2-40B4-BE49-F238E27FC236}">
                <a16:creationId xmlns:a16="http://schemas.microsoft.com/office/drawing/2014/main" id="{8CCA7262-099D-403F-B018-3FC9A73E8D27}"/>
              </a:ext>
            </a:extLst>
          </p:cNvPr>
          <p:cNvGraphicFramePr>
            <a:graphicFrameLocks noGrp="1"/>
          </p:cNvGraphicFramePr>
          <p:nvPr>
            <p:ph sz="quarter" idx="13"/>
            <p:extLst>
              <p:ext uri="{D42A27DB-BD31-4B8C-83A1-F6EECF244321}">
                <p14:modId xmlns:p14="http://schemas.microsoft.com/office/powerpoint/2010/main" val="3635680890"/>
              </p:ext>
            </p:extLst>
          </p:nvPr>
        </p:nvGraphicFramePr>
        <p:xfrm>
          <a:off x="161925" y="876300"/>
          <a:ext cx="11826247" cy="2633780"/>
        </p:xfrm>
        <a:graphic>
          <a:graphicData uri="http://schemas.openxmlformats.org/drawingml/2006/table">
            <a:tbl>
              <a:tblPr firstRow="1" firstCol="1" bandRow="1">
                <a:tableStyleId>{5C22544A-7EE6-4342-B048-85BDC9FD1C3A}</a:tableStyleId>
              </a:tblPr>
              <a:tblGrid>
                <a:gridCol w="359736">
                  <a:extLst>
                    <a:ext uri="{9D8B030D-6E8A-4147-A177-3AD203B41FA5}">
                      <a16:colId xmlns:a16="http://schemas.microsoft.com/office/drawing/2014/main" val="3899426823"/>
                    </a:ext>
                  </a:extLst>
                </a:gridCol>
                <a:gridCol w="411982">
                  <a:extLst>
                    <a:ext uri="{9D8B030D-6E8A-4147-A177-3AD203B41FA5}">
                      <a16:colId xmlns:a16="http://schemas.microsoft.com/office/drawing/2014/main" val="526297986"/>
                    </a:ext>
                  </a:extLst>
                </a:gridCol>
                <a:gridCol w="351693">
                  <a:extLst>
                    <a:ext uri="{9D8B030D-6E8A-4147-A177-3AD203B41FA5}">
                      <a16:colId xmlns:a16="http://schemas.microsoft.com/office/drawing/2014/main" val="3666362261"/>
                    </a:ext>
                  </a:extLst>
                </a:gridCol>
                <a:gridCol w="2392361">
                  <a:extLst>
                    <a:ext uri="{9D8B030D-6E8A-4147-A177-3AD203B41FA5}">
                      <a16:colId xmlns:a16="http://schemas.microsoft.com/office/drawing/2014/main" val="520870349"/>
                    </a:ext>
                  </a:extLst>
                </a:gridCol>
                <a:gridCol w="2381459">
                  <a:extLst>
                    <a:ext uri="{9D8B030D-6E8A-4147-A177-3AD203B41FA5}">
                      <a16:colId xmlns:a16="http://schemas.microsoft.com/office/drawing/2014/main" val="1723544421"/>
                    </a:ext>
                  </a:extLst>
                </a:gridCol>
                <a:gridCol w="3908809">
                  <a:extLst>
                    <a:ext uri="{9D8B030D-6E8A-4147-A177-3AD203B41FA5}">
                      <a16:colId xmlns:a16="http://schemas.microsoft.com/office/drawing/2014/main" val="1479927012"/>
                    </a:ext>
                  </a:extLst>
                </a:gridCol>
                <a:gridCol w="1024932">
                  <a:extLst>
                    <a:ext uri="{9D8B030D-6E8A-4147-A177-3AD203B41FA5}">
                      <a16:colId xmlns:a16="http://schemas.microsoft.com/office/drawing/2014/main" val="341833340"/>
                    </a:ext>
                  </a:extLst>
                </a:gridCol>
                <a:gridCol w="391885">
                  <a:extLst>
                    <a:ext uri="{9D8B030D-6E8A-4147-A177-3AD203B41FA5}">
                      <a16:colId xmlns:a16="http://schemas.microsoft.com/office/drawing/2014/main" val="2339766389"/>
                    </a:ext>
                  </a:extLst>
                </a:gridCol>
                <a:gridCol w="603390">
                  <a:extLst>
                    <a:ext uri="{9D8B030D-6E8A-4147-A177-3AD203B41FA5}">
                      <a16:colId xmlns:a16="http://schemas.microsoft.com/office/drawing/2014/main" val="3125182205"/>
                    </a:ext>
                  </a:extLst>
                </a:gridCol>
              </a:tblGrid>
              <a:tr h="561147">
                <a:tc rowSpan="3">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學期</a:t>
                      </a:r>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教師分類</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教師職級</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800" b="1" kern="100" dirty="0">
                          <a:solidFill>
                            <a:srgbClr val="FF0000"/>
                          </a:solidFill>
                          <a:effectLst/>
                          <a:latin typeface="微軟正黑體" panose="020B0604030504040204" pitchFamily="34" charset="-120"/>
                          <a:ea typeface="微軟正黑體" panose="020B0604030504040204" pitchFamily="34" charset="-120"/>
                        </a:rPr>
                        <a:t>現行本薪</a:t>
                      </a: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年功薪</a:t>
                      </a: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月支數額是否比照編制內專任教師</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marL="0" algn="ctr" defTabSz="914332" rtl="0" eaLnBrk="1" latinLnBrk="0" hangingPunct="1"/>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現行學術研究加給支給數額是否比照編制內專任教師</a:t>
                      </a: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1800" b="0" kern="100" dirty="0">
                          <a:solidFill>
                            <a:schemeClr val="tx1"/>
                          </a:solidFill>
                          <a:effectLst/>
                          <a:latin typeface="微軟正黑體" panose="020B0604030504040204" pitchFamily="34" charset="-120"/>
                          <a:ea typeface="微軟正黑體" panose="020B0604030504040204" pitchFamily="34" charset="-120"/>
                        </a:rPr>
                        <a:t>現行本薪</a:t>
                      </a: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年功薪</a:t>
                      </a: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月支數額加計學術研究加給支給數額之合計薪酬數額，與編制內專任教師待遇標準比較情形</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zh-TW" sz="1800" b="0" kern="100" dirty="0">
                          <a:solidFill>
                            <a:schemeClr val="tx1"/>
                          </a:solidFill>
                          <a:effectLst/>
                          <a:latin typeface="微軟正黑體" panose="020B0604030504040204" pitchFamily="34" charset="-120"/>
                          <a:ea typeface="微軟正黑體" panose="020B0604030504040204" pitchFamily="34" charset="-120"/>
                        </a:rPr>
                        <a:t>依聘約所載薪酬標準數額支給情形</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319277186"/>
                  </a:ext>
                </a:extLst>
              </a:tr>
              <a:tr h="42671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1800" b="0" kern="100" dirty="0">
                          <a:solidFill>
                            <a:schemeClr val="tx1"/>
                          </a:solidFill>
                          <a:effectLst/>
                          <a:latin typeface="微軟正黑體" panose="020B0604030504040204" pitchFamily="34" charset="-120"/>
                          <a:ea typeface="微軟正黑體" panose="020B0604030504040204" pitchFamily="34" charset="-120"/>
                        </a:rPr>
                        <a:t>支給人數</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支給總額</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平均支給數額</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1464325"/>
                  </a:ext>
                </a:extLst>
              </a:tr>
              <a:tr h="1122294">
                <a:tc vMerge="1">
                  <a:txBody>
                    <a:bodyPr/>
                    <a:lstStyle/>
                    <a:p>
                      <a:endParaRPr lang="zh-TW" sz="14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是</a:t>
                      </a:r>
                    </a:p>
                    <a:p>
                      <a:pPr marL="86995"/>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與公立大專校院一致</a:t>
                      </a:r>
                    </a:p>
                    <a:p>
                      <a:pPr marL="86995"/>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高於公立大專校院</a:t>
                      </a:r>
                    </a:p>
                    <a:p>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否</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是</a:t>
                      </a:r>
                    </a:p>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  □</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與公立大專校院一致</a:t>
                      </a:r>
                    </a:p>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  □</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高於公立大專校院</a:t>
                      </a:r>
                    </a:p>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  □</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低於公立大專校院</a:t>
                      </a:r>
                    </a:p>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  □</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其他</a:t>
                      </a:r>
                    </a:p>
                    <a:p>
                      <a:pPr algn="l" defTabSz="914332" rtl="0" eaLnBrk="1" latinLnBrk="0" hangingPunct="1"/>
                      <a:r>
                        <a:rPr lang="en-US" sz="1800" b="1" kern="100" dirty="0">
                          <a:solidFill>
                            <a:srgbClr val="FF0000"/>
                          </a:solidFill>
                          <a:effectLst/>
                          <a:latin typeface="微軟正黑體" panose="020B0604030504040204" pitchFamily="34" charset="-120"/>
                          <a:ea typeface="微軟正黑體" panose="020B0604030504040204" pitchFamily="34" charset="-120"/>
                          <a:cs typeface="+mn-cs"/>
                        </a:rPr>
                        <a:t>□</a:t>
                      </a:r>
                      <a:r>
                        <a:rPr lang="zh-TW" altLang="en-US" sz="1800" b="1" kern="100" dirty="0">
                          <a:solidFill>
                            <a:srgbClr val="FF0000"/>
                          </a:solidFill>
                          <a:effectLst/>
                          <a:latin typeface="微軟正黑體" panose="020B0604030504040204" pitchFamily="34" charset="-120"/>
                          <a:ea typeface="微軟正黑體" panose="020B0604030504040204" pitchFamily="34" charset="-120"/>
                          <a:cs typeface="+mn-cs"/>
                        </a:rPr>
                        <a:t>否</a:t>
                      </a:r>
                    </a:p>
                  </a:txBody>
                  <a:tcPr marL="17780" marR="177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023414"/>
                  </a:ext>
                </a:extLst>
              </a:tr>
            </a:tbl>
          </a:graphicData>
        </a:graphic>
      </p:graphicFrame>
    </p:spTree>
    <p:extLst>
      <p:ext uri="{BB962C8B-B14F-4D97-AF65-F5344CB8AC3E}">
        <p14:creationId xmlns:p14="http://schemas.microsoft.com/office/powerpoint/2010/main" val="45899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269F1C-66D2-4622-822A-77D44E456A50}"/>
              </a:ext>
            </a:extLst>
          </p:cNvPr>
          <p:cNvSpPr>
            <a:spLocks noGrp="1"/>
          </p:cNvSpPr>
          <p:nvPr>
            <p:ph type="title"/>
          </p:nvPr>
        </p:nvSpPr>
        <p:spPr/>
        <p:txBody>
          <a:bodyPr/>
          <a:lstStyle/>
          <a:p>
            <a:r>
              <a:rPr lang="zh-TW" altLang="en-US" dirty="0"/>
              <a:t>表</a:t>
            </a:r>
            <a:r>
              <a:rPr lang="en-US" altLang="zh-TW" dirty="0"/>
              <a:t>1-22</a:t>
            </a:r>
            <a:r>
              <a:rPr lang="zh-TW" altLang="en-US" dirty="0"/>
              <a:t>公、私立大專校院編制外專任教師薪酬標準</a:t>
            </a:r>
          </a:p>
        </p:txBody>
      </p:sp>
      <p:sp>
        <p:nvSpPr>
          <p:cNvPr id="3" name="投影片編號版面配置區 2">
            <a:extLst>
              <a:ext uri="{FF2B5EF4-FFF2-40B4-BE49-F238E27FC236}">
                <a16:creationId xmlns:a16="http://schemas.microsoft.com/office/drawing/2014/main" id="{72F2ED5D-B2C1-4AEF-B5A0-9492FCCDE3FE}"/>
              </a:ext>
            </a:extLst>
          </p:cNvPr>
          <p:cNvSpPr>
            <a:spLocks noGrp="1"/>
          </p:cNvSpPr>
          <p:nvPr>
            <p:ph type="sldNum" sz="quarter" idx="12"/>
          </p:nvPr>
        </p:nvSpPr>
        <p:spPr/>
        <p:txBody>
          <a:bodyPr/>
          <a:lstStyle/>
          <a:p>
            <a:fld id="{D4B37BC5-01F3-4DA6-AE9F-6749599A3EE9}" type="slidenum">
              <a:rPr lang="zh-TW" altLang="en-US" smtClean="0"/>
              <a:t>7</a:t>
            </a:fld>
            <a:endParaRPr lang="zh-TW" altLang="en-US"/>
          </a:p>
        </p:txBody>
      </p:sp>
      <p:sp>
        <p:nvSpPr>
          <p:cNvPr id="6" name="文字版面配置區 5">
            <a:extLst>
              <a:ext uri="{FF2B5EF4-FFF2-40B4-BE49-F238E27FC236}">
                <a16:creationId xmlns:a16="http://schemas.microsoft.com/office/drawing/2014/main" id="{56518703-0407-452B-A38D-47BDE8D48EF7}"/>
              </a:ext>
            </a:extLst>
          </p:cNvPr>
          <p:cNvSpPr>
            <a:spLocks noGrp="1"/>
          </p:cNvSpPr>
          <p:nvPr>
            <p:ph type="body" sz="quarter" idx="15"/>
          </p:nvPr>
        </p:nvSpPr>
        <p:spPr/>
        <p:txBody>
          <a:bodyPr/>
          <a:lstStyle/>
          <a:p>
            <a:r>
              <a:rPr lang="en-US" altLang="zh-TW" dirty="0"/>
              <a:t>04</a:t>
            </a:r>
            <a:endParaRPr lang="zh-TW" altLang="en-US" dirty="0"/>
          </a:p>
        </p:txBody>
      </p:sp>
      <p:sp>
        <p:nvSpPr>
          <p:cNvPr id="8" name="內容版面配置區 4">
            <a:extLst>
              <a:ext uri="{FF2B5EF4-FFF2-40B4-BE49-F238E27FC236}">
                <a16:creationId xmlns:a16="http://schemas.microsoft.com/office/drawing/2014/main" id="{43C35F4D-CD8D-4C0C-9F01-E347A55DE654}"/>
              </a:ext>
            </a:extLst>
          </p:cNvPr>
          <p:cNvSpPr>
            <a:spLocks noGrp="1"/>
          </p:cNvSpPr>
          <p:nvPr>
            <p:ph sz="quarter" idx="14"/>
          </p:nvPr>
        </p:nvSpPr>
        <p:spPr>
          <a:xfrm>
            <a:off x="161925" y="3583946"/>
            <a:ext cx="11847513" cy="3274053"/>
          </a:xfrm>
        </p:spPr>
        <p:txBody>
          <a:bodyPr>
            <a:normAutofit fontScale="77500" lnSpcReduction="200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刪除部份定義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現行本薪</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年功薪</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月支數額加計學術研究加給支給數額之合計薪酬數額，與編制內專任教師待遇標準比較情形、支給人數</a:t>
            </a:r>
          </a:p>
          <a:p>
            <a:pPr marL="342874" indent="-342874">
              <a:lnSpc>
                <a:spcPct val="120000"/>
              </a:lnSpc>
              <a:spcBef>
                <a:spcPts val="600"/>
              </a:spcBef>
              <a:buFont typeface="Wingdings" panose="05000000000000000000" pitchFamily="2" charset="2"/>
              <a:buChar char=""/>
              <a:defRPr/>
            </a:pPr>
            <a:r>
              <a:rPr lang="zh-TW" altLang="en-US" b="1" dirty="0"/>
              <a:t>現行本薪</a:t>
            </a:r>
            <a:r>
              <a:rPr lang="en-US" altLang="zh-TW" b="1" dirty="0"/>
              <a:t>(</a:t>
            </a:r>
            <a:r>
              <a:rPr lang="zh-TW" altLang="en-US" b="1" dirty="0"/>
              <a:t>年功薪</a:t>
            </a:r>
            <a:r>
              <a:rPr lang="en-US" altLang="zh-TW" b="1" dirty="0"/>
              <a:t>)</a:t>
            </a:r>
            <a:r>
              <a:rPr lang="zh-TW" altLang="en-US" b="1" dirty="0"/>
              <a:t>月支數額加計學術研究加給支給數額之合計薪酬數額，與編制內專任教師待遇標準比較情形：</a:t>
            </a:r>
            <a:r>
              <a:rPr lang="zh-TW" altLang="en-US" dirty="0"/>
              <a:t>本欄位不包括留職停薪者</a:t>
            </a:r>
            <a:r>
              <a:rPr lang="zh-TW" altLang="en-US" strike="sngStrike" dirty="0">
                <a:solidFill>
                  <a:srgbClr val="FF0000"/>
                </a:solidFill>
              </a:rPr>
              <a:t>、公立學校教職員退休再任有給職務且支領薪資低於法定基本工資者、未支領薪資之客座講座教授、依政府部會</a:t>
            </a:r>
            <a:r>
              <a:rPr lang="en-US" altLang="zh-TW" strike="sngStrike" dirty="0">
                <a:solidFill>
                  <a:srgbClr val="FF0000"/>
                </a:solidFill>
              </a:rPr>
              <a:t>(</a:t>
            </a:r>
            <a:r>
              <a:rPr lang="zh-TW" altLang="en-US" strike="sngStrike" dirty="0">
                <a:solidFill>
                  <a:srgbClr val="FF0000"/>
                </a:solidFill>
              </a:rPr>
              <a:t>如國科會</a:t>
            </a:r>
            <a:r>
              <a:rPr lang="en-US" altLang="zh-TW" strike="sngStrike" dirty="0">
                <a:solidFill>
                  <a:srgbClr val="FF0000"/>
                </a:solidFill>
              </a:rPr>
              <a:t>)</a:t>
            </a:r>
            <a:r>
              <a:rPr lang="zh-TW" altLang="en-US" strike="sngStrike" dirty="0">
                <a:solidFill>
                  <a:srgbClr val="FF0000"/>
                </a:solidFill>
              </a:rPr>
              <a:t>補助計畫及支給標準聘任者或僅支領其他非屬一般薪資範圍</a:t>
            </a:r>
            <a:r>
              <a:rPr lang="en-US" altLang="zh-TW" strike="sngStrike" dirty="0">
                <a:solidFill>
                  <a:srgbClr val="FF0000"/>
                </a:solidFill>
              </a:rPr>
              <a:t>(</a:t>
            </a:r>
            <a:r>
              <a:rPr lang="zh-TW" altLang="en-US" strike="sngStrike" dirty="0">
                <a:solidFill>
                  <a:srgbClr val="FF0000"/>
                </a:solidFill>
              </a:rPr>
              <a:t>如生活津貼</a:t>
            </a:r>
            <a:r>
              <a:rPr lang="en-US" altLang="zh-TW" strike="sngStrike" dirty="0">
                <a:solidFill>
                  <a:srgbClr val="FF0000"/>
                </a:solidFill>
              </a:rPr>
              <a:t>)</a:t>
            </a:r>
            <a:r>
              <a:rPr lang="zh-TW" altLang="en-US" strike="sngStrike" dirty="0">
                <a:solidFill>
                  <a:srgbClr val="FF0000"/>
                </a:solidFill>
              </a:rPr>
              <a:t>者</a:t>
            </a:r>
            <a:r>
              <a:rPr lang="zh-TW" altLang="en-US" dirty="0"/>
              <a:t>。</a:t>
            </a:r>
          </a:p>
          <a:p>
            <a:pPr marL="342874" indent="-342874">
              <a:lnSpc>
                <a:spcPct val="120000"/>
              </a:lnSpc>
              <a:spcBef>
                <a:spcPts val="600"/>
              </a:spcBef>
              <a:buFont typeface="Wingdings" panose="05000000000000000000" pitchFamily="2" charset="2"/>
              <a:buChar char=""/>
              <a:defRPr/>
            </a:pPr>
            <a:r>
              <a:rPr lang="zh-TW" altLang="en-US" b="1" dirty="0"/>
              <a:t>支給人數：</a:t>
            </a:r>
            <a:r>
              <a:rPr lang="zh-TW" altLang="en-US" dirty="0"/>
              <a:t>請填報學校</a:t>
            </a:r>
            <a:r>
              <a:rPr lang="en-US" altLang="zh-TW" dirty="0"/>
              <a:t>10</a:t>
            </a:r>
            <a:r>
              <a:rPr lang="zh-TW" altLang="en-US" dirty="0"/>
              <a:t>月</a:t>
            </a:r>
            <a:r>
              <a:rPr lang="en-US" altLang="zh-TW" dirty="0"/>
              <a:t>15</a:t>
            </a:r>
            <a:r>
              <a:rPr lang="zh-TW" altLang="en-US" dirty="0"/>
              <a:t>日或</a:t>
            </a:r>
            <a:r>
              <a:rPr lang="en-US" altLang="zh-TW" dirty="0"/>
              <a:t>3</a:t>
            </a:r>
            <a:r>
              <a:rPr lang="zh-TW" altLang="en-US" dirty="0"/>
              <a:t>月</a:t>
            </a:r>
            <a:r>
              <a:rPr lang="en-US" altLang="zh-TW" dirty="0"/>
              <a:t>15</a:t>
            </a:r>
            <a:r>
              <a:rPr lang="zh-TW" altLang="en-US" dirty="0"/>
              <a:t>日聘任之「編制外」專任教師領有薪酬之人數，不包括留職停薪者</a:t>
            </a:r>
            <a:r>
              <a:rPr lang="zh-TW" altLang="en-US" strike="sngStrike" dirty="0">
                <a:solidFill>
                  <a:srgbClr val="FF0000"/>
                </a:solidFill>
              </a:rPr>
              <a:t>、公立學校教職員退休再任有給職務且支領薪資低於法定基本工資者、未支領薪資之客座講座教授、依政府部會</a:t>
            </a:r>
            <a:r>
              <a:rPr lang="en-US" altLang="zh-TW" strike="sngStrike" dirty="0">
                <a:solidFill>
                  <a:srgbClr val="FF0000"/>
                </a:solidFill>
              </a:rPr>
              <a:t>(</a:t>
            </a:r>
            <a:r>
              <a:rPr lang="zh-TW" altLang="en-US" strike="sngStrike" dirty="0">
                <a:solidFill>
                  <a:srgbClr val="FF0000"/>
                </a:solidFill>
              </a:rPr>
              <a:t>如國科會</a:t>
            </a:r>
            <a:r>
              <a:rPr lang="en-US" altLang="zh-TW" strike="sngStrike" dirty="0">
                <a:solidFill>
                  <a:srgbClr val="FF0000"/>
                </a:solidFill>
              </a:rPr>
              <a:t>)</a:t>
            </a:r>
            <a:r>
              <a:rPr lang="zh-TW" altLang="en-US" strike="sngStrike" dirty="0">
                <a:solidFill>
                  <a:srgbClr val="FF0000"/>
                </a:solidFill>
              </a:rPr>
              <a:t>補助計畫及支給標準聘任者或僅支領其他非屬一般薪資範圍</a:t>
            </a:r>
            <a:r>
              <a:rPr lang="en-US" altLang="zh-TW" strike="sngStrike" dirty="0">
                <a:solidFill>
                  <a:srgbClr val="FF0000"/>
                </a:solidFill>
              </a:rPr>
              <a:t>(</a:t>
            </a:r>
            <a:r>
              <a:rPr lang="zh-TW" altLang="en-US" strike="sngStrike" dirty="0">
                <a:solidFill>
                  <a:srgbClr val="FF0000"/>
                </a:solidFill>
              </a:rPr>
              <a:t>如生活津貼</a:t>
            </a:r>
            <a:r>
              <a:rPr lang="en-US" altLang="zh-TW" strike="sngStrike" dirty="0">
                <a:solidFill>
                  <a:srgbClr val="FF0000"/>
                </a:solidFill>
              </a:rPr>
              <a:t>)</a:t>
            </a:r>
            <a:r>
              <a:rPr lang="zh-TW" altLang="en-US" strike="sngStrike" dirty="0">
                <a:solidFill>
                  <a:srgbClr val="FF0000"/>
                </a:solidFill>
              </a:rPr>
              <a:t>者</a:t>
            </a:r>
            <a:r>
              <a:rPr lang="zh-TW" altLang="en-US" dirty="0"/>
              <a:t>。</a:t>
            </a:r>
            <a:endParaRPr lang="en-US" altLang="zh-TW" kern="100" dirty="0">
              <a:latin typeface="微軟正黑體" panose="020B0604030504040204" pitchFamily="34" charset="-120"/>
            </a:endParaRPr>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月因應「技職司」需求刪除部份定義</a:t>
            </a:r>
            <a:r>
              <a:rPr lang="en-US" altLang="zh-TW" sz="1800" kern="100" dirty="0">
                <a:latin typeface="微軟正黑體" panose="020B0604030504040204" pitchFamily="34" charset="-120"/>
              </a:rPr>
              <a:t>】</a:t>
            </a:r>
            <a:endParaRPr lang="zh-TW" altLang="en-US" dirty="0"/>
          </a:p>
        </p:txBody>
      </p:sp>
      <p:graphicFrame>
        <p:nvGraphicFramePr>
          <p:cNvPr id="11" name="內容版面配置區 6">
            <a:extLst>
              <a:ext uri="{FF2B5EF4-FFF2-40B4-BE49-F238E27FC236}">
                <a16:creationId xmlns:a16="http://schemas.microsoft.com/office/drawing/2014/main" id="{8CCA7262-099D-403F-B018-3FC9A73E8D27}"/>
              </a:ext>
            </a:extLst>
          </p:cNvPr>
          <p:cNvGraphicFramePr>
            <a:graphicFrameLocks noGrp="1"/>
          </p:cNvGraphicFramePr>
          <p:nvPr>
            <p:ph sz="quarter" idx="13"/>
            <p:extLst>
              <p:ext uri="{D42A27DB-BD31-4B8C-83A1-F6EECF244321}">
                <p14:modId xmlns:p14="http://schemas.microsoft.com/office/powerpoint/2010/main" val="2049240025"/>
              </p:ext>
            </p:extLst>
          </p:nvPr>
        </p:nvGraphicFramePr>
        <p:xfrm>
          <a:off x="161925" y="876300"/>
          <a:ext cx="11826247" cy="2633780"/>
        </p:xfrm>
        <a:graphic>
          <a:graphicData uri="http://schemas.openxmlformats.org/drawingml/2006/table">
            <a:tbl>
              <a:tblPr firstRow="1" firstCol="1" bandRow="1">
                <a:tableStyleId>{5C22544A-7EE6-4342-B048-85BDC9FD1C3A}</a:tableStyleId>
              </a:tblPr>
              <a:tblGrid>
                <a:gridCol w="359736">
                  <a:extLst>
                    <a:ext uri="{9D8B030D-6E8A-4147-A177-3AD203B41FA5}">
                      <a16:colId xmlns:a16="http://schemas.microsoft.com/office/drawing/2014/main" val="3899426823"/>
                    </a:ext>
                  </a:extLst>
                </a:gridCol>
                <a:gridCol w="411982">
                  <a:extLst>
                    <a:ext uri="{9D8B030D-6E8A-4147-A177-3AD203B41FA5}">
                      <a16:colId xmlns:a16="http://schemas.microsoft.com/office/drawing/2014/main" val="526297986"/>
                    </a:ext>
                  </a:extLst>
                </a:gridCol>
                <a:gridCol w="351693">
                  <a:extLst>
                    <a:ext uri="{9D8B030D-6E8A-4147-A177-3AD203B41FA5}">
                      <a16:colId xmlns:a16="http://schemas.microsoft.com/office/drawing/2014/main" val="3666362261"/>
                    </a:ext>
                  </a:extLst>
                </a:gridCol>
                <a:gridCol w="2392361">
                  <a:extLst>
                    <a:ext uri="{9D8B030D-6E8A-4147-A177-3AD203B41FA5}">
                      <a16:colId xmlns:a16="http://schemas.microsoft.com/office/drawing/2014/main" val="520870349"/>
                    </a:ext>
                  </a:extLst>
                </a:gridCol>
                <a:gridCol w="2381459">
                  <a:extLst>
                    <a:ext uri="{9D8B030D-6E8A-4147-A177-3AD203B41FA5}">
                      <a16:colId xmlns:a16="http://schemas.microsoft.com/office/drawing/2014/main" val="1723544421"/>
                    </a:ext>
                  </a:extLst>
                </a:gridCol>
                <a:gridCol w="3908809">
                  <a:extLst>
                    <a:ext uri="{9D8B030D-6E8A-4147-A177-3AD203B41FA5}">
                      <a16:colId xmlns:a16="http://schemas.microsoft.com/office/drawing/2014/main" val="1479927012"/>
                    </a:ext>
                  </a:extLst>
                </a:gridCol>
                <a:gridCol w="1024932">
                  <a:extLst>
                    <a:ext uri="{9D8B030D-6E8A-4147-A177-3AD203B41FA5}">
                      <a16:colId xmlns:a16="http://schemas.microsoft.com/office/drawing/2014/main" val="341833340"/>
                    </a:ext>
                  </a:extLst>
                </a:gridCol>
                <a:gridCol w="391885">
                  <a:extLst>
                    <a:ext uri="{9D8B030D-6E8A-4147-A177-3AD203B41FA5}">
                      <a16:colId xmlns:a16="http://schemas.microsoft.com/office/drawing/2014/main" val="2339766389"/>
                    </a:ext>
                  </a:extLst>
                </a:gridCol>
                <a:gridCol w="603390">
                  <a:extLst>
                    <a:ext uri="{9D8B030D-6E8A-4147-A177-3AD203B41FA5}">
                      <a16:colId xmlns:a16="http://schemas.microsoft.com/office/drawing/2014/main" val="3125182205"/>
                    </a:ext>
                  </a:extLst>
                </a:gridCol>
              </a:tblGrid>
              <a:tr h="561147">
                <a:tc rowSpan="3">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a:t>
                      </a: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學期</a:t>
                      </a:r>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教師分類</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教師職級</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800" b="0" kern="100" dirty="0">
                          <a:solidFill>
                            <a:schemeClr val="tx1"/>
                          </a:solidFill>
                          <a:effectLst/>
                          <a:latin typeface="微軟正黑體" panose="020B0604030504040204" pitchFamily="34" charset="-120"/>
                          <a:ea typeface="微軟正黑體" panose="020B0604030504040204" pitchFamily="34" charset="-120"/>
                        </a:rPr>
                        <a:t>現行本薪</a:t>
                      </a: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年功薪</a:t>
                      </a:r>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月支數額是否比照編制內專任教師</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algn="ctr" defTabSz="914332" rtl="0" eaLnBrk="1" latinLnBrk="0" hangingPunct="1"/>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現行學術研究加給支給數額是否比照編制內專任教師</a:t>
                      </a: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800" b="1" kern="100" dirty="0">
                          <a:solidFill>
                            <a:srgbClr val="FF0000"/>
                          </a:solidFill>
                          <a:effectLst/>
                          <a:latin typeface="微軟正黑體" panose="020B0604030504040204" pitchFamily="34" charset="-120"/>
                          <a:ea typeface="微軟正黑體" panose="020B0604030504040204" pitchFamily="34" charset="-120"/>
                        </a:rPr>
                        <a:t>現行本薪</a:t>
                      </a: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年功薪</a:t>
                      </a:r>
                      <a:r>
                        <a:rPr lang="en-US" sz="1800" b="1" kern="100" dirty="0">
                          <a:solidFill>
                            <a:srgbClr val="FF0000"/>
                          </a:solidFill>
                          <a:effectLst/>
                          <a:latin typeface="微軟正黑體" panose="020B0604030504040204" pitchFamily="34" charset="-120"/>
                          <a:ea typeface="微軟正黑體" panose="020B0604030504040204" pitchFamily="34" charset="-120"/>
                        </a:rPr>
                        <a:t>)</a:t>
                      </a:r>
                      <a:r>
                        <a:rPr lang="zh-TW" sz="1800" b="1" kern="100" dirty="0">
                          <a:solidFill>
                            <a:srgbClr val="FF0000"/>
                          </a:solidFill>
                          <a:effectLst/>
                          <a:latin typeface="微軟正黑體" panose="020B0604030504040204" pitchFamily="34" charset="-120"/>
                          <a:ea typeface="微軟正黑體" panose="020B0604030504040204" pitchFamily="34" charset="-120"/>
                        </a:rPr>
                        <a:t>月支數額加計學術研究加給支給數額之合計薪酬數額，與編制內專任教師待遇標準比較情形</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gridSpan="3">
                  <a:txBody>
                    <a:bodyPr/>
                    <a:lstStyle/>
                    <a:p>
                      <a:pPr algn="ctr"/>
                      <a:r>
                        <a:rPr lang="zh-TW" sz="1800" b="1" kern="100" dirty="0">
                          <a:solidFill>
                            <a:srgbClr val="FF0000"/>
                          </a:solidFill>
                          <a:effectLst/>
                          <a:latin typeface="微軟正黑體" panose="020B0604030504040204" pitchFamily="34" charset="-120"/>
                          <a:ea typeface="微軟正黑體" panose="020B0604030504040204" pitchFamily="34" charset="-120"/>
                        </a:rPr>
                        <a:t>依聘約所載薪酬標準數額支給情形</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319277186"/>
                  </a:ext>
                </a:extLst>
              </a:tr>
              <a:tr h="42671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r>
                        <a:rPr lang="zh-TW" sz="1800" b="1" kern="100" dirty="0">
                          <a:solidFill>
                            <a:srgbClr val="FF0000"/>
                          </a:solidFill>
                          <a:effectLst/>
                          <a:latin typeface="微軟正黑體" panose="020B0604030504040204" pitchFamily="34" charset="-120"/>
                          <a:ea typeface="微軟正黑體" panose="020B0604030504040204" pitchFamily="34" charset="-120"/>
                        </a:rPr>
                        <a:t>支給人數</a:t>
                      </a:r>
                      <a:endParaRPr lang="zh-TW" sz="18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支給總額</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平均支給數額</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1464325"/>
                  </a:ext>
                </a:extLst>
              </a:tr>
              <a:tr h="1122294">
                <a:tc vMerge="1">
                  <a:txBody>
                    <a:bodyPr/>
                    <a:lstStyle/>
                    <a:p>
                      <a:endParaRPr lang="zh-TW" sz="14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是</a:t>
                      </a:r>
                    </a:p>
                    <a:p>
                      <a:pPr marL="86995"/>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與公立大專校院一致</a:t>
                      </a:r>
                    </a:p>
                    <a:p>
                      <a:pPr marL="86995"/>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高於公立大專校院</a:t>
                      </a:r>
                    </a:p>
                    <a:p>
                      <a:r>
                        <a:rPr lang="en-US" sz="1800" b="0" kern="100" dirty="0">
                          <a:solidFill>
                            <a:schemeClr val="tx1"/>
                          </a:solidFill>
                          <a:effectLst/>
                          <a:latin typeface="微軟正黑體" panose="020B0604030504040204" pitchFamily="34" charset="-120"/>
                          <a:ea typeface="微軟正黑體" panose="020B0604030504040204" pitchFamily="34" charset="-120"/>
                        </a:rPr>
                        <a:t>□</a:t>
                      </a:r>
                      <a:r>
                        <a:rPr lang="zh-TW" sz="1800" b="0" kern="100" dirty="0">
                          <a:solidFill>
                            <a:schemeClr val="tx1"/>
                          </a:solidFill>
                          <a:effectLst/>
                          <a:latin typeface="微軟正黑體" panose="020B0604030504040204" pitchFamily="34" charset="-120"/>
                          <a:ea typeface="微軟正黑體" panose="020B0604030504040204" pitchFamily="34" charset="-120"/>
                        </a:rPr>
                        <a:t>否</a:t>
                      </a:r>
                      <a:endParaRPr 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是</a:t>
                      </a:r>
                    </a:p>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與公立大專校院一致</a:t>
                      </a:r>
                    </a:p>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高於公立大專校院</a:t>
                      </a:r>
                    </a:p>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低於公立大專校院</a:t>
                      </a:r>
                    </a:p>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其他</a:t>
                      </a:r>
                    </a:p>
                    <a:p>
                      <a:pPr algn="l" defTabSz="914332" rtl="0" eaLnBrk="1" latinLnBrk="0" hangingPunct="1"/>
                      <a:r>
                        <a:rPr lang="en-US" sz="1800" b="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800" b="0" kern="100" dirty="0">
                          <a:solidFill>
                            <a:schemeClr val="tx1"/>
                          </a:solidFill>
                          <a:effectLst/>
                          <a:latin typeface="微軟正黑體" panose="020B0604030504040204" pitchFamily="34" charset="-120"/>
                          <a:ea typeface="微軟正黑體" panose="020B0604030504040204" pitchFamily="34" charset="-120"/>
                          <a:cs typeface="+mn-cs"/>
                        </a:rPr>
                        <a:t>否</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rPr>
                        <a:t>略</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0" kern="100" dirty="0">
                          <a:solidFill>
                            <a:schemeClr val="bg1">
                              <a:lumMod val="50000"/>
                            </a:schemeClr>
                          </a:solidFill>
                          <a:effectLst/>
                          <a:latin typeface="微軟正黑體" panose="020B0604030504040204" pitchFamily="34" charset="-120"/>
                          <a:ea typeface="微軟正黑體" panose="020B0604030504040204" pitchFamily="34" charset="-120"/>
                        </a:rPr>
                        <a:t> </a:t>
                      </a:r>
                      <a:endParaRPr lang="zh-TW" sz="1200" b="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023414"/>
                  </a:ext>
                </a:extLst>
              </a:tr>
            </a:tbl>
          </a:graphicData>
        </a:graphic>
      </p:graphicFrame>
    </p:spTree>
    <p:extLst>
      <p:ext uri="{BB962C8B-B14F-4D97-AF65-F5344CB8AC3E}">
        <p14:creationId xmlns:p14="http://schemas.microsoft.com/office/powerpoint/2010/main" val="2431489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BA69EE-B182-42A6-AAB2-F265595C0C6A}"/>
              </a:ext>
            </a:extLst>
          </p:cNvPr>
          <p:cNvSpPr>
            <a:spLocks noGrp="1"/>
          </p:cNvSpPr>
          <p:nvPr>
            <p:ph type="title"/>
          </p:nvPr>
        </p:nvSpPr>
        <p:spPr/>
        <p:txBody>
          <a:bodyPr/>
          <a:lstStyle/>
          <a:p>
            <a:r>
              <a:rPr lang="zh-TW" altLang="en-US" dirty="0"/>
              <a:t>表</a:t>
            </a:r>
            <a:r>
              <a:rPr lang="en-US" altLang="zh-TW" dirty="0"/>
              <a:t>3-5 </a:t>
            </a:r>
            <a:r>
              <a:rPr lang="zh-TW" altLang="en-US" dirty="0"/>
              <a:t>實際開課結構統計表</a:t>
            </a:r>
          </a:p>
        </p:txBody>
      </p:sp>
      <p:sp>
        <p:nvSpPr>
          <p:cNvPr id="3" name="投影片編號版面配置區 2">
            <a:extLst>
              <a:ext uri="{FF2B5EF4-FFF2-40B4-BE49-F238E27FC236}">
                <a16:creationId xmlns:a16="http://schemas.microsoft.com/office/drawing/2014/main" id="{0EF76B0D-4482-4BEA-B52A-EE686E2C1A75}"/>
              </a:ext>
            </a:extLst>
          </p:cNvPr>
          <p:cNvSpPr>
            <a:spLocks noGrp="1"/>
          </p:cNvSpPr>
          <p:nvPr>
            <p:ph type="sldNum" sz="quarter" idx="12"/>
          </p:nvPr>
        </p:nvSpPr>
        <p:spPr/>
        <p:txBody>
          <a:bodyPr/>
          <a:lstStyle/>
          <a:p>
            <a:fld id="{D4B37BC5-01F3-4DA6-AE9F-6749599A3EE9}" type="slidenum">
              <a:rPr lang="zh-TW" altLang="en-US" smtClean="0"/>
              <a:t>8</a:t>
            </a:fld>
            <a:endParaRPr lang="zh-TW" altLang="en-US"/>
          </a:p>
        </p:txBody>
      </p:sp>
      <p:sp>
        <p:nvSpPr>
          <p:cNvPr id="6" name="文字版面配置區 5">
            <a:extLst>
              <a:ext uri="{FF2B5EF4-FFF2-40B4-BE49-F238E27FC236}">
                <a16:creationId xmlns:a16="http://schemas.microsoft.com/office/drawing/2014/main" id="{F42ACAE0-3698-4E83-9224-867BC1C0038C}"/>
              </a:ext>
            </a:extLst>
          </p:cNvPr>
          <p:cNvSpPr>
            <a:spLocks noGrp="1"/>
          </p:cNvSpPr>
          <p:nvPr>
            <p:ph type="body" sz="quarter" idx="15"/>
          </p:nvPr>
        </p:nvSpPr>
        <p:spPr/>
        <p:txBody>
          <a:bodyPr/>
          <a:lstStyle/>
          <a:p>
            <a:r>
              <a:rPr lang="en-US" altLang="zh-TW" dirty="0"/>
              <a:t>05</a:t>
            </a:r>
            <a:endParaRPr lang="zh-TW" altLang="en-US" dirty="0"/>
          </a:p>
        </p:txBody>
      </p:sp>
      <p:graphicFrame>
        <p:nvGraphicFramePr>
          <p:cNvPr id="10" name="內容版面配置區 7">
            <a:extLst>
              <a:ext uri="{FF2B5EF4-FFF2-40B4-BE49-F238E27FC236}">
                <a16:creationId xmlns:a16="http://schemas.microsoft.com/office/drawing/2014/main" id="{6BCD81EA-C65F-4584-A709-E7A85BED06C1}"/>
              </a:ext>
            </a:extLst>
          </p:cNvPr>
          <p:cNvGraphicFramePr>
            <a:graphicFrameLocks noGrp="1"/>
          </p:cNvGraphicFramePr>
          <p:nvPr>
            <p:ph sz="quarter" idx="13"/>
            <p:extLst>
              <p:ext uri="{D42A27DB-BD31-4B8C-83A1-F6EECF244321}">
                <p14:modId xmlns:p14="http://schemas.microsoft.com/office/powerpoint/2010/main" val="3443126309"/>
              </p:ext>
            </p:extLst>
          </p:nvPr>
        </p:nvGraphicFramePr>
        <p:xfrm>
          <a:off x="161925" y="876302"/>
          <a:ext cx="11846538" cy="1836754"/>
        </p:xfrm>
        <a:graphic>
          <a:graphicData uri="http://schemas.openxmlformats.org/drawingml/2006/table">
            <a:tbl>
              <a:tblPr>
                <a:tableStyleId>{5C22544A-7EE6-4342-B048-85BDC9FD1C3A}</a:tableStyleId>
              </a:tblPr>
              <a:tblGrid>
                <a:gridCol w="761653">
                  <a:extLst>
                    <a:ext uri="{9D8B030D-6E8A-4147-A177-3AD203B41FA5}">
                      <a16:colId xmlns:a16="http://schemas.microsoft.com/office/drawing/2014/main" val="3135623543"/>
                    </a:ext>
                  </a:extLst>
                </a:gridCol>
                <a:gridCol w="597303">
                  <a:extLst>
                    <a:ext uri="{9D8B030D-6E8A-4147-A177-3AD203B41FA5}">
                      <a16:colId xmlns:a16="http://schemas.microsoft.com/office/drawing/2014/main" val="363274567"/>
                    </a:ext>
                  </a:extLst>
                </a:gridCol>
                <a:gridCol w="597303">
                  <a:extLst>
                    <a:ext uri="{9D8B030D-6E8A-4147-A177-3AD203B41FA5}">
                      <a16:colId xmlns:a16="http://schemas.microsoft.com/office/drawing/2014/main" val="3443561249"/>
                    </a:ext>
                  </a:extLst>
                </a:gridCol>
                <a:gridCol w="597303">
                  <a:extLst>
                    <a:ext uri="{9D8B030D-6E8A-4147-A177-3AD203B41FA5}">
                      <a16:colId xmlns:a16="http://schemas.microsoft.com/office/drawing/2014/main" val="2249921095"/>
                    </a:ext>
                  </a:extLst>
                </a:gridCol>
                <a:gridCol w="597303">
                  <a:extLst>
                    <a:ext uri="{9D8B030D-6E8A-4147-A177-3AD203B41FA5}">
                      <a16:colId xmlns:a16="http://schemas.microsoft.com/office/drawing/2014/main" val="1945510760"/>
                    </a:ext>
                  </a:extLst>
                </a:gridCol>
                <a:gridCol w="597303">
                  <a:extLst>
                    <a:ext uri="{9D8B030D-6E8A-4147-A177-3AD203B41FA5}">
                      <a16:colId xmlns:a16="http://schemas.microsoft.com/office/drawing/2014/main" val="1845254919"/>
                    </a:ext>
                  </a:extLst>
                </a:gridCol>
                <a:gridCol w="597303">
                  <a:extLst>
                    <a:ext uri="{9D8B030D-6E8A-4147-A177-3AD203B41FA5}">
                      <a16:colId xmlns:a16="http://schemas.microsoft.com/office/drawing/2014/main" val="4292558999"/>
                    </a:ext>
                  </a:extLst>
                </a:gridCol>
                <a:gridCol w="597303">
                  <a:extLst>
                    <a:ext uri="{9D8B030D-6E8A-4147-A177-3AD203B41FA5}">
                      <a16:colId xmlns:a16="http://schemas.microsoft.com/office/drawing/2014/main" val="1045138318"/>
                    </a:ext>
                  </a:extLst>
                </a:gridCol>
                <a:gridCol w="597303">
                  <a:extLst>
                    <a:ext uri="{9D8B030D-6E8A-4147-A177-3AD203B41FA5}">
                      <a16:colId xmlns:a16="http://schemas.microsoft.com/office/drawing/2014/main" val="852949016"/>
                    </a:ext>
                  </a:extLst>
                </a:gridCol>
                <a:gridCol w="597303">
                  <a:extLst>
                    <a:ext uri="{9D8B030D-6E8A-4147-A177-3AD203B41FA5}">
                      <a16:colId xmlns:a16="http://schemas.microsoft.com/office/drawing/2014/main" val="154172639"/>
                    </a:ext>
                  </a:extLst>
                </a:gridCol>
                <a:gridCol w="597303">
                  <a:extLst>
                    <a:ext uri="{9D8B030D-6E8A-4147-A177-3AD203B41FA5}">
                      <a16:colId xmlns:a16="http://schemas.microsoft.com/office/drawing/2014/main" val="2865801220"/>
                    </a:ext>
                  </a:extLst>
                </a:gridCol>
                <a:gridCol w="597303">
                  <a:extLst>
                    <a:ext uri="{9D8B030D-6E8A-4147-A177-3AD203B41FA5}">
                      <a16:colId xmlns:a16="http://schemas.microsoft.com/office/drawing/2014/main" val="592051814"/>
                    </a:ext>
                  </a:extLst>
                </a:gridCol>
                <a:gridCol w="597303">
                  <a:extLst>
                    <a:ext uri="{9D8B030D-6E8A-4147-A177-3AD203B41FA5}">
                      <a16:colId xmlns:a16="http://schemas.microsoft.com/office/drawing/2014/main" val="1171551510"/>
                    </a:ext>
                  </a:extLst>
                </a:gridCol>
                <a:gridCol w="597303">
                  <a:extLst>
                    <a:ext uri="{9D8B030D-6E8A-4147-A177-3AD203B41FA5}">
                      <a16:colId xmlns:a16="http://schemas.microsoft.com/office/drawing/2014/main" val="1025675228"/>
                    </a:ext>
                  </a:extLst>
                </a:gridCol>
                <a:gridCol w="597303">
                  <a:extLst>
                    <a:ext uri="{9D8B030D-6E8A-4147-A177-3AD203B41FA5}">
                      <a16:colId xmlns:a16="http://schemas.microsoft.com/office/drawing/2014/main" val="2731996154"/>
                    </a:ext>
                  </a:extLst>
                </a:gridCol>
                <a:gridCol w="597303">
                  <a:extLst>
                    <a:ext uri="{9D8B030D-6E8A-4147-A177-3AD203B41FA5}">
                      <a16:colId xmlns:a16="http://schemas.microsoft.com/office/drawing/2014/main" val="3696351322"/>
                    </a:ext>
                  </a:extLst>
                </a:gridCol>
                <a:gridCol w="597303">
                  <a:extLst>
                    <a:ext uri="{9D8B030D-6E8A-4147-A177-3AD203B41FA5}">
                      <a16:colId xmlns:a16="http://schemas.microsoft.com/office/drawing/2014/main" val="433282723"/>
                    </a:ext>
                  </a:extLst>
                </a:gridCol>
                <a:gridCol w="698193">
                  <a:extLst>
                    <a:ext uri="{9D8B030D-6E8A-4147-A177-3AD203B41FA5}">
                      <a16:colId xmlns:a16="http://schemas.microsoft.com/office/drawing/2014/main" val="1179855341"/>
                    </a:ext>
                  </a:extLst>
                </a:gridCol>
                <a:gridCol w="829844">
                  <a:extLst>
                    <a:ext uri="{9D8B030D-6E8A-4147-A177-3AD203B41FA5}">
                      <a16:colId xmlns:a16="http://schemas.microsoft.com/office/drawing/2014/main" val="1814103787"/>
                    </a:ext>
                  </a:extLst>
                </a:gridCol>
              </a:tblGrid>
              <a:tr h="1836754">
                <a:tc>
                  <a:txBody>
                    <a:bodyPr/>
                    <a:lstStyle/>
                    <a:p>
                      <a:pPr algn="ctr">
                        <a:spcAft>
                          <a:spcPts val="0"/>
                        </a:spcAft>
                      </a:pP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kern="100">
                          <a:solidFill>
                            <a:schemeClr val="bg1">
                              <a:lumMod val="50000"/>
                            </a:schemeClr>
                          </a:solidFill>
                          <a:effectLst/>
                          <a:latin typeface="微軟正黑體" panose="020B0604030504040204" pitchFamily="34" charset="-120"/>
                          <a:ea typeface="微軟正黑體" panose="020B0604030504040204" pitchFamily="34" charset="-120"/>
                        </a:rPr>
                        <a:t>/</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endParaRPr>
                    </a:p>
                    <a:p>
                      <a:pPr algn="ctr">
                        <a:spcAft>
                          <a:spcPts val="0"/>
                        </a:spcAft>
                      </a:pP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當期</a:t>
                      </a:r>
                    </a:p>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課號</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課程名稱</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開課系所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開課學制</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科目類別</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修 別</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課程時數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實習時數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開 課</a:t>
                      </a:r>
                      <a:r>
                        <a:rPr lang="en-US" sz="1600" kern="100" dirty="0">
                          <a:solidFill>
                            <a:schemeClr val="bg1">
                              <a:lumMod val="50000"/>
                            </a:schemeClr>
                          </a:solidFill>
                          <a:effectLst/>
                          <a:latin typeface="微軟正黑體" panose="020B0604030504040204" pitchFamily="34" charset="-120"/>
                          <a:ea typeface="微軟正黑體" panose="020B0604030504040204" pitchFamily="34" charset="-120"/>
                        </a:rPr>
                        <a:t/>
                      </a:r>
                      <a:br>
                        <a:rPr lang="en-US" sz="1600" kern="100" dirty="0">
                          <a:solidFill>
                            <a:schemeClr val="bg1">
                              <a:lumMod val="50000"/>
                            </a:schemeClr>
                          </a:solidFill>
                          <a:effectLst/>
                          <a:latin typeface="微軟正黑體" panose="020B0604030504040204" pitchFamily="34" charset="-120"/>
                          <a:ea typeface="微軟正黑體" panose="020B0604030504040204" pitchFamily="34" charset="-120"/>
                        </a:rPr>
                      </a:b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學分數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授課教師</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授課</a:t>
                      </a:r>
                      <a:r>
                        <a:rPr lang="en-US" sz="1600" kern="0" dirty="0">
                          <a:solidFill>
                            <a:schemeClr val="bg1">
                              <a:lumMod val="50000"/>
                            </a:schemeClr>
                          </a:solidFill>
                          <a:effectLst/>
                          <a:latin typeface="微軟正黑體" panose="020B0604030504040204" pitchFamily="34" charset="-120"/>
                          <a:ea typeface="微軟正黑體" panose="020B0604030504040204" pitchFamily="34" charset="-120"/>
                        </a:rPr>
                        <a:t/>
                      </a:r>
                      <a:br>
                        <a:rPr lang="en-US" sz="1600" kern="0" dirty="0">
                          <a:solidFill>
                            <a:schemeClr val="bg1">
                              <a:lumMod val="50000"/>
                            </a:schemeClr>
                          </a:solidFill>
                          <a:effectLst/>
                          <a:latin typeface="微軟正黑體" panose="020B0604030504040204" pitchFamily="34" charset="-120"/>
                          <a:ea typeface="微軟正黑體" panose="020B0604030504040204" pitchFamily="34" charset="-120"/>
                        </a:rPr>
                      </a:b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時數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修課</a:t>
                      </a:r>
                      <a:r>
                        <a:rPr lang="en-US" sz="1600" kern="0" dirty="0">
                          <a:solidFill>
                            <a:schemeClr val="bg1">
                              <a:lumMod val="50000"/>
                            </a:schemeClr>
                          </a:solidFill>
                          <a:effectLst/>
                          <a:latin typeface="微軟正黑體" panose="020B0604030504040204" pitchFamily="34" charset="-120"/>
                          <a:ea typeface="微軟正黑體" panose="020B0604030504040204" pitchFamily="34" charset="-120"/>
                        </a:rPr>
                        <a:t/>
                      </a:r>
                      <a:br>
                        <a:rPr lang="en-US" sz="1600" kern="0" dirty="0">
                          <a:solidFill>
                            <a:schemeClr val="bg1">
                              <a:lumMod val="50000"/>
                            </a:schemeClr>
                          </a:solidFill>
                          <a:effectLst/>
                          <a:latin typeface="微軟正黑體" panose="020B0604030504040204" pitchFamily="34" charset="-120"/>
                          <a:ea typeface="微軟正黑體" panose="020B0604030504040204" pitchFamily="34" charset="-120"/>
                        </a:rPr>
                      </a:b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人數</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主要授課語言</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0" dirty="0">
                          <a:solidFill>
                            <a:schemeClr val="bg1">
                              <a:lumMod val="50000"/>
                            </a:schemeClr>
                          </a:solidFill>
                          <a:effectLst/>
                          <a:latin typeface="微軟正黑體" panose="020B0604030504040204" pitchFamily="34" charset="-120"/>
                          <a:ea typeface="微軟正黑體" panose="020B0604030504040204" pitchFamily="34" charset="-120"/>
                        </a:rPr>
                        <a:t>畢業班課程</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寒暑別</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全程使用外語</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是否符合專業英語課程</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課程</a:t>
                      </a:r>
                      <a:endParaRPr lang="zh-TW" sz="2400" b="1" kern="100" dirty="0">
                        <a:solidFill>
                          <a:srgbClr val="FF0000"/>
                        </a:solidFill>
                        <a:effectLst/>
                        <a:latin typeface="微軟正黑體" panose="020B0604030504040204" pitchFamily="34" charset="-120"/>
                        <a:ea typeface="微軟正黑體" panose="020B0604030504040204" pitchFamily="34" charset="-120"/>
                      </a:endParaRPr>
                    </a:p>
                    <a:p>
                      <a:pPr algn="ctr">
                        <a:spcAft>
                          <a:spcPts val="0"/>
                        </a:spcAft>
                      </a:pPr>
                      <a:r>
                        <a:rPr lang="zh-TW" sz="2400" b="1" kern="0" dirty="0">
                          <a:solidFill>
                            <a:srgbClr val="FF0000"/>
                          </a:solidFill>
                          <a:effectLst/>
                          <a:latin typeface="微軟正黑體" panose="020B0604030504040204" pitchFamily="34" charset="-120"/>
                          <a:ea typeface="微軟正黑體" panose="020B0604030504040204" pitchFamily="34" charset="-120"/>
                        </a:rPr>
                        <a:t>類別</a:t>
                      </a:r>
                      <a:endParaRPr lang="zh-TW" sz="2400" b="1" kern="100" dirty="0">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9525" marR="9525" marT="9525" marB="9525"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86025054"/>
                  </a:ext>
                </a:extLst>
              </a:tr>
            </a:tbl>
          </a:graphicData>
        </a:graphic>
      </p:graphicFrame>
      <p:sp>
        <p:nvSpPr>
          <p:cNvPr id="11" name="內容版面配置區 4">
            <a:extLst>
              <a:ext uri="{FF2B5EF4-FFF2-40B4-BE49-F238E27FC236}">
                <a16:creationId xmlns:a16="http://schemas.microsoft.com/office/drawing/2014/main" id="{A954412C-9466-408E-8019-FC4147053879}"/>
              </a:ext>
            </a:extLst>
          </p:cNvPr>
          <p:cNvSpPr>
            <a:spLocks noGrp="1"/>
          </p:cNvSpPr>
          <p:nvPr>
            <p:ph sz="quarter" idx="14"/>
          </p:nvPr>
        </p:nvSpPr>
        <p:spPr>
          <a:xfrm>
            <a:off x="161925" y="2863781"/>
            <a:ext cx="11847513" cy="3994220"/>
          </a:xfrm>
        </p:spPr>
        <p:txBody>
          <a:bodyPr>
            <a:normAutofit lnSpcReduction="10000"/>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修改定義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課程類別</a:t>
            </a:r>
            <a:r>
              <a:rPr lang="en-US" altLang="zh-TW" b="1" kern="100" dirty="0">
                <a:solidFill>
                  <a:srgbClr val="FF0000"/>
                </a:solidFill>
                <a:latin typeface="微軟正黑體" panose="020B0604030504040204" pitchFamily="34" charset="-120"/>
              </a:rPr>
              <a:t>-</a:t>
            </a:r>
            <a:r>
              <a:rPr lang="zh-TW" altLang="en-US" b="1" kern="100" dirty="0">
                <a:solidFill>
                  <a:srgbClr val="FF0000"/>
                </a:solidFill>
                <a:latin typeface="微軟正黑體" panose="020B0604030504040204" pitchFamily="34" charset="-120"/>
              </a:rPr>
              <a:t>技專校院下世代人才培育課程</a:t>
            </a:r>
          </a:p>
          <a:p>
            <a:pPr marL="342874" indent="-342874">
              <a:lnSpc>
                <a:spcPct val="120000"/>
              </a:lnSpc>
              <a:spcBef>
                <a:spcPts val="600"/>
              </a:spcBef>
              <a:buFont typeface="Wingdings" panose="05000000000000000000" pitchFamily="2" charset="2"/>
              <a:buChar char=""/>
              <a:defRPr/>
            </a:pPr>
            <a:r>
              <a:rPr lang="zh-TW" altLang="en-US" dirty="0"/>
              <a:t>請依照該科目</a:t>
            </a:r>
            <a:r>
              <a:rPr lang="en-US" altLang="zh-TW" dirty="0"/>
              <a:t>/</a:t>
            </a:r>
            <a:r>
              <a:rPr lang="zh-TW" altLang="en-US" dirty="0"/>
              <a:t>課程之類別，選擇「創新教學課程」、「創新創業課程」、「程式設計課程」、「</a:t>
            </a:r>
            <a:r>
              <a:rPr lang="en-US" altLang="zh-TW" dirty="0"/>
              <a:t>STEM</a:t>
            </a:r>
            <a:r>
              <a:rPr lang="zh-TW" altLang="en-US" dirty="0"/>
              <a:t>領域課程」、「五專產業核心技能培育課程計畫」、「技優領航計畫」、</a:t>
            </a:r>
            <a:r>
              <a:rPr lang="zh-TW" altLang="en-US" b="1" dirty="0">
                <a:solidFill>
                  <a:srgbClr val="FF0000"/>
                </a:solidFill>
              </a:rPr>
              <a:t>「技專校院下世代人才培育課程」</a:t>
            </a:r>
            <a:r>
              <a:rPr lang="zh-TW" altLang="en-US" dirty="0"/>
              <a:t>、「教學實踐研究計畫」、「其他」。（可複選，不得空白）</a:t>
            </a:r>
            <a:endParaRPr lang="en-US" altLang="zh-TW" dirty="0"/>
          </a:p>
          <a:p>
            <a:pPr marL="342874" indent="-342874">
              <a:lnSpc>
                <a:spcPct val="120000"/>
              </a:lnSpc>
              <a:spcBef>
                <a:spcPts val="600"/>
              </a:spcBef>
              <a:buFont typeface="Wingdings" panose="05000000000000000000" pitchFamily="2" charset="2"/>
              <a:buChar char=""/>
              <a:defRPr/>
            </a:pPr>
            <a:r>
              <a:rPr lang="zh-TW" altLang="en-US" b="1" dirty="0">
                <a:solidFill>
                  <a:srgbClr val="FF0000"/>
                </a:solidFill>
              </a:rPr>
              <a:t>技專校院下世代人才培育課程</a:t>
            </a:r>
            <a:r>
              <a:rPr lang="zh-TW" altLang="en-US" dirty="0"/>
              <a:t>：依本部</a:t>
            </a:r>
            <a:r>
              <a:rPr lang="en-US" altLang="zh-TW" dirty="0"/>
              <a:t>112</a:t>
            </a:r>
            <a:r>
              <a:rPr lang="zh-TW" altLang="en-US" dirty="0"/>
              <a:t>年</a:t>
            </a:r>
            <a:r>
              <a:rPr lang="en-US" altLang="zh-TW" dirty="0"/>
              <a:t>6</a:t>
            </a:r>
            <a:r>
              <a:rPr lang="zh-TW" altLang="en-US" dirty="0"/>
              <a:t>月</a:t>
            </a:r>
            <a:r>
              <a:rPr lang="en-US" altLang="zh-TW" dirty="0"/>
              <a:t>27</a:t>
            </a:r>
            <a:r>
              <a:rPr lang="zh-TW" altLang="en-US" dirty="0"/>
              <a:t>日臺教技</a:t>
            </a:r>
            <a:r>
              <a:rPr lang="en-US" altLang="zh-TW" dirty="0"/>
              <a:t>(</a:t>
            </a:r>
            <a:r>
              <a:rPr lang="zh-TW" altLang="en-US" dirty="0"/>
              <a:t>三</a:t>
            </a:r>
            <a:r>
              <a:rPr lang="en-US" altLang="zh-TW" dirty="0"/>
              <a:t>)</a:t>
            </a:r>
            <a:r>
              <a:rPr lang="zh-TW" altLang="en-US" dirty="0"/>
              <a:t>字第</a:t>
            </a:r>
            <a:r>
              <a:rPr lang="en-US" altLang="zh-TW" dirty="0"/>
              <a:t>1122301765</a:t>
            </a:r>
            <a:r>
              <a:rPr lang="zh-TW" altLang="en-US" dirty="0"/>
              <a:t>號函所示由</a:t>
            </a:r>
            <a:r>
              <a:rPr lang="zh-TW" altLang="en-US" b="1" dirty="0">
                <a:solidFill>
                  <a:srgbClr val="FF0000"/>
                </a:solidFill>
              </a:rPr>
              <a:t>「電子電機」、「智慧製造及機械」、「民生服務及管理」領域</a:t>
            </a:r>
            <a:r>
              <a:rPr lang="zh-TW" altLang="en-US" dirty="0"/>
              <a:t>四技日間部開設之</a:t>
            </a:r>
            <a:r>
              <a:rPr lang="zh-TW" altLang="en-US" b="1" dirty="0">
                <a:solidFill>
                  <a:srgbClr val="FF0000"/>
                </a:solidFill>
              </a:rPr>
              <a:t>「建議新增課程」</a:t>
            </a:r>
            <a:r>
              <a:rPr lang="zh-TW" altLang="en-US" dirty="0"/>
              <a:t>。</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月因應「技職司」需求修改定義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412491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15E1BBE-7EA7-408F-90BA-D45E4C97DEF7}"/>
              </a:ext>
            </a:extLst>
          </p:cNvPr>
          <p:cNvSpPr>
            <a:spLocks noGrp="1"/>
          </p:cNvSpPr>
          <p:nvPr>
            <p:ph type="title"/>
          </p:nvPr>
        </p:nvSpPr>
        <p:spPr>
          <a:xfrm>
            <a:off x="1383454" y="1"/>
            <a:ext cx="10808545" cy="802432"/>
          </a:xfrm>
        </p:spPr>
        <p:txBody>
          <a:bodyPr>
            <a:noAutofit/>
          </a:bodyPr>
          <a:lstStyle/>
          <a:p>
            <a:r>
              <a:rPr lang="zh-TW" altLang="en-US" sz="2800" dirty="0"/>
              <a:t>表</a:t>
            </a:r>
            <a:r>
              <a:rPr lang="en-US" altLang="zh-TW" sz="2800" dirty="0"/>
              <a:t>3-5-2 </a:t>
            </a:r>
            <a:r>
              <a:rPr lang="zh-TW" altLang="en-US" sz="2800" dirty="0"/>
              <a:t>專任教師實際授課時數大於規定職級之基本授課時數調查表</a:t>
            </a:r>
          </a:p>
        </p:txBody>
      </p:sp>
      <p:sp>
        <p:nvSpPr>
          <p:cNvPr id="3" name="投影片編號版面配置區 2">
            <a:extLst>
              <a:ext uri="{FF2B5EF4-FFF2-40B4-BE49-F238E27FC236}">
                <a16:creationId xmlns:a16="http://schemas.microsoft.com/office/drawing/2014/main" id="{F8E27596-B464-4890-B4B3-6120EFFBB2BF}"/>
              </a:ext>
            </a:extLst>
          </p:cNvPr>
          <p:cNvSpPr>
            <a:spLocks noGrp="1"/>
          </p:cNvSpPr>
          <p:nvPr>
            <p:ph type="sldNum" sz="quarter" idx="12"/>
          </p:nvPr>
        </p:nvSpPr>
        <p:spPr/>
        <p:txBody>
          <a:bodyPr/>
          <a:lstStyle/>
          <a:p>
            <a:fld id="{D4B37BC5-01F3-4DA6-AE9F-6749599A3EE9}" type="slidenum">
              <a:rPr lang="zh-TW" altLang="en-US" smtClean="0"/>
              <a:t>9</a:t>
            </a:fld>
            <a:endParaRPr lang="zh-TW" altLang="en-US"/>
          </a:p>
        </p:txBody>
      </p:sp>
      <p:graphicFrame>
        <p:nvGraphicFramePr>
          <p:cNvPr id="7" name="內容版面配置區 6">
            <a:extLst>
              <a:ext uri="{FF2B5EF4-FFF2-40B4-BE49-F238E27FC236}">
                <a16:creationId xmlns:a16="http://schemas.microsoft.com/office/drawing/2014/main" id="{603D9AFF-F9FA-41BD-8EC8-6CB0E5E87648}"/>
              </a:ext>
            </a:extLst>
          </p:cNvPr>
          <p:cNvGraphicFramePr>
            <a:graphicFrameLocks noGrp="1"/>
          </p:cNvGraphicFramePr>
          <p:nvPr>
            <p:ph sz="quarter" idx="13"/>
            <p:extLst>
              <p:ext uri="{D42A27DB-BD31-4B8C-83A1-F6EECF244321}">
                <p14:modId xmlns:p14="http://schemas.microsoft.com/office/powerpoint/2010/main" val="1091378919"/>
              </p:ext>
            </p:extLst>
          </p:nvPr>
        </p:nvGraphicFramePr>
        <p:xfrm>
          <a:off x="162565" y="874207"/>
          <a:ext cx="11846555" cy="2043777"/>
        </p:xfrm>
        <a:graphic>
          <a:graphicData uri="http://schemas.openxmlformats.org/drawingml/2006/table">
            <a:tbl>
              <a:tblPr>
                <a:tableStyleId>{5C22544A-7EE6-4342-B048-85BDC9FD1C3A}</a:tableStyleId>
              </a:tblPr>
              <a:tblGrid>
                <a:gridCol w="1545655">
                  <a:extLst>
                    <a:ext uri="{9D8B030D-6E8A-4147-A177-3AD203B41FA5}">
                      <a16:colId xmlns:a16="http://schemas.microsoft.com/office/drawing/2014/main" val="3506434128"/>
                    </a:ext>
                  </a:extLst>
                </a:gridCol>
                <a:gridCol w="612949">
                  <a:extLst>
                    <a:ext uri="{9D8B030D-6E8A-4147-A177-3AD203B41FA5}">
                      <a16:colId xmlns:a16="http://schemas.microsoft.com/office/drawing/2014/main" val="3183362521"/>
                    </a:ext>
                  </a:extLst>
                </a:gridCol>
                <a:gridCol w="622998">
                  <a:extLst>
                    <a:ext uri="{9D8B030D-6E8A-4147-A177-3AD203B41FA5}">
                      <a16:colId xmlns:a16="http://schemas.microsoft.com/office/drawing/2014/main" val="2718470602"/>
                    </a:ext>
                  </a:extLst>
                </a:gridCol>
                <a:gridCol w="7335297">
                  <a:extLst>
                    <a:ext uri="{9D8B030D-6E8A-4147-A177-3AD203B41FA5}">
                      <a16:colId xmlns:a16="http://schemas.microsoft.com/office/drawing/2014/main" val="2196669763"/>
                    </a:ext>
                  </a:extLst>
                </a:gridCol>
                <a:gridCol w="1729656">
                  <a:extLst>
                    <a:ext uri="{9D8B030D-6E8A-4147-A177-3AD203B41FA5}">
                      <a16:colId xmlns:a16="http://schemas.microsoft.com/office/drawing/2014/main" val="2311824741"/>
                    </a:ext>
                  </a:extLst>
                </a:gridCol>
              </a:tblGrid>
              <a:tr h="408755">
                <a:tc rowSpan="2">
                  <a:txBody>
                    <a:bodyPr/>
                    <a:lstStyle/>
                    <a:p>
                      <a:pPr algn="ct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學年度</a:t>
                      </a:r>
                      <a:r>
                        <a:rPr lang="en-US" sz="1600" kern="100">
                          <a:solidFill>
                            <a:schemeClr val="bg1">
                              <a:lumMod val="50000"/>
                            </a:schemeClr>
                          </a:solidFill>
                          <a:effectLst/>
                          <a:latin typeface="微軟正黑體" panose="020B0604030504040204" pitchFamily="34" charset="-120"/>
                          <a:ea typeface="微軟正黑體" panose="020B0604030504040204" pitchFamily="34" charset="-120"/>
                        </a:rPr>
                        <a:t>/</a:t>
                      </a: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學期</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系所</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zh-TW" sz="1600" kern="100">
                          <a:solidFill>
                            <a:schemeClr val="bg1">
                              <a:lumMod val="50000"/>
                            </a:schemeClr>
                          </a:solidFill>
                          <a:effectLst/>
                          <a:latin typeface="微軟正黑體" panose="020B0604030504040204" pitchFamily="34" charset="-120"/>
                          <a:ea typeface="微軟正黑體" panose="020B0604030504040204" pitchFamily="34" charset="-120"/>
                        </a:rPr>
                        <a:t>教師</a:t>
                      </a:r>
                      <a:endParaRPr lang="zh-TW" sz="1600" kern="10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sz="2400" kern="100" dirty="0">
                          <a:solidFill>
                            <a:schemeClr val="tx1"/>
                          </a:solidFill>
                          <a:effectLst/>
                          <a:latin typeface="微軟正黑體" panose="020B0604030504040204" pitchFamily="34" charset="-120"/>
                          <a:ea typeface="微軟正黑體" panose="020B0604030504040204" pitchFamily="34" charset="-120"/>
                        </a:rPr>
                        <a:t>大於規定職級基本授課時數情況</a:t>
                      </a:r>
                      <a:endParaRPr lang="zh-TW" sz="24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rowSpan="2">
                  <a:txBody>
                    <a:bodyPr/>
                    <a:lstStyle/>
                    <a:p>
                      <a:pPr algn="ctr"/>
                      <a:r>
                        <a:rPr lang="zh-TW" sz="1600" kern="100" dirty="0">
                          <a:solidFill>
                            <a:schemeClr val="bg1">
                              <a:lumMod val="50000"/>
                            </a:schemeClr>
                          </a:solidFill>
                          <a:effectLst/>
                          <a:latin typeface="微軟正黑體" panose="020B0604030504040204" pitchFamily="34" charset="-120"/>
                          <a:ea typeface="微軟正黑體" panose="020B0604030504040204" pitchFamily="34" charset="-120"/>
                        </a:rPr>
                        <a:t>實際情況說明</a:t>
                      </a:r>
                      <a:endParaRPr lang="zh-TW" sz="1600" kern="100" dirty="0">
                        <a:solidFill>
                          <a:schemeClr val="bg1">
                            <a:lumMod val="50000"/>
                          </a:schemeClr>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9382316"/>
                  </a:ext>
                </a:extLst>
              </a:tr>
              <a:tr h="163502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1970088" indent="0"/>
                      <a:r>
                        <a:rPr lang="zh-TW" sz="2400" kern="100" dirty="0">
                          <a:solidFill>
                            <a:schemeClr val="tx1"/>
                          </a:solidFill>
                          <a:effectLst/>
                          <a:latin typeface="微軟正黑體" panose="020B0604030504040204" pitchFamily="34" charset="-120"/>
                          <a:ea typeface="微軟正黑體" panose="020B0604030504040204" pitchFamily="34" charset="-120"/>
                        </a:rPr>
                        <a:t>□因學生人數</a:t>
                      </a:r>
                    </a:p>
                    <a:p>
                      <a:pPr marL="1970088" indent="0"/>
                      <a:r>
                        <a:rPr lang="zh-TW" sz="2400" kern="100" dirty="0">
                          <a:solidFill>
                            <a:schemeClr val="tx1"/>
                          </a:solidFill>
                          <a:effectLst/>
                          <a:latin typeface="微軟正黑體" panose="020B0604030504040204" pitchFamily="34" charset="-120"/>
                          <a:ea typeface="微軟正黑體" panose="020B0604030504040204" pitchFamily="34" charset="-120"/>
                        </a:rPr>
                        <a:t>□</a:t>
                      </a:r>
                      <a:r>
                        <a:rPr lang="zh-TW" sz="2400" b="1" kern="100" dirty="0">
                          <a:solidFill>
                            <a:srgbClr val="FF0000"/>
                          </a:solidFill>
                          <a:effectLst/>
                          <a:latin typeface="微軟正黑體" panose="020B0604030504040204" pitchFamily="34" charset="-120"/>
                          <a:ea typeface="微軟正黑體" panose="020B0604030504040204" pitchFamily="34" charset="-120"/>
                        </a:rPr>
                        <a:t>校外實習課程或課程安排</a:t>
                      </a:r>
                    </a:p>
                    <a:p>
                      <a:pPr marL="1970088" indent="0"/>
                      <a:r>
                        <a:rPr lang="zh-TW" sz="2400" kern="100" dirty="0">
                          <a:solidFill>
                            <a:schemeClr val="tx1"/>
                          </a:solidFill>
                          <a:effectLst/>
                          <a:latin typeface="微軟正黑體" panose="020B0604030504040204" pitchFamily="34" charset="-120"/>
                          <a:ea typeface="微軟正黑體" panose="020B0604030504040204" pitchFamily="34" charset="-120"/>
                        </a:rPr>
                        <a:t>□</a:t>
                      </a:r>
                      <a:r>
                        <a:rPr lang="zh-TW" altLang="en-US" sz="2400" kern="100" dirty="0">
                          <a:solidFill>
                            <a:schemeClr val="tx1"/>
                          </a:solidFill>
                          <a:effectLst/>
                          <a:latin typeface="微軟正黑體" panose="020B0604030504040204" pitchFamily="34" charset="-120"/>
                          <a:ea typeface="微軟正黑體" panose="020B0604030504040204" pitchFamily="34" charset="-120"/>
                          <a:cs typeface="+mn-cs"/>
                        </a:rPr>
                        <a:t>畢業專題或論文指導</a:t>
                      </a:r>
                    </a:p>
                    <a:p>
                      <a:pPr marL="1970088" indent="0"/>
                      <a:r>
                        <a:rPr lang="zh-TW" sz="2400" kern="100" dirty="0">
                          <a:solidFill>
                            <a:schemeClr val="tx1"/>
                          </a:solidFill>
                          <a:effectLst/>
                          <a:latin typeface="微軟正黑體" panose="020B0604030504040204" pitchFamily="34" charset="-120"/>
                          <a:ea typeface="微軟正黑體" panose="020B0604030504040204" pitchFamily="34" charset="-120"/>
                        </a:rPr>
                        <a:t>□其他</a:t>
                      </a:r>
                      <a:endParaRPr lang="zh-TW" sz="240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vMerge="1">
                  <a:txBody>
                    <a:bodyPr/>
                    <a:lstStyle/>
                    <a:p>
                      <a:endParaRPr lang="zh-TW" altLang="en-US"/>
                    </a:p>
                  </a:txBody>
                  <a:tcPr/>
                </a:tc>
                <a:extLst>
                  <a:ext uri="{0D108BD9-81ED-4DB2-BD59-A6C34878D82A}">
                    <a16:rowId xmlns:a16="http://schemas.microsoft.com/office/drawing/2014/main" val="3327673452"/>
                  </a:ext>
                </a:extLst>
              </a:tr>
            </a:tbl>
          </a:graphicData>
        </a:graphic>
      </p:graphicFrame>
      <p:sp>
        <p:nvSpPr>
          <p:cNvPr id="6" name="文字版面配置區 5">
            <a:extLst>
              <a:ext uri="{FF2B5EF4-FFF2-40B4-BE49-F238E27FC236}">
                <a16:creationId xmlns:a16="http://schemas.microsoft.com/office/drawing/2014/main" id="{378C4FA6-D32C-4B40-A9CD-6222B94C287D}"/>
              </a:ext>
            </a:extLst>
          </p:cNvPr>
          <p:cNvSpPr>
            <a:spLocks noGrp="1"/>
          </p:cNvSpPr>
          <p:nvPr>
            <p:ph type="body" sz="quarter" idx="15"/>
          </p:nvPr>
        </p:nvSpPr>
        <p:spPr/>
        <p:txBody>
          <a:bodyPr/>
          <a:lstStyle/>
          <a:p>
            <a:r>
              <a:rPr lang="en-US" altLang="zh-TW" dirty="0"/>
              <a:t>06</a:t>
            </a:r>
            <a:endParaRPr lang="zh-TW" altLang="en-US" dirty="0"/>
          </a:p>
        </p:txBody>
      </p:sp>
      <p:sp>
        <p:nvSpPr>
          <p:cNvPr id="8" name="內容版面配置區 4">
            <a:extLst>
              <a:ext uri="{FF2B5EF4-FFF2-40B4-BE49-F238E27FC236}">
                <a16:creationId xmlns:a16="http://schemas.microsoft.com/office/drawing/2014/main" id="{AB67823D-456C-44E7-8AC4-517CE741CB80}"/>
              </a:ext>
            </a:extLst>
          </p:cNvPr>
          <p:cNvSpPr>
            <a:spLocks noGrp="1"/>
          </p:cNvSpPr>
          <p:nvPr>
            <p:ph sz="quarter" idx="14"/>
          </p:nvPr>
        </p:nvSpPr>
        <p:spPr>
          <a:xfrm>
            <a:off x="161925" y="3095625"/>
            <a:ext cx="11847513" cy="3762375"/>
          </a:xfrm>
        </p:spPr>
        <p:txBody>
          <a:bodyPr>
            <a:normAutofit/>
          </a:bodyPr>
          <a:lstStyle/>
          <a:p>
            <a:pPr marL="0" indent="0">
              <a:lnSpc>
                <a:spcPct val="110000"/>
              </a:lnSpc>
              <a:spcBef>
                <a:spcPts val="600"/>
              </a:spcBef>
              <a:buNone/>
              <a:defRPr/>
            </a:pP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補充定義</a:t>
            </a:r>
            <a:r>
              <a:rPr lang="en-US" altLang="zh-TW" b="1" kern="100" dirty="0">
                <a:latin typeface="微軟正黑體" panose="020B0604030504040204" pitchFamily="34" charset="-120"/>
              </a:rPr>
              <a:t>】</a:t>
            </a:r>
            <a:r>
              <a:rPr lang="zh-TW" altLang="en-US" b="1" kern="100" dirty="0">
                <a:latin typeface="微軟正黑體" panose="020B0604030504040204" pitchFamily="34" charset="-120"/>
              </a:rPr>
              <a:t>：</a:t>
            </a:r>
            <a:r>
              <a:rPr lang="zh-TW" altLang="en-US" b="1" kern="100" dirty="0">
                <a:solidFill>
                  <a:srgbClr val="FF0000"/>
                </a:solidFill>
                <a:latin typeface="微軟正黑體" panose="020B0604030504040204" pitchFamily="34" charset="-120"/>
              </a:rPr>
              <a:t>大於規定職級基本授課時數情況</a:t>
            </a:r>
          </a:p>
          <a:p>
            <a:pPr marL="342874" indent="-342874">
              <a:lnSpc>
                <a:spcPct val="120000"/>
              </a:lnSpc>
              <a:spcBef>
                <a:spcPts val="600"/>
              </a:spcBef>
              <a:buFont typeface="Wingdings" panose="05000000000000000000" pitchFamily="2" charset="2"/>
              <a:buChar char=""/>
              <a:defRPr/>
            </a:pPr>
            <a:r>
              <a:rPr lang="zh-TW" altLang="en-US" dirty="0"/>
              <a:t>若教師實際授課時數大於規定時數之原因為配合「學系</a:t>
            </a:r>
            <a:r>
              <a:rPr lang="en-US" altLang="zh-TW" dirty="0"/>
              <a:t>(</a:t>
            </a:r>
            <a:r>
              <a:rPr lang="zh-TW" altLang="en-US" dirty="0"/>
              <a:t>所</a:t>
            </a:r>
            <a:r>
              <a:rPr lang="en-US" altLang="zh-TW" dirty="0"/>
              <a:t>)</a:t>
            </a:r>
            <a:r>
              <a:rPr lang="zh-TW" altLang="en-US" dirty="0"/>
              <a:t>課程規劃需求與整體排課規劃、支援通識或他系課程、因學校政策增開授課需求、因高教專案計畫之課程需求、為提供學生多元彈性修課、因校內基本授課時數規定、指導學生實習課程</a:t>
            </a:r>
            <a:r>
              <a:rPr lang="en-US" altLang="zh-TW" dirty="0"/>
              <a:t>(</a:t>
            </a:r>
            <a:r>
              <a:rPr lang="zh-TW" altLang="en-US" dirty="0"/>
              <a:t>時數</a:t>
            </a:r>
            <a:r>
              <a:rPr lang="en-US" altLang="zh-TW" dirty="0"/>
              <a:t>)</a:t>
            </a:r>
            <a:r>
              <a:rPr lang="zh-TW" altLang="en-US" dirty="0"/>
              <a:t>、協助臨床研究或教學、擔任導師與導師時間」等，請填報為</a:t>
            </a:r>
            <a:r>
              <a:rPr lang="zh-TW" altLang="en-US" b="1" dirty="0">
                <a:solidFill>
                  <a:srgbClr val="FF0000"/>
                </a:solidFill>
              </a:rPr>
              <a:t>「校外實習課程或課程安排</a:t>
            </a:r>
            <a:r>
              <a:rPr lang="zh-TW" altLang="en-US" b="1" dirty="0">
                <a:solidFill>
                  <a:srgbClr val="FF0000"/>
                </a:solidFill>
                <a:latin typeface="微軟正黑體" panose="020B0604030504040204" pitchFamily="34" charset="-120"/>
              </a:rPr>
              <a:t>」</a:t>
            </a:r>
            <a:r>
              <a:rPr lang="zh-TW" altLang="en-US" dirty="0"/>
              <a:t>。</a:t>
            </a:r>
            <a:endParaRPr lang="en-US" altLang="zh-TW" dirty="0"/>
          </a:p>
          <a:p>
            <a:pPr marL="0" indent="0" algn="r">
              <a:lnSpc>
                <a:spcPct val="120000"/>
              </a:lnSpc>
              <a:spcBef>
                <a:spcPts val="600"/>
              </a:spcBef>
              <a:buNone/>
              <a:defRPr/>
            </a:pPr>
            <a:r>
              <a:rPr lang="en-US" altLang="zh-TW" sz="1800" kern="100" dirty="0">
                <a:latin typeface="微軟正黑體" panose="020B0604030504040204" pitchFamily="34" charset="-120"/>
              </a:rPr>
              <a:t>【112</a:t>
            </a:r>
            <a:r>
              <a:rPr lang="zh-TW" altLang="en-US" sz="1800" kern="100" dirty="0">
                <a:latin typeface="微軟正黑體" panose="020B0604030504040204" pitchFamily="34" charset="-120"/>
              </a:rPr>
              <a:t>年</a:t>
            </a:r>
            <a:r>
              <a:rPr lang="en-US" altLang="zh-TW" sz="1800" kern="100" dirty="0">
                <a:latin typeface="微軟正黑體" panose="020B0604030504040204" pitchFamily="34" charset="-120"/>
              </a:rPr>
              <a:t>10</a:t>
            </a:r>
            <a:r>
              <a:rPr lang="zh-TW" altLang="en-US" sz="1800" kern="100" dirty="0">
                <a:latin typeface="微軟正黑體" panose="020B0604030504040204" pitchFamily="34" charset="-120"/>
              </a:rPr>
              <a:t>月因應「技職司」需求補充定義</a:t>
            </a:r>
            <a:r>
              <a:rPr lang="en-US" altLang="zh-TW" sz="1800" kern="100" dirty="0">
                <a:latin typeface="微軟正黑體" panose="020B0604030504040204" pitchFamily="34" charset="-120"/>
              </a:rPr>
              <a:t>】</a:t>
            </a:r>
            <a:endParaRPr lang="zh-TW" altLang="en-US" dirty="0"/>
          </a:p>
        </p:txBody>
      </p:sp>
    </p:spTree>
    <p:extLst>
      <p:ext uri="{BB962C8B-B14F-4D97-AF65-F5344CB8AC3E}">
        <p14:creationId xmlns:p14="http://schemas.microsoft.com/office/powerpoint/2010/main" val="74891358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44722</TotalTime>
  <Words>3828</Words>
  <Application>Microsoft Office PowerPoint</Application>
  <PresentationFormat>寬螢幕</PresentationFormat>
  <Paragraphs>486</Paragraphs>
  <Slides>18</Slides>
  <Notes>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18</vt:i4>
      </vt:variant>
    </vt:vector>
  </HeadingPairs>
  <TitlesOfParts>
    <vt:vector size="28" baseType="lpstr">
      <vt:lpstr>Roboto Bold</vt:lpstr>
      <vt:lpstr>黑体</vt:lpstr>
      <vt:lpstr>微軟正黑體</vt:lpstr>
      <vt:lpstr>新細明體</vt:lpstr>
      <vt:lpstr>標楷體</vt:lpstr>
      <vt:lpstr>Arial</vt:lpstr>
      <vt:lpstr>Calibri</vt:lpstr>
      <vt:lpstr>Times New Roman</vt:lpstr>
      <vt:lpstr>Wingdings</vt:lpstr>
      <vt:lpstr>Office 佈景主題</vt:lpstr>
      <vt:lpstr>PowerPoint 簡報</vt:lpstr>
      <vt:lpstr>表1-1 教師基本資料表</vt:lpstr>
      <vt:lpstr>表1-1 教師基本資料表</vt:lpstr>
      <vt:lpstr>表1-5教師升等資料表</vt:lpstr>
      <vt:lpstr>表1-8  教師承接政府部門計畫案、產學計畫案及技術服務案資料表 表1-16教師技術移轉或授權資料表 表6-2  非由教師承接之產學合作資料表</vt:lpstr>
      <vt:lpstr>表1-22公、私立大專校院編制外專任教師薪酬標準</vt:lpstr>
      <vt:lpstr>表1-22公、私立大專校院編制外專任教師薪酬標準</vt:lpstr>
      <vt:lpstr>表3-5 實際開課結構統計表</vt:lpstr>
      <vt:lpstr>表3-5-2 專任教師實際授課時數大於規定職級之基本授課時數調查表</vt:lpstr>
      <vt:lpstr>表3-5-3 專任教師減授時數調查表</vt:lpstr>
      <vt:lpstr>表4-6 在學學生修讀輔系、雙主修、學分學程及校際選課人次資料表</vt:lpstr>
      <vt:lpstr>表4-7-2學生實習資料表</vt:lpstr>
      <vt:lpstr>表4-7-4實習機構及實習條件表</vt:lpstr>
      <vt:lpstr>表7-2 學校學生輔導資料表</vt:lpstr>
      <vt:lpstr>表7-2 學校學生輔導資料表</vt:lpstr>
      <vt:lpstr>表7-2 學校學生輔導資料表</vt:lpstr>
      <vt:lpstr>表15-3境外生獎學金設立情形資料表</vt:lpstr>
      <vt:lpstr>附件一、計劃案類型說明 (適用表1-8及表6-2)</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宛諭 李</dc:creator>
  <cp:lastModifiedBy>昌易</cp:lastModifiedBy>
  <cp:revision>788</cp:revision>
  <cp:lastPrinted>2023-08-04T02:52:42Z</cp:lastPrinted>
  <dcterms:created xsi:type="dcterms:W3CDTF">2021-01-12T02:33:10Z</dcterms:created>
  <dcterms:modified xsi:type="dcterms:W3CDTF">2023-08-09T01:20:14Z</dcterms:modified>
</cp:coreProperties>
</file>