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"/>
          <p:cNvGrpSpPr>
            <a:grpSpLocks/>
          </p:cNvGrpSpPr>
          <p:nvPr userDrawn="1"/>
        </p:nvGrpSpPr>
        <p:grpSpPr bwMode="auto">
          <a:xfrm>
            <a:off x="3" y="0"/>
            <a:ext cx="11696700" cy="6858000"/>
            <a:chOff x="0" y="-4087"/>
            <a:chExt cx="11696700" cy="6283320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0" y="476440"/>
              <a:ext cx="11696700" cy="5343455"/>
            </a:xfrm>
            <a:custGeom>
              <a:avLst/>
              <a:gdLst>
                <a:gd name="T0" fmla="*/ 0 w 4756"/>
                <a:gd name="T1" fmla="*/ 0 h 2239"/>
                <a:gd name="T2" fmla="*/ 2147483646 w 4756"/>
                <a:gd name="T3" fmla="*/ 0 h 2239"/>
                <a:gd name="T4" fmla="*/ 2147483646 w 4756"/>
                <a:gd name="T5" fmla="*/ 2147483646 h 2239"/>
                <a:gd name="T6" fmla="*/ 2147483646 w 4756"/>
                <a:gd name="T7" fmla="*/ 2147483646 h 2239"/>
                <a:gd name="T8" fmla="*/ 0 w 4756"/>
                <a:gd name="T9" fmla="*/ 2147483646 h 2239"/>
                <a:gd name="T10" fmla="*/ 0 w 4756"/>
                <a:gd name="T11" fmla="*/ 0 h 2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56" h="2239">
                  <a:moveTo>
                    <a:pt x="0" y="0"/>
                  </a:moveTo>
                  <a:lnTo>
                    <a:pt x="3897" y="0"/>
                  </a:lnTo>
                  <a:lnTo>
                    <a:pt x="4756" y="1121"/>
                  </a:lnTo>
                  <a:lnTo>
                    <a:pt x="3897" y="2239"/>
                  </a:lnTo>
                  <a:lnTo>
                    <a:pt x="0" y="2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8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 sz="1800">
                <a:ln>
                  <a:solidFill>
                    <a:srgbClr val="004529"/>
                  </a:solidFill>
                </a:ln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942716" y="-4087"/>
              <a:ext cx="4620789" cy="6283320"/>
            </a:xfrm>
            <a:custGeom>
              <a:avLst/>
              <a:gdLst>
                <a:gd name="T0" fmla="*/ 0 w 1940"/>
                <a:gd name="T1" fmla="*/ 0 h 3040"/>
                <a:gd name="T2" fmla="*/ 2147483646 w 1940"/>
                <a:gd name="T3" fmla="*/ 0 h 3040"/>
                <a:gd name="T4" fmla="*/ 2147483646 w 1940"/>
                <a:gd name="T5" fmla="*/ 2147483646 h 3040"/>
                <a:gd name="T6" fmla="*/ 2147483646 w 1940"/>
                <a:gd name="T7" fmla="*/ 2147483646 h 3040"/>
                <a:gd name="T8" fmla="*/ 2147483646 w 1940"/>
                <a:gd name="T9" fmla="*/ 2147483646 h 3040"/>
                <a:gd name="T10" fmla="*/ 0 w 1940"/>
                <a:gd name="T11" fmla="*/ 2147483646 h 3040"/>
                <a:gd name="T12" fmla="*/ 2147483646 w 1940"/>
                <a:gd name="T13" fmla="*/ 2147483646 h 3040"/>
                <a:gd name="T14" fmla="*/ 0 w 1940"/>
                <a:gd name="T15" fmla="*/ 0 h 3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0" h="3040">
                  <a:moveTo>
                    <a:pt x="0" y="0"/>
                  </a:moveTo>
                  <a:lnTo>
                    <a:pt x="774" y="0"/>
                  </a:lnTo>
                  <a:lnTo>
                    <a:pt x="1938" y="1537"/>
                  </a:lnTo>
                  <a:lnTo>
                    <a:pt x="1940" y="1537"/>
                  </a:lnTo>
                  <a:lnTo>
                    <a:pt x="774" y="3040"/>
                  </a:lnTo>
                  <a:lnTo>
                    <a:pt x="0" y="3040"/>
                  </a:lnTo>
                  <a:lnTo>
                    <a:pt x="1167" y="1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D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 sz="1800">
                <a:ln>
                  <a:solidFill>
                    <a:srgbClr val="004529"/>
                  </a:solidFill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062" y="2235200"/>
            <a:ext cx="7612823" cy="2387600"/>
          </a:xfrm>
        </p:spPr>
        <p:txBody>
          <a:bodyPr anchor="t">
            <a:normAutofit/>
          </a:bodyPr>
          <a:lstStyle>
            <a:lvl1pPr algn="ctr">
              <a:defRPr sz="6500">
                <a:ln>
                  <a:solidFill>
                    <a:srgbClr val="004529"/>
                  </a:solidFill>
                </a:ln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7521" y="3429000"/>
            <a:ext cx="9144000" cy="462280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ln>
                  <a:solidFill>
                    <a:srgbClr val="004529"/>
                  </a:solidFill>
                </a:ln>
                <a:solidFill>
                  <a:srgbClr val="FFFFE5"/>
                </a:solidFill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3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97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034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86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270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9334500" y="6362708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332">
              <a:defRPr/>
            </a:pPr>
            <a:fld id="{96369EF2-77D1-43E4-85C1-AA3A565F65CF}" type="slidenum">
              <a:rPr lang="zh-TW" altLang="en-US" sz="1800" smtClean="0">
                <a:solidFill>
                  <a:prstClr val="black"/>
                </a:solidFill>
              </a:rPr>
              <a:pPr defTabSz="914332">
                <a:defRPr/>
              </a:pPr>
              <a:t>‹#›</a:t>
            </a:fld>
            <a:endParaRPr lang="zh-TW" altLang="en-US" sz="1800">
              <a:solidFill>
                <a:prstClr val="black"/>
              </a:solidFill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2771A0DE-4905-4317-8222-AD778319557C}"/>
              </a:ext>
            </a:extLst>
          </p:cNvPr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FCB4032-7C84-45F2-974C-A712843D08C6}"/>
                </a:ext>
              </a:extLst>
            </p:cNvPr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552AC7A-17BA-418A-B86C-2A029288C751}"/>
                </a:ext>
              </a:extLst>
            </p:cNvPr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11" name="標題 1">
            <a:extLst>
              <a:ext uri="{FF2B5EF4-FFF2-40B4-BE49-F238E27FC236}">
                <a16:creationId xmlns:a16="http://schemas.microsoft.com/office/drawing/2014/main" id="{F228AC9D-D33B-4B44-8CA0-E4E6C0EB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5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7" name="文字版面配置區 17">
            <a:extLst>
              <a:ext uri="{FF2B5EF4-FFF2-40B4-BE49-F238E27FC236}">
                <a16:creationId xmlns:a16="http://schemas.microsoft.com/office/drawing/2014/main" id="{BF4B774F-02E4-456B-A752-956B7103F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67704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61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>
          <a:xfrm>
            <a:off x="401802" y="955678"/>
            <a:ext cx="11607318" cy="4957449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AAFBD933-0F49-4247-9278-3B3BF7A943A0}"/>
              </a:ext>
            </a:extLst>
          </p:cNvPr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4F07868-AB0A-490A-912E-1FACA7E7794D}"/>
                </a:ext>
              </a:extLst>
            </p:cNvPr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88A1521-DDB6-47DE-A5F3-15DA890C5CD5}"/>
                </a:ext>
              </a:extLst>
            </p:cNvPr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17" name="標題 1">
            <a:extLst>
              <a:ext uri="{FF2B5EF4-FFF2-40B4-BE49-F238E27FC236}">
                <a16:creationId xmlns:a16="http://schemas.microsoft.com/office/drawing/2014/main" id="{B6EFD8E9-FEAC-46B5-92CB-DFE25A59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8" name="文字版面配置區 17">
            <a:extLst>
              <a:ext uri="{FF2B5EF4-FFF2-40B4-BE49-F238E27FC236}">
                <a16:creationId xmlns:a16="http://schemas.microsoft.com/office/drawing/2014/main" id="{110FC308-A126-4934-B90B-237AB43979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2198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16C6CDC8-470E-4252-934C-4FC8705BE4CA}"/>
              </a:ext>
            </a:extLst>
          </p:cNvPr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BBE1BDE-E60B-4F39-AA67-8EC100122412}"/>
                </a:ext>
              </a:extLst>
            </p:cNvPr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263CF78-9D27-412D-8E0F-9F68B40E366B}"/>
                </a:ext>
              </a:extLst>
            </p:cNvPr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15" name="標題 1">
            <a:extLst>
              <a:ext uri="{FF2B5EF4-FFF2-40B4-BE49-F238E27FC236}">
                <a16:creationId xmlns:a16="http://schemas.microsoft.com/office/drawing/2014/main" id="{EFFBF99A-931E-48BC-8F18-1B191931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" name="文字版面配置區 17">
            <a:extLst>
              <a:ext uri="{FF2B5EF4-FFF2-40B4-BE49-F238E27FC236}">
                <a16:creationId xmlns:a16="http://schemas.microsoft.com/office/drawing/2014/main" id="{A57A7CB5-81B6-4212-81EC-04B4C2D1A8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9123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0"/>
            <a:ext cx="12203113" cy="802433"/>
            <a:chOff x="0" y="1137955"/>
            <a:chExt cx="12203113" cy="802433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137955"/>
              <a:ext cx="1383454" cy="800691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383454" y="1137955"/>
              <a:ext cx="10819659" cy="802433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3455" y="1"/>
            <a:ext cx="10625666" cy="802432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E5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>
          <a:xfrm>
            <a:off x="162566" y="877079"/>
            <a:ext cx="11846559" cy="2576326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>
          <a:xfrm>
            <a:off x="162566" y="3528052"/>
            <a:ext cx="11846559" cy="3329956"/>
          </a:xfrm>
        </p:spPr>
        <p:txBody>
          <a:bodyPr/>
          <a:lstStyle>
            <a:lvl1pPr marL="228584" indent="-228584">
              <a:buFont typeface="Wingdings" panose="05000000000000000000" pitchFamily="2" charset="2"/>
              <a:buChar char="u"/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5"/>
          </p:nvPr>
        </p:nvSpPr>
        <p:spPr>
          <a:xfrm>
            <a:off x="0" y="-1"/>
            <a:ext cx="1383454" cy="800691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1504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3169" y="1709746"/>
            <a:ext cx="763428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13167" y="4589471"/>
            <a:ext cx="763428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auto">
          <a:xfrm>
            <a:off x="693740" y="2713038"/>
            <a:ext cx="935037" cy="912812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547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6" y="3513138"/>
            <a:ext cx="1628775" cy="1585912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>
            <a:off x="6" y="4857750"/>
            <a:ext cx="1628775" cy="1587500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656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0" name="Freeform 10"/>
          <p:cNvSpPr>
            <a:spLocks/>
          </p:cNvSpPr>
          <p:nvPr userDrawn="1"/>
        </p:nvSpPr>
        <p:spPr bwMode="auto">
          <a:xfrm>
            <a:off x="1660530" y="4860933"/>
            <a:ext cx="2052639" cy="1997075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4219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1660530" y="2371725"/>
            <a:ext cx="1363663" cy="1328738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109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auto">
          <a:xfrm>
            <a:off x="1660530" y="3513138"/>
            <a:ext cx="1631951" cy="1585912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5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prstClr val="white"/>
              </a:solidFill>
              <a:latin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0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47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12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57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8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448800" y="64928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69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4529"/>
          </a:solidFill>
          <a:latin typeface="Arial" panose="020B0604020202020204" pitchFamily="34" charset="0"/>
          <a:ea typeface="微軟正黑體" panose="020B0604030504040204" pitchFamily="34" charset="-120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1pPr>
      <a:lvl2pPr marL="68575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2pPr>
      <a:lvl3pPr marL="1142914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3pPr>
      <a:lvl4pPr marL="1600080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4pPr>
      <a:lvl5pPr marL="2057247" indent="-228584" algn="l" defTabSz="914332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B6942656-4FE5-4DF7-9D00-0CA82D40CD8A}"/>
              </a:ext>
            </a:extLst>
          </p:cNvPr>
          <p:cNvGrpSpPr>
            <a:grpSpLocks/>
          </p:cNvGrpSpPr>
          <p:nvPr/>
        </p:nvGrpSpPr>
        <p:grpSpPr bwMode="auto">
          <a:xfrm>
            <a:off x="4765922" y="1337468"/>
            <a:ext cx="6539259" cy="4183063"/>
            <a:chOff x="4691063" y="228601"/>
            <a:chExt cx="6539258" cy="4183063"/>
          </a:xfrm>
        </p:grpSpPr>
        <p:grpSp>
          <p:nvGrpSpPr>
            <p:cNvPr id="17" name="群組 11">
              <a:extLst>
                <a:ext uri="{FF2B5EF4-FFF2-40B4-BE49-F238E27FC236}">
                  <a16:creationId xmlns:a16="http://schemas.microsoft.com/office/drawing/2014/main" id="{1C8860A8-5C8F-4F27-9339-A3F10C4E25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42" name="圆角矩形 36">
                <a:extLst>
                  <a:ext uri="{FF2B5EF4-FFF2-40B4-BE49-F238E27FC236}">
                    <a16:creationId xmlns:a16="http://schemas.microsoft.com/office/drawing/2014/main" id="{DEC4DDF7-5F99-4A45-9E74-278B6F52C134}"/>
                  </a:ext>
                </a:extLst>
              </p:cNvPr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>
                <a:extLst>
                  <a:ext uri="{FF2B5EF4-FFF2-40B4-BE49-F238E27FC236}">
                    <a16:creationId xmlns:a16="http://schemas.microsoft.com/office/drawing/2014/main" id="{CB25A726-8C66-499C-81A0-B895CB57E389}"/>
                  </a:ext>
                </a:extLst>
              </p:cNvPr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18" name="圆角矩形 40">
              <a:extLst>
                <a:ext uri="{FF2B5EF4-FFF2-40B4-BE49-F238E27FC236}">
                  <a16:creationId xmlns:a16="http://schemas.microsoft.com/office/drawing/2014/main" id="{E8493CB0-5E14-4A2C-8FE7-C0699CA15180}"/>
                </a:ext>
              </a:extLst>
            </p:cNvPr>
            <p:cNvSpPr/>
            <p:nvPr/>
          </p:nvSpPr>
          <p:spPr bwMode="auto">
            <a:xfrm>
              <a:off x="4691063" y="1319214"/>
              <a:ext cx="1157288" cy="911225"/>
            </a:xfrm>
            <a:prstGeom prst="roundRect">
              <a:avLst/>
            </a:prstGeom>
            <a:solidFill>
              <a:srgbClr val="339966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貳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19" name="群組 13">
              <a:extLst>
                <a:ext uri="{FF2B5EF4-FFF2-40B4-BE49-F238E27FC236}">
                  <a16:creationId xmlns:a16="http://schemas.microsoft.com/office/drawing/2014/main" id="{2E784307-9D46-4797-8AD1-90F10C74D0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1063" y="1319214"/>
              <a:ext cx="6539257" cy="2001839"/>
              <a:chOff x="4917207" y="726454"/>
              <a:chExt cx="5711391" cy="2001988"/>
            </a:xfrm>
          </p:grpSpPr>
          <p:sp>
            <p:nvSpPr>
              <p:cNvPr id="34" name="圆角矩形 36">
                <a:extLst>
                  <a:ext uri="{FF2B5EF4-FFF2-40B4-BE49-F238E27FC236}">
                    <a16:creationId xmlns:a16="http://schemas.microsoft.com/office/drawing/2014/main" id="{945F3C29-2C00-478A-AF74-78D7669CF7FC}"/>
                  </a:ext>
                </a:extLst>
              </p:cNvPr>
              <p:cNvSpPr/>
              <p:nvPr/>
            </p:nvSpPr>
            <p:spPr>
              <a:xfrm>
                <a:off x="6226659" y="726454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5" name="圆角矩形 40">
                <a:extLst>
                  <a:ext uri="{FF2B5EF4-FFF2-40B4-BE49-F238E27FC236}">
                    <a16:creationId xmlns:a16="http://schemas.microsoft.com/office/drawing/2014/main" id="{DD48DAF4-EFC4-461B-A515-E413E7BD210D}"/>
                  </a:ext>
                </a:extLst>
              </p:cNvPr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chemeClr val="bg2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32" name="圆角矩形 36">
              <a:extLst>
                <a:ext uri="{FF2B5EF4-FFF2-40B4-BE49-F238E27FC236}">
                  <a16:creationId xmlns:a16="http://schemas.microsoft.com/office/drawing/2014/main" id="{B323CCA1-6245-4087-AB36-4534ECCB06BA}"/>
                </a:ext>
              </a:extLst>
            </p:cNvPr>
            <p:cNvSpPr/>
            <p:nvPr/>
          </p:nvSpPr>
          <p:spPr bwMode="auto">
            <a:xfrm>
              <a:off x="6190321" y="2409827"/>
              <a:ext cx="5039999" cy="911225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重要事項宣導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21" name="圆角矩形 36">
              <a:extLst>
                <a:ext uri="{FF2B5EF4-FFF2-40B4-BE49-F238E27FC236}">
                  <a16:creationId xmlns:a16="http://schemas.microsoft.com/office/drawing/2014/main" id="{A18CC516-262B-4B5C-88C0-3A9E8B6F1078}"/>
                </a:ext>
              </a:extLst>
            </p:cNvPr>
            <p:cNvSpPr/>
            <p:nvPr/>
          </p:nvSpPr>
          <p:spPr bwMode="auto">
            <a:xfrm>
              <a:off x="6190318" y="3500438"/>
              <a:ext cx="5040000" cy="911225"/>
            </a:xfrm>
            <a:prstGeom prst="roundRect">
              <a:avLst>
                <a:gd name="adj" fmla="val 50000"/>
              </a:avLst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聯絡資訊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28" name="圆角矩形 40">
              <a:extLst>
                <a:ext uri="{FF2B5EF4-FFF2-40B4-BE49-F238E27FC236}">
                  <a16:creationId xmlns:a16="http://schemas.microsoft.com/office/drawing/2014/main" id="{CC53B0CB-D9F6-41ED-A406-424EA2F97FA5}"/>
                </a:ext>
              </a:extLst>
            </p:cNvPr>
            <p:cNvSpPr/>
            <p:nvPr/>
          </p:nvSpPr>
          <p:spPr bwMode="auto">
            <a:xfrm>
              <a:off x="4691063" y="3500439"/>
              <a:ext cx="1157288" cy="911225"/>
            </a:xfrm>
            <a:prstGeom prst="roundRect">
              <a:avLst/>
            </a:prstGeom>
            <a:solidFill>
              <a:schemeClr val="bg2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肆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82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17788-5762-4EE9-8DB1-0DCE1D73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新表 表</a:t>
            </a:r>
            <a:r>
              <a:rPr lang="en-US" altLang="zh-TW" sz="2800" dirty="0"/>
              <a:t>2-9</a:t>
            </a:r>
            <a:r>
              <a:rPr lang="zh-TW" altLang="en-US" sz="2800" dirty="0"/>
              <a:t>採入學大學同等學力認定標準第</a:t>
            </a:r>
            <a:r>
              <a:rPr lang="en-US" altLang="zh-TW" sz="2800" dirty="0"/>
              <a:t>7</a:t>
            </a:r>
            <a:r>
              <a:rPr lang="zh-TW" altLang="en-US" sz="2800" dirty="0"/>
              <a:t>條資格入學招生情形表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1C156C-ED7B-4E6C-B956-4F9A462B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4EE75055-5AA3-4AEE-A9CD-D751F6CD8A83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76445" y="967565"/>
          <a:ext cx="11732686" cy="2415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24">
                  <a:extLst>
                    <a:ext uri="{9D8B030D-6E8A-4147-A177-3AD203B41FA5}">
                      <a16:colId xmlns:a16="http://schemas.microsoft.com/office/drawing/2014/main" val="3503881128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2579035797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1866469329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1727733004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7000815"/>
                    </a:ext>
                  </a:extLst>
                </a:gridCol>
                <a:gridCol w="797441">
                  <a:extLst>
                    <a:ext uri="{9D8B030D-6E8A-4147-A177-3AD203B41FA5}">
                      <a16:colId xmlns:a16="http://schemas.microsoft.com/office/drawing/2014/main" val="3772014864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914623197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2242636809"/>
                    </a:ext>
                  </a:extLst>
                </a:gridCol>
                <a:gridCol w="669853">
                  <a:extLst>
                    <a:ext uri="{9D8B030D-6E8A-4147-A177-3AD203B41FA5}">
                      <a16:colId xmlns:a16="http://schemas.microsoft.com/office/drawing/2014/main" val="1711167428"/>
                    </a:ext>
                  </a:extLst>
                </a:gridCol>
                <a:gridCol w="778183">
                  <a:extLst>
                    <a:ext uri="{9D8B030D-6E8A-4147-A177-3AD203B41FA5}">
                      <a16:colId xmlns:a16="http://schemas.microsoft.com/office/drawing/2014/main" val="1240558381"/>
                    </a:ext>
                  </a:extLst>
                </a:gridCol>
                <a:gridCol w="678477">
                  <a:extLst>
                    <a:ext uri="{9D8B030D-6E8A-4147-A177-3AD203B41FA5}">
                      <a16:colId xmlns:a16="http://schemas.microsoft.com/office/drawing/2014/main" val="2796530688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504658124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3072825645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2827127422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885145011"/>
                    </a:ext>
                  </a:extLst>
                </a:gridCol>
              </a:tblGrid>
              <a:tr h="1044514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總量核定新生招生名額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核定擴充新生招生名額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新生實際註冊人數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以「入學大學同等學力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認定標準第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條」資格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招生情形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條」資格入學前所具最高學歷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25198"/>
                  </a:ext>
                </a:extLst>
              </a:tr>
              <a:tr h="131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招收人數上限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報名人數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審核通過人數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註冊人數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國小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(a1)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(a2)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高中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職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(a3)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專科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(a4)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94650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D8EC1C3-1E7E-4CA9-B66F-909F301CD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794C6C02-B125-4AD8-9AF4-12B4A7E7D4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3527425"/>
            <a:ext cx="11847513" cy="33305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招收人數上限、報名人數、審核通過人數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招收人數上限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：請填報依入學大學同等學力認定標準第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7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條資格招收人數之上限，如學校當學年度以總量核定招生名額之固定比例訂定，請換算成招生人數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以無條件進位法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。（不得空白）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報名人數、審核通過人數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：請填報依入學大學同等學力認定標準第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7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條資格報名之人數及經學校審核通過之人數。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zh-TW" altLang="en-US" sz="25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89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17788-5762-4EE9-8DB1-0DCE1D73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新表 表</a:t>
            </a:r>
            <a:r>
              <a:rPr lang="en-US" altLang="zh-TW" sz="2800" dirty="0"/>
              <a:t>2-9</a:t>
            </a:r>
            <a:r>
              <a:rPr lang="zh-TW" altLang="en-US" sz="2800" dirty="0"/>
              <a:t>採入學大學同等學力認定標準第</a:t>
            </a:r>
            <a:r>
              <a:rPr lang="en-US" altLang="zh-TW" sz="2800" dirty="0"/>
              <a:t>7</a:t>
            </a:r>
            <a:r>
              <a:rPr lang="zh-TW" altLang="en-US" sz="2800" dirty="0"/>
              <a:t>條資格入學招生情形表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1C156C-ED7B-4E6C-B956-4F9A462B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4EE75055-5AA3-4AEE-A9CD-D751F6CD8A83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76445" y="967565"/>
          <a:ext cx="11732686" cy="2415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24">
                  <a:extLst>
                    <a:ext uri="{9D8B030D-6E8A-4147-A177-3AD203B41FA5}">
                      <a16:colId xmlns:a16="http://schemas.microsoft.com/office/drawing/2014/main" val="3503881128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2579035797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1866469329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1727733004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7000815"/>
                    </a:ext>
                  </a:extLst>
                </a:gridCol>
                <a:gridCol w="797441">
                  <a:extLst>
                    <a:ext uri="{9D8B030D-6E8A-4147-A177-3AD203B41FA5}">
                      <a16:colId xmlns:a16="http://schemas.microsoft.com/office/drawing/2014/main" val="3772014864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914623197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2242636809"/>
                    </a:ext>
                  </a:extLst>
                </a:gridCol>
                <a:gridCol w="669853">
                  <a:extLst>
                    <a:ext uri="{9D8B030D-6E8A-4147-A177-3AD203B41FA5}">
                      <a16:colId xmlns:a16="http://schemas.microsoft.com/office/drawing/2014/main" val="1711167428"/>
                    </a:ext>
                  </a:extLst>
                </a:gridCol>
                <a:gridCol w="778183">
                  <a:extLst>
                    <a:ext uri="{9D8B030D-6E8A-4147-A177-3AD203B41FA5}">
                      <a16:colId xmlns:a16="http://schemas.microsoft.com/office/drawing/2014/main" val="1240558381"/>
                    </a:ext>
                  </a:extLst>
                </a:gridCol>
                <a:gridCol w="678477">
                  <a:extLst>
                    <a:ext uri="{9D8B030D-6E8A-4147-A177-3AD203B41FA5}">
                      <a16:colId xmlns:a16="http://schemas.microsoft.com/office/drawing/2014/main" val="2796530688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504658124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3072825645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2827127422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885145011"/>
                    </a:ext>
                  </a:extLst>
                </a:gridCol>
              </a:tblGrid>
              <a:tr h="1044514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總量核定新生招生名額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核定擴充新生招生名額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新生實際註冊人數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以「入學大學同等學力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認定標準第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條」資格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招生情形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條」資格入學前所具最高學歷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25198"/>
                  </a:ext>
                </a:extLst>
              </a:tr>
              <a:tr h="131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招收人數上限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審核通過人數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錄取人數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註冊人數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(A)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國小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(a1)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(a2)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高中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職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(a3)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專科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(a4)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94650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D8EC1C3-1E7E-4CA9-B66F-909F301CD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794C6C02-B125-4AD8-9AF4-12B4A7E7D4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3527425"/>
            <a:ext cx="11847513" cy="33305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錄取人數、註冊人數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錄取人數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：請填報依入學大學同等學力認定標準第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7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條資格審核，並經學校實際錄取之人數。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註冊人數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：請填報依入學大學同等學力認定標準第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7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條資格入學，實際完成註冊程序之新生人數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包含完成註冊之新生休學人數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不包括退學生及新生保留入學資格者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註冊人數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(A)=(a1)+(a2)+(a3)+(a4)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zh-TW" altLang="en-US" sz="25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673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17788-5762-4EE9-8DB1-0DCE1D73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新表 表</a:t>
            </a:r>
            <a:r>
              <a:rPr lang="en-US" altLang="zh-TW" sz="2800" dirty="0"/>
              <a:t>2-9</a:t>
            </a:r>
            <a:r>
              <a:rPr lang="zh-TW" altLang="en-US" sz="2800" dirty="0"/>
              <a:t>採入學大學同等學力認定標準第</a:t>
            </a:r>
            <a:r>
              <a:rPr lang="en-US" altLang="zh-TW" sz="2800" dirty="0"/>
              <a:t>7</a:t>
            </a:r>
            <a:r>
              <a:rPr lang="zh-TW" altLang="en-US" sz="2800" dirty="0"/>
              <a:t>條資格入學招生情形表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1C156C-ED7B-4E6C-B956-4F9A462B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4EE75055-5AA3-4AEE-A9CD-D751F6CD8A83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76445" y="967565"/>
          <a:ext cx="11732686" cy="2415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24">
                  <a:extLst>
                    <a:ext uri="{9D8B030D-6E8A-4147-A177-3AD203B41FA5}">
                      <a16:colId xmlns:a16="http://schemas.microsoft.com/office/drawing/2014/main" val="3503881128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2579035797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1866469329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1727733004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7000815"/>
                    </a:ext>
                  </a:extLst>
                </a:gridCol>
                <a:gridCol w="797441">
                  <a:extLst>
                    <a:ext uri="{9D8B030D-6E8A-4147-A177-3AD203B41FA5}">
                      <a16:colId xmlns:a16="http://schemas.microsoft.com/office/drawing/2014/main" val="3772014864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914623197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2242636809"/>
                    </a:ext>
                  </a:extLst>
                </a:gridCol>
                <a:gridCol w="669853">
                  <a:extLst>
                    <a:ext uri="{9D8B030D-6E8A-4147-A177-3AD203B41FA5}">
                      <a16:colId xmlns:a16="http://schemas.microsoft.com/office/drawing/2014/main" val="1711167428"/>
                    </a:ext>
                  </a:extLst>
                </a:gridCol>
                <a:gridCol w="778183">
                  <a:extLst>
                    <a:ext uri="{9D8B030D-6E8A-4147-A177-3AD203B41FA5}">
                      <a16:colId xmlns:a16="http://schemas.microsoft.com/office/drawing/2014/main" val="1240558381"/>
                    </a:ext>
                  </a:extLst>
                </a:gridCol>
                <a:gridCol w="678477">
                  <a:extLst>
                    <a:ext uri="{9D8B030D-6E8A-4147-A177-3AD203B41FA5}">
                      <a16:colId xmlns:a16="http://schemas.microsoft.com/office/drawing/2014/main" val="2796530688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504658124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3072825645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2827127422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885145011"/>
                    </a:ext>
                  </a:extLst>
                </a:gridCol>
              </a:tblGrid>
              <a:tr h="1044514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總量核定新生招生名額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核定擴充新生招生名額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新生實際註冊人數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招生情形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以「入學大學同等學力認定標準第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條」資格入學前所具最高學歷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25198"/>
                  </a:ext>
                </a:extLst>
              </a:tr>
              <a:tr h="131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招收人數上限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審核通過人數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註冊人數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國小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(a1)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國中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(a2)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高中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職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(a3)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專科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(a4)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4650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D8EC1C3-1E7E-4CA9-B66F-909F301CD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794C6C02-B125-4AD8-9AF4-12B4A7E7D4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3527425"/>
            <a:ext cx="11847513" cy="33305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以「入學大學同等學力認定標準第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7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條」資格入學前所具最高學歷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最高學歷以取得「畢業證書</a:t>
            </a:r>
            <a:r>
              <a:rPr lang="en-US" altLang="zh-TW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學位證書」為限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；如已取得專科以上學歷，請統一填報至「專科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(a4)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」欄位。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舉例說明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甲生入學前已取得高中畢業證書，並為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A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大學肄業生，具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A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大學修業證明書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或肄業證書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，則甲生請計入「高中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/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職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(a3)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」人數。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乙生入學前已取得碩士學位證書，透過「入學大學同等學力認定標準第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7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條」資格再次入學，則乙生請計入「專科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(a4)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」人數。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406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A32D91-9A05-4ECC-8E1C-419740A57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3-5-1 </a:t>
            </a:r>
            <a:r>
              <a:rPr lang="zh-TW" altLang="en-US" dirty="0"/>
              <a:t>校定專任教師基本授課時數資料表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547B0F-8A5F-4E78-93B6-7751CF8E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41131E7C-5944-4575-BF7F-1886460B9508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2566" y="893135"/>
          <a:ext cx="11846556" cy="800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4578">
                  <a:extLst>
                    <a:ext uri="{9D8B030D-6E8A-4147-A177-3AD203B41FA5}">
                      <a16:colId xmlns:a16="http://schemas.microsoft.com/office/drawing/2014/main" val="2397165772"/>
                    </a:ext>
                  </a:extLst>
                </a:gridCol>
                <a:gridCol w="2987749">
                  <a:extLst>
                    <a:ext uri="{9D8B030D-6E8A-4147-A177-3AD203B41FA5}">
                      <a16:colId xmlns:a16="http://schemas.microsoft.com/office/drawing/2014/main" val="1537071308"/>
                    </a:ext>
                  </a:extLst>
                </a:gridCol>
                <a:gridCol w="1174189">
                  <a:extLst>
                    <a:ext uri="{9D8B030D-6E8A-4147-A177-3AD203B41FA5}">
                      <a16:colId xmlns:a16="http://schemas.microsoft.com/office/drawing/2014/main" val="3773662118"/>
                    </a:ext>
                  </a:extLst>
                </a:gridCol>
                <a:gridCol w="3916471">
                  <a:extLst>
                    <a:ext uri="{9D8B030D-6E8A-4147-A177-3AD203B41FA5}">
                      <a16:colId xmlns:a16="http://schemas.microsoft.com/office/drawing/2014/main" val="3397672318"/>
                    </a:ext>
                  </a:extLst>
                </a:gridCol>
                <a:gridCol w="1793569">
                  <a:extLst>
                    <a:ext uri="{9D8B030D-6E8A-4147-A177-3AD203B41FA5}">
                      <a16:colId xmlns:a16="http://schemas.microsoft.com/office/drawing/2014/main" val="2824304505"/>
                    </a:ext>
                  </a:extLst>
                </a:gridCol>
              </a:tblGrid>
              <a:tr h="800691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編制內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編制外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職級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每週基本授課時數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需上傳資料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860876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EB1D9A37-D6E4-4616-8524-B2876DD3C1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05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07744BE5-FD19-429C-9483-ED20E1541C8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1955800"/>
            <a:ext cx="11847513" cy="49022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編制內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編制外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請由下拉式選單選擇</a:t>
            </a:r>
            <a:r>
              <a:rPr lang="en-US" altLang="zh-TW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『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編制內</a:t>
            </a:r>
            <a:r>
              <a:rPr lang="en-US" altLang="zh-TW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』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『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編制外</a:t>
            </a:r>
            <a:r>
              <a:rPr lang="en-US" altLang="zh-TW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』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依據專科以上學校進用編制外專任教學人員實施原則第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5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點第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4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目授課時數規定：比照編制內專任教師之規定為原則。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5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694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E2DA9E50-0738-4780-A03A-F8B3D3F8DE17}"/>
              </a:ext>
            </a:extLst>
          </p:cNvPr>
          <p:cNvSpPr/>
          <p:nvPr/>
        </p:nvSpPr>
        <p:spPr>
          <a:xfrm>
            <a:off x="0" y="0"/>
            <a:ext cx="1383453" cy="1275906"/>
          </a:xfrm>
          <a:prstGeom prst="rect">
            <a:avLst/>
          </a:prstGeom>
          <a:solidFill>
            <a:srgbClr val="ADDD8E"/>
          </a:solidFill>
          <a:ln>
            <a:solidFill>
              <a:srgbClr val="ADDD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9C54C5E-67C6-449F-AD07-673CE3906583}"/>
              </a:ext>
            </a:extLst>
          </p:cNvPr>
          <p:cNvSpPr/>
          <p:nvPr/>
        </p:nvSpPr>
        <p:spPr>
          <a:xfrm>
            <a:off x="1383454" y="0"/>
            <a:ext cx="10808546" cy="1275907"/>
          </a:xfrm>
          <a:prstGeom prst="rect">
            <a:avLst/>
          </a:prstGeom>
          <a:solidFill>
            <a:srgbClr val="41AB5D"/>
          </a:solidFill>
          <a:ln>
            <a:solidFill>
              <a:srgbClr val="41AB5D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0522CA4-AA9F-44CF-AB29-8F40EE2F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0"/>
            <a:ext cx="10808545" cy="1275907"/>
          </a:xfrm>
        </p:spPr>
        <p:txBody>
          <a:bodyPr anchor="ctr">
            <a:noAutofit/>
          </a:bodyPr>
          <a:lstStyle/>
          <a:p>
            <a:r>
              <a:rPr lang="zh-TW" altLang="en-US" sz="2800" dirty="0"/>
              <a:t>表</a:t>
            </a:r>
            <a:r>
              <a:rPr lang="en-US" altLang="zh-TW" sz="2800" dirty="0"/>
              <a:t>3-5-2 </a:t>
            </a:r>
            <a:r>
              <a:rPr lang="zh-TW" altLang="en-US" sz="2800" dirty="0"/>
              <a:t>專任教師實際授課時數大於規定職級之基本授課時數調查表</a:t>
            </a:r>
            <a:br>
              <a:rPr lang="zh-TW" altLang="en-US" sz="2800" dirty="0"/>
            </a:br>
            <a:r>
              <a:rPr lang="zh-TW" altLang="en-US" sz="2800" dirty="0"/>
              <a:t>表</a:t>
            </a:r>
            <a:r>
              <a:rPr lang="en-US" altLang="zh-TW" sz="2800" dirty="0"/>
              <a:t>3-5-3 </a:t>
            </a:r>
            <a:r>
              <a:rPr lang="zh-TW" altLang="en-US" sz="2800" dirty="0"/>
              <a:t>專任教師減授時數調查表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5CEAC63-D768-49A4-BB24-17E18BE8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6DA0DFCD-1C14-474C-972F-6C10F0C64A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" y="-1"/>
            <a:ext cx="1383454" cy="1275905"/>
          </a:xfrm>
        </p:spPr>
        <p:txBody>
          <a:bodyPr/>
          <a:lstStyle/>
          <a:p>
            <a:r>
              <a:rPr lang="en-US" altLang="zh-TW" dirty="0"/>
              <a:t>06</a:t>
            </a:r>
            <a:endParaRPr lang="zh-TW" altLang="en-US" dirty="0"/>
          </a:p>
        </p:txBody>
      </p:sp>
      <p:sp>
        <p:nvSpPr>
          <p:cNvPr id="9" name="內容版面配置區 3">
            <a:extLst>
              <a:ext uri="{FF2B5EF4-FFF2-40B4-BE49-F238E27FC236}">
                <a16:creationId xmlns:a16="http://schemas.microsoft.com/office/drawing/2014/main" id="{1E298CD1-09E6-40A1-8723-7D08C4CA376A}"/>
              </a:ext>
            </a:extLst>
          </p:cNvPr>
          <p:cNvSpPr txBox="1">
            <a:spLocks noGrp="1"/>
          </p:cNvSpPr>
          <p:nvPr>
            <p:ph sz="quarter" idx="14"/>
          </p:nvPr>
        </p:nvSpPr>
        <p:spPr>
          <a:xfrm>
            <a:off x="161925" y="1808703"/>
            <a:ext cx="11847513" cy="5049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u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新增蒐集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編制外專任教師資料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本表增加蒐集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編制外</a:t>
            </a:r>
            <a:r>
              <a:rPr lang="zh-TW" altLang="en-US" kern="100" dirty="0">
                <a:latin typeface="微軟正黑體" panose="020B0604030504040204" pitchFamily="34" charset="-120"/>
              </a:rPr>
              <a:t>專任教師資料。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月「技職司」新增蒐集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9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5352AC-C72C-4370-9BA3-BB08BE48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4-2-3 </a:t>
            </a:r>
            <a:r>
              <a:rPr lang="zh-TW" altLang="en-US" dirty="0"/>
              <a:t>外國學生、僑生、港澳生、陸生資料統計表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87B8C01-7429-4C63-BD03-48A3A84C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8F73F60B-2750-4B0E-B004-CC70434EB1D6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2562" y="978195"/>
          <a:ext cx="11846558" cy="182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99">
                  <a:extLst>
                    <a:ext uri="{9D8B030D-6E8A-4147-A177-3AD203B41FA5}">
                      <a16:colId xmlns:a16="http://schemas.microsoft.com/office/drawing/2014/main" val="3478926282"/>
                    </a:ext>
                  </a:extLst>
                </a:gridCol>
                <a:gridCol w="449599">
                  <a:extLst>
                    <a:ext uri="{9D8B030D-6E8A-4147-A177-3AD203B41FA5}">
                      <a16:colId xmlns:a16="http://schemas.microsoft.com/office/drawing/2014/main" val="2813931630"/>
                    </a:ext>
                  </a:extLst>
                </a:gridCol>
                <a:gridCol w="449599">
                  <a:extLst>
                    <a:ext uri="{9D8B030D-6E8A-4147-A177-3AD203B41FA5}">
                      <a16:colId xmlns:a16="http://schemas.microsoft.com/office/drawing/2014/main" val="1981235654"/>
                    </a:ext>
                  </a:extLst>
                </a:gridCol>
                <a:gridCol w="449599">
                  <a:extLst>
                    <a:ext uri="{9D8B030D-6E8A-4147-A177-3AD203B41FA5}">
                      <a16:colId xmlns:a16="http://schemas.microsoft.com/office/drawing/2014/main" val="1711816058"/>
                    </a:ext>
                  </a:extLst>
                </a:gridCol>
                <a:gridCol w="449599">
                  <a:extLst>
                    <a:ext uri="{9D8B030D-6E8A-4147-A177-3AD203B41FA5}">
                      <a16:colId xmlns:a16="http://schemas.microsoft.com/office/drawing/2014/main" val="2866018374"/>
                    </a:ext>
                  </a:extLst>
                </a:gridCol>
                <a:gridCol w="449599">
                  <a:extLst>
                    <a:ext uri="{9D8B030D-6E8A-4147-A177-3AD203B41FA5}">
                      <a16:colId xmlns:a16="http://schemas.microsoft.com/office/drawing/2014/main" val="2482588087"/>
                    </a:ext>
                  </a:extLst>
                </a:gridCol>
                <a:gridCol w="2083984">
                  <a:extLst>
                    <a:ext uri="{9D8B030D-6E8A-4147-A177-3AD203B41FA5}">
                      <a16:colId xmlns:a16="http://schemas.microsoft.com/office/drawing/2014/main" val="3106223342"/>
                    </a:ext>
                  </a:extLst>
                </a:gridCol>
                <a:gridCol w="988827">
                  <a:extLst>
                    <a:ext uri="{9D8B030D-6E8A-4147-A177-3AD203B41FA5}">
                      <a16:colId xmlns:a16="http://schemas.microsoft.com/office/drawing/2014/main" val="3967852303"/>
                    </a:ext>
                  </a:extLst>
                </a:gridCol>
                <a:gridCol w="765545">
                  <a:extLst>
                    <a:ext uri="{9D8B030D-6E8A-4147-A177-3AD203B41FA5}">
                      <a16:colId xmlns:a16="http://schemas.microsoft.com/office/drawing/2014/main" val="4218444276"/>
                    </a:ext>
                  </a:extLst>
                </a:gridCol>
                <a:gridCol w="877186">
                  <a:extLst>
                    <a:ext uri="{9D8B030D-6E8A-4147-A177-3AD203B41FA5}">
                      <a16:colId xmlns:a16="http://schemas.microsoft.com/office/drawing/2014/main" val="3794808399"/>
                    </a:ext>
                  </a:extLst>
                </a:gridCol>
                <a:gridCol w="877186">
                  <a:extLst>
                    <a:ext uri="{9D8B030D-6E8A-4147-A177-3AD203B41FA5}">
                      <a16:colId xmlns:a16="http://schemas.microsoft.com/office/drawing/2014/main" val="1407646999"/>
                    </a:ext>
                  </a:extLst>
                </a:gridCol>
                <a:gridCol w="1778118">
                  <a:extLst>
                    <a:ext uri="{9D8B030D-6E8A-4147-A177-3AD203B41FA5}">
                      <a16:colId xmlns:a16="http://schemas.microsoft.com/office/drawing/2014/main" val="2615695546"/>
                    </a:ext>
                  </a:extLst>
                </a:gridCol>
                <a:gridCol w="1778118">
                  <a:extLst>
                    <a:ext uri="{9D8B030D-6E8A-4147-A177-3AD203B41FA5}">
                      <a16:colId xmlns:a16="http://schemas.microsoft.com/office/drawing/2014/main" val="2224075628"/>
                    </a:ext>
                  </a:extLst>
                </a:gridCol>
              </a:tblGrid>
              <a:tr h="309268"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學院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第幾年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身分類別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僑居地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國別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地區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省市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入學方式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外國學生（雙聯學制）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第一次到校就讀</a:t>
                      </a: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該學位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不含續讀生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778222"/>
                  </a:ext>
                </a:extLst>
              </a:tr>
              <a:tr h="11473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依就學辦法入學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依一般身分入學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696086"/>
                  </a:ext>
                </a:extLst>
              </a:tr>
              <a:tr h="3092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男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女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35531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C5C4C9E7-3054-4B6D-B4C5-99C4708C9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07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0AD86104-DD2E-47B3-BEFF-7A8A9C6805B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2976563"/>
            <a:ext cx="11847513" cy="388143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外國學生（雙聯學制）第一次到校就讀該學位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僅身分類別為「外國學生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雙聯學制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」填報此欄。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請填報外國學生依學校雙聯學制機制第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次到校就讀該學位之人數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不含雙聯學制續讀生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本欄「外國學生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雙聯學制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次到校就讀該學位人數」數據應≦「外國學生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雙聯學制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」身份人數之總數。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5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318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F5D423E-04F0-4DE2-9FA5-D6073A0B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8283A1BC-9BBC-47A5-A822-F4A6EE08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4-2-3 </a:t>
            </a:r>
            <a:r>
              <a:rPr lang="zh-TW" altLang="en-US" dirty="0"/>
              <a:t>外國學生、僑生、港澳生、陸生資料統計表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0656892-FCD8-49AA-B6BF-64809B4336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07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1F927D1-75CE-4DB9-BA23-76E94F4260CC}"/>
              </a:ext>
            </a:extLst>
          </p:cNvPr>
          <p:cNvSpPr txBox="1"/>
          <p:nvPr/>
        </p:nvSpPr>
        <p:spPr>
          <a:xfrm>
            <a:off x="379228" y="1026618"/>
            <a:ext cx="114229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例如：甲校與美國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A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大學合作辦理雙聯學制學士學程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113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學年度第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學期共計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名外國學生至甲校就讀雙聯學制學士學位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其中，第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次到校就讀該學位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年級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名、續讀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年級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名、第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次到校就讀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年級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名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t>請填報如下：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69B53D9-45E2-4EB4-A5CE-B4C3B04DD2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9228" y="2965610"/>
          <a:ext cx="11422911" cy="181753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822251">
                  <a:extLst>
                    <a:ext uri="{9D8B030D-6E8A-4147-A177-3AD203B41FA5}">
                      <a16:colId xmlns:a16="http://schemas.microsoft.com/office/drawing/2014/main" val="2232144267"/>
                    </a:ext>
                  </a:extLst>
                </a:gridCol>
                <a:gridCol w="4136065">
                  <a:extLst>
                    <a:ext uri="{9D8B030D-6E8A-4147-A177-3AD203B41FA5}">
                      <a16:colId xmlns:a16="http://schemas.microsoft.com/office/drawing/2014/main" val="981481862"/>
                    </a:ext>
                  </a:extLst>
                </a:gridCol>
                <a:gridCol w="6464595">
                  <a:extLst>
                    <a:ext uri="{9D8B030D-6E8A-4147-A177-3AD203B41FA5}">
                      <a16:colId xmlns:a16="http://schemas.microsoft.com/office/drawing/2014/main" val="2112019244"/>
                    </a:ext>
                  </a:extLst>
                </a:gridCol>
              </a:tblGrid>
              <a:tr h="908766"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年級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外國學生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雙聯學制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學生人數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外國學生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雙聯學制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次到校就讀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該學位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不含續讀生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49774"/>
                  </a:ext>
                </a:extLst>
              </a:tr>
              <a:tr h="454383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第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次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:5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名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續讀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:3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名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8879745"/>
                  </a:ext>
                </a:extLst>
              </a:tr>
              <a:tr h="454383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第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次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:2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332" rtl="0" eaLnBrk="1" latinLnBrk="0" hangingPunct="1"/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4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666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47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A63BF1-721D-40E2-AE55-C7F9DC83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4-2-9</a:t>
            </a:r>
            <a:r>
              <a:rPr lang="zh-TW" altLang="en-US" dirty="0"/>
              <a:t>校本部以外縣市學生人數資料統計表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9F958DB-A29B-4A6C-BC75-8FB652F7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BA4E2263-DE3E-448F-B093-29EE1DB83315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2566" y="988828"/>
          <a:ext cx="11846555" cy="1222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5368">
                  <a:extLst>
                    <a:ext uri="{9D8B030D-6E8A-4147-A177-3AD203B41FA5}">
                      <a16:colId xmlns:a16="http://schemas.microsoft.com/office/drawing/2014/main" val="2998095326"/>
                    </a:ext>
                  </a:extLst>
                </a:gridCol>
                <a:gridCol w="1205600">
                  <a:extLst>
                    <a:ext uri="{9D8B030D-6E8A-4147-A177-3AD203B41FA5}">
                      <a16:colId xmlns:a16="http://schemas.microsoft.com/office/drawing/2014/main" val="1099504095"/>
                    </a:ext>
                  </a:extLst>
                </a:gridCol>
                <a:gridCol w="1643787">
                  <a:extLst>
                    <a:ext uri="{9D8B030D-6E8A-4147-A177-3AD203B41FA5}">
                      <a16:colId xmlns:a16="http://schemas.microsoft.com/office/drawing/2014/main" val="414495591"/>
                    </a:ext>
                  </a:extLst>
                </a:gridCol>
                <a:gridCol w="4261328">
                  <a:extLst>
                    <a:ext uri="{9D8B030D-6E8A-4147-A177-3AD203B41FA5}">
                      <a16:colId xmlns:a16="http://schemas.microsoft.com/office/drawing/2014/main" val="1031875434"/>
                    </a:ext>
                  </a:extLst>
                </a:gridCol>
                <a:gridCol w="2420472">
                  <a:extLst>
                    <a:ext uri="{9D8B030D-6E8A-4147-A177-3AD203B41FA5}">
                      <a16:colId xmlns:a16="http://schemas.microsoft.com/office/drawing/2014/main" val="3293259770"/>
                    </a:ext>
                  </a:extLst>
                </a:gridCol>
              </a:tblGrid>
              <a:tr h="1222744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校本部以外縣市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學生數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707853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C4C784E-1BFC-40CF-9555-7772F7F027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397967"/>
            <a:ext cx="11846559" cy="446004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新增定義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校本部以外縣市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如現役軍人營區在職專班在校本部以外縣市上課，亦須填報本表。</a:t>
            </a: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月因應「統計處」需求新增定義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AA31177B-9D40-48AC-AD7F-A5A5628FA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7529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4B0B8B3-B92B-4C5A-836A-3CEDCE29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660C26F0-6C70-462B-83E3-CBA195AF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5-1</a:t>
            </a:r>
            <a:r>
              <a:rPr lang="zh-TW" altLang="en-US" dirty="0"/>
              <a:t>學校各類圖書資料分布資料表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7E1D37-E885-4CBB-B7C0-2BA20EEEB0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09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E52E29D-77C5-4B00-A692-7A43528515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0121" y="939823"/>
          <a:ext cx="11838999" cy="5631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0977">
                  <a:extLst>
                    <a:ext uri="{9D8B030D-6E8A-4147-A177-3AD203B41FA5}">
                      <a16:colId xmlns:a16="http://schemas.microsoft.com/office/drawing/2014/main" val="171840087"/>
                    </a:ext>
                  </a:extLst>
                </a:gridCol>
                <a:gridCol w="2266882">
                  <a:extLst>
                    <a:ext uri="{9D8B030D-6E8A-4147-A177-3AD203B41FA5}">
                      <a16:colId xmlns:a16="http://schemas.microsoft.com/office/drawing/2014/main" val="3897725682"/>
                    </a:ext>
                  </a:extLst>
                </a:gridCol>
                <a:gridCol w="2779797">
                  <a:extLst>
                    <a:ext uri="{9D8B030D-6E8A-4147-A177-3AD203B41FA5}">
                      <a16:colId xmlns:a16="http://schemas.microsoft.com/office/drawing/2014/main" val="3021497787"/>
                    </a:ext>
                  </a:extLst>
                </a:gridCol>
                <a:gridCol w="1901343">
                  <a:extLst>
                    <a:ext uri="{9D8B030D-6E8A-4147-A177-3AD203B41FA5}">
                      <a16:colId xmlns:a16="http://schemas.microsoft.com/office/drawing/2014/main" val="548988505"/>
                    </a:ext>
                  </a:extLst>
                </a:gridCol>
              </a:tblGrid>
              <a:tr h="306565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紙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本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藏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總冊數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電 子 資 料 可 使 用 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59606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一、中文紙本圖書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線上資料庫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83506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二、外文紙本圖書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非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料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358295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館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務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微縮影片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975069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圖書閱覽座位數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現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期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報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604947"/>
                  </a:ext>
                </a:extLst>
              </a:tr>
              <a:tr h="457812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上學年借閱人次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僅含紙本圖書及非書資料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報紙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  [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限紙本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]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317043"/>
                  </a:ext>
                </a:extLst>
              </a:tr>
              <a:tr h="457812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上學年借閱冊次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僅含紙本圖書及非書資料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期刊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[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限紙本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]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462653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4.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上學年線上及光碟資料庫檢索人次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 中、日文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992386"/>
                  </a:ext>
                </a:extLst>
              </a:tr>
              <a:tr h="423480"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新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購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及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贈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金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 西文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259340"/>
                  </a:ext>
                </a:extLst>
              </a:tr>
              <a:tr h="423480">
                <a:tc rowSpan="2">
                  <a:txBody>
                    <a:bodyPr/>
                    <a:lstStyle/>
                    <a:p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上年度購買圖書館館藏資料費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元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 學 年 館 際 合 作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295939"/>
                  </a:ext>
                </a:extLst>
              </a:tr>
              <a:tr h="423480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國內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180886"/>
                  </a:ext>
                </a:extLst>
              </a:tr>
              <a:tr h="423480">
                <a:tc rowSpan="2">
                  <a:txBody>
                    <a:bodyPr/>
                    <a:lstStyle/>
                    <a:p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圖書及非書資料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借出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880236"/>
                  </a:ext>
                </a:extLst>
              </a:tr>
              <a:tr h="306565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貸入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222520"/>
                  </a:ext>
                </a:extLst>
              </a:tr>
              <a:tr h="306565">
                <a:tc rowSpan="2">
                  <a:txBody>
                    <a:bodyPr/>
                    <a:lstStyle/>
                    <a:p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電子資料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國外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470518"/>
                  </a:ext>
                </a:extLst>
              </a:tr>
              <a:tr h="306565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借出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354570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上學年度捐贈列入編目之圖書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alt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貸入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43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60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4B0B8B3-B92B-4C5A-836A-3CEDCE29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660C26F0-6C70-462B-83E3-CBA195AF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5-1</a:t>
            </a:r>
            <a:r>
              <a:rPr lang="zh-TW" altLang="en-US" dirty="0"/>
              <a:t>學校各類圖書資料分布資料表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7E1D37-E885-4CBB-B7C0-2BA20EEEB0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09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E52E29D-77C5-4B00-A692-7A43528515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0121" y="939823"/>
          <a:ext cx="11838999" cy="5631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0977">
                  <a:extLst>
                    <a:ext uri="{9D8B030D-6E8A-4147-A177-3AD203B41FA5}">
                      <a16:colId xmlns:a16="http://schemas.microsoft.com/office/drawing/2014/main" val="171840087"/>
                    </a:ext>
                  </a:extLst>
                </a:gridCol>
                <a:gridCol w="2266882">
                  <a:extLst>
                    <a:ext uri="{9D8B030D-6E8A-4147-A177-3AD203B41FA5}">
                      <a16:colId xmlns:a16="http://schemas.microsoft.com/office/drawing/2014/main" val="3897725682"/>
                    </a:ext>
                  </a:extLst>
                </a:gridCol>
                <a:gridCol w="2779797">
                  <a:extLst>
                    <a:ext uri="{9D8B030D-6E8A-4147-A177-3AD203B41FA5}">
                      <a16:colId xmlns:a16="http://schemas.microsoft.com/office/drawing/2014/main" val="3021497787"/>
                    </a:ext>
                  </a:extLst>
                </a:gridCol>
                <a:gridCol w="1901343">
                  <a:extLst>
                    <a:ext uri="{9D8B030D-6E8A-4147-A177-3AD203B41FA5}">
                      <a16:colId xmlns:a16="http://schemas.microsoft.com/office/drawing/2014/main" val="548988505"/>
                    </a:ext>
                  </a:extLst>
                </a:gridCol>
              </a:tblGrid>
              <a:tr h="306565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紙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本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藏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總冊數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電 子 資 料 可 使 用 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59606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一、中文紙本圖書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線上資料庫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83506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二、外文紙本圖書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非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料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358295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館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務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微縮影片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975069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圖書閱覽座位數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現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期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報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604947"/>
                  </a:ext>
                </a:extLst>
              </a:tr>
              <a:tr h="457812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上學年借閱人次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僅含紙本圖書及非書資料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報紙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  [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限紙本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]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317043"/>
                  </a:ext>
                </a:extLst>
              </a:tr>
              <a:tr h="457812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上學年借閱冊次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僅含紙本圖書及非書資料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期刊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[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限紙本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]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462653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4.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上學年線上及光碟資料庫檢索人次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 中、日文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992386"/>
                  </a:ext>
                </a:extLst>
              </a:tr>
              <a:tr h="4234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購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及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贈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金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 西文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259340"/>
                  </a:ext>
                </a:extLst>
              </a:tr>
              <a:tr h="423480">
                <a:tc rowSpan="2">
                  <a:txBody>
                    <a:bodyPr/>
                    <a:lstStyle/>
                    <a:p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上年度購買圖書館館藏資料費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元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 學 年 館 際 合 作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295939"/>
                  </a:ext>
                </a:extLst>
              </a:tr>
              <a:tr h="423480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國內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180886"/>
                  </a:ext>
                </a:extLst>
              </a:tr>
              <a:tr h="423480">
                <a:tc rowSpan="2">
                  <a:txBody>
                    <a:bodyPr/>
                    <a:lstStyle/>
                    <a:p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圖書及非書資料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借出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880236"/>
                  </a:ext>
                </a:extLst>
              </a:tr>
              <a:tr h="306565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貸入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222520"/>
                  </a:ext>
                </a:extLst>
              </a:tr>
              <a:tr h="306565">
                <a:tc rowSpan="2">
                  <a:txBody>
                    <a:bodyPr/>
                    <a:lstStyle/>
                    <a:p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電子資料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國外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470518"/>
                  </a:ext>
                </a:extLst>
              </a:tr>
              <a:tr h="306565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借出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354570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上學年度捐贈列入編目之圖書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alt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貸入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433123"/>
                  </a:ext>
                </a:extLst>
              </a:tr>
            </a:tbl>
          </a:graphicData>
        </a:graphic>
      </p:graphicFrame>
      <p:sp>
        <p:nvSpPr>
          <p:cNvPr id="7" name="內容版面配置區 4">
            <a:extLst>
              <a:ext uri="{FF2B5EF4-FFF2-40B4-BE49-F238E27FC236}">
                <a16:creationId xmlns:a16="http://schemas.microsoft.com/office/drawing/2014/main" id="{863B417B-1EC6-461F-A07C-4F4445B82404}"/>
              </a:ext>
            </a:extLst>
          </p:cNvPr>
          <p:cNvSpPr txBox="1">
            <a:spLocks/>
          </p:cNvSpPr>
          <p:nvPr/>
        </p:nvSpPr>
        <p:spPr>
          <a:xfrm>
            <a:off x="162561" y="938081"/>
            <a:ext cx="11846559" cy="2623826"/>
          </a:xfrm>
          <a:prstGeom prst="rect">
            <a:avLst/>
          </a:prstGeom>
          <a:solidFill>
            <a:srgbClr val="E5E5E5"/>
          </a:solidFill>
        </p:spPr>
        <p:txBody>
          <a:bodyPr>
            <a:normAutofit fontScale="85000" lnSpcReduction="20000"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修改欄位及定義</a:t>
            </a:r>
            <a:r>
              <a:rPr kumimoji="0" lang="en-US" altLang="zh-TW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r>
              <a:rPr kumimoji="0" lang="zh-TW" altLang="en-US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zh-TW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上年度購買圖書館館藏資料費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公校請以前一年度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(1/1~12/31)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之決算數做為填報基準；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私校請以前一學年度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(8/1~7/31)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之決算數做為填報基準。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請填寫前一年度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學年度購買所有圖書館館藏資料之經費總額，依照採購標的分別填列購買「圖書及非書資料」與「電子資料」兩種圖書館館藏資料類型之經費費用，須分別填寫細項與總計，並含分配到各系所之費用。 </a:t>
            </a:r>
          </a:p>
          <a:p>
            <a:pPr marL="0" marR="0" lvl="0" indent="0" algn="r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【113</a:t>
            </a:r>
            <a:r>
              <a:rPr kumimoji="0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</a:t>
            </a: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10</a:t>
            </a:r>
            <a:r>
              <a:rPr kumimoji="0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月因應「統計處」需求修改欄位及定義</a:t>
            </a: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  <a:p>
            <a:pPr marL="228584" marR="0" lvl="0" indent="-228584" algn="l" defTabSz="914332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22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7CE526-E14B-45E5-872C-59921375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2-1-2</a:t>
            </a:r>
            <a:r>
              <a:rPr lang="zh-TW" altLang="en-US" dirty="0"/>
              <a:t>各種招生管道外加名額資料表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25A4871-496F-45D9-8BA8-9003D50B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873B6E63-19BC-46EF-879F-67C0CBF4B2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01</a:t>
            </a:r>
            <a:endParaRPr lang="zh-TW" altLang="en-US" dirty="0"/>
          </a:p>
        </p:txBody>
      </p:sp>
      <p:sp>
        <p:nvSpPr>
          <p:cNvPr id="20" name="內容版面配置區 3">
            <a:extLst>
              <a:ext uri="{FF2B5EF4-FFF2-40B4-BE49-F238E27FC236}">
                <a16:creationId xmlns:a16="http://schemas.microsoft.com/office/drawing/2014/main" id="{C06DC3E1-36AD-4644-9F79-86DBF3D9B9F1}"/>
              </a:ext>
            </a:extLst>
          </p:cNvPr>
          <p:cNvSpPr txBox="1">
            <a:spLocks/>
          </p:cNvSpPr>
          <p:nvPr/>
        </p:nvSpPr>
        <p:spPr>
          <a:xfrm>
            <a:off x="162565" y="2343151"/>
            <a:ext cx="11846559" cy="4514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u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新增定義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實際註冊人數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國家重點領域研究學院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請填報教育部核定當學年度新生招生名額之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完成實際註冊程序之人數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（包括完成註冊之新生休學人數），不包括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(1)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退學學生、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(2)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新生保留入學資格者、</a:t>
            </a:r>
            <a:r>
              <a:rPr kumimoji="0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(3)</a:t>
            </a: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前學年度新生保留入學資格之復學者。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若研究學院碩士生、博士生以「甄試考試」而提前入學並完成註冊者，且其名額如歸屬於當學年度核定招生名額者，可列計於本欄位。</a:t>
            </a:r>
            <a:endParaRPr kumimoji="0" lang="en-US" altLang="zh-TW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r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zh-TW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r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en-US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113</a:t>
            </a:r>
            <a:r>
              <a:rPr kumimoji="0" lang="zh-TW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</a:t>
            </a:r>
            <a:r>
              <a:rPr kumimoji="0" lang="en-US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10</a:t>
            </a:r>
            <a:r>
              <a:rPr kumimoji="0" lang="zh-TW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月「</a:t>
            </a:r>
            <a:r>
              <a:rPr kumimoji="0" lang="zh-TW" altLang="en-US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技職司</a:t>
            </a:r>
            <a:r>
              <a:rPr kumimoji="0" lang="zh-TW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」</a:t>
            </a:r>
            <a:r>
              <a:rPr kumimoji="0" lang="zh-TW" altLang="en-US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新增定義</a:t>
            </a:r>
            <a:r>
              <a:rPr kumimoji="0" lang="zh-TW" altLang="zh-TW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endParaRPr kumimoji="0" lang="zh-TW" altLang="zh-TW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123C74BA-9A90-4493-B6FE-F58E151D0F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565" y="992029"/>
          <a:ext cx="11677011" cy="1246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385">
                  <a:extLst>
                    <a:ext uri="{9D8B030D-6E8A-4147-A177-3AD203B41FA5}">
                      <a16:colId xmlns:a16="http://schemas.microsoft.com/office/drawing/2014/main" val="397019947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4242729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601111409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19607287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46906500"/>
                    </a:ext>
                  </a:extLst>
                </a:gridCol>
                <a:gridCol w="2847975">
                  <a:extLst>
                    <a:ext uri="{9D8B030D-6E8A-4147-A177-3AD203B41FA5}">
                      <a16:colId xmlns:a16="http://schemas.microsoft.com/office/drawing/2014/main" val="3044328397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762752173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457662445"/>
                    </a:ext>
                  </a:extLst>
                </a:gridCol>
                <a:gridCol w="523876">
                  <a:extLst>
                    <a:ext uri="{9D8B030D-6E8A-4147-A177-3AD203B41FA5}">
                      <a16:colId xmlns:a16="http://schemas.microsoft.com/office/drawing/2014/main" val="3127868799"/>
                    </a:ext>
                  </a:extLst>
                </a:gridCol>
              </a:tblGrid>
              <a:tr h="1246346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招生方式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特種生身分別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核定外加名額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增額錄取</a:t>
                      </a:r>
                    </a:p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實際註冊人數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教育部核准</a:t>
                      </a:r>
                      <a:r>
                        <a:rPr lang="en-US" alt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alt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zh-TW" alt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增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額錄取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備註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29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332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4B0B8B3-B92B-4C5A-836A-3CEDCE29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660C26F0-6C70-462B-83E3-CBA195AF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5-1</a:t>
            </a:r>
            <a:r>
              <a:rPr lang="zh-TW" altLang="en-US" dirty="0"/>
              <a:t>學校各類圖書資料分布資料表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7E1D37-E885-4CBB-B7C0-2BA20EEEB0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09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E52E29D-77C5-4B00-A692-7A43528515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0121" y="939823"/>
          <a:ext cx="11838999" cy="5631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0977">
                  <a:extLst>
                    <a:ext uri="{9D8B030D-6E8A-4147-A177-3AD203B41FA5}">
                      <a16:colId xmlns:a16="http://schemas.microsoft.com/office/drawing/2014/main" val="171840087"/>
                    </a:ext>
                  </a:extLst>
                </a:gridCol>
                <a:gridCol w="2266882">
                  <a:extLst>
                    <a:ext uri="{9D8B030D-6E8A-4147-A177-3AD203B41FA5}">
                      <a16:colId xmlns:a16="http://schemas.microsoft.com/office/drawing/2014/main" val="3897725682"/>
                    </a:ext>
                  </a:extLst>
                </a:gridCol>
                <a:gridCol w="2779797">
                  <a:extLst>
                    <a:ext uri="{9D8B030D-6E8A-4147-A177-3AD203B41FA5}">
                      <a16:colId xmlns:a16="http://schemas.microsoft.com/office/drawing/2014/main" val="3021497787"/>
                    </a:ext>
                  </a:extLst>
                </a:gridCol>
                <a:gridCol w="1901343">
                  <a:extLst>
                    <a:ext uri="{9D8B030D-6E8A-4147-A177-3AD203B41FA5}">
                      <a16:colId xmlns:a16="http://schemas.microsoft.com/office/drawing/2014/main" val="548988505"/>
                    </a:ext>
                  </a:extLst>
                </a:gridCol>
              </a:tblGrid>
              <a:tr h="306565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紙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本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藏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總冊數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電 子 資 料 可 使 用 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59606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一、中文紙本圖書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線上資料庫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83506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二、外文紙本圖書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非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料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358295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館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務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微縮影片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975069"/>
                  </a:ext>
                </a:extLst>
              </a:tr>
              <a:tr h="284808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圖書閱覽座位數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現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期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報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量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604947"/>
                  </a:ext>
                </a:extLst>
              </a:tr>
              <a:tr h="457812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上學年借閱人次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僅含紙本圖書及非書資料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報紙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  [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限紙本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]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317043"/>
                  </a:ext>
                </a:extLst>
              </a:tr>
              <a:tr h="457812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3.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上學年借閱冊次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僅含紙本圖書及非書資料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期刊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[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限紙本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]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462653"/>
                  </a:ext>
                </a:extLst>
              </a:tr>
              <a:tr h="306565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4.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上學年線上及光碟資料庫檢索人次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 中、日文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992386"/>
                  </a:ext>
                </a:extLst>
              </a:tr>
              <a:tr h="4234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購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及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贈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金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 西文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　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種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259340"/>
                  </a:ext>
                </a:extLst>
              </a:tr>
              <a:tr h="423480">
                <a:tc rowSpan="2">
                  <a:txBody>
                    <a:bodyPr/>
                    <a:lstStyle/>
                    <a:p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上年度購買圖書館館藏資料費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元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 學 年 館 際 合 作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295939"/>
                  </a:ext>
                </a:extLst>
              </a:tr>
              <a:tr h="423480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國內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180886"/>
                  </a:ext>
                </a:extLst>
              </a:tr>
              <a:tr h="423480">
                <a:tc rowSpan="2">
                  <a:txBody>
                    <a:bodyPr/>
                    <a:lstStyle/>
                    <a:p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圖書及非書資料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借出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880236"/>
                  </a:ext>
                </a:extLst>
              </a:tr>
              <a:tr h="306565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貸入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222520"/>
                  </a:ext>
                </a:extLst>
              </a:tr>
              <a:tr h="306565">
                <a:tc rowSpan="2">
                  <a:txBody>
                    <a:bodyPr/>
                    <a:lstStyle/>
                    <a:p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電子資料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國外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470518"/>
                  </a:ext>
                </a:extLst>
              </a:tr>
              <a:tr h="306565">
                <a:tc vMerge="1"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借出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354570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r>
                        <a:rPr lang="zh-TW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上學年度捐贈列入編目之圖書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冊</a:t>
                      </a:r>
                      <a:r>
                        <a:rPr lang="en-US" alt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alt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貸入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件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374" marR="11374" marT="6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433123"/>
                  </a:ext>
                </a:extLst>
              </a:tr>
            </a:tbl>
          </a:graphicData>
        </a:graphic>
      </p:graphicFrame>
      <p:sp>
        <p:nvSpPr>
          <p:cNvPr id="7" name="內容版面配置區 4">
            <a:extLst>
              <a:ext uri="{FF2B5EF4-FFF2-40B4-BE49-F238E27FC236}">
                <a16:creationId xmlns:a16="http://schemas.microsoft.com/office/drawing/2014/main" id="{863B417B-1EC6-461F-A07C-4F4445B82404}"/>
              </a:ext>
            </a:extLst>
          </p:cNvPr>
          <p:cNvSpPr txBox="1">
            <a:spLocks/>
          </p:cNvSpPr>
          <p:nvPr/>
        </p:nvSpPr>
        <p:spPr>
          <a:xfrm>
            <a:off x="162561" y="938080"/>
            <a:ext cx="11846559" cy="3899733"/>
          </a:xfrm>
          <a:prstGeom prst="rect">
            <a:avLst/>
          </a:prstGeom>
          <a:solidFill>
            <a:srgbClr val="E5E5E5"/>
          </a:solidFill>
        </p:spPr>
        <p:txBody>
          <a:bodyPr>
            <a:normAutofit fontScale="92500"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kumimoji="0" lang="zh-TW" altLang="en-US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修改欄位及定義</a:t>
            </a:r>
            <a:r>
              <a:rPr kumimoji="0" lang="en-US" altLang="zh-TW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r>
              <a:rPr kumimoji="0" lang="zh-TW" altLang="en-US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：</a:t>
            </a:r>
            <a:r>
              <a:rPr kumimoji="0" lang="zh-TW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上年度購買圖書館館藏資料費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圖書館館藏包含「圖書資料」、「非書資料」及「電子資料」三大類型，歸類原則如下：</a:t>
            </a:r>
          </a:p>
          <a:p>
            <a:pPr marL="800040" marR="0" lvl="1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「圖書資料」包含圖書、善本圖書、期刊合訂本、報紙合訂本、現期期刊、現期報紙及其他圖書資料。</a:t>
            </a:r>
          </a:p>
          <a:p>
            <a:pPr marL="800040" marR="0" lvl="1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「非書資料」包含地圖、微縮資料、手稿、視聽資料、靜畫資料及其他非書資料。</a:t>
            </a:r>
          </a:p>
          <a:p>
            <a:pPr marL="800040" marR="0" lvl="1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「電子資料」包含電子書、電子期刊、電子資料庫及其他電子資料。</a:t>
            </a:r>
          </a:p>
          <a:p>
            <a:pPr marL="342874" marR="0" lvl="0" indent="-342874" algn="l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"/>
              <a:tabLst/>
              <a:defRPr/>
            </a:pPr>
            <a:r>
              <a:rPr kumimoji="0" lang="zh-TW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若學校教師因獲得某專案研究計畫經費，該經費所購置之圖書屬於計畫使用，非屬學校圖書財產且未列入學校圖書編目，則不可列計該經費。</a:t>
            </a:r>
          </a:p>
          <a:p>
            <a:pPr marL="0" marR="0" lvl="0" indent="0" algn="r" defTabSz="914332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【113</a:t>
            </a:r>
            <a:r>
              <a:rPr kumimoji="0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</a:t>
            </a: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10</a:t>
            </a:r>
            <a:r>
              <a:rPr kumimoji="0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月因應「統計處」需求修改欄位及定義</a:t>
            </a: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092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B9AE49-38E9-4E4F-94E8-A8C9DA46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7-12</a:t>
            </a:r>
            <a:r>
              <a:rPr lang="zh-TW" altLang="en-US" dirty="0"/>
              <a:t>學生懷孕</a:t>
            </a:r>
            <a:r>
              <a:rPr lang="en-US" altLang="zh-TW" dirty="0"/>
              <a:t>(</a:t>
            </a:r>
            <a:r>
              <a:rPr lang="zh-TW" altLang="en-US" dirty="0"/>
              <a:t>含育有子女者</a:t>
            </a:r>
            <a:r>
              <a:rPr lang="en-US" altLang="zh-TW" dirty="0"/>
              <a:t>)</a:t>
            </a:r>
            <a:r>
              <a:rPr lang="zh-TW" altLang="en-US" dirty="0"/>
              <a:t>輔導協助情形統計表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59A9E2F-AE58-48E6-BAE0-E68E9DB3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B64B7C13-E1BB-4EDF-90D5-D199ED22DB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6DA50DE2-F271-41F0-9AF0-32E558C3F9BA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1925" y="876299"/>
          <a:ext cx="11988802" cy="3601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703">
                  <a:extLst>
                    <a:ext uri="{9D8B030D-6E8A-4147-A177-3AD203B41FA5}">
                      <a16:colId xmlns:a16="http://schemas.microsoft.com/office/drawing/2014/main" val="869659325"/>
                    </a:ext>
                  </a:extLst>
                </a:gridCol>
                <a:gridCol w="350874">
                  <a:extLst>
                    <a:ext uri="{9D8B030D-6E8A-4147-A177-3AD203B41FA5}">
                      <a16:colId xmlns:a16="http://schemas.microsoft.com/office/drawing/2014/main" val="3193801514"/>
                    </a:ext>
                  </a:extLst>
                </a:gridCol>
                <a:gridCol w="3230930">
                  <a:extLst>
                    <a:ext uri="{9D8B030D-6E8A-4147-A177-3AD203B41FA5}">
                      <a16:colId xmlns:a16="http://schemas.microsoft.com/office/drawing/2014/main" val="2450790126"/>
                    </a:ext>
                  </a:extLst>
                </a:gridCol>
                <a:gridCol w="2028506">
                  <a:extLst>
                    <a:ext uri="{9D8B030D-6E8A-4147-A177-3AD203B41FA5}">
                      <a16:colId xmlns:a16="http://schemas.microsoft.com/office/drawing/2014/main" val="2440280604"/>
                    </a:ext>
                  </a:extLst>
                </a:gridCol>
                <a:gridCol w="2028506">
                  <a:extLst>
                    <a:ext uri="{9D8B030D-6E8A-4147-A177-3AD203B41FA5}">
                      <a16:colId xmlns:a16="http://schemas.microsoft.com/office/drawing/2014/main" val="1104241717"/>
                    </a:ext>
                  </a:extLst>
                </a:gridCol>
                <a:gridCol w="2028506">
                  <a:extLst>
                    <a:ext uri="{9D8B030D-6E8A-4147-A177-3AD203B41FA5}">
                      <a16:colId xmlns:a16="http://schemas.microsoft.com/office/drawing/2014/main" val="3092843336"/>
                    </a:ext>
                  </a:extLst>
                </a:gridCol>
                <a:gridCol w="1951777">
                  <a:extLst>
                    <a:ext uri="{9D8B030D-6E8A-4147-A177-3AD203B41FA5}">
                      <a16:colId xmlns:a16="http://schemas.microsoft.com/office/drawing/2014/main" val="583268173"/>
                    </a:ext>
                  </a:extLst>
                </a:gridCol>
              </a:tblGrid>
              <a:tr h="490563">
                <a:tc rowSpan="4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學年度</a:t>
                      </a:r>
                    </a:p>
                  </a:txBody>
                  <a:tcPr marL="68583" marR="68583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學制</a:t>
                      </a:r>
                    </a:p>
                  </a:txBody>
                  <a:tcPr marL="68583" marR="68583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輔導身分別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學生懷孕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含育有子女者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HK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輔導協助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097559"/>
                  </a:ext>
                </a:extLst>
              </a:tr>
              <a:tr h="8444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</a:t>
                      </a:r>
                      <a:r>
                        <a:rPr lang="zh-HK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輔導協助人數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轉介校外社會福利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資源</a:t>
                      </a:r>
                      <a:r>
                        <a:rPr lang="zh-HK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輔導協助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959927"/>
                  </a:ext>
                </a:extLst>
              </a:tr>
              <a:tr h="4905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未滿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18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歲</a:t>
                      </a: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歲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以上</a:t>
                      </a: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未滿</a:t>
                      </a: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歲</a:t>
                      </a: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歲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以上</a:t>
                      </a:r>
                    </a:p>
                  </a:txBody>
                  <a:tcPr marL="68583" marR="6858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862403"/>
                  </a:ext>
                </a:extLst>
              </a:tr>
              <a:tr h="17760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□懷孕學生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□曾懷孕之學生</a:t>
                      </a: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□育有子女之學生</a:t>
                      </a:r>
                      <a:endParaRPr lang="en-US" alt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□</a:t>
                      </a:r>
                      <a:r>
                        <a:rPr lang="zh-TW" alt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因配偶或伴侶懷孕、曾懷孕</a:t>
                      </a:r>
                      <a:r>
                        <a:rPr lang="en-US" alt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,</a:t>
                      </a:r>
                      <a:r>
                        <a:rPr lang="zh-TW" alt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而有受教權維護及輔導協助需求之學生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85218"/>
                  </a:ext>
                </a:extLst>
              </a:tr>
            </a:tbl>
          </a:graphicData>
        </a:graphic>
      </p:graphicFrame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8BD81878-7731-44E7-8319-602B328BB6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4667692"/>
            <a:ext cx="11847513" cy="219030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修改欄位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未滿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18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歲、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18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歲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含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以上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原調查未滿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20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歲及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20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歲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含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以上輔導協助人數，改為調查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未滿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18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歲、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18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歲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含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以上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輔導協助人數。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月因應「學務特教司」需求修改欄位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1037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9FF859-1109-4231-864F-0F68EC6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7-5</a:t>
            </a:r>
            <a:r>
              <a:rPr lang="zh-TW" altLang="en-US" dirty="0"/>
              <a:t>助學措施統計表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1DFF0CD-22E3-4F08-9618-8B911EC4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B46B038A-7BA4-4D49-99D3-F076C5F81F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999652"/>
            <a:ext cx="11846559" cy="285835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補充定義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學校自籌經費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大專校院弱勢學生助學金項目自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112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學年度起無學校自籌經費。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月因應「技職司」需求補充定義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47BDCE3E-5486-4533-9715-D87BC7F246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11</a:t>
            </a:r>
            <a:endParaRPr lang="zh-TW" altLang="en-US" dirty="0"/>
          </a:p>
        </p:txBody>
      </p:sp>
      <p:graphicFrame>
        <p:nvGraphicFramePr>
          <p:cNvPr id="10" name="內容版面配置區 9">
            <a:extLst>
              <a:ext uri="{FF2B5EF4-FFF2-40B4-BE49-F238E27FC236}">
                <a16:creationId xmlns:a16="http://schemas.microsoft.com/office/drawing/2014/main" id="{0B93294F-4FD2-441C-9483-9DE98DB9BE9C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62566" y="914401"/>
          <a:ext cx="11846556" cy="29732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72154">
                  <a:extLst>
                    <a:ext uri="{9D8B030D-6E8A-4147-A177-3AD203B41FA5}">
                      <a16:colId xmlns:a16="http://schemas.microsoft.com/office/drawing/2014/main" val="293363915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76979326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978964065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976535562"/>
                    </a:ext>
                  </a:extLst>
                </a:gridCol>
                <a:gridCol w="1300480">
                  <a:extLst>
                    <a:ext uri="{9D8B030D-6E8A-4147-A177-3AD203B41FA5}">
                      <a16:colId xmlns:a16="http://schemas.microsoft.com/office/drawing/2014/main" val="37234821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86933897"/>
                    </a:ext>
                  </a:extLst>
                </a:gridCol>
                <a:gridCol w="2021840">
                  <a:extLst>
                    <a:ext uri="{9D8B030D-6E8A-4147-A177-3AD203B41FA5}">
                      <a16:colId xmlns:a16="http://schemas.microsoft.com/office/drawing/2014/main" val="1420105168"/>
                    </a:ext>
                  </a:extLst>
                </a:gridCol>
                <a:gridCol w="1107442">
                  <a:extLst>
                    <a:ext uri="{9D8B030D-6E8A-4147-A177-3AD203B41FA5}">
                      <a16:colId xmlns:a16="http://schemas.microsoft.com/office/drawing/2014/main" val="4157225234"/>
                    </a:ext>
                  </a:extLst>
                </a:gridCol>
              </a:tblGrid>
              <a:tr h="778724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系所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學制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助學措施類別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補助人數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次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)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教育部補助經費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學校自籌經費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經費總和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898090"/>
                  </a:ext>
                </a:extLst>
              </a:tr>
              <a:tr h="1947172"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大專校院弱勢學生助學金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生活助學金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緊急紓困助學金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住宿優惠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工讀助學金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l"/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研究生獎助學金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41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13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DE3825-FEEA-4F4D-B61C-6D5D93D2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8-6</a:t>
            </a:r>
            <a:r>
              <a:rPr lang="zh-TW" altLang="en-US" dirty="0"/>
              <a:t>學校設置太陽光電發電設備容量表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5E62B03-F89C-463D-890C-60C96DA2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3DA6232A-EC6D-42CA-8609-B4538A8A36AB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2563" y="956931"/>
          <a:ext cx="11846560" cy="1852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99">
                  <a:extLst>
                    <a:ext uri="{9D8B030D-6E8A-4147-A177-3AD203B41FA5}">
                      <a16:colId xmlns:a16="http://schemas.microsoft.com/office/drawing/2014/main" val="2956933889"/>
                    </a:ext>
                  </a:extLst>
                </a:gridCol>
                <a:gridCol w="445799">
                  <a:extLst>
                    <a:ext uri="{9D8B030D-6E8A-4147-A177-3AD203B41FA5}">
                      <a16:colId xmlns:a16="http://schemas.microsoft.com/office/drawing/2014/main" val="636301135"/>
                    </a:ext>
                  </a:extLst>
                </a:gridCol>
                <a:gridCol w="445799">
                  <a:extLst>
                    <a:ext uri="{9D8B030D-6E8A-4147-A177-3AD203B41FA5}">
                      <a16:colId xmlns:a16="http://schemas.microsoft.com/office/drawing/2014/main" val="3397243767"/>
                    </a:ext>
                  </a:extLst>
                </a:gridCol>
                <a:gridCol w="445799">
                  <a:extLst>
                    <a:ext uri="{9D8B030D-6E8A-4147-A177-3AD203B41FA5}">
                      <a16:colId xmlns:a16="http://schemas.microsoft.com/office/drawing/2014/main" val="320072854"/>
                    </a:ext>
                  </a:extLst>
                </a:gridCol>
                <a:gridCol w="2437514">
                  <a:extLst>
                    <a:ext uri="{9D8B030D-6E8A-4147-A177-3AD203B41FA5}">
                      <a16:colId xmlns:a16="http://schemas.microsoft.com/office/drawing/2014/main" val="710483847"/>
                    </a:ext>
                  </a:extLst>
                </a:gridCol>
                <a:gridCol w="2028160">
                  <a:extLst>
                    <a:ext uri="{9D8B030D-6E8A-4147-A177-3AD203B41FA5}">
                      <a16:colId xmlns:a16="http://schemas.microsoft.com/office/drawing/2014/main" val="1669791118"/>
                    </a:ext>
                  </a:extLst>
                </a:gridCol>
                <a:gridCol w="2846868">
                  <a:extLst>
                    <a:ext uri="{9D8B030D-6E8A-4147-A177-3AD203B41FA5}">
                      <a16:colId xmlns:a16="http://schemas.microsoft.com/office/drawing/2014/main" val="3450220798"/>
                    </a:ext>
                  </a:extLst>
                </a:gridCol>
                <a:gridCol w="2331187">
                  <a:extLst>
                    <a:ext uri="{9D8B030D-6E8A-4147-A177-3AD203B41FA5}">
                      <a16:colId xmlns:a16="http://schemas.microsoft.com/office/drawing/2014/main" val="234268410"/>
                    </a:ext>
                  </a:extLst>
                </a:gridCol>
                <a:gridCol w="419635">
                  <a:extLst>
                    <a:ext uri="{9D8B030D-6E8A-4147-A177-3AD203B41FA5}">
                      <a16:colId xmlns:a16="http://schemas.microsoft.com/office/drawing/2014/main" val="2773990246"/>
                    </a:ext>
                  </a:extLst>
                </a:gridCol>
              </a:tblGrid>
              <a:tr h="238365"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學年度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學期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校區名稱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校區別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縣市別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設置太陽光電發電設備總設置容量（</a:t>
                      </a:r>
                      <a:r>
                        <a:rPr lang="en-US" sz="2400" kern="100" dirty="0" err="1">
                          <a:solidFill>
                            <a:schemeClr val="tx1"/>
                          </a:solidFill>
                          <a:effectLst/>
                        </a:rPr>
                        <a:t>kWp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補充說明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200641"/>
                  </a:ext>
                </a:extLst>
              </a:tr>
              <a:tr h="872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已運作，累積至今之總設置容量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尚未運作或未完成併聯發電者</a:t>
                      </a:r>
                      <a:r>
                        <a:rPr lang="en-US" alt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之預計設置容量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936061"/>
                  </a:ext>
                </a:extLst>
              </a:tr>
              <a:tr h="6145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標租設置容量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自行設置容量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標租設置容量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自行設置容量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680545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E099F91D-B8A2-474C-B449-F17CB1CF1C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12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0E62B3D0-AB63-43E3-841E-5B68397A73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2963863"/>
            <a:ext cx="11847513" cy="389413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標租設置容量、自行設置容量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請填寫學校設置太陽光電發電設備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累計至今之總設置容量（單位：</a:t>
            </a:r>
            <a:r>
              <a:rPr lang="en-US" altLang="zh-TW" sz="2400" kern="100" dirty="0" err="1">
                <a:latin typeface="微軟正黑體" panose="020B0604030504040204" pitchFamily="34" charset="-120"/>
              </a:rPr>
              <a:t>kWp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峰瓩），並區分為標租設置或自行設置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，不包括太陽能熱水器及至資料填報基準日，已停止運用之設備；其總設置容量包括以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PV-ESCO(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太陽光電能源技術服務業，即太陽光電設備標租案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模式設置及學校自建等。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例如：學校統計已運作累計至今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資料填報基準日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)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之總容量為於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99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年自行設置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200kWp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112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年以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PV-ESCO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模式設置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300kWp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；但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年惟刻正建置中，預計以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PV-ESCO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模式設置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400kWp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。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→學校應填報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已運作，累積至今之標租設置容量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300kWp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、自行設置容量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200kWp】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及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尚未運作或未完成併聯發電者之預計標租設置容量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400kWp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、預計自行設置容量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0kWp】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。</a:t>
            </a: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月因應「資科司」需求新增欄位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2875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D16CA5-84C3-4A38-98AC-1A8959BD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9-3 </a:t>
            </a:r>
            <a:r>
              <a:rPr lang="zh-TW" altLang="en-US" dirty="0"/>
              <a:t>國立大專校院校務基金管理委員會資料統計表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271BEA9-2493-4353-83FD-F9F170FA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內容版面配置區 7">
            <a:extLst>
              <a:ext uri="{FF2B5EF4-FFF2-40B4-BE49-F238E27FC236}">
                <a16:creationId xmlns:a16="http://schemas.microsoft.com/office/drawing/2014/main" id="{7786ECB2-FA68-4D6F-8767-8594EDCD806C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55181" y="935665"/>
          <a:ext cx="11753939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877">
                  <a:extLst>
                    <a:ext uri="{9D8B030D-6E8A-4147-A177-3AD203B41FA5}">
                      <a16:colId xmlns:a16="http://schemas.microsoft.com/office/drawing/2014/main" val="869405145"/>
                    </a:ext>
                  </a:extLst>
                </a:gridCol>
                <a:gridCol w="1587416">
                  <a:extLst>
                    <a:ext uri="{9D8B030D-6E8A-4147-A177-3AD203B41FA5}">
                      <a16:colId xmlns:a16="http://schemas.microsoft.com/office/drawing/2014/main" val="52331632"/>
                    </a:ext>
                  </a:extLst>
                </a:gridCol>
                <a:gridCol w="2234142">
                  <a:extLst>
                    <a:ext uri="{9D8B030D-6E8A-4147-A177-3AD203B41FA5}">
                      <a16:colId xmlns:a16="http://schemas.microsoft.com/office/drawing/2014/main" val="3751669190"/>
                    </a:ext>
                  </a:extLst>
                </a:gridCol>
                <a:gridCol w="1720403">
                  <a:extLst>
                    <a:ext uri="{9D8B030D-6E8A-4147-A177-3AD203B41FA5}">
                      <a16:colId xmlns:a16="http://schemas.microsoft.com/office/drawing/2014/main" val="3459916525"/>
                    </a:ext>
                  </a:extLst>
                </a:gridCol>
                <a:gridCol w="1026042">
                  <a:extLst>
                    <a:ext uri="{9D8B030D-6E8A-4147-A177-3AD203B41FA5}">
                      <a16:colId xmlns:a16="http://schemas.microsoft.com/office/drawing/2014/main" val="3522908624"/>
                    </a:ext>
                  </a:extLst>
                </a:gridCol>
                <a:gridCol w="1026042">
                  <a:extLst>
                    <a:ext uri="{9D8B030D-6E8A-4147-A177-3AD203B41FA5}">
                      <a16:colId xmlns:a16="http://schemas.microsoft.com/office/drawing/2014/main" val="2279236044"/>
                    </a:ext>
                  </a:extLst>
                </a:gridCol>
                <a:gridCol w="2897017">
                  <a:extLst>
                    <a:ext uri="{9D8B030D-6E8A-4147-A177-3AD203B41FA5}">
                      <a16:colId xmlns:a16="http://schemas.microsoft.com/office/drawing/2014/main" val="709486728"/>
                    </a:ext>
                  </a:extLst>
                </a:gridCol>
              </a:tblGrid>
              <a:tr h="356191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學年度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本屆屆數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本屆任期起日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本屆任期迄日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姓名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性別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委員代表身分別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876981"/>
                  </a:ext>
                </a:extLst>
              </a:tr>
              <a:tr h="2137144"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□男</a:t>
                      </a:r>
                    </a:p>
                    <a:p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□女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□ 校長</a:t>
                      </a:r>
                    </a:p>
                    <a:p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□ 校內專業人士</a:t>
                      </a:r>
                    </a:p>
                    <a:p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□ 校外專業人士</a:t>
                      </a:r>
                    </a:p>
                    <a:p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□ 校內教職員</a:t>
                      </a:r>
                    </a:p>
                    <a:p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□ 學生代表</a:t>
                      </a:r>
                    </a:p>
                    <a:p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□ 其他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54197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9F7EAE57-C7FD-4A9A-936F-F8306779E4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9" name="內容版面配置區 4">
            <a:extLst>
              <a:ext uri="{FF2B5EF4-FFF2-40B4-BE49-F238E27FC236}">
                <a16:creationId xmlns:a16="http://schemas.microsoft.com/office/drawing/2014/main" id="{4FB527D4-5256-492E-B325-332956E27F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3527425"/>
            <a:ext cx="11847513" cy="33305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新增選項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委員代表身分別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請填報學校現任「校務基金管理委員會」委員身分別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【0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、校長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【1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、校內專業人士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【2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、校外專業人士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【3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、校內教職員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</a:t>
            </a:r>
            <a:r>
              <a:rPr lang="en-US" altLang="zh-TW" sz="24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【4</a:t>
            </a:r>
            <a:r>
              <a:rPr lang="zh-TW" altLang="en-US" sz="24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、學生代表</a:t>
            </a:r>
            <a:r>
              <a:rPr lang="en-US" altLang="zh-TW" sz="24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【5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、其他</a:t>
            </a:r>
            <a:r>
              <a:rPr lang="en-US" altLang="zh-TW" sz="24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400" kern="100" dirty="0">
                <a:latin typeface="微軟正黑體" panose="020B0604030504040204" pitchFamily="34" charset="-120"/>
              </a:rPr>
              <a:t>。</a:t>
            </a:r>
            <a:endParaRPr lang="en-US" altLang="zh-TW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</a:rPr>
              <a:t>新增</a:t>
            </a:r>
            <a:r>
              <a:rPr lang="en-US" altLang="zh-TW" kern="100" dirty="0">
                <a:latin typeface="微軟正黑體" panose="020B0604030504040204" pitchFamily="34" charset="-120"/>
              </a:rPr>
              <a:t>【</a:t>
            </a:r>
            <a:r>
              <a:rPr lang="zh-TW" altLang="en-US" kern="100" dirty="0">
                <a:latin typeface="微軟正黑體" panose="020B0604030504040204" pitchFamily="34" charset="-120"/>
              </a:rPr>
              <a:t>學生代表</a:t>
            </a:r>
            <a:r>
              <a:rPr lang="en-US" altLang="zh-TW" kern="100" dirty="0">
                <a:latin typeface="微軟正黑體" panose="020B0604030504040204" pitchFamily="34" charset="-120"/>
              </a:rPr>
              <a:t>】</a:t>
            </a:r>
            <a:r>
              <a:rPr lang="zh-TW" altLang="en-US" kern="100" dirty="0">
                <a:latin typeface="微軟正黑體" panose="020B0604030504040204" pitchFamily="34" charset="-120"/>
              </a:rPr>
              <a:t>選項。</a:t>
            </a: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4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6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月因應「統計處」需求新增選項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105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E2DA9E50-0738-4780-A03A-F8B3D3F8DE17}"/>
              </a:ext>
            </a:extLst>
          </p:cNvPr>
          <p:cNvSpPr/>
          <p:nvPr/>
        </p:nvSpPr>
        <p:spPr>
          <a:xfrm>
            <a:off x="0" y="0"/>
            <a:ext cx="1383453" cy="1275906"/>
          </a:xfrm>
          <a:prstGeom prst="rect">
            <a:avLst/>
          </a:prstGeom>
          <a:solidFill>
            <a:srgbClr val="ADDD8E"/>
          </a:solidFill>
          <a:ln>
            <a:solidFill>
              <a:srgbClr val="ADDD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9C54C5E-67C6-449F-AD07-673CE3906583}"/>
              </a:ext>
            </a:extLst>
          </p:cNvPr>
          <p:cNvSpPr/>
          <p:nvPr/>
        </p:nvSpPr>
        <p:spPr>
          <a:xfrm>
            <a:off x="1383454" y="0"/>
            <a:ext cx="10808546" cy="1275907"/>
          </a:xfrm>
          <a:prstGeom prst="rect">
            <a:avLst/>
          </a:prstGeom>
          <a:solidFill>
            <a:srgbClr val="41AB5D"/>
          </a:solidFill>
          <a:ln>
            <a:solidFill>
              <a:srgbClr val="41AB5D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0522CA4-AA9F-44CF-AB29-8F40EE2F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0"/>
            <a:ext cx="10808545" cy="1275907"/>
          </a:xfrm>
        </p:spPr>
        <p:txBody>
          <a:bodyPr anchor="ctr">
            <a:noAutofit/>
          </a:bodyPr>
          <a:lstStyle/>
          <a:p>
            <a:r>
              <a:rPr lang="zh-TW" altLang="en-US" sz="2600" dirty="0"/>
              <a:t>報表</a:t>
            </a:r>
            <a:r>
              <a:rPr lang="en-US" altLang="zh-TW" sz="2600" dirty="0"/>
              <a:t>2-1-3-1</a:t>
            </a:r>
            <a:r>
              <a:rPr lang="zh-TW" altLang="en-US" sz="2600" dirty="0"/>
              <a:t>技專校院系、所、學位學程核定招生名額總量內新生統計表</a:t>
            </a:r>
            <a:br>
              <a:rPr lang="zh-TW" altLang="en-US" sz="2600" dirty="0"/>
            </a:br>
            <a:r>
              <a:rPr lang="zh-TW" altLang="en-US" sz="2600" dirty="0"/>
              <a:t>報表</a:t>
            </a:r>
            <a:r>
              <a:rPr lang="en-US" altLang="zh-TW" sz="2600" dirty="0"/>
              <a:t>2-1-3-2</a:t>
            </a:r>
            <a:r>
              <a:rPr lang="zh-TW" altLang="en-US" sz="2600" dirty="0"/>
              <a:t>技專校院各學制核定招生名額總量內新生註冊率統計表</a:t>
            </a:r>
            <a:r>
              <a:rPr lang="en-US" altLang="zh-TW" sz="2600" dirty="0"/>
              <a:t>B</a:t>
            </a:r>
            <a:br>
              <a:rPr lang="en-US" altLang="zh-TW" sz="2600" dirty="0"/>
            </a:br>
            <a:r>
              <a:rPr lang="zh-TW" altLang="en-US" sz="2600" dirty="0"/>
              <a:t>報表</a:t>
            </a:r>
            <a:r>
              <a:rPr lang="en-US" altLang="zh-TW" sz="2600" dirty="0"/>
              <a:t>2-1-3-3</a:t>
            </a:r>
            <a:r>
              <a:rPr lang="zh-TW" altLang="en-US" sz="2600" dirty="0"/>
              <a:t>技專校院招生名額總量內新生註冊率統計表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5CEAC63-D768-49A4-BB24-17E18BE8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6DA0DFCD-1C14-474C-972F-6C10F0C64A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" y="-1"/>
            <a:ext cx="1383454" cy="1275905"/>
          </a:xfrm>
        </p:spPr>
        <p:txBody>
          <a:bodyPr/>
          <a:lstStyle/>
          <a:p>
            <a:r>
              <a:rPr lang="en-US" altLang="zh-TW" dirty="0"/>
              <a:t>02</a:t>
            </a:r>
            <a:endParaRPr lang="zh-TW" altLang="en-US" dirty="0"/>
          </a:p>
        </p:txBody>
      </p:sp>
      <p:sp>
        <p:nvSpPr>
          <p:cNvPr id="9" name="內容版面配置區 3">
            <a:extLst>
              <a:ext uri="{FF2B5EF4-FFF2-40B4-BE49-F238E27FC236}">
                <a16:creationId xmlns:a16="http://schemas.microsoft.com/office/drawing/2014/main" id="{1E298CD1-09E6-40A1-8723-7D08C4CA376A}"/>
              </a:ext>
            </a:extLst>
          </p:cNvPr>
          <p:cNvSpPr txBox="1">
            <a:spLocks noGrp="1"/>
          </p:cNvSpPr>
          <p:nvPr>
            <p:ph sz="quarter" idx="14"/>
          </p:nvPr>
        </p:nvSpPr>
        <p:spPr>
          <a:xfrm>
            <a:off x="161925" y="1808703"/>
            <a:ext cx="11847513" cy="5049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4" indent="-228584" algn="l" defTabSz="914332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u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  <a:lvl2pPr marL="68575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2pPr>
            <a:lvl3pPr marL="1142914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3pPr>
            <a:lvl4pPr marL="1600080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4pPr>
            <a:lvl5pPr marL="2057247" indent="-228584" algn="l" defTabSz="914332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新增蒐集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國家重點領域研究學院之新生資料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報表資料來源增加「表</a:t>
            </a:r>
            <a:r>
              <a:rPr lang="en-US" altLang="zh-TW" kern="100" dirty="0">
                <a:latin typeface="微軟正黑體" panose="020B0604030504040204" pitchFamily="34" charset="-120"/>
              </a:rPr>
              <a:t>2-1-2</a:t>
            </a:r>
            <a:r>
              <a:rPr lang="zh-TW" altLang="en-US" kern="100" dirty="0">
                <a:latin typeface="微軟正黑體" panose="020B0604030504040204" pitchFamily="34" charset="-120"/>
              </a:rPr>
              <a:t>各種招生管道外加名額資料表」之「國家重點領域研究學院」之新生資料。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8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月「技職司」新增蒐集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3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20D04-3CB2-45AF-9752-4F4EDEB1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600" dirty="0"/>
              <a:t>新表 表</a:t>
            </a:r>
            <a:r>
              <a:rPr lang="en-US" altLang="zh-TW" sz="2600" dirty="0"/>
              <a:t>2-1-5</a:t>
            </a:r>
            <a:r>
              <a:rPr lang="zh-TW" altLang="en-US" sz="2600" dirty="0"/>
              <a:t>國家重點領域研究學院碩博士</a:t>
            </a:r>
            <a:r>
              <a:rPr lang="en-US" altLang="zh-TW" sz="2600" dirty="0"/>
              <a:t>(</a:t>
            </a:r>
            <a:r>
              <a:rPr lang="zh-TW" altLang="en-US" sz="2600" dirty="0"/>
              <a:t>含碩士在職</a:t>
            </a:r>
            <a:r>
              <a:rPr lang="en-US" altLang="zh-TW" sz="2600" dirty="0"/>
              <a:t>)</a:t>
            </a:r>
            <a:r>
              <a:rPr lang="zh-TW" altLang="en-US" sz="2600" dirty="0"/>
              <a:t>班核定招生情形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CD2CEA2E-F2A0-4691-A3A2-CFEECAA5D53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32093" y="934721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學年度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系所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學制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已在職者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未在職者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全職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兼職</a:t>
                      </a:r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038049"/>
            <a:ext cx="11846559" cy="381996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學年度、學院、系所、學制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學年度：</a:t>
            </a:r>
            <a:r>
              <a:rPr lang="zh-TW" altLang="en-US" dirty="0"/>
              <a:t>學校每年</a:t>
            </a:r>
            <a:r>
              <a:rPr lang="en-US" altLang="zh-TW" dirty="0"/>
              <a:t>10</a:t>
            </a:r>
            <a:r>
              <a:rPr lang="zh-TW" altLang="en-US" dirty="0"/>
              <a:t>月填報當學年度資料，以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15</a:t>
            </a:r>
            <a:r>
              <a:rPr lang="zh-TW" altLang="en-US" dirty="0"/>
              <a:t>日為資料調查基準日，例如：</a:t>
            </a:r>
            <a:r>
              <a:rPr lang="en-US" altLang="zh-TW" dirty="0"/>
              <a:t>113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月填報</a:t>
            </a:r>
            <a:r>
              <a:rPr lang="en-US" altLang="zh-TW" dirty="0"/>
              <a:t>113</a:t>
            </a:r>
            <a:r>
              <a:rPr lang="zh-TW" altLang="en-US" dirty="0"/>
              <a:t>學年度資料。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學院、系所、學制：</a:t>
            </a:r>
            <a:r>
              <a:rPr lang="zh-TW" altLang="en-US" dirty="0"/>
              <a:t>請由下拉式選單選擇所屬之學院、系所、學制，該選單之資料來源為學校管理者所設定之系所資料。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教育部核定通過之國家重點領域研究學院名稱，請確認與教育部核定函文及組織規程相符。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061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007361"/>
            <a:ext cx="11846559" cy="38506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核定新生招生名額、報名人數、錄取人數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核定新生招生名額：</a:t>
            </a:r>
            <a:r>
              <a:rPr lang="zh-TW" altLang="en-US" dirty="0"/>
              <a:t>請依</a:t>
            </a:r>
            <a:r>
              <a:rPr lang="en-US" altLang="zh-TW" dirty="0"/>
              <a:t>【</a:t>
            </a:r>
            <a:r>
              <a:rPr lang="zh-TW" altLang="en-US" dirty="0"/>
              <a:t>甄試；考試；逕修讀學位</a:t>
            </a:r>
            <a:r>
              <a:rPr lang="en-US" altLang="zh-TW" dirty="0"/>
              <a:t>】</a:t>
            </a:r>
            <a:r>
              <a:rPr lang="zh-TW" altLang="en-US" dirty="0"/>
              <a:t>填報教育部核定之招生名額。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報名人數：</a:t>
            </a:r>
            <a:r>
              <a:rPr lang="zh-TW" altLang="en-US" dirty="0"/>
              <a:t>請填報學校當學年度核定院設系、所、學位學程之</a:t>
            </a:r>
            <a:r>
              <a:rPr lang="en-US" altLang="zh-TW" dirty="0"/>
              <a:t>【</a:t>
            </a:r>
            <a:r>
              <a:rPr lang="zh-TW" altLang="en-US" dirty="0"/>
              <a:t>碩士班；碩士在職班；博士班</a:t>
            </a:r>
            <a:r>
              <a:rPr lang="en-US" altLang="zh-TW" dirty="0"/>
              <a:t>】</a:t>
            </a:r>
            <a:r>
              <a:rPr lang="zh-TW" altLang="en-US" dirty="0"/>
              <a:t>以</a:t>
            </a:r>
            <a:r>
              <a:rPr lang="en-US" altLang="zh-TW" dirty="0"/>
              <a:t>【</a:t>
            </a:r>
            <a:r>
              <a:rPr lang="zh-TW" altLang="en-US" dirty="0"/>
              <a:t>甄試；考試；逕修讀學位</a:t>
            </a:r>
            <a:r>
              <a:rPr lang="en-US" altLang="zh-TW" dirty="0"/>
              <a:t>】</a:t>
            </a:r>
            <a:r>
              <a:rPr lang="zh-TW" altLang="en-US" dirty="0"/>
              <a:t>方式報名之人數。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錄取人數：</a:t>
            </a:r>
            <a:r>
              <a:rPr lang="zh-TW" altLang="en-US" dirty="0"/>
              <a:t>請填報榜單公告「正取」當學年度核定院設系、所、學位學程之</a:t>
            </a:r>
            <a:r>
              <a:rPr lang="en-US" altLang="zh-TW" dirty="0"/>
              <a:t>【</a:t>
            </a:r>
            <a:r>
              <a:rPr lang="zh-TW" altLang="en-US" dirty="0"/>
              <a:t>碩士班；碩士在職班；博士班</a:t>
            </a:r>
            <a:r>
              <a:rPr lang="en-US" altLang="zh-TW" dirty="0"/>
              <a:t>】</a:t>
            </a:r>
            <a:r>
              <a:rPr lang="zh-TW" altLang="en-US" dirty="0"/>
              <a:t>以</a:t>
            </a:r>
            <a:r>
              <a:rPr lang="en-US" altLang="zh-TW" dirty="0"/>
              <a:t>【</a:t>
            </a:r>
            <a:r>
              <a:rPr lang="zh-TW" altLang="en-US" dirty="0"/>
              <a:t>甄試；考試；逕修讀學位</a:t>
            </a:r>
            <a:r>
              <a:rPr lang="en-US" altLang="zh-TW" dirty="0"/>
              <a:t>】</a:t>
            </a:r>
            <a:r>
              <a:rPr lang="zh-TW" altLang="en-US" dirty="0"/>
              <a:t>方式錄取之人數。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dirty="0"/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  <p:graphicFrame>
        <p:nvGraphicFramePr>
          <p:cNvPr id="10" name="內容版面配置區 6">
            <a:extLst>
              <a:ext uri="{FF2B5EF4-FFF2-40B4-BE49-F238E27FC236}">
                <a16:creationId xmlns:a16="http://schemas.microsoft.com/office/drawing/2014/main" id="{D70BC746-A8C2-4555-8F7B-C14F8B04097C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61925" y="876300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核定新生招生名額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>
                          <a:solidFill>
                            <a:srgbClr val="FF0000"/>
                          </a:solidFill>
                          <a:effectLst/>
                        </a:rPr>
                        <a:t>報名人數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錄取人數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甄試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考試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逕修讀學位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甄試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考試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逕修讀學位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甄試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考試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逕修讀學位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已在職者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未在職者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全職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兼職</a:t>
                      </a:r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  <p:sp>
        <p:nvSpPr>
          <p:cNvPr id="11" name="標題 1">
            <a:extLst>
              <a:ext uri="{FF2B5EF4-FFF2-40B4-BE49-F238E27FC236}">
                <a16:creationId xmlns:a16="http://schemas.microsoft.com/office/drawing/2014/main" id="{DDDF606B-6E43-47C3-A663-895B1BB75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600" dirty="0"/>
              <a:t>新表 表</a:t>
            </a:r>
            <a:r>
              <a:rPr lang="en-US" altLang="zh-TW" sz="2600" dirty="0"/>
              <a:t>2-1-5</a:t>
            </a:r>
            <a:r>
              <a:rPr lang="zh-TW" altLang="en-US" sz="2600" dirty="0"/>
              <a:t>國家重點領域研究學院碩博士</a:t>
            </a:r>
            <a:r>
              <a:rPr lang="en-US" altLang="zh-TW" sz="2600" dirty="0"/>
              <a:t>(</a:t>
            </a:r>
            <a:r>
              <a:rPr lang="zh-TW" altLang="en-US" sz="2600" dirty="0"/>
              <a:t>含碩士在職</a:t>
            </a:r>
            <a:r>
              <a:rPr lang="en-US" altLang="zh-TW" sz="2600" dirty="0"/>
              <a:t>)</a:t>
            </a:r>
            <a:r>
              <a:rPr lang="zh-TW" altLang="en-US" sz="2600" dirty="0"/>
              <a:t>班核定招生情形</a:t>
            </a:r>
          </a:p>
        </p:txBody>
      </p:sp>
    </p:spTree>
    <p:extLst>
      <p:ext uri="{BB962C8B-B14F-4D97-AF65-F5344CB8AC3E}">
        <p14:creationId xmlns:p14="http://schemas.microsoft.com/office/powerpoint/2010/main" val="117958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2921207"/>
            <a:ext cx="11846559" cy="393680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實際註冊人數：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請填報教育部核定當學年度新生招生名額之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完成實際註冊程序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之人數（包括完成註冊之新生休學人數），並依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已在職者；非在職者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等分別填報，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不包括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(1)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退學學生、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(2)112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學年度新生保留入學資格者、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(3)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前學年度新生保留入學資格之復學者。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若研究學院碩士生、博士生以「甄試考試」而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提前入學並完成註冊者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且其名額如歸屬於當學年度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核定招生名額者，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可列計於本欄位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範例：某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111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學年度設立之碩士班於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月辦理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學年度碩士班甄試考試，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A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生及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B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生皆於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月提前入學，並完成註冊程序。後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B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生雖因經濟因素於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5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月休學，學校於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月填報本欄位時，因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A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生及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B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生皆屬於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113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學年度核定招生名額且完成實際註冊程序，爰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人皆應列計於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實際註冊人數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  <p:graphicFrame>
        <p:nvGraphicFramePr>
          <p:cNvPr id="9" name="內容版面配置區 6">
            <a:extLst>
              <a:ext uri="{FF2B5EF4-FFF2-40B4-BE49-F238E27FC236}">
                <a16:creationId xmlns:a16="http://schemas.microsoft.com/office/drawing/2014/main" id="{BAD0DA95-1AA2-438E-810D-E391012B3D15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61925" y="876300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已在職者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未在職者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全職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兼職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  <p:sp>
        <p:nvSpPr>
          <p:cNvPr id="10" name="標題 1">
            <a:extLst>
              <a:ext uri="{FF2B5EF4-FFF2-40B4-BE49-F238E27FC236}">
                <a16:creationId xmlns:a16="http://schemas.microsoft.com/office/drawing/2014/main" id="{FEC2A59E-46B8-41A0-8936-A6B8C72F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600" dirty="0"/>
              <a:t>新表 表</a:t>
            </a:r>
            <a:r>
              <a:rPr lang="en-US" altLang="zh-TW" sz="2600" dirty="0"/>
              <a:t>2-1-5</a:t>
            </a:r>
            <a:r>
              <a:rPr lang="zh-TW" altLang="en-US" sz="2600" dirty="0"/>
              <a:t>國家重點領域研究學院碩博士</a:t>
            </a:r>
            <a:r>
              <a:rPr lang="en-US" altLang="zh-TW" sz="2600" dirty="0"/>
              <a:t>(</a:t>
            </a:r>
            <a:r>
              <a:rPr lang="zh-TW" altLang="en-US" sz="2600" dirty="0"/>
              <a:t>含碩士在職</a:t>
            </a:r>
            <a:r>
              <a:rPr lang="en-US" altLang="zh-TW" sz="2600" dirty="0"/>
              <a:t>)</a:t>
            </a:r>
            <a:r>
              <a:rPr lang="zh-TW" altLang="en-US" sz="2600" dirty="0"/>
              <a:t>班核定招生情形</a:t>
            </a:r>
          </a:p>
        </p:txBody>
      </p:sp>
    </p:spTree>
    <p:extLst>
      <p:ext uri="{BB962C8B-B14F-4D97-AF65-F5344CB8AC3E}">
        <p14:creationId xmlns:p14="http://schemas.microsoft.com/office/powerpoint/2010/main" val="94405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521A75E-CFC9-4B1A-B728-7D5E4D2F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CD96F2-94B6-47DA-B7BD-B31C23BF522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2566" y="3048001"/>
            <a:ext cx="11846559" cy="38100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實際註冊人數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本部核定之次一學年度新設之院設系、所、學位學程，因係於次一學年度正式設立，其錄取之學生應於該院設系、所、學位學程正式成立後始得入學。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本表調查「已在職者」係指學生於入學時，已具備「全職或兼職」工作者，非入學報考身分別（一般生或在職生）。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本欄實際註冊人數之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【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已在職者及未在職者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】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之合計為系統自動加總，此數應與表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2-1-2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當年度新生招生名額之實際註冊人數相符，請學校確認檢核。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sz="2500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03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38CDF69E-707F-40BE-81E4-30720271F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03</a:t>
            </a:r>
            <a:endParaRPr lang="zh-TW" altLang="en-US" dirty="0"/>
          </a:p>
        </p:txBody>
      </p:sp>
      <p:graphicFrame>
        <p:nvGraphicFramePr>
          <p:cNvPr id="9" name="內容版面配置區 6">
            <a:extLst>
              <a:ext uri="{FF2B5EF4-FFF2-40B4-BE49-F238E27FC236}">
                <a16:creationId xmlns:a16="http://schemas.microsoft.com/office/drawing/2014/main" id="{BA27B084-B1AF-467B-AC51-880A03ADA6FC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61925" y="876300"/>
          <a:ext cx="11952000" cy="1971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00">
                  <a:extLst>
                    <a:ext uri="{9D8B030D-6E8A-4147-A177-3AD203B41FA5}">
                      <a16:colId xmlns:a16="http://schemas.microsoft.com/office/drawing/2014/main" val="158139482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1462615627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615548752"/>
                    </a:ext>
                  </a:extLst>
                </a:gridCol>
                <a:gridCol w="486000">
                  <a:extLst>
                    <a:ext uri="{9D8B030D-6E8A-4147-A177-3AD203B41FA5}">
                      <a16:colId xmlns:a16="http://schemas.microsoft.com/office/drawing/2014/main" val="256654644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52507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03803621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45326926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53369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203780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549073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3998329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35572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8050963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041759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6645270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558193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43153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9451014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6058188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789197354"/>
                    </a:ext>
                  </a:extLst>
                </a:gridCol>
              </a:tblGrid>
              <a:tr h="62668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48025"/>
                  </a:ext>
                </a:extLst>
              </a:tr>
              <a:tr h="5257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甄試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考試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逕修讀學位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已在職者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未在職者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合計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24734"/>
                  </a:ext>
                </a:extLst>
              </a:tr>
              <a:tr h="8185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全職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</a:rPr>
                        <a:t>兼職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0988881"/>
                  </a:ext>
                </a:extLst>
              </a:tr>
            </a:tbl>
          </a:graphicData>
        </a:graphic>
      </p:graphicFrame>
      <p:sp>
        <p:nvSpPr>
          <p:cNvPr id="12" name="標題 1">
            <a:extLst>
              <a:ext uri="{FF2B5EF4-FFF2-40B4-BE49-F238E27FC236}">
                <a16:creationId xmlns:a16="http://schemas.microsoft.com/office/drawing/2014/main" id="{C95BDBB7-5610-4364-AE03-C9ECF4FF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600" dirty="0"/>
              <a:t>新表 表</a:t>
            </a:r>
            <a:r>
              <a:rPr lang="en-US" altLang="zh-TW" sz="2600" dirty="0"/>
              <a:t>2-1-5</a:t>
            </a:r>
            <a:r>
              <a:rPr lang="zh-TW" altLang="en-US" sz="2600" dirty="0"/>
              <a:t>國家重點領域研究學院碩博士</a:t>
            </a:r>
            <a:r>
              <a:rPr lang="en-US" altLang="zh-TW" sz="2600" dirty="0"/>
              <a:t>(</a:t>
            </a:r>
            <a:r>
              <a:rPr lang="zh-TW" altLang="en-US" sz="2600" dirty="0"/>
              <a:t>含碩士在職</a:t>
            </a:r>
            <a:r>
              <a:rPr lang="en-US" altLang="zh-TW" sz="2600" dirty="0"/>
              <a:t>)</a:t>
            </a:r>
            <a:r>
              <a:rPr lang="zh-TW" altLang="en-US" sz="2600" dirty="0"/>
              <a:t>班核定招生情形</a:t>
            </a:r>
          </a:p>
        </p:txBody>
      </p:sp>
    </p:spTree>
    <p:extLst>
      <p:ext uri="{BB962C8B-B14F-4D97-AF65-F5344CB8AC3E}">
        <p14:creationId xmlns:p14="http://schemas.microsoft.com/office/powerpoint/2010/main" val="217110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17788-5762-4EE9-8DB1-0DCE1D73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新表 表</a:t>
            </a:r>
            <a:r>
              <a:rPr lang="en-US" altLang="zh-TW" sz="2800" dirty="0"/>
              <a:t>2-9</a:t>
            </a:r>
            <a:r>
              <a:rPr lang="zh-TW" altLang="en-US" sz="2800" dirty="0"/>
              <a:t>採入學大學同等學力認定標準第</a:t>
            </a:r>
            <a:r>
              <a:rPr lang="en-US" altLang="zh-TW" sz="2800" dirty="0"/>
              <a:t>7</a:t>
            </a:r>
            <a:r>
              <a:rPr lang="zh-TW" altLang="en-US" sz="2800" dirty="0"/>
              <a:t>條資格入學招生情形表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1C156C-ED7B-4E6C-B956-4F9A462B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4EE75055-5AA3-4AEE-A9CD-D751F6CD8A83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76445" y="967565"/>
          <a:ext cx="11732686" cy="2415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24">
                  <a:extLst>
                    <a:ext uri="{9D8B030D-6E8A-4147-A177-3AD203B41FA5}">
                      <a16:colId xmlns:a16="http://schemas.microsoft.com/office/drawing/2014/main" val="3503881128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2579035797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1866469329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1727733004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7000815"/>
                    </a:ext>
                  </a:extLst>
                </a:gridCol>
                <a:gridCol w="797441">
                  <a:extLst>
                    <a:ext uri="{9D8B030D-6E8A-4147-A177-3AD203B41FA5}">
                      <a16:colId xmlns:a16="http://schemas.microsoft.com/office/drawing/2014/main" val="3772014864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914623197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2242636809"/>
                    </a:ext>
                  </a:extLst>
                </a:gridCol>
                <a:gridCol w="669853">
                  <a:extLst>
                    <a:ext uri="{9D8B030D-6E8A-4147-A177-3AD203B41FA5}">
                      <a16:colId xmlns:a16="http://schemas.microsoft.com/office/drawing/2014/main" val="1711167428"/>
                    </a:ext>
                  </a:extLst>
                </a:gridCol>
                <a:gridCol w="778183">
                  <a:extLst>
                    <a:ext uri="{9D8B030D-6E8A-4147-A177-3AD203B41FA5}">
                      <a16:colId xmlns:a16="http://schemas.microsoft.com/office/drawing/2014/main" val="1240558381"/>
                    </a:ext>
                  </a:extLst>
                </a:gridCol>
                <a:gridCol w="678477">
                  <a:extLst>
                    <a:ext uri="{9D8B030D-6E8A-4147-A177-3AD203B41FA5}">
                      <a16:colId xmlns:a16="http://schemas.microsoft.com/office/drawing/2014/main" val="2796530688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504658124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3072825645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2827127422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885145011"/>
                    </a:ext>
                  </a:extLst>
                </a:gridCol>
              </a:tblGrid>
              <a:tr h="1044514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學年度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系所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學制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總量核定新生招生名額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核定擴充新生招生名額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新生實際註冊人數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招生情形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條」資格入學前所具最高學歷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25198"/>
                  </a:ext>
                </a:extLst>
              </a:tr>
              <a:tr h="131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招收人數上限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審核通過人數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註冊人數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國小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(a1)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(a2)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高中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職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(a3)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專科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(a4)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94650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D8EC1C3-1E7E-4CA9-B66F-909F301CD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  <p:sp>
        <p:nvSpPr>
          <p:cNvPr id="11" name="內容版面配置區 4">
            <a:extLst>
              <a:ext uri="{FF2B5EF4-FFF2-40B4-BE49-F238E27FC236}">
                <a16:creationId xmlns:a16="http://schemas.microsoft.com/office/drawing/2014/main" id="{138EE162-2004-448B-9403-EFC4021011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3527425"/>
            <a:ext cx="11847513" cy="33305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學年度、系所、學制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學年度：</a:t>
            </a:r>
            <a:r>
              <a:rPr lang="zh-TW" altLang="en-US" dirty="0"/>
              <a:t>學校每年</a:t>
            </a:r>
            <a:r>
              <a:rPr lang="en-US" altLang="zh-TW" dirty="0"/>
              <a:t>10</a:t>
            </a:r>
            <a:r>
              <a:rPr lang="zh-TW" altLang="en-US" dirty="0"/>
              <a:t>月填報當學年度資料，以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15</a:t>
            </a:r>
            <a:r>
              <a:rPr lang="zh-TW" altLang="en-US" dirty="0"/>
              <a:t>日為資料調查基準日，例如：</a:t>
            </a:r>
            <a:r>
              <a:rPr lang="en-US" altLang="zh-TW" dirty="0"/>
              <a:t>113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月填報</a:t>
            </a:r>
            <a:r>
              <a:rPr lang="en-US" altLang="zh-TW" dirty="0"/>
              <a:t>113</a:t>
            </a:r>
            <a:r>
              <a:rPr lang="zh-TW" altLang="en-US" dirty="0"/>
              <a:t>學年度資料。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系所、學制：</a:t>
            </a:r>
            <a:r>
              <a:rPr lang="zh-TW" altLang="en-US" dirty="0"/>
              <a:t>請由下拉式選單選擇所屬之學院、系所、學制，該選單之資料來源為學校管理者所設定之系所資料。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如該系所無招收以入學大學同等學力認定標準第</a:t>
            </a:r>
            <a:r>
              <a:rPr lang="en-US" altLang="zh-TW" dirty="0"/>
              <a:t>7</a:t>
            </a:r>
            <a:r>
              <a:rPr lang="zh-TW" altLang="en-US" dirty="0"/>
              <a:t>條資格入學學生，則無需填報。</a:t>
            </a:r>
            <a:endParaRPr lang="en-US" altLang="zh-TW" dirty="0"/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dirty="0"/>
              <a:t>以入學大學同等學力認定標準第</a:t>
            </a:r>
            <a:r>
              <a:rPr lang="en-US" altLang="zh-TW" dirty="0"/>
              <a:t>7</a:t>
            </a:r>
            <a:r>
              <a:rPr lang="zh-TW" altLang="en-US" dirty="0"/>
              <a:t>條資格入學之學制，僅限</a:t>
            </a:r>
            <a:r>
              <a:rPr lang="en-US" altLang="zh-TW" dirty="0"/>
              <a:t>【</a:t>
            </a:r>
            <a:r>
              <a:rPr lang="zh-TW" altLang="en-US" dirty="0"/>
              <a:t>二技日間部、二技進修部、四技日間部、四技在職專班、四技進修部、日間碩士班、碩士在職專班</a:t>
            </a:r>
            <a:r>
              <a:rPr lang="en-US" altLang="zh-TW" dirty="0"/>
              <a:t>】</a:t>
            </a:r>
            <a:r>
              <a:rPr lang="zh-TW" altLang="en-US" dirty="0"/>
              <a:t>之學制班別。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261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17788-5762-4EE9-8DB1-0DCE1D73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54" y="1"/>
            <a:ext cx="10808545" cy="80243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新表 表</a:t>
            </a:r>
            <a:r>
              <a:rPr lang="en-US" altLang="zh-TW" sz="2800" dirty="0"/>
              <a:t>2-9</a:t>
            </a:r>
            <a:r>
              <a:rPr lang="zh-TW" altLang="en-US" sz="2800" dirty="0"/>
              <a:t>採入學大學同等學力認定標準第</a:t>
            </a:r>
            <a:r>
              <a:rPr lang="en-US" altLang="zh-TW" sz="2800" dirty="0"/>
              <a:t>7</a:t>
            </a:r>
            <a:r>
              <a:rPr lang="zh-TW" altLang="en-US" sz="2800" dirty="0"/>
              <a:t>條資格入學招生情形表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1C156C-ED7B-4E6C-B956-4F9A462B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37BC5-01F3-4DA6-AE9F-6749599A3EE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4EE75055-5AA3-4AEE-A9CD-D751F6CD8A83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76445" y="967565"/>
          <a:ext cx="11732686" cy="2415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24">
                  <a:extLst>
                    <a:ext uri="{9D8B030D-6E8A-4147-A177-3AD203B41FA5}">
                      <a16:colId xmlns:a16="http://schemas.microsoft.com/office/drawing/2014/main" val="3503881128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2579035797"/>
                    </a:ext>
                  </a:extLst>
                </a:gridCol>
                <a:gridCol w="519224">
                  <a:extLst>
                    <a:ext uri="{9D8B030D-6E8A-4147-A177-3AD203B41FA5}">
                      <a16:colId xmlns:a16="http://schemas.microsoft.com/office/drawing/2014/main" val="1866469329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1727733004"/>
                    </a:ext>
                  </a:extLst>
                </a:gridCol>
                <a:gridCol w="1087179">
                  <a:extLst>
                    <a:ext uri="{9D8B030D-6E8A-4147-A177-3AD203B41FA5}">
                      <a16:colId xmlns:a16="http://schemas.microsoft.com/office/drawing/2014/main" val="7000815"/>
                    </a:ext>
                  </a:extLst>
                </a:gridCol>
                <a:gridCol w="797441">
                  <a:extLst>
                    <a:ext uri="{9D8B030D-6E8A-4147-A177-3AD203B41FA5}">
                      <a16:colId xmlns:a16="http://schemas.microsoft.com/office/drawing/2014/main" val="3772014864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914623197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2242636809"/>
                    </a:ext>
                  </a:extLst>
                </a:gridCol>
                <a:gridCol w="669853">
                  <a:extLst>
                    <a:ext uri="{9D8B030D-6E8A-4147-A177-3AD203B41FA5}">
                      <a16:colId xmlns:a16="http://schemas.microsoft.com/office/drawing/2014/main" val="1711167428"/>
                    </a:ext>
                  </a:extLst>
                </a:gridCol>
                <a:gridCol w="778183">
                  <a:extLst>
                    <a:ext uri="{9D8B030D-6E8A-4147-A177-3AD203B41FA5}">
                      <a16:colId xmlns:a16="http://schemas.microsoft.com/office/drawing/2014/main" val="1240558381"/>
                    </a:ext>
                  </a:extLst>
                </a:gridCol>
                <a:gridCol w="678477">
                  <a:extLst>
                    <a:ext uri="{9D8B030D-6E8A-4147-A177-3AD203B41FA5}">
                      <a16:colId xmlns:a16="http://schemas.microsoft.com/office/drawing/2014/main" val="2796530688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504658124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3072825645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2827127422"/>
                    </a:ext>
                  </a:extLst>
                </a:gridCol>
                <a:gridCol w="897036">
                  <a:extLst>
                    <a:ext uri="{9D8B030D-6E8A-4147-A177-3AD203B41FA5}">
                      <a16:colId xmlns:a16="http://schemas.microsoft.com/office/drawing/2014/main" val="1885145011"/>
                    </a:ext>
                  </a:extLst>
                </a:gridCol>
              </a:tblGrid>
              <a:tr h="1044514"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總量核定新生招生名額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核定擴充新生招生名額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</a:rPr>
                        <a:t>新生實際註冊人數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</a:t>
                      </a: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招生情形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以「入學大學同等學力認定標準第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條」資格入學前所具最高學歷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25198"/>
                  </a:ext>
                </a:extLst>
              </a:tr>
              <a:tr h="131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招收人數上限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報名人數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審核通過人數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錄取人數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註冊人數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國小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(a1)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國中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(a2)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高中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職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(a3)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專科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(a4)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946504"/>
                  </a:ext>
                </a:extLst>
              </a:tr>
            </a:tbl>
          </a:graphicData>
        </a:graphic>
      </p:graphicFrame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DD8EC1C3-1E7E-4CA9-B66F-909F301CD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04</a:t>
            </a:r>
            <a:endParaRPr lang="zh-TW" altLang="en-US" dirty="0"/>
          </a:p>
        </p:txBody>
      </p:sp>
      <p:sp>
        <p:nvSpPr>
          <p:cNvPr id="8" name="內容版面配置區 4">
            <a:extLst>
              <a:ext uri="{FF2B5EF4-FFF2-40B4-BE49-F238E27FC236}">
                <a16:creationId xmlns:a16="http://schemas.microsoft.com/office/drawing/2014/main" id="{794C6C02-B125-4AD8-9AF4-12B4A7E7D4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61925" y="3527425"/>
            <a:ext cx="11847513" cy="333057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總量核定新生招生名額、核定擴充新生招生名額、新生實際註冊人數</a:t>
            </a: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kern="100" dirty="0">
                <a:latin typeface="微軟正黑體" panose="020B0604030504040204" pitchFamily="34" charset="-120"/>
              </a:rPr>
              <a:t>本欄位數據由系統自動帶入，學校無須填報。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總量核定新生招生名額、核定擴充新生招生名額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：資料來源：「表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2-1-3 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各種招生管道內含名額資料表」：「核定名額」、「核定擴充新生招生名額」。</a:t>
            </a:r>
            <a:endParaRPr lang="en-US" altLang="zh-TW" sz="2500" kern="100" dirty="0">
              <a:latin typeface="微軟正黑體" panose="020B0604030504040204" pitchFamily="34" charset="-120"/>
            </a:endParaRPr>
          </a:p>
          <a:p>
            <a:pPr marL="342874" indent="-342874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新生實際註冊人數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：資料來源：「表</a:t>
            </a:r>
            <a:r>
              <a:rPr lang="en-US" altLang="zh-TW" sz="2500" kern="100" dirty="0">
                <a:latin typeface="微軟正黑體" panose="020B0604030504040204" pitchFamily="34" charset="-120"/>
              </a:rPr>
              <a:t>2-1-3 </a:t>
            </a:r>
            <a:r>
              <a:rPr lang="zh-TW" altLang="en-US" sz="2500" kern="100" dirty="0">
                <a:latin typeface="微軟正黑體" panose="020B0604030504040204" pitchFamily="34" charset="-120"/>
              </a:rPr>
              <a:t>各種招生管道內含名額資料表」：「實際註冊人數」、「增額錄取實際註冊人數」及「擴充新生招生名額實際註冊人數」。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altLang="zh-TW" sz="1800" kern="100" dirty="0">
                <a:latin typeface="微軟正黑體" panose="020B0604030504040204" pitchFamily="34" charset="-120"/>
              </a:rPr>
              <a:t>【113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月因應「技職司」需求新增欄位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3168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4857</Words>
  <Application>Microsoft Office PowerPoint</Application>
  <PresentationFormat>寬螢幕</PresentationFormat>
  <Paragraphs>682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Roboto Bold</vt:lpstr>
      <vt:lpstr>黑体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1_Office 佈景主題</vt:lpstr>
      <vt:lpstr>PowerPoint 簡報</vt:lpstr>
      <vt:lpstr>表2-1-2各種招生管道外加名額資料表</vt:lpstr>
      <vt:lpstr>報表2-1-3-1技專校院系、所、學位學程核定招生名額總量內新生統計表 報表2-1-3-2技專校院各學制核定招生名額總量內新生註冊率統計表B 報表2-1-3-3技專校院招生名額總量內新生註冊率統計表</vt:lpstr>
      <vt:lpstr>新表 表2-1-5國家重點領域研究學院碩博士(含碩士在職)班核定招生情形</vt:lpstr>
      <vt:lpstr>新表 表2-1-5國家重點領域研究學院碩博士(含碩士在職)班核定招生情形</vt:lpstr>
      <vt:lpstr>新表 表2-1-5國家重點領域研究學院碩博士(含碩士在職)班核定招生情形</vt:lpstr>
      <vt:lpstr>新表 表2-1-5國家重點領域研究學院碩博士(含碩士在職)班核定招生情形</vt:lpstr>
      <vt:lpstr>新表 表2-9採入學大學同等學力認定標準第7條資格入學招生情形表</vt:lpstr>
      <vt:lpstr>新表 表2-9採入學大學同等學力認定標準第7條資格入學招生情形表</vt:lpstr>
      <vt:lpstr>新表 表2-9採入學大學同等學力認定標準第7條資格入學招生情形表</vt:lpstr>
      <vt:lpstr>新表 表2-9採入學大學同等學力認定標準第7條資格入學招生情形表</vt:lpstr>
      <vt:lpstr>新表 表2-9採入學大學同等學力認定標準第7條資格入學招生情形表</vt:lpstr>
      <vt:lpstr>表3-5-1 校定專任教師基本授課時數資料表</vt:lpstr>
      <vt:lpstr>表3-5-2 專任教師實際授課時數大於規定職級之基本授課時數調查表 表3-5-3 專任教師減授時數調查表</vt:lpstr>
      <vt:lpstr>表4-2-3 外國學生、僑生、港澳生、陸生資料統計表</vt:lpstr>
      <vt:lpstr>表4-2-3 外國學生、僑生、港澳生、陸生資料統計表</vt:lpstr>
      <vt:lpstr>表4-2-9校本部以外縣市學生人數資料統計表</vt:lpstr>
      <vt:lpstr>表5-1學校各類圖書資料分布資料表</vt:lpstr>
      <vt:lpstr>表5-1學校各類圖書資料分布資料表</vt:lpstr>
      <vt:lpstr>表5-1學校各類圖書資料分布資料表</vt:lpstr>
      <vt:lpstr>表7-12學生懷孕(含育有子女者)輔導協助情形統計表</vt:lpstr>
      <vt:lpstr>表7-5助學措施統計表</vt:lpstr>
      <vt:lpstr>表8-6學校設置太陽光電發電設備容量表</vt:lpstr>
      <vt:lpstr>表9-3 國立大專校院校務基金管理委員會資料統計表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昌易</dc:creator>
  <cp:lastModifiedBy>昌易</cp:lastModifiedBy>
  <cp:revision>1</cp:revision>
  <dcterms:created xsi:type="dcterms:W3CDTF">2024-08-13T01:02:01Z</dcterms:created>
  <dcterms:modified xsi:type="dcterms:W3CDTF">2024-08-13T01:05:45Z</dcterms:modified>
</cp:coreProperties>
</file>