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803" r:id="rId2"/>
    <p:sldId id="804" r:id="rId3"/>
    <p:sldId id="810" r:id="rId4"/>
    <p:sldId id="805" r:id="rId5"/>
    <p:sldId id="812" r:id="rId6"/>
    <p:sldId id="814" r:id="rId7"/>
    <p:sldId id="798" r:id="rId8"/>
    <p:sldId id="823" r:id="rId9"/>
    <p:sldId id="818" r:id="rId10"/>
    <p:sldId id="830" r:id="rId11"/>
    <p:sldId id="824" r:id="rId12"/>
    <p:sldId id="826" r:id="rId13"/>
    <p:sldId id="827" r:id="rId14"/>
    <p:sldId id="828" r:id="rId15"/>
    <p:sldId id="829" r:id="rId16"/>
    <p:sldId id="820" r:id="rId17"/>
    <p:sldId id="825" r:id="rId18"/>
    <p:sldId id="822" r:id="rId19"/>
    <p:sldId id="816" r:id="rId20"/>
    <p:sldId id="680" r:id="rId21"/>
    <p:sldId id="763" r:id="rId22"/>
    <p:sldId id="817" r:id="rId23"/>
  </p:sldIdLst>
  <p:sldSz cx="12192000" cy="6858000"/>
  <p:notesSz cx="10234613" cy="70993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0開場" id="{91613D0E-2F60-45C3-9180-559C580422DE}">
          <p14:sldIdLst/>
        </p14:section>
        <p14:section name="1作業時程" id="{9F25C41B-BACA-4E15-BA33-D7A049D1BFCA}">
          <p14:sldIdLst>
            <p14:sldId id="803"/>
            <p14:sldId id="804"/>
            <p14:sldId id="810"/>
            <p14:sldId id="805"/>
            <p14:sldId id="812"/>
            <p14:sldId id="814"/>
          </p14:sldIdLst>
        </p14:section>
        <p14:section name="表冊異動" id="{2A5194C1-3B1F-4D27-9CEC-A83F38451B80}">
          <p14:sldIdLst>
            <p14:sldId id="798"/>
            <p14:sldId id="823"/>
            <p14:sldId id="818"/>
            <p14:sldId id="830"/>
            <p14:sldId id="824"/>
            <p14:sldId id="826"/>
            <p14:sldId id="827"/>
            <p14:sldId id="828"/>
            <p14:sldId id="829"/>
            <p14:sldId id="820"/>
            <p14:sldId id="825"/>
            <p14:sldId id="822"/>
            <p14:sldId id="816"/>
          </p14:sldIdLst>
        </p14:section>
        <p14:section name="下期表冊異動預告" id="{AF471FA9-3427-4C95-8871-985177DE0966}">
          <p14:sldIdLst>
            <p14:sldId id="680"/>
            <p14:sldId id="763"/>
            <p14:sldId id="81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6E9B2"/>
    <a:srgbClr val="F3CA52"/>
    <a:srgbClr val="0A6847"/>
    <a:srgbClr val="FFD966"/>
    <a:srgbClr val="D9F0A3"/>
    <a:srgbClr val="ADDD8E"/>
    <a:srgbClr val="E5E5E5"/>
    <a:srgbClr val="41AB5D"/>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85018" autoAdjust="0"/>
  </p:normalViewPr>
  <p:slideViewPr>
    <p:cSldViewPr snapToGrid="0">
      <p:cViewPr varScale="1">
        <p:scale>
          <a:sx n="98" d="100"/>
          <a:sy n="98" d="100"/>
        </p:scale>
        <p:origin x="7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4434998" cy="356198"/>
          </a:xfrm>
          <a:prstGeom prst="rect">
            <a:avLst/>
          </a:prstGeom>
        </p:spPr>
        <p:txBody>
          <a:bodyPr vert="horz" lIns="94737" tIns="47369" rIns="94737" bIns="47369" rtlCol="0"/>
          <a:lstStyle>
            <a:lvl1pPr algn="l">
              <a:defRPr sz="1200"/>
            </a:lvl1pPr>
          </a:lstStyle>
          <a:p>
            <a:endParaRPr lang="zh-TW" altLang="en-US"/>
          </a:p>
        </p:txBody>
      </p:sp>
      <p:sp>
        <p:nvSpPr>
          <p:cNvPr id="3" name="日期版面配置區 2"/>
          <p:cNvSpPr>
            <a:spLocks noGrp="1"/>
          </p:cNvSpPr>
          <p:nvPr>
            <p:ph type="dt" sz="quarter" idx="1"/>
          </p:nvPr>
        </p:nvSpPr>
        <p:spPr>
          <a:xfrm>
            <a:off x="5797248" y="0"/>
            <a:ext cx="4434998" cy="356198"/>
          </a:xfrm>
          <a:prstGeom prst="rect">
            <a:avLst/>
          </a:prstGeom>
        </p:spPr>
        <p:txBody>
          <a:bodyPr vert="horz" lIns="94737" tIns="47369" rIns="94737" bIns="47369" rtlCol="0"/>
          <a:lstStyle>
            <a:lvl1pPr algn="r">
              <a:defRPr sz="1200"/>
            </a:lvl1pPr>
          </a:lstStyle>
          <a:p>
            <a:fld id="{5EF67E66-3F5C-4904-B5C5-18C97F4E1829}" type="datetimeFigureOut">
              <a:rPr lang="zh-TW" altLang="en-US" smtClean="0"/>
              <a:t>2025/2/18</a:t>
            </a:fld>
            <a:endParaRPr lang="zh-TW" altLang="en-US"/>
          </a:p>
        </p:txBody>
      </p:sp>
      <p:sp>
        <p:nvSpPr>
          <p:cNvPr id="4" name="頁尾版面配置區 3"/>
          <p:cNvSpPr>
            <a:spLocks noGrp="1"/>
          </p:cNvSpPr>
          <p:nvPr>
            <p:ph type="ftr" sz="quarter" idx="2"/>
          </p:nvPr>
        </p:nvSpPr>
        <p:spPr>
          <a:xfrm>
            <a:off x="2" y="6743108"/>
            <a:ext cx="4434998" cy="356197"/>
          </a:xfrm>
          <a:prstGeom prst="rect">
            <a:avLst/>
          </a:prstGeom>
        </p:spPr>
        <p:txBody>
          <a:bodyPr vert="horz" lIns="94737" tIns="47369" rIns="94737" bIns="47369"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797248" y="6743108"/>
            <a:ext cx="4434998" cy="356197"/>
          </a:xfrm>
          <a:prstGeom prst="rect">
            <a:avLst/>
          </a:prstGeom>
        </p:spPr>
        <p:txBody>
          <a:bodyPr vert="horz" lIns="94737" tIns="47369" rIns="94737" bIns="47369" rtlCol="0" anchor="b"/>
          <a:lstStyle>
            <a:lvl1pPr algn="r">
              <a:defRPr sz="1200"/>
            </a:lvl1pPr>
          </a:lstStyle>
          <a:p>
            <a:fld id="{29110EBA-6524-432F-B1B7-97555015D0C7}" type="slidenum">
              <a:rPr lang="zh-TW" altLang="en-US" smtClean="0"/>
              <a:t>‹#›</a:t>
            </a:fld>
            <a:endParaRPr lang="zh-TW" altLang="en-US"/>
          </a:p>
        </p:txBody>
      </p:sp>
    </p:spTree>
    <p:extLst>
      <p:ext uri="{BB962C8B-B14F-4D97-AF65-F5344CB8AC3E}">
        <p14:creationId xmlns:p14="http://schemas.microsoft.com/office/powerpoint/2010/main" val="2355265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4434998" cy="356198"/>
          </a:xfrm>
          <a:prstGeom prst="rect">
            <a:avLst/>
          </a:prstGeom>
        </p:spPr>
        <p:txBody>
          <a:bodyPr vert="horz" lIns="94737" tIns="47369" rIns="94737" bIns="47369" rtlCol="0"/>
          <a:lstStyle>
            <a:lvl1pPr algn="l">
              <a:defRPr sz="1200"/>
            </a:lvl1pPr>
          </a:lstStyle>
          <a:p>
            <a:endParaRPr lang="zh-TW" altLang="en-US"/>
          </a:p>
        </p:txBody>
      </p:sp>
      <p:sp>
        <p:nvSpPr>
          <p:cNvPr id="3" name="日期版面配置區 2"/>
          <p:cNvSpPr>
            <a:spLocks noGrp="1"/>
          </p:cNvSpPr>
          <p:nvPr>
            <p:ph type="dt" idx="1"/>
          </p:nvPr>
        </p:nvSpPr>
        <p:spPr>
          <a:xfrm>
            <a:off x="5797248" y="0"/>
            <a:ext cx="4434998" cy="356198"/>
          </a:xfrm>
          <a:prstGeom prst="rect">
            <a:avLst/>
          </a:prstGeom>
        </p:spPr>
        <p:txBody>
          <a:bodyPr vert="horz" lIns="94737" tIns="47369" rIns="94737" bIns="47369" rtlCol="0"/>
          <a:lstStyle>
            <a:lvl1pPr algn="r">
              <a:defRPr sz="1200"/>
            </a:lvl1pPr>
          </a:lstStyle>
          <a:p>
            <a:fld id="{816F1A50-C26C-4C2E-8537-C722BC8C7E78}" type="datetimeFigureOut">
              <a:rPr lang="zh-TW" altLang="en-US" smtClean="0"/>
              <a:t>2025/2/18</a:t>
            </a:fld>
            <a:endParaRPr lang="zh-TW" altLang="en-US"/>
          </a:p>
        </p:txBody>
      </p:sp>
      <p:sp>
        <p:nvSpPr>
          <p:cNvPr id="4" name="投影片圖像版面配置區 3"/>
          <p:cNvSpPr>
            <a:spLocks noGrp="1" noRot="1" noChangeAspect="1"/>
          </p:cNvSpPr>
          <p:nvPr>
            <p:ph type="sldImg" idx="2"/>
          </p:nvPr>
        </p:nvSpPr>
        <p:spPr>
          <a:xfrm>
            <a:off x="2989263" y="887413"/>
            <a:ext cx="4256087" cy="2395537"/>
          </a:xfrm>
          <a:prstGeom prst="rect">
            <a:avLst/>
          </a:prstGeom>
          <a:noFill/>
          <a:ln w="12700">
            <a:solidFill>
              <a:prstClr val="black"/>
            </a:solidFill>
          </a:ln>
        </p:spPr>
        <p:txBody>
          <a:bodyPr vert="horz" lIns="94737" tIns="47369" rIns="94737" bIns="47369" rtlCol="0" anchor="ctr"/>
          <a:lstStyle/>
          <a:p>
            <a:endParaRPr lang="zh-TW" altLang="en-US"/>
          </a:p>
        </p:txBody>
      </p:sp>
      <p:sp>
        <p:nvSpPr>
          <p:cNvPr id="5" name="備忘稿版面配置區 4"/>
          <p:cNvSpPr>
            <a:spLocks noGrp="1"/>
          </p:cNvSpPr>
          <p:nvPr>
            <p:ph type="body" sz="quarter" idx="3"/>
          </p:nvPr>
        </p:nvSpPr>
        <p:spPr>
          <a:xfrm>
            <a:off x="1023463" y="3416539"/>
            <a:ext cx="8187690" cy="2795349"/>
          </a:xfrm>
          <a:prstGeom prst="rect">
            <a:avLst/>
          </a:prstGeom>
        </p:spPr>
        <p:txBody>
          <a:bodyPr vert="horz" lIns="94737" tIns="47369" rIns="94737" bIns="47369"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2" y="6743108"/>
            <a:ext cx="4434998" cy="356197"/>
          </a:xfrm>
          <a:prstGeom prst="rect">
            <a:avLst/>
          </a:prstGeom>
        </p:spPr>
        <p:txBody>
          <a:bodyPr vert="horz" lIns="94737" tIns="47369" rIns="94737" bIns="47369"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797248" y="6743108"/>
            <a:ext cx="4434998" cy="356197"/>
          </a:xfrm>
          <a:prstGeom prst="rect">
            <a:avLst/>
          </a:prstGeom>
        </p:spPr>
        <p:txBody>
          <a:bodyPr vert="horz" lIns="94737" tIns="47369" rIns="94737" bIns="47369" rtlCol="0" anchor="b"/>
          <a:lstStyle>
            <a:lvl1pPr algn="r">
              <a:defRPr sz="1200"/>
            </a:lvl1pPr>
          </a:lstStyle>
          <a:p>
            <a:fld id="{4B562836-289B-4A25-A8F6-F44FECB1834A}" type="slidenum">
              <a:rPr lang="zh-TW" altLang="en-US" smtClean="0"/>
              <a:t>‹#›</a:t>
            </a:fld>
            <a:endParaRPr lang="zh-TW" altLang="en-US"/>
          </a:p>
        </p:txBody>
      </p:sp>
    </p:spTree>
    <p:extLst>
      <p:ext uri="{BB962C8B-B14F-4D97-AF65-F5344CB8AC3E}">
        <p14:creationId xmlns:p14="http://schemas.microsoft.com/office/powerpoint/2010/main" val="333789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B562836-289B-4A25-A8F6-F44FECB1834A}" type="slidenum">
              <a:rPr lang="zh-TW" altLang="en-US" smtClean="0"/>
              <a:t>8</a:t>
            </a:fld>
            <a:endParaRPr lang="zh-TW" altLang="en-US"/>
          </a:p>
        </p:txBody>
      </p:sp>
    </p:spTree>
    <p:extLst>
      <p:ext uri="{BB962C8B-B14F-4D97-AF65-F5344CB8AC3E}">
        <p14:creationId xmlns:p14="http://schemas.microsoft.com/office/powerpoint/2010/main" val="2593979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7" name="群組 1"/>
          <p:cNvGrpSpPr>
            <a:grpSpLocks/>
          </p:cNvGrpSpPr>
          <p:nvPr userDrawn="1"/>
        </p:nvGrpSpPr>
        <p:grpSpPr bwMode="auto">
          <a:xfrm>
            <a:off x="3" y="0"/>
            <a:ext cx="11696700" cy="6858000"/>
            <a:chOff x="0" y="-4087"/>
            <a:chExt cx="11696700" cy="6283320"/>
          </a:xfrm>
        </p:grpSpPr>
        <p:sp>
          <p:nvSpPr>
            <p:cNvPr id="8" name="Freeform 6"/>
            <p:cNvSpPr>
              <a:spLocks/>
            </p:cNvSpPr>
            <p:nvPr userDrawn="1"/>
          </p:nvSpPr>
          <p:spPr bwMode="auto">
            <a:xfrm>
              <a:off x="0" y="476440"/>
              <a:ext cx="11696700" cy="5343455"/>
            </a:xfrm>
            <a:custGeom>
              <a:avLst/>
              <a:gdLst>
                <a:gd name="T0" fmla="*/ 0 w 4756"/>
                <a:gd name="T1" fmla="*/ 0 h 2239"/>
                <a:gd name="T2" fmla="*/ 2147483646 w 4756"/>
                <a:gd name="T3" fmla="*/ 0 h 2239"/>
                <a:gd name="T4" fmla="*/ 2147483646 w 4756"/>
                <a:gd name="T5" fmla="*/ 2147483646 h 2239"/>
                <a:gd name="T6" fmla="*/ 2147483646 w 4756"/>
                <a:gd name="T7" fmla="*/ 2147483646 h 2239"/>
                <a:gd name="T8" fmla="*/ 0 w 4756"/>
                <a:gd name="T9" fmla="*/ 2147483646 h 2239"/>
                <a:gd name="T10" fmla="*/ 0 w 4756"/>
                <a:gd name="T11" fmla="*/ 0 h 22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56" h="2239">
                  <a:moveTo>
                    <a:pt x="0" y="0"/>
                  </a:moveTo>
                  <a:lnTo>
                    <a:pt x="3897" y="0"/>
                  </a:lnTo>
                  <a:lnTo>
                    <a:pt x="4756" y="1121"/>
                  </a:lnTo>
                  <a:lnTo>
                    <a:pt x="3897" y="2239"/>
                  </a:lnTo>
                  <a:lnTo>
                    <a:pt x="0" y="2239"/>
                  </a:lnTo>
                  <a:lnTo>
                    <a:pt x="0" y="0"/>
                  </a:lnTo>
                  <a:close/>
                </a:path>
              </a:pathLst>
            </a:custGeom>
            <a:solidFill>
              <a:srgbClr val="238443"/>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sz="1800">
                <a:ln>
                  <a:solidFill>
                    <a:srgbClr val="004529"/>
                  </a:solidFill>
                </a:ln>
              </a:endParaRPr>
            </a:p>
          </p:txBody>
        </p:sp>
        <p:sp>
          <p:nvSpPr>
            <p:cNvPr id="9" name="Freeform 7"/>
            <p:cNvSpPr>
              <a:spLocks/>
            </p:cNvSpPr>
            <p:nvPr userDrawn="1"/>
          </p:nvSpPr>
          <p:spPr bwMode="auto">
            <a:xfrm>
              <a:off x="5942716" y="-4087"/>
              <a:ext cx="4620789" cy="6283320"/>
            </a:xfrm>
            <a:custGeom>
              <a:avLst/>
              <a:gdLst>
                <a:gd name="T0" fmla="*/ 0 w 1940"/>
                <a:gd name="T1" fmla="*/ 0 h 3040"/>
                <a:gd name="T2" fmla="*/ 2147483646 w 1940"/>
                <a:gd name="T3" fmla="*/ 0 h 3040"/>
                <a:gd name="T4" fmla="*/ 2147483646 w 1940"/>
                <a:gd name="T5" fmla="*/ 2147483646 h 3040"/>
                <a:gd name="T6" fmla="*/ 2147483646 w 1940"/>
                <a:gd name="T7" fmla="*/ 2147483646 h 3040"/>
                <a:gd name="T8" fmla="*/ 2147483646 w 1940"/>
                <a:gd name="T9" fmla="*/ 2147483646 h 3040"/>
                <a:gd name="T10" fmla="*/ 0 w 1940"/>
                <a:gd name="T11" fmla="*/ 2147483646 h 3040"/>
                <a:gd name="T12" fmla="*/ 2147483646 w 1940"/>
                <a:gd name="T13" fmla="*/ 2147483646 h 3040"/>
                <a:gd name="T14" fmla="*/ 0 w 1940"/>
                <a:gd name="T15" fmla="*/ 0 h 30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40" h="3040">
                  <a:moveTo>
                    <a:pt x="0" y="0"/>
                  </a:moveTo>
                  <a:lnTo>
                    <a:pt x="774" y="0"/>
                  </a:lnTo>
                  <a:lnTo>
                    <a:pt x="1938" y="1537"/>
                  </a:lnTo>
                  <a:lnTo>
                    <a:pt x="1940" y="1537"/>
                  </a:lnTo>
                  <a:lnTo>
                    <a:pt x="774" y="3040"/>
                  </a:lnTo>
                  <a:lnTo>
                    <a:pt x="0" y="3040"/>
                  </a:lnTo>
                  <a:lnTo>
                    <a:pt x="1167" y="1537"/>
                  </a:lnTo>
                  <a:lnTo>
                    <a:pt x="0" y="0"/>
                  </a:lnTo>
                  <a:close/>
                </a:path>
              </a:pathLst>
            </a:custGeom>
            <a:solidFill>
              <a:srgbClr val="ADDD8E"/>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sz="1800">
                <a:ln>
                  <a:solidFill>
                    <a:srgbClr val="004529"/>
                  </a:solidFill>
                </a:ln>
              </a:endParaRPr>
            </a:p>
          </p:txBody>
        </p:sp>
      </p:grpSp>
      <p:sp>
        <p:nvSpPr>
          <p:cNvPr id="2" name="標題 1"/>
          <p:cNvSpPr>
            <a:spLocks noGrp="1"/>
          </p:cNvSpPr>
          <p:nvPr>
            <p:ph type="ctrTitle"/>
          </p:nvPr>
        </p:nvSpPr>
        <p:spPr>
          <a:xfrm>
            <a:off x="190062" y="2235200"/>
            <a:ext cx="7612823" cy="2387600"/>
          </a:xfrm>
        </p:spPr>
        <p:txBody>
          <a:bodyPr anchor="t">
            <a:normAutofit/>
          </a:bodyPr>
          <a:lstStyle>
            <a:lvl1pPr algn="ctr">
              <a:defRPr sz="6500">
                <a:ln>
                  <a:solidFill>
                    <a:srgbClr val="004529"/>
                  </a:solidFill>
                </a:ln>
                <a:solidFill>
                  <a:srgbClr val="FFFFE5"/>
                </a:solidFill>
              </a:defRPr>
            </a:lvl1pPr>
          </a:lstStyle>
          <a:p>
            <a:r>
              <a:rPr lang="zh-TW" altLang="en-US" dirty="0"/>
              <a:t>按一下以編輯母片標題樣式</a:t>
            </a:r>
          </a:p>
        </p:txBody>
      </p:sp>
      <p:sp>
        <p:nvSpPr>
          <p:cNvPr id="3" name="副標題 2"/>
          <p:cNvSpPr>
            <a:spLocks noGrp="1"/>
          </p:cNvSpPr>
          <p:nvPr>
            <p:ph type="subTitle" idx="1"/>
          </p:nvPr>
        </p:nvSpPr>
        <p:spPr>
          <a:xfrm>
            <a:off x="237521" y="3429000"/>
            <a:ext cx="9144000" cy="462280"/>
          </a:xfrm>
        </p:spPr>
        <p:txBody>
          <a:bodyPr>
            <a:noAutofit/>
          </a:bodyPr>
          <a:lstStyle>
            <a:lvl1pPr marL="0" indent="0" algn="ctr">
              <a:buNone/>
              <a:defRPr sz="5400">
                <a:ln>
                  <a:solidFill>
                    <a:srgbClr val="004529"/>
                  </a:solidFill>
                </a:ln>
                <a:solidFill>
                  <a:srgbClr val="FFFFE5"/>
                </a:solidFill>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zh-TW" altLang="en-US" dirty="0"/>
              <a:t>按一下以編輯母片副標題樣式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85015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zh-TW" altLang="en-US"/>
              <a:t>編輯母片文字樣式</a:t>
            </a:r>
          </a:p>
        </p:txBody>
      </p:sp>
      <p:sp>
        <p:nvSpPr>
          <p:cNvPr id="5" name="日期版面配置區 4"/>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488782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33"/>
            <a:ext cx="6172200" cy="4873625"/>
          </a:xfrm>
        </p:spPr>
        <p:txBody>
          <a:bodyPr/>
          <a:lstStyle>
            <a:lvl1pPr marL="0" indent="0">
              <a:buNone/>
              <a:defRPr sz="32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zh-TW" altLang="en-US"/>
              <a:t>編輯母片文字樣式</a:t>
            </a:r>
          </a:p>
        </p:txBody>
      </p:sp>
      <p:sp>
        <p:nvSpPr>
          <p:cNvPr id="5" name="日期版面配置區 4"/>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2005871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5" name="頁尾版面配置區 4"/>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834448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2"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3"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5" name="頁尾版面配置區 4"/>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330052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標題及直排文字">
    <p:spTree>
      <p:nvGrpSpPr>
        <p:cNvPr id="1" name=""/>
        <p:cNvGrpSpPr/>
        <p:nvPr/>
      </p:nvGrpSpPr>
      <p:grpSpPr>
        <a:xfrm>
          <a:off x="0" y="0"/>
          <a:ext cx="0" cy="0"/>
          <a:chOff x="0" y="0"/>
          <a:chExt cx="0" cy="0"/>
        </a:xfrm>
      </p:grpSpPr>
      <p:sp>
        <p:nvSpPr>
          <p:cNvPr id="4" name="投影片編號版面配置區 5"/>
          <p:cNvSpPr>
            <a:spLocks noGrp="1"/>
          </p:cNvSpPr>
          <p:nvPr>
            <p:ph type="sldNum" sz="quarter" idx="10"/>
          </p:nvPr>
        </p:nvSpPr>
        <p:spPr>
          <a:xfrm>
            <a:off x="9334500" y="6362708"/>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defTabSz="914332">
              <a:defRPr/>
            </a:pPr>
            <a:fld id="{96369EF2-77D1-43E4-85C1-AA3A565F65CF}" type="slidenum">
              <a:rPr lang="zh-TW" altLang="en-US" sz="1800" smtClean="0">
                <a:solidFill>
                  <a:prstClr val="black"/>
                </a:solidFill>
              </a:rPr>
              <a:pPr defTabSz="914332">
                <a:defRPr/>
              </a:pPr>
              <a:t>‹#›</a:t>
            </a:fld>
            <a:endParaRPr lang="zh-TW" altLang="en-US" sz="1800">
              <a:solidFill>
                <a:prstClr val="black"/>
              </a:solidFill>
            </a:endParaRPr>
          </a:p>
        </p:txBody>
      </p:sp>
      <p:grpSp>
        <p:nvGrpSpPr>
          <p:cNvPr id="8" name="群組 7">
            <a:extLst>
              <a:ext uri="{FF2B5EF4-FFF2-40B4-BE49-F238E27FC236}">
                <a16:creationId xmlns:a16="http://schemas.microsoft.com/office/drawing/2014/main" id="{2771A0DE-4905-4317-8222-AD778319557C}"/>
              </a:ext>
            </a:extLst>
          </p:cNvPr>
          <p:cNvGrpSpPr/>
          <p:nvPr userDrawn="1"/>
        </p:nvGrpSpPr>
        <p:grpSpPr>
          <a:xfrm>
            <a:off x="0" y="0"/>
            <a:ext cx="12203113" cy="802433"/>
            <a:chOff x="0" y="1137955"/>
            <a:chExt cx="12203113" cy="802433"/>
          </a:xfrm>
        </p:grpSpPr>
        <p:sp>
          <p:nvSpPr>
            <p:cNvPr id="9" name="矩形 8">
              <a:extLst>
                <a:ext uri="{FF2B5EF4-FFF2-40B4-BE49-F238E27FC236}">
                  <a16:creationId xmlns:a16="http://schemas.microsoft.com/office/drawing/2014/main" id="{CFCB4032-7C84-45F2-974C-A712843D08C6}"/>
                </a:ext>
              </a:extLst>
            </p:cNvPr>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0" name="矩形 9">
              <a:extLst>
                <a:ext uri="{FF2B5EF4-FFF2-40B4-BE49-F238E27FC236}">
                  <a16:creationId xmlns:a16="http://schemas.microsoft.com/office/drawing/2014/main" id="{8552AC7A-17BA-418A-B86C-2A029288C751}"/>
                </a:ext>
              </a:extLst>
            </p:cNvPr>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11" name="標題 1">
            <a:extLst>
              <a:ext uri="{FF2B5EF4-FFF2-40B4-BE49-F238E27FC236}">
                <a16:creationId xmlns:a16="http://schemas.microsoft.com/office/drawing/2014/main" id="{F228AC9D-D33B-4B44-8CA0-E4E6C0EBF993}"/>
              </a:ext>
            </a:extLst>
          </p:cNvPr>
          <p:cNvSpPr>
            <a:spLocks noGrp="1"/>
          </p:cNvSpPr>
          <p:nvPr>
            <p:ph type="title"/>
          </p:nvPr>
        </p:nvSpPr>
        <p:spPr>
          <a:xfrm>
            <a:off x="1383455"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17" name="文字版面配置區 17">
            <a:extLst>
              <a:ext uri="{FF2B5EF4-FFF2-40B4-BE49-F238E27FC236}">
                <a16:creationId xmlns:a16="http://schemas.microsoft.com/office/drawing/2014/main" id="{BF4B774F-02E4-456B-A752-956B7103F8A5}"/>
              </a:ext>
            </a:extLst>
          </p:cNvPr>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38864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投影片編號版面配置區 2"/>
          <p:cNvSpPr>
            <a:spLocks noGrp="1"/>
          </p:cNvSpPr>
          <p:nvPr>
            <p:ph type="sldNum" sz="quarter" idx="10"/>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99806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14" name="矩形 13"/>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3" name="內容版面配置區 12"/>
          <p:cNvSpPr>
            <a:spLocks noGrp="1"/>
          </p:cNvSpPr>
          <p:nvPr>
            <p:ph sz="quarter" idx="13"/>
          </p:nvPr>
        </p:nvSpPr>
        <p:spPr>
          <a:xfrm>
            <a:off x="401802" y="955678"/>
            <a:ext cx="11607318" cy="4957449"/>
          </a:xfrm>
        </p:spPr>
        <p:txBody>
          <a:bodyPr/>
          <a:lstStyle>
            <a:lvl1pPr marL="0" indent="0">
              <a:buNone/>
              <a:defRPr sz="2800"/>
            </a:lvl1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grpSp>
        <p:nvGrpSpPr>
          <p:cNvPr id="12" name="群組 11">
            <a:extLst>
              <a:ext uri="{FF2B5EF4-FFF2-40B4-BE49-F238E27FC236}">
                <a16:creationId xmlns:a16="http://schemas.microsoft.com/office/drawing/2014/main" id="{AAFBD933-0F49-4247-9278-3B3BF7A943A0}"/>
              </a:ext>
            </a:extLst>
          </p:cNvPr>
          <p:cNvGrpSpPr/>
          <p:nvPr userDrawn="1"/>
        </p:nvGrpSpPr>
        <p:grpSpPr>
          <a:xfrm>
            <a:off x="0" y="0"/>
            <a:ext cx="12203113" cy="802433"/>
            <a:chOff x="0" y="1137955"/>
            <a:chExt cx="12203113" cy="802433"/>
          </a:xfrm>
        </p:grpSpPr>
        <p:sp>
          <p:nvSpPr>
            <p:cNvPr id="15" name="矩形 14">
              <a:extLst>
                <a:ext uri="{FF2B5EF4-FFF2-40B4-BE49-F238E27FC236}">
                  <a16:creationId xmlns:a16="http://schemas.microsoft.com/office/drawing/2014/main" id="{14F07868-AB0A-490A-912E-1FACA7E7794D}"/>
                </a:ext>
              </a:extLst>
            </p:cNvPr>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6" name="矩形 15">
              <a:extLst>
                <a:ext uri="{FF2B5EF4-FFF2-40B4-BE49-F238E27FC236}">
                  <a16:creationId xmlns:a16="http://schemas.microsoft.com/office/drawing/2014/main" id="{D88A1521-DDB6-47DE-A5F3-15DA890C5CD5}"/>
                </a:ext>
              </a:extLst>
            </p:cNvPr>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17" name="標題 1">
            <a:extLst>
              <a:ext uri="{FF2B5EF4-FFF2-40B4-BE49-F238E27FC236}">
                <a16:creationId xmlns:a16="http://schemas.microsoft.com/office/drawing/2014/main" id="{B6EFD8E9-FEAC-46B5-92CB-DFE25A592ED7}"/>
              </a:ext>
            </a:extLst>
          </p:cNvPr>
          <p:cNvSpPr>
            <a:spLocks noGrp="1"/>
          </p:cNvSpPr>
          <p:nvPr>
            <p:ph type="title"/>
          </p:nvPr>
        </p:nvSpPr>
        <p:spPr>
          <a:xfrm>
            <a:off x="1383454"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18" name="文字版面配置區 17">
            <a:extLst>
              <a:ext uri="{FF2B5EF4-FFF2-40B4-BE49-F238E27FC236}">
                <a16:creationId xmlns:a16="http://schemas.microsoft.com/office/drawing/2014/main" id="{110FC308-A126-4934-B90B-237AB4397921}"/>
              </a:ext>
            </a:extLst>
          </p:cNvPr>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313945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14" name="矩形 13"/>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grpSp>
        <p:nvGrpSpPr>
          <p:cNvPr id="11" name="群組 10">
            <a:extLst>
              <a:ext uri="{FF2B5EF4-FFF2-40B4-BE49-F238E27FC236}">
                <a16:creationId xmlns:a16="http://schemas.microsoft.com/office/drawing/2014/main" id="{16C6CDC8-470E-4252-934C-4FC8705BE4CA}"/>
              </a:ext>
            </a:extLst>
          </p:cNvPr>
          <p:cNvGrpSpPr/>
          <p:nvPr userDrawn="1"/>
        </p:nvGrpSpPr>
        <p:grpSpPr>
          <a:xfrm>
            <a:off x="0" y="0"/>
            <a:ext cx="12203113" cy="802433"/>
            <a:chOff x="0" y="1137955"/>
            <a:chExt cx="12203113" cy="802433"/>
          </a:xfrm>
        </p:grpSpPr>
        <p:sp>
          <p:nvSpPr>
            <p:cNvPr id="12" name="矩形 11">
              <a:extLst>
                <a:ext uri="{FF2B5EF4-FFF2-40B4-BE49-F238E27FC236}">
                  <a16:creationId xmlns:a16="http://schemas.microsoft.com/office/drawing/2014/main" id="{5BBE1BDE-E60B-4F39-AA67-8EC100122412}"/>
                </a:ext>
              </a:extLst>
            </p:cNvPr>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3" name="矩形 12">
              <a:extLst>
                <a:ext uri="{FF2B5EF4-FFF2-40B4-BE49-F238E27FC236}">
                  <a16:creationId xmlns:a16="http://schemas.microsoft.com/office/drawing/2014/main" id="{B263CF78-9D27-412D-8E0F-9F68B40E366B}"/>
                </a:ext>
              </a:extLst>
            </p:cNvPr>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15" name="標題 1">
            <a:extLst>
              <a:ext uri="{FF2B5EF4-FFF2-40B4-BE49-F238E27FC236}">
                <a16:creationId xmlns:a16="http://schemas.microsoft.com/office/drawing/2014/main" id="{EFFBF99A-931E-48BC-8F18-1B191931648E}"/>
              </a:ext>
            </a:extLst>
          </p:cNvPr>
          <p:cNvSpPr>
            <a:spLocks noGrp="1"/>
          </p:cNvSpPr>
          <p:nvPr>
            <p:ph type="title"/>
          </p:nvPr>
        </p:nvSpPr>
        <p:spPr>
          <a:xfrm>
            <a:off x="1383454"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16" name="文字版面配置區 17">
            <a:extLst>
              <a:ext uri="{FF2B5EF4-FFF2-40B4-BE49-F238E27FC236}">
                <a16:creationId xmlns:a16="http://schemas.microsoft.com/office/drawing/2014/main" id="{A57A7CB5-81B6-4212-81EC-04B4C2D1A85A}"/>
              </a:ext>
            </a:extLst>
          </p:cNvPr>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2040231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15" name="矩形 14"/>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dirty="0"/>
          </a:p>
        </p:txBody>
      </p:sp>
      <p:grpSp>
        <p:nvGrpSpPr>
          <p:cNvPr id="7" name="群組 6"/>
          <p:cNvGrpSpPr/>
          <p:nvPr userDrawn="1"/>
        </p:nvGrpSpPr>
        <p:grpSpPr>
          <a:xfrm>
            <a:off x="0" y="0"/>
            <a:ext cx="12203113" cy="802433"/>
            <a:chOff x="0" y="1137955"/>
            <a:chExt cx="12203113" cy="802433"/>
          </a:xfrm>
        </p:grpSpPr>
        <p:sp>
          <p:nvSpPr>
            <p:cNvPr id="8" name="矩形 7"/>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1" name="矩形 10"/>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2" name="標題 1"/>
          <p:cNvSpPr>
            <a:spLocks noGrp="1"/>
          </p:cNvSpPr>
          <p:nvPr>
            <p:ph type="title"/>
          </p:nvPr>
        </p:nvSpPr>
        <p:spPr>
          <a:xfrm>
            <a:off x="1383455"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3" name="內容版面配置區 12"/>
          <p:cNvSpPr>
            <a:spLocks noGrp="1"/>
          </p:cNvSpPr>
          <p:nvPr>
            <p:ph sz="quarter" idx="13"/>
          </p:nvPr>
        </p:nvSpPr>
        <p:spPr>
          <a:xfrm>
            <a:off x="162566" y="877079"/>
            <a:ext cx="11846559" cy="2576326"/>
          </a:xfrm>
        </p:spPr>
        <p:txBody>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內容版面配置區 4"/>
          <p:cNvSpPr>
            <a:spLocks noGrp="1"/>
          </p:cNvSpPr>
          <p:nvPr>
            <p:ph sz="quarter" idx="14"/>
          </p:nvPr>
        </p:nvSpPr>
        <p:spPr>
          <a:xfrm>
            <a:off x="162566" y="3528052"/>
            <a:ext cx="11846559" cy="3329956"/>
          </a:xfrm>
        </p:spPr>
        <p:txBody>
          <a:bodyPr/>
          <a:lstStyle>
            <a:lvl1pPr marL="228584" indent="-228584">
              <a:buFont typeface="Wingdings" panose="05000000000000000000" pitchFamily="2" charset="2"/>
              <a:buChar char="u"/>
              <a:defRPr sz="2400"/>
            </a:lvl1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8" name="文字版面配置區 17"/>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392537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3713169" y="1709746"/>
            <a:ext cx="7634287" cy="2852737"/>
          </a:xfrm>
        </p:spPr>
        <p:txBody>
          <a:bodyPr anchor="b"/>
          <a:lstStyle>
            <a:lvl1pPr>
              <a:defRPr sz="6000"/>
            </a:lvl1pPr>
          </a:lstStyle>
          <a:p>
            <a:r>
              <a:rPr lang="zh-TW" altLang="en-US" dirty="0"/>
              <a:t>按一下以編輯母片標題樣式</a:t>
            </a:r>
          </a:p>
        </p:txBody>
      </p:sp>
      <p:sp>
        <p:nvSpPr>
          <p:cNvPr id="3" name="文字版面配置區 2"/>
          <p:cNvSpPr>
            <a:spLocks noGrp="1"/>
          </p:cNvSpPr>
          <p:nvPr>
            <p:ph type="body" idx="1"/>
          </p:nvPr>
        </p:nvSpPr>
        <p:spPr>
          <a:xfrm>
            <a:off x="3713167" y="4589471"/>
            <a:ext cx="7634287" cy="1500187"/>
          </a:xfrm>
        </p:spPr>
        <p:txBody>
          <a:bodyPr/>
          <a:lstStyle>
            <a:lvl1pPr marL="0" indent="0">
              <a:buNone/>
              <a:defRPr sz="2400">
                <a:solidFill>
                  <a:schemeClr val="tx1">
                    <a:tint val="75000"/>
                  </a:schemeClr>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zh-TW" altLang="en-US"/>
              <a:t>編輯母片文字樣式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7" name="Freeform 7"/>
          <p:cNvSpPr>
            <a:spLocks/>
          </p:cNvSpPr>
          <p:nvPr userDrawn="1"/>
        </p:nvSpPr>
        <p:spPr bwMode="auto">
          <a:xfrm>
            <a:off x="693740" y="2713038"/>
            <a:ext cx="935037" cy="912812"/>
          </a:xfrm>
          <a:custGeom>
            <a:avLst/>
            <a:gdLst>
              <a:gd name="T0" fmla="*/ 158 w 524"/>
              <a:gd name="T1" fmla="*/ 0 h 423"/>
              <a:gd name="T2" fmla="*/ 365 w 524"/>
              <a:gd name="T3" fmla="*/ 0 h 423"/>
              <a:gd name="T4" fmla="*/ 366 w 524"/>
              <a:gd name="T5" fmla="*/ 0 h 423"/>
              <a:gd name="T6" fmla="*/ 366 w 524"/>
              <a:gd name="T7" fmla="*/ 0 h 423"/>
              <a:gd name="T8" fmla="*/ 523 w 524"/>
              <a:gd name="T9" fmla="*/ 157 h 423"/>
              <a:gd name="T10" fmla="*/ 524 w 524"/>
              <a:gd name="T11" fmla="*/ 423 h 423"/>
              <a:gd name="T12" fmla="*/ 388 w 524"/>
              <a:gd name="T13" fmla="*/ 321 h 423"/>
              <a:gd name="T14" fmla="*/ 158 w 524"/>
              <a:gd name="T15" fmla="*/ 316 h 423"/>
              <a:gd name="T16" fmla="*/ 0 w 524"/>
              <a:gd name="T17" fmla="*/ 158 h 423"/>
              <a:gd name="T18" fmla="*/ 158 w 524"/>
              <a:gd name="T19"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4" h="423">
                <a:moveTo>
                  <a:pt x="158" y="0"/>
                </a:moveTo>
                <a:cubicBezTo>
                  <a:pt x="365" y="0"/>
                  <a:pt x="365" y="0"/>
                  <a:pt x="365" y="0"/>
                </a:cubicBezTo>
                <a:cubicBezTo>
                  <a:pt x="365" y="0"/>
                  <a:pt x="365" y="0"/>
                  <a:pt x="366" y="0"/>
                </a:cubicBezTo>
                <a:cubicBezTo>
                  <a:pt x="366" y="0"/>
                  <a:pt x="366" y="0"/>
                  <a:pt x="366" y="0"/>
                </a:cubicBezTo>
                <a:cubicBezTo>
                  <a:pt x="453" y="0"/>
                  <a:pt x="523" y="71"/>
                  <a:pt x="523" y="157"/>
                </a:cubicBezTo>
                <a:cubicBezTo>
                  <a:pt x="523" y="244"/>
                  <a:pt x="524" y="423"/>
                  <a:pt x="524" y="423"/>
                </a:cubicBezTo>
                <a:cubicBezTo>
                  <a:pt x="524" y="423"/>
                  <a:pt x="484" y="335"/>
                  <a:pt x="388" y="321"/>
                </a:cubicBezTo>
                <a:cubicBezTo>
                  <a:pt x="376" y="319"/>
                  <a:pt x="158" y="316"/>
                  <a:pt x="158" y="316"/>
                </a:cubicBezTo>
                <a:cubicBezTo>
                  <a:pt x="70" y="316"/>
                  <a:pt x="0" y="246"/>
                  <a:pt x="0" y="158"/>
                </a:cubicBezTo>
                <a:cubicBezTo>
                  <a:pt x="0" y="71"/>
                  <a:pt x="70" y="0"/>
                  <a:pt x="158" y="0"/>
                </a:cubicBezTo>
              </a:path>
            </a:pathLst>
          </a:custGeom>
          <a:solidFill>
            <a:schemeClr val="accent6">
              <a:lumMod val="20000"/>
              <a:lumOff val="8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1547" kern="0" dirty="0">
              <a:solidFill>
                <a:prstClr val="white"/>
              </a:solidFill>
              <a:latin typeface="Roboto Bold" charset="0"/>
            </a:endParaRPr>
          </a:p>
        </p:txBody>
      </p:sp>
      <p:sp>
        <p:nvSpPr>
          <p:cNvPr id="8" name="Freeform 8"/>
          <p:cNvSpPr>
            <a:spLocks/>
          </p:cNvSpPr>
          <p:nvPr userDrawn="1"/>
        </p:nvSpPr>
        <p:spPr bwMode="auto">
          <a:xfrm>
            <a:off x="6" y="3513138"/>
            <a:ext cx="1628775" cy="1585912"/>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60000"/>
              <a:lumOff val="4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3093" kern="0" dirty="0">
              <a:solidFill>
                <a:prstClr val="white"/>
              </a:solidFill>
              <a:latin typeface="Roboto Bold" charset="0"/>
            </a:endParaRPr>
          </a:p>
        </p:txBody>
      </p:sp>
      <p:sp>
        <p:nvSpPr>
          <p:cNvPr id="9" name="Freeform 9"/>
          <p:cNvSpPr>
            <a:spLocks/>
          </p:cNvSpPr>
          <p:nvPr userDrawn="1"/>
        </p:nvSpPr>
        <p:spPr bwMode="auto">
          <a:xfrm>
            <a:off x="6" y="4857750"/>
            <a:ext cx="1628775" cy="1587500"/>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75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3656" kern="0" dirty="0">
              <a:solidFill>
                <a:prstClr val="white"/>
              </a:solidFill>
              <a:latin typeface="Roboto Bold" charset="0"/>
            </a:endParaRPr>
          </a:p>
        </p:txBody>
      </p:sp>
      <p:sp>
        <p:nvSpPr>
          <p:cNvPr id="10" name="Freeform 10"/>
          <p:cNvSpPr>
            <a:spLocks/>
          </p:cNvSpPr>
          <p:nvPr userDrawn="1"/>
        </p:nvSpPr>
        <p:spPr bwMode="auto">
          <a:xfrm>
            <a:off x="1660530" y="4860933"/>
            <a:ext cx="2052639" cy="1997075"/>
          </a:xfrm>
          <a:custGeom>
            <a:avLst/>
            <a:gdLst>
              <a:gd name="T0" fmla="*/ 1020384 w 1151"/>
              <a:gd name="T1" fmla="*/ 0 h 926"/>
              <a:gd name="T2" fmla="*/ 442928 w 1151"/>
              <a:gd name="T3" fmla="*/ 0 h 926"/>
              <a:gd name="T4" fmla="*/ 441659 w 1151"/>
              <a:gd name="T5" fmla="*/ 0 h 926"/>
              <a:gd name="T6" fmla="*/ 440390 w 1151"/>
              <a:gd name="T7" fmla="*/ 0 h 926"/>
              <a:gd name="T8" fmla="*/ 3807 w 1151"/>
              <a:gd name="T9" fmla="*/ 529890 h 926"/>
              <a:gd name="T10" fmla="*/ 0 w 1151"/>
              <a:gd name="T11" fmla="*/ 1422256 h 926"/>
              <a:gd name="T12" fmla="*/ 378202 w 1151"/>
              <a:gd name="T13" fmla="*/ 1079747 h 926"/>
              <a:gd name="T14" fmla="*/ 1020384 w 1151"/>
              <a:gd name="T15" fmla="*/ 1064388 h 926"/>
              <a:gd name="T16" fmla="*/ 1460774 w 1151"/>
              <a:gd name="T17" fmla="*/ 532962 h 926"/>
              <a:gd name="T18" fmla="*/ 1020384 w 1151"/>
              <a:gd name="T19" fmla="*/ 0 h 9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1"/>
              <a:gd name="T31" fmla="*/ 0 h 926"/>
              <a:gd name="T32" fmla="*/ 1151 w 1151"/>
              <a:gd name="T33" fmla="*/ 926 h 9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1" h="926">
                <a:moveTo>
                  <a:pt x="804" y="0"/>
                </a:moveTo>
                <a:cubicBezTo>
                  <a:pt x="349" y="0"/>
                  <a:pt x="349" y="0"/>
                  <a:pt x="349" y="0"/>
                </a:cubicBezTo>
                <a:cubicBezTo>
                  <a:pt x="349" y="0"/>
                  <a:pt x="348" y="0"/>
                  <a:pt x="348" y="0"/>
                </a:cubicBezTo>
                <a:cubicBezTo>
                  <a:pt x="348" y="0"/>
                  <a:pt x="347" y="0"/>
                  <a:pt x="347" y="0"/>
                </a:cubicBezTo>
                <a:cubicBezTo>
                  <a:pt x="157" y="0"/>
                  <a:pt x="3" y="154"/>
                  <a:pt x="3" y="345"/>
                </a:cubicBezTo>
                <a:cubicBezTo>
                  <a:pt x="3" y="535"/>
                  <a:pt x="0" y="926"/>
                  <a:pt x="0" y="926"/>
                </a:cubicBezTo>
                <a:cubicBezTo>
                  <a:pt x="0" y="926"/>
                  <a:pt x="88" y="734"/>
                  <a:pt x="298" y="703"/>
                </a:cubicBezTo>
                <a:cubicBezTo>
                  <a:pt x="325" y="699"/>
                  <a:pt x="804" y="693"/>
                  <a:pt x="804" y="693"/>
                </a:cubicBezTo>
                <a:cubicBezTo>
                  <a:pt x="996" y="693"/>
                  <a:pt x="1151" y="538"/>
                  <a:pt x="1151" y="347"/>
                </a:cubicBezTo>
                <a:cubicBezTo>
                  <a:pt x="1151" y="155"/>
                  <a:pt x="996" y="0"/>
                  <a:pt x="804" y="0"/>
                </a:cubicBezTo>
              </a:path>
            </a:pathLst>
          </a:custGeom>
          <a:solidFill>
            <a:schemeClr val="accent6">
              <a:lumMod val="75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4219" kern="0" dirty="0">
              <a:solidFill>
                <a:prstClr val="white"/>
              </a:solidFill>
              <a:latin typeface="Roboto Bold" charset="0"/>
            </a:endParaRPr>
          </a:p>
        </p:txBody>
      </p:sp>
      <p:sp>
        <p:nvSpPr>
          <p:cNvPr id="11" name="Freeform 6"/>
          <p:cNvSpPr>
            <a:spLocks/>
          </p:cNvSpPr>
          <p:nvPr userDrawn="1"/>
        </p:nvSpPr>
        <p:spPr bwMode="auto">
          <a:xfrm>
            <a:off x="1660530" y="2371725"/>
            <a:ext cx="1363663" cy="1328738"/>
          </a:xfrm>
          <a:custGeom>
            <a:avLst/>
            <a:gdLst>
              <a:gd name="T0" fmla="*/ 534 w 764"/>
              <a:gd name="T1" fmla="*/ 0 h 615"/>
              <a:gd name="T2" fmla="*/ 232 w 764"/>
              <a:gd name="T3" fmla="*/ 0 h 615"/>
              <a:gd name="T4" fmla="*/ 231 w 764"/>
              <a:gd name="T5" fmla="*/ 0 h 615"/>
              <a:gd name="T6" fmla="*/ 230 w 764"/>
              <a:gd name="T7" fmla="*/ 0 h 615"/>
              <a:gd name="T8" fmla="*/ 2 w 764"/>
              <a:gd name="T9" fmla="*/ 229 h 615"/>
              <a:gd name="T10" fmla="*/ 0 w 764"/>
              <a:gd name="T11" fmla="*/ 615 h 615"/>
              <a:gd name="T12" fmla="*/ 198 w 764"/>
              <a:gd name="T13" fmla="*/ 466 h 615"/>
              <a:gd name="T14" fmla="*/ 534 w 764"/>
              <a:gd name="T15" fmla="*/ 460 h 615"/>
              <a:gd name="T16" fmla="*/ 764 w 764"/>
              <a:gd name="T17" fmla="*/ 230 h 615"/>
              <a:gd name="T18" fmla="*/ 534 w 764"/>
              <a:gd name="T19"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4" h="615">
                <a:moveTo>
                  <a:pt x="534" y="0"/>
                </a:moveTo>
                <a:cubicBezTo>
                  <a:pt x="232" y="0"/>
                  <a:pt x="232" y="0"/>
                  <a:pt x="232" y="0"/>
                </a:cubicBezTo>
                <a:cubicBezTo>
                  <a:pt x="232" y="0"/>
                  <a:pt x="231" y="0"/>
                  <a:pt x="231" y="0"/>
                </a:cubicBezTo>
                <a:cubicBezTo>
                  <a:pt x="231" y="0"/>
                  <a:pt x="231" y="0"/>
                  <a:pt x="230" y="0"/>
                </a:cubicBezTo>
                <a:cubicBezTo>
                  <a:pt x="104" y="0"/>
                  <a:pt x="2" y="102"/>
                  <a:pt x="2" y="229"/>
                </a:cubicBezTo>
                <a:cubicBezTo>
                  <a:pt x="2" y="355"/>
                  <a:pt x="0" y="615"/>
                  <a:pt x="0" y="615"/>
                </a:cubicBezTo>
                <a:cubicBezTo>
                  <a:pt x="0" y="615"/>
                  <a:pt x="58" y="487"/>
                  <a:pt x="198" y="466"/>
                </a:cubicBezTo>
                <a:cubicBezTo>
                  <a:pt x="216" y="464"/>
                  <a:pt x="534" y="460"/>
                  <a:pt x="534" y="460"/>
                </a:cubicBezTo>
                <a:cubicBezTo>
                  <a:pt x="661" y="460"/>
                  <a:pt x="764" y="357"/>
                  <a:pt x="764" y="230"/>
                </a:cubicBezTo>
                <a:cubicBezTo>
                  <a:pt x="764" y="103"/>
                  <a:pt x="661" y="0"/>
                  <a:pt x="534" y="0"/>
                </a:cubicBezTo>
              </a:path>
            </a:pathLst>
          </a:custGeom>
          <a:solidFill>
            <a:schemeClr val="accent6">
              <a:lumMod val="20000"/>
              <a:lumOff val="8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2109" kern="0" dirty="0">
              <a:solidFill>
                <a:prstClr val="white"/>
              </a:solidFill>
              <a:latin typeface="Roboto Bold" charset="0"/>
            </a:endParaRPr>
          </a:p>
        </p:txBody>
      </p:sp>
      <p:sp>
        <p:nvSpPr>
          <p:cNvPr id="12" name="Freeform 5"/>
          <p:cNvSpPr>
            <a:spLocks/>
          </p:cNvSpPr>
          <p:nvPr userDrawn="1"/>
        </p:nvSpPr>
        <p:spPr bwMode="auto">
          <a:xfrm>
            <a:off x="1660530" y="3513138"/>
            <a:ext cx="1631951" cy="1585912"/>
          </a:xfrm>
          <a:custGeom>
            <a:avLst/>
            <a:gdLst>
              <a:gd name="T0" fmla="*/ 639 w 914"/>
              <a:gd name="T1" fmla="*/ 0 h 735"/>
              <a:gd name="T2" fmla="*/ 277 w 914"/>
              <a:gd name="T3" fmla="*/ 0 h 735"/>
              <a:gd name="T4" fmla="*/ 276 w 914"/>
              <a:gd name="T5" fmla="*/ 0 h 735"/>
              <a:gd name="T6" fmla="*/ 275 w 914"/>
              <a:gd name="T7" fmla="*/ 0 h 735"/>
              <a:gd name="T8" fmla="*/ 2 w 914"/>
              <a:gd name="T9" fmla="*/ 273 h 735"/>
              <a:gd name="T10" fmla="*/ 0 w 914"/>
              <a:gd name="T11" fmla="*/ 735 h 735"/>
              <a:gd name="T12" fmla="*/ 237 w 914"/>
              <a:gd name="T13" fmla="*/ 557 h 735"/>
              <a:gd name="T14" fmla="*/ 639 w 914"/>
              <a:gd name="T15" fmla="*/ 550 h 735"/>
              <a:gd name="T16" fmla="*/ 914 w 914"/>
              <a:gd name="T17" fmla="*/ 275 h 735"/>
              <a:gd name="T18" fmla="*/ 639 w 914"/>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4" h="735">
                <a:moveTo>
                  <a:pt x="639" y="0"/>
                </a:moveTo>
                <a:cubicBezTo>
                  <a:pt x="277" y="0"/>
                  <a:pt x="277" y="0"/>
                  <a:pt x="277" y="0"/>
                </a:cubicBezTo>
                <a:cubicBezTo>
                  <a:pt x="277" y="0"/>
                  <a:pt x="277" y="0"/>
                  <a:pt x="276" y="0"/>
                </a:cubicBezTo>
                <a:cubicBezTo>
                  <a:pt x="276" y="0"/>
                  <a:pt x="276" y="0"/>
                  <a:pt x="275" y="0"/>
                </a:cubicBezTo>
                <a:cubicBezTo>
                  <a:pt x="125" y="0"/>
                  <a:pt x="2" y="122"/>
                  <a:pt x="2" y="273"/>
                </a:cubicBezTo>
                <a:cubicBezTo>
                  <a:pt x="2" y="424"/>
                  <a:pt x="0" y="735"/>
                  <a:pt x="0" y="735"/>
                </a:cubicBezTo>
                <a:cubicBezTo>
                  <a:pt x="0" y="735"/>
                  <a:pt x="70" y="582"/>
                  <a:pt x="237" y="557"/>
                </a:cubicBezTo>
                <a:cubicBezTo>
                  <a:pt x="258" y="554"/>
                  <a:pt x="639" y="550"/>
                  <a:pt x="639" y="550"/>
                </a:cubicBezTo>
                <a:cubicBezTo>
                  <a:pt x="790" y="550"/>
                  <a:pt x="914" y="427"/>
                  <a:pt x="914" y="275"/>
                </a:cubicBezTo>
                <a:cubicBezTo>
                  <a:pt x="914" y="123"/>
                  <a:pt x="790" y="0"/>
                  <a:pt x="639" y="0"/>
                </a:cubicBezTo>
              </a:path>
            </a:pathLst>
          </a:custGeom>
          <a:solidFill>
            <a:schemeClr val="accent6">
              <a:lumMod val="60000"/>
              <a:lumOff val="4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3093" kern="0" dirty="0">
              <a:solidFill>
                <a:prstClr val="white"/>
              </a:solidFill>
              <a:latin typeface="Roboto Bold" charset="0"/>
            </a:endParaRPr>
          </a:p>
        </p:txBody>
      </p:sp>
    </p:spTree>
    <p:extLst>
      <p:ext uri="{BB962C8B-B14F-4D97-AF65-F5344CB8AC3E}">
        <p14:creationId xmlns:p14="http://schemas.microsoft.com/office/powerpoint/2010/main" val="258965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427494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9"/>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9" y="1681163"/>
            <a:ext cx="5157787" cy="823912"/>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9"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3" y="1681163"/>
            <a:ext cx="5183188" cy="823912"/>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3"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8" name="頁尾版面配置區 7"/>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231722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4" name="頁尾版面配置區 3"/>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4357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3" name="頁尾版面配置區 2"/>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58407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投影片編號版面配置區 5"/>
          <p:cNvSpPr>
            <a:spLocks noGrp="1"/>
          </p:cNvSpPr>
          <p:nvPr>
            <p:ph type="sldNum" sz="quarter" idx="4"/>
          </p:nvPr>
        </p:nvSpPr>
        <p:spPr>
          <a:xfrm>
            <a:off x="9448800" y="649288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2366914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6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8" r:id="rId14"/>
    <p:sldLayoutId id="2147483671" r:id="rId15"/>
  </p:sldLayoutIdLst>
  <p:hf hdr="0" ftr="0" dt="0"/>
  <p:txStyles>
    <p:titleStyle>
      <a:lvl1pPr algn="l" defTabSz="914332" rtl="0" eaLnBrk="1" latinLnBrk="0" hangingPunct="1">
        <a:lnSpc>
          <a:spcPct val="90000"/>
        </a:lnSpc>
        <a:spcBef>
          <a:spcPct val="0"/>
        </a:spcBef>
        <a:buNone/>
        <a:defRPr sz="4400" b="1" kern="1200" baseline="0">
          <a:solidFill>
            <a:srgbClr val="004529"/>
          </a:solidFill>
          <a:latin typeface="Arial" panose="020B0604020202020204" pitchFamily="34" charset="0"/>
          <a:ea typeface="微軟正黑體" panose="020B0604030504040204" pitchFamily="34" charset="-120"/>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8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D4B37BC5-01F3-4DA6-AE9F-6749599A3EE9}" type="slidenum">
              <a:rPr lang="zh-TW" altLang="en-US" smtClean="0"/>
              <a:t>1</a:t>
            </a:fld>
            <a:endParaRPr lang="zh-TW" altLang="en-US"/>
          </a:p>
        </p:txBody>
      </p:sp>
      <p:grpSp>
        <p:nvGrpSpPr>
          <p:cNvPr id="23" name="群組 22">
            <a:extLst>
              <a:ext uri="{FF2B5EF4-FFF2-40B4-BE49-F238E27FC236}">
                <a16:creationId xmlns:a16="http://schemas.microsoft.com/office/drawing/2014/main" id="{B0E4BA48-A5EA-45E3-8C74-D29D1EF3C097}"/>
              </a:ext>
            </a:extLst>
          </p:cNvPr>
          <p:cNvGrpSpPr/>
          <p:nvPr/>
        </p:nvGrpSpPr>
        <p:grpSpPr>
          <a:xfrm>
            <a:off x="4755288" y="246057"/>
            <a:ext cx="6539260" cy="6315080"/>
            <a:chOff x="4755288" y="246057"/>
            <a:chExt cx="6539260" cy="6315080"/>
          </a:xfrm>
        </p:grpSpPr>
        <p:grpSp>
          <p:nvGrpSpPr>
            <p:cNvPr id="24" name="群組 11">
              <a:extLst>
                <a:ext uri="{FF2B5EF4-FFF2-40B4-BE49-F238E27FC236}">
                  <a16:creationId xmlns:a16="http://schemas.microsoft.com/office/drawing/2014/main" id="{DF01689E-DCBA-402F-B46D-EA558AABE00E}"/>
                </a:ext>
              </a:extLst>
            </p:cNvPr>
            <p:cNvGrpSpPr>
              <a:grpSpLocks/>
            </p:cNvGrpSpPr>
            <p:nvPr/>
          </p:nvGrpSpPr>
          <p:grpSpPr bwMode="auto">
            <a:xfrm>
              <a:off x="4755288" y="1287464"/>
              <a:ext cx="6539259" cy="911225"/>
              <a:chOff x="4917207" y="1782220"/>
              <a:chExt cx="5711392" cy="911293"/>
            </a:xfrm>
          </p:grpSpPr>
          <p:sp>
            <p:nvSpPr>
              <p:cNvPr id="47" name="圆角矩形 36">
                <a:extLst>
                  <a:ext uri="{FF2B5EF4-FFF2-40B4-BE49-F238E27FC236}">
                    <a16:creationId xmlns:a16="http://schemas.microsoft.com/office/drawing/2014/main" id="{7DF58A4B-BA85-4A65-A589-DDD58FD2B58C}"/>
                  </a:ext>
                </a:extLst>
              </p:cNvPr>
              <p:cNvSpPr/>
              <p:nvPr/>
            </p:nvSpPr>
            <p:spPr>
              <a:xfrm>
                <a:off x="6226660" y="1782220"/>
                <a:ext cx="4401939" cy="911293"/>
              </a:xfrm>
              <a:prstGeom prst="roundRect">
                <a:avLst>
                  <a:gd name="adj" fmla="val 50000"/>
                </a:avLst>
              </a:prstGeom>
              <a:solidFill>
                <a:srgbClr val="8CC94C"/>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本期填報表冊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8" name="圆角矩形 40">
                <a:extLst>
                  <a:ext uri="{FF2B5EF4-FFF2-40B4-BE49-F238E27FC236}">
                    <a16:creationId xmlns:a16="http://schemas.microsoft.com/office/drawing/2014/main" id="{0E9ABC30-F265-4A99-85F8-776745425535}"/>
                  </a:ext>
                </a:extLst>
              </p:cNvPr>
              <p:cNvSpPr/>
              <p:nvPr/>
            </p:nvSpPr>
            <p:spPr bwMode="auto">
              <a:xfrm>
                <a:off x="4917207" y="1782220"/>
                <a:ext cx="1010776" cy="911293"/>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2</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25" name="圆角矩形 40">
              <a:extLst>
                <a:ext uri="{FF2B5EF4-FFF2-40B4-BE49-F238E27FC236}">
                  <a16:creationId xmlns:a16="http://schemas.microsoft.com/office/drawing/2014/main" id="{EAB40A2D-A599-43B6-AF0F-1C8E5B08AE99}"/>
                </a:ext>
              </a:extLst>
            </p:cNvPr>
            <p:cNvSpPr/>
            <p:nvPr/>
          </p:nvSpPr>
          <p:spPr bwMode="auto">
            <a:xfrm>
              <a:off x="4755290" y="2378075"/>
              <a:ext cx="1157288" cy="911225"/>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3</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26" name="群組 13">
              <a:extLst>
                <a:ext uri="{FF2B5EF4-FFF2-40B4-BE49-F238E27FC236}">
                  <a16:creationId xmlns:a16="http://schemas.microsoft.com/office/drawing/2014/main" id="{753F7ACB-7B1B-4744-BCD0-47930C97E924}"/>
                </a:ext>
              </a:extLst>
            </p:cNvPr>
            <p:cNvGrpSpPr>
              <a:grpSpLocks/>
            </p:cNvGrpSpPr>
            <p:nvPr/>
          </p:nvGrpSpPr>
          <p:grpSpPr bwMode="auto">
            <a:xfrm>
              <a:off x="4755290" y="2378075"/>
              <a:ext cx="6539258" cy="2001839"/>
              <a:chOff x="4917207" y="726454"/>
              <a:chExt cx="5711391" cy="2001988"/>
            </a:xfrm>
          </p:grpSpPr>
          <p:sp>
            <p:nvSpPr>
              <p:cNvPr id="45" name="圆角矩形 36">
                <a:extLst>
                  <a:ext uri="{FF2B5EF4-FFF2-40B4-BE49-F238E27FC236}">
                    <a16:creationId xmlns:a16="http://schemas.microsoft.com/office/drawing/2014/main" id="{B60BCF1B-59DE-4170-BF7F-6FE22EC4271F}"/>
                  </a:ext>
                </a:extLst>
              </p:cNvPr>
              <p:cNvSpPr/>
              <p:nvPr/>
            </p:nvSpPr>
            <p:spPr>
              <a:xfrm>
                <a:off x="6226659" y="726454"/>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6" name="圆角矩形 40">
                <a:extLst>
                  <a:ext uri="{FF2B5EF4-FFF2-40B4-BE49-F238E27FC236}">
                    <a16:creationId xmlns:a16="http://schemas.microsoft.com/office/drawing/2014/main" id="{B4983A9E-D7CB-4204-9B3F-50234F59D007}"/>
                  </a:ext>
                </a:extLst>
              </p:cNvPr>
              <p:cNvSpPr/>
              <p:nvPr/>
            </p:nvSpPr>
            <p:spPr bwMode="auto">
              <a:xfrm>
                <a:off x="4917207" y="1817149"/>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4</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9" name="群組 14">
              <a:extLst>
                <a:ext uri="{FF2B5EF4-FFF2-40B4-BE49-F238E27FC236}">
                  <a16:creationId xmlns:a16="http://schemas.microsoft.com/office/drawing/2014/main" id="{6A377B6C-B934-4C63-B951-444AFB964ABC}"/>
                </a:ext>
              </a:extLst>
            </p:cNvPr>
            <p:cNvGrpSpPr>
              <a:grpSpLocks/>
            </p:cNvGrpSpPr>
            <p:nvPr/>
          </p:nvGrpSpPr>
          <p:grpSpPr bwMode="auto">
            <a:xfrm>
              <a:off x="4755290" y="4559297"/>
              <a:ext cx="6539258" cy="2001840"/>
              <a:chOff x="4917207" y="740734"/>
              <a:chExt cx="5711390" cy="2001904"/>
            </a:xfrm>
          </p:grpSpPr>
          <p:sp>
            <p:nvSpPr>
              <p:cNvPr id="41" name="圆角矩形 36">
                <a:extLst>
                  <a:ext uri="{FF2B5EF4-FFF2-40B4-BE49-F238E27FC236}">
                    <a16:creationId xmlns:a16="http://schemas.microsoft.com/office/drawing/2014/main" id="{B3B2A5F7-CD77-420F-BAB4-E47A771E07BC}"/>
                  </a:ext>
                </a:extLst>
              </p:cNvPr>
              <p:cNvSpPr/>
              <p:nvPr/>
            </p:nvSpPr>
            <p:spPr>
              <a:xfrm>
                <a:off x="6226659" y="740734"/>
                <a:ext cx="4401938"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重要事項宣導</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4" name="圆角矩形 40">
                <a:extLst>
                  <a:ext uri="{FF2B5EF4-FFF2-40B4-BE49-F238E27FC236}">
                    <a16:creationId xmlns:a16="http://schemas.microsoft.com/office/drawing/2014/main" id="{0D2416F1-E234-4969-BA60-D3052CB214ED}"/>
                  </a:ext>
                </a:extLst>
              </p:cNvPr>
              <p:cNvSpPr/>
              <p:nvPr/>
            </p:nvSpPr>
            <p:spPr bwMode="auto">
              <a:xfrm>
                <a:off x="4917207" y="1831384"/>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6</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30" name="圆角矩形 36">
              <a:extLst>
                <a:ext uri="{FF2B5EF4-FFF2-40B4-BE49-F238E27FC236}">
                  <a16:creationId xmlns:a16="http://schemas.microsoft.com/office/drawing/2014/main" id="{0CD96076-5C33-4BA7-8E16-278A08FD0556}"/>
                </a:ext>
              </a:extLst>
            </p:cNvPr>
            <p:cNvSpPr/>
            <p:nvPr/>
          </p:nvSpPr>
          <p:spPr bwMode="auto">
            <a:xfrm>
              <a:off x="6254546" y="5649908"/>
              <a:ext cx="5040001" cy="911225"/>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聯絡資訊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31" name="群組 15">
              <a:extLst>
                <a:ext uri="{FF2B5EF4-FFF2-40B4-BE49-F238E27FC236}">
                  <a16:creationId xmlns:a16="http://schemas.microsoft.com/office/drawing/2014/main" id="{2D851FA8-2B72-4B48-822C-D027FEE33942}"/>
                </a:ext>
              </a:extLst>
            </p:cNvPr>
            <p:cNvGrpSpPr>
              <a:grpSpLocks/>
            </p:cNvGrpSpPr>
            <p:nvPr/>
          </p:nvGrpSpPr>
          <p:grpSpPr bwMode="auto">
            <a:xfrm>
              <a:off x="4755290" y="3468686"/>
              <a:ext cx="6539257" cy="2001839"/>
              <a:chOff x="4917207" y="732888"/>
              <a:chExt cx="5711390" cy="2001903"/>
            </a:xfrm>
          </p:grpSpPr>
          <p:sp>
            <p:nvSpPr>
              <p:cNvPr id="39" name="圆角矩形 36">
                <a:extLst>
                  <a:ext uri="{FF2B5EF4-FFF2-40B4-BE49-F238E27FC236}">
                    <a16:creationId xmlns:a16="http://schemas.microsoft.com/office/drawing/2014/main" id="{7BD277B3-A78F-4E73-8BB5-6622A39D58F6}"/>
                  </a:ext>
                </a:extLst>
              </p:cNvPr>
              <p:cNvSpPr/>
              <p:nvPr/>
            </p:nvSpPr>
            <p:spPr>
              <a:xfrm>
                <a:off x="6226658" y="732888"/>
                <a:ext cx="4401939"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下期表冊異動預告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0" name="圆角矩形 40">
                <a:extLst>
                  <a:ext uri="{FF2B5EF4-FFF2-40B4-BE49-F238E27FC236}">
                    <a16:creationId xmlns:a16="http://schemas.microsoft.com/office/drawing/2014/main" id="{7D22EFE0-1266-4465-A079-AD2AA6BEDB48}"/>
                  </a:ext>
                </a:extLst>
              </p:cNvPr>
              <p:cNvSpPr/>
              <p:nvPr/>
            </p:nvSpPr>
            <p:spPr bwMode="auto">
              <a:xfrm>
                <a:off x="4917207" y="1823537"/>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5</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36" name="群組 11">
              <a:extLst>
                <a:ext uri="{FF2B5EF4-FFF2-40B4-BE49-F238E27FC236}">
                  <a16:creationId xmlns:a16="http://schemas.microsoft.com/office/drawing/2014/main" id="{174BC46D-39DD-462A-859B-0A94599550CF}"/>
                </a:ext>
              </a:extLst>
            </p:cNvPr>
            <p:cNvGrpSpPr>
              <a:grpSpLocks/>
            </p:cNvGrpSpPr>
            <p:nvPr/>
          </p:nvGrpSpPr>
          <p:grpSpPr bwMode="auto">
            <a:xfrm>
              <a:off x="4755288" y="246057"/>
              <a:ext cx="6539259" cy="911225"/>
              <a:chOff x="4917207" y="1782220"/>
              <a:chExt cx="5711392" cy="911293"/>
            </a:xfrm>
          </p:grpSpPr>
          <p:sp>
            <p:nvSpPr>
              <p:cNvPr id="37" name="圆角矩形 36">
                <a:extLst>
                  <a:ext uri="{FF2B5EF4-FFF2-40B4-BE49-F238E27FC236}">
                    <a16:creationId xmlns:a16="http://schemas.microsoft.com/office/drawing/2014/main" id="{905F3A8C-D306-44EF-8713-531C9F2AECE8}"/>
                  </a:ext>
                </a:extLst>
              </p:cNvPr>
              <p:cNvSpPr/>
              <p:nvPr/>
            </p:nvSpPr>
            <p:spPr>
              <a:xfrm>
                <a:off x="6226660" y="1782220"/>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作業期程</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8" name="圆角矩形 40">
                <a:extLst>
                  <a:ext uri="{FF2B5EF4-FFF2-40B4-BE49-F238E27FC236}">
                    <a16:creationId xmlns:a16="http://schemas.microsoft.com/office/drawing/2014/main" id="{F509F16E-0893-401D-B126-D2A633B50B92}"/>
                  </a:ext>
                </a:extLst>
              </p:cNvPr>
              <p:cNvSpPr/>
              <p:nvPr/>
            </p:nvSpPr>
            <p:spPr bwMode="auto">
              <a:xfrm>
                <a:off x="4917207" y="1782220"/>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1</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spTree>
    <p:extLst>
      <p:ext uri="{BB962C8B-B14F-4D97-AF65-F5344CB8AC3E}">
        <p14:creationId xmlns:p14="http://schemas.microsoft.com/office/powerpoint/2010/main" val="21592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4-7-2</a:t>
            </a:r>
            <a:r>
              <a:rPr lang="zh-TW" altLang="en-US" dirty="0"/>
              <a:t>學生實習資料表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10</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03</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3219852"/>
            <a:ext cx="11847513" cy="3638148"/>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刪除選項</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佐證資料</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無</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刪除</a:t>
            </a:r>
            <a:r>
              <a:rPr lang="zh-TW" altLang="en-US" kern="100" dirty="0">
                <a:latin typeface="微軟正黑體" panose="020B0604030504040204" pitchFamily="34" charset="-120"/>
              </a:rPr>
              <a:t>「佐證資料」中</a:t>
            </a:r>
            <a:r>
              <a:rPr lang="zh-TW" altLang="en-US" b="1" kern="100" dirty="0">
                <a:solidFill>
                  <a:srgbClr val="FF0000"/>
                </a:solidFill>
                <a:latin typeface="微軟正黑體" panose="020B0604030504040204" pitchFamily="34" charset="-120"/>
              </a:rPr>
              <a:t>「無」的選項</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佐證資料：請依學校與實習單位簽約之情形勾選是否為合約、公函或其他可佐證資料；</a:t>
            </a:r>
            <a:r>
              <a:rPr lang="zh-TW" altLang="en-US" b="1" strike="sngStrike" kern="100" dirty="0">
                <a:solidFill>
                  <a:srgbClr val="FF0000"/>
                </a:solidFill>
                <a:latin typeface="微軟正黑體" panose="020B0604030504040204" pitchFamily="34" charset="-120"/>
              </a:rPr>
              <a:t>若無佐證資料請系選「無」</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刪除選項</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12" name="內容版面配置區 11">
            <a:extLst>
              <a:ext uri="{FF2B5EF4-FFF2-40B4-BE49-F238E27FC236}">
                <a16:creationId xmlns:a16="http://schemas.microsoft.com/office/drawing/2014/main" id="{B5AD1A32-B2EA-4E3C-9D84-7F819245EFB4}"/>
              </a:ext>
            </a:extLst>
          </p:cNvPr>
          <p:cNvGraphicFramePr>
            <a:graphicFrameLocks noGrp="1"/>
          </p:cNvGraphicFramePr>
          <p:nvPr>
            <p:ph sz="quarter" idx="13"/>
            <p:extLst>
              <p:ext uri="{D42A27DB-BD31-4B8C-83A1-F6EECF244321}">
                <p14:modId xmlns:p14="http://schemas.microsoft.com/office/powerpoint/2010/main" val="3072444191"/>
              </p:ext>
            </p:extLst>
          </p:nvPr>
        </p:nvGraphicFramePr>
        <p:xfrm>
          <a:off x="139433" y="917866"/>
          <a:ext cx="11890639" cy="2186552"/>
        </p:xfrm>
        <a:graphic>
          <a:graphicData uri="http://schemas.openxmlformats.org/drawingml/2006/table">
            <a:tbl>
              <a:tblPr>
                <a:tableStyleId>{5C22544A-7EE6-4342-B048-85BDC9FD1C3A}</a:tableStyleId>
              </a:tblPr>
              <a:tblGrid>
                <a:gridCol w="274271">
                  <a:extLst>
                    <a:ext uri="{9D8B030D-6E8A-4147-A177-3AD203B41FA5}">
                      <a16:colId xmlns:a16="http://schemas.microsoft.com/office/drawing/2014/main" val="3026275244"/>
                    </a:ext>
                  </a:extLst>
                </a:gridCol>
                <a:gridCol w="274271">
                  <a:extLst>
                    <a:ext uri="{9D8B030D-6E8A-4147-A177-3AD203B41FA5}">
                      <a16:colId xmlns:a16="http://schemas.microsoft.com/office/drawing/2014/main" val="3521215262"/>
                    </a:ext>
                  </a:extLst>
                </a:gridCol>
                <a:gridCol w="274271">
                  <a:extLst>
                    <a:ext uri="{9D8B030D-6E8A-4147-A177-3AD203B41FA5}">
                      <a16:colId xmlns:a16="http://schemas.microsoft.com/office/drawing/2014/main" val="2622909932"/>
                    </a:ext>
                  </a:extLst>
                </a:gridCol>
                <a:gridCol w="274271">
                  <a:extLst>
                    <a:ext uri="{9D8B030D-6E8A-4147-A177-3AD203B41FA5}">
                      <a16:colId xmlns:a16="http://schemas.microsoft.com/office/drawing/2014/main" val="3755499444"/>
                    </a:ext>
                  </a:extLst>
                </a:gridCol>
                <a:gridCol w="394856">
                  <a:extLst>
                    <a:ext uri="{9D8B030D-6E8A-4147-A177-3AD203B41FA5}">
                      <a16:colId xmlns:a16="http://schemas.microsoft.com/office/drawing/2014/main" val="4142383473"/>
                    </a:ext>
                  </a:extLst>
                </a:gridCol>
                <a:gridCol w="1111827">
                  <a:extLst>
                    <a:ext uri="{9D8B030D-6E8A-4147-A177-3AD203B41FA5}">
                      <a16:colId xmlns:a16="http://schemas.microsoft.com/office/drawing/2014/main" val="3834571717"/>
                    </a:ext>
                  </a:extLst>
                </a:gridCol>
                <a:gridCol w="824778">
                  <a:extLst>
                    <a:ext uri="{9D8B030D-6E8A-4147-A177-3AD203B41FA5}">
                      <a16:colId xmlns:a16="http://schemas.microsoft.com/office/drawing/2014/main" val="3726738202"/>
                    </a:ext>
                  </a:extLst>
                </a:gridCol>
                <a:gridCol w="824778">
                  <a:extLst>
                    <a:ext uri="{9D8B030D-6E8A-4147-A177-3AD203B41FA5}">
                      <a16:colId xmlns:a16="http://schemas.microsoft.com/office/drawing/2014/main" val="2743843657"/>
                    </a:ext>
                  </a:extLst>
                </a:gridCol>
                <a:gridCol w="563708">
                  <a:extLst>
                    <a:ext uri="{9D8B030D-6E8A-4147-A177-3AD203B41FA5}">
                      <a16:colId xmlns:a16="http://schemas.microsoft.com/office/drawing/2014/main" val="2402044656"/>
                    </a:ext>
                  </a:extLst>
                </a:gridCol>
                <a:gridCol w="519545">
                  <a:extLst>
                    <a:ext uri="{9D8B030D-6E8A-4147-A177-3AD203B41FA5}">
                      <a16:colId xmlns:a16="http://schemas.microsoft.com/office/drawing/2014/main" val="1160010989"/>
                    </a:ext>
                  </a:extLst>
                </a:gridCol>
                <a:gridCol w="872836">
                  <a:extLst>
                    <a:ext uri="{9D8B030D-6E8A-4147-A177-3AD203B41FA5}">
                      <a16:colId xmlns:a16="http://schemas.microsoft.com/office/drawing/2014/main" val="488203038"/>
                    </a:ext>
                  </a:extLst>
                </a:gridCol>
                <a:gridCol w="685800">
                  <a:extLst>
                    <a:ext uri="{9D8B030D-6E8A-4147-A177-3AD203B41FA5}">
                      <a16:colId xmlns:a16="http://schemas.microsoft.com/office/drawing/2014/main" val="3377162696"/>
                    </a:ext>
                  </a:extLst>
                </a:gridCol>
                <a:gridCol w="716973">
                  <a:extLst>
                    <a:ext uri="{9D8B030D-6E8A-4147-A177-3AD203B41FA5}">
                      <a16:colId xmlns:a16="http://schemas.microsoft.com/office/drawing/2014/main" val="1722267955"/>
                    </a:ext>
                  </a:extLst>
                </a:gridCol>
                <a:gridCol w="1257300">
                  <a:extLst>
                    <a:ext uri="{9D8B030D-6E8A-4147-A177-3AD203B41FA5}">
                      <a16:colId xmlns:a16="http://schemas.microsoft.com/office/drawing/2014/main" val="975901929"/>
                    </a:ext>
                  </a:extLst>
                </a:gridCol>
                <a:gridCol w="1163782">
                  <a:extLst>
                    <a:ext uri="{9D8B030D-6E8A-4147-A177-3AD203B41FA5}">
                      <a16:colId xmlns:a16="http://schemas.microsoft.com/office/drawing/2014/main" val="1886675089"/>
                    </a:ext>
                  </a:extLst>
                </a:gridCol>
                <a:gridCol w="322118">
                  <a:extLst>
                    <a:ext uri="{9D8B030D-6E8A-4147-A177-3AD203B41FA5}">
                      <a16:colId xmlns:a16="http://schemas.microsoft.com/office/drawing/2014/main" val="593167538"/>
                    </a:ext>
                  </a:extLst>
                </a:gridCol>
                <a:gridCol w="1535254">
                  <a:extLst>
                    <a:ext uri="{9D8B030D-6E8A-4147-A177-3AD203B41FA5}">
                      <a16:colId xmlns:a16="http://schemas.microsoft.com/office/drawing/2014/main" val="223563476"/>
                    </a:ext>
                  </a:extLst>
                </a:gridCol>
              </a:tblGrid>
              <a:tr h="339434">
                <a:tc rowSpan="2">
                  <a:txBody>
                    <a:bodyPr/>
                    <a:lstStyle/>
                    <a:p>
                      <a:pPr algn="ctr"/>
                      <a:r>
                        <a:rPr lang="zh-TW" sz="800" kern="100" dirty="0">
                          <a:solidFill>
                            <a:schemeClr val="bg1">
                              <a:lumMod val="50000"/>
                            </a:schemeClr>
                          </a:solidFill>
                          <a:effectLst/>
                        </a:rPr>
                        <a:t>學年度</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rPr>
                        <a:t>系所</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rPr>
                        <a:t>學制</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rPr>
                        <a:t>第幾年</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rPr>
                        <a:t>是否符合延畢生條件</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a:solidFill>
                            <a:schemeClr val="bg1">
                              <a:lumMod val="50000"/>
                            </a:schemeClr>
                          </a:solidFill>
                          <a:effectLst/>
                        </a:rPr>
                        <a:t>是否屬專門職業技術人員</a:t>
                      </a:r>
                      <a:r>
                        <a:rPr lang="en-US" sz="800" kern="100">
                          <a:solidFill>
                            <a:schemeClr val="bg1">
                              <a:lumMod val="50000"/>
                            </a:schemeClr>
                          </a:solidFill>
                          <a:effectLst/>
                        </a:rPr>
                        <a:t>(</a:t>
                      </a:r>
                      <a:r>
                        <a:rPr lang="zh-TW" sz="800" kern="100">
                          <a:solidFill>
                            <a:schemeClr val="bg1">
                              <a:lumMod val="50000"/>
                            </a:schemeClr>
                          </a:solidFill>
                          <a:effectLst/>
                        </a:rPr>
                        <a:t>醫事人員、社會工作師</a:t>
                      </a:r>
                      <a:r>
                        <a:rPr lang="en-US" sz="800" kern="100">
                          <a:solidFill>
                            <a:schemeClr val="bg1">
                              <a:lumMod val="50000"/>
                            </a:schemeClr>
                          </a:solidFill>
                          <a:effectLst/>
                        </a:rPr>
                        <a:t>)</a:t>
                      </a:r>
                      <a:r>
                        <a:rPr lang="zh-TW" sz="800" kern="100">
                          <a:solidFill>
                            <a:schemeClr val="bg1">
                              <a:lumMod val="50000"/>
                            </a:schemeClr>
                          </a:solidFill>
                          <a:effectLst/>
                        </a:rPr>
                        <a:t>應考資格規定之實習</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zh-TW" sz="800" kern="100">
                          <a:solidFill>
                            <a:schemeClr val="bg1">
                              <a:lumMod val="50000"/>
                            </a:schemeClr>
                          </a:solidFill>
                          <a:effectLst/>
                        </a:rPr>
                        <a:t>全學年全部學分實習學生</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800" kern="100">
                          <a:solidFill>
                            <a:schemeClr val="bg1">
                              <a:lumMod val="50000"/>
                            </a:schemeClr>
                          </a:solidFill>
                          <a:effectLst/>
                        </a:rPr>
                        <a:t>部分學分實習學生</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r>
                        <a:rPr lang="zh-TW" sz="800" kern="100" dirty="0">
                          <a:solidFill>
                            <a:schemeClr val="bg1">
                              <a:lumMod val="50000"/>
                            </a:schemeClr>
                          </a:solidFill>
                          <a:effectLst/>
                        </a:rPr>
                        <a:t>實習場所</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rPr>
                        <a:t>國別</a:t>
                      </a:r>
                      <a:r>
                        <a:rPr lang="en-US" sz="800" kern="100" dirty="0">
                          <a:solidFill>
                            <a:schemeClr val="bg1">
                              <a:lumMod val="50000"/>
                            </a:schemeClr>
                          </a:solidFill>
                          <a:effectLst/>
                        </a:rPr>
                        <a:t>/</a:t>
                      </a:r>
                      <a:r>
                        <a:rPr lang="zh-TW" sz="800" kern="100" dirty="0">
                          <a:solidFill>
                            <a:schemeClr val="bg1">
                              <a:lumMod val="50000"/>
                            </a:schemeClr>
                          </a:solidFill>
                          <a:effectLst/>
                        </a:rPr>
                        <a:t>地區</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2000" kern="100" dirty="0">
                          <a:effectLst/>
                        </a:rPr>
                        <a:t>佐證資料</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9629312"/>
                  </a:ext>
                </a:extLst>
              </a:tr>
              <a:tr h="43641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800" kern="100" dirty="0">
                          <a:solidFill>
                            <a:schemeClr val="bg1">
                              <a:lumMod val="50000"/>
                            </a:schemeClr>
                          </a:solidFill>
                          <a:effectLst/>
                        </a:rPr>
                        <a:t>總人數及</a:t>
                      </a:r>
                    </a:p>
                    <a:p>
                      <a:pPr algn="ctr"/>
                      <a:r>
                        <a:rPr lang="zh-TW" sz="800" kern="100" dirty="0">
                          <a:solidFill>
                            <a:schemeClr val="bg1">
                              <a:lumMod val="50000"/>
                            </a:schemeClr>
                          </a:solidFill>
                          <a:effectLst/>
                        </a:rPr>
                        <a:t>實習時數</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a:solidFill>
                            <a:schemeClr val="bg1">
                              <a:lumMod val="50000"/>
                            </a:schemeClr>
                          </a:solidFill>
                          <a:effectLst/>
                        </a:rPr>
                        <a:t>外籍生人數</a:t>
                      </a:r>
                    </a:p>
                    <a:p>
                      <a:pPr algn="ctr"/>
                      <a:r>
                        <a:rPr lang="zh-TW" sz="800" kern="100">
                          <a:solidFill>
                            <a:schemeClr val="bg1">
                              <a:lumMod val="50000"/>
                            </a:schemeClr>
                          </a:solidFill>
                          <a:effectLst/>
                        </a:rPr>
                        <a:t>及實習時數</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a:solidFill>
                            <a:schemeClr val="bg1">
                              <a:lumMod val="50000"/>
                            </a:schemeClr>
                          </a:solidFill>
                          <a:effectLst/>
                        </a:rPr>
                        <a:t>學分數</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a:solidFill>
                            <a:schemeClr val="bg1">
                              <a:lumMod val="50000"/>
                            </a:schemeClr>
                          </a:solidFill>
                          <a:effectLst/>
                        </a:rPr>
                        <a:t>期間</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rPr>
                        <a:t>總人次及</a:t>
                      </a:r>
                    </a:p>
                    <a:p>
                      <a:pPr algn="ctr"/>
                      <a:r>
                        <a:rPr lang="zh-TW" sz="800" kern="100" dirty="0">
                          <a:solidFill>
                            <a:schemeClr val="bg1">
                              <a:lumMod val="50000"/>
                            </a:schemeClr>
                          </a:solidFill>
                          <a:effectLst/>
                        </a:rPr>
                        <a:t>實習時數</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a:solidFill>
                            <a:schemeClr val="bg1">
                              <a:lumMod val="50000"/>
                            </a:schemeClr>
                          </a:solidFill>
                          <a:effectLst/>
                        </a:rPr>
                        <a:t>外籍生人次及實習時數</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a:solidFill>
                            <a:schemeClr val="bg1">
                              <a:lumMod val="50000"/>
                            </a:schemeClr>
                          </a:solidFill>
                          <a:effectLst/>
                        </a:rPr>
                        <a:t>學分數</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a:solidFill>
                            <a:schemeClr val="bg1">
                              <a:lumMod val="50000"/>
                            </a:schemeClr>
                          </a:solidFill>
                          <a:effectLst/>
                        </a:rPr>
                        <a:t>實習期間</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847240891"/>
                  </a:ext>
                </a:extLst>
              </a:tr>
              <a:tr h="1410700">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a:t>
                      </a:r>
                      <a:r>
                        <a:rPr lang="zh-TW" sz="800" kern="100" dirty="0">
                          <a:solidFill>
                            <a:schemeClr val="bg1">
                              <a:lumMod val="50000"/>
                            </a:schemeClr>
                          </a:solidFill>
                          <a:effectLst/>
                        </a:rPr>
                        <a:t>是</a:t>
                      </a:r>
                    </a:p>
                    <a:p>
                      <a:pPr algn="ctr"/>
                      <a:r>
                        <a:rPr lang="en-US" sz="800" kern="100" dirty="0">
                          <a:solidFill>
                            <a:schemeClr val="bg1">
                              <a:lumMod val="50000"/>
                            </a:schemeClr>
                          </a:solidFill>
                          <a:effectLst/>
                        </a:rPr>
                        <a:t>□</a:t>
                      </a:r>
                      <a:r>
                        <a:rPr lang="zh-TW" sz="800" kern="100" dirty="0">
                          <a:solidFill>
                            <a:schemeClr val="bg1">
                              <a:lumMod val="50000"/>
                            </a:schemeClr>
                          </a:solidFill>
                          <a:effectLst/>
                        </a:rPr>
                        <a:t>否</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a:solidFill>
                            <a:schemeClr val="bg1">
                              <a:lumMod val="50000"/>
                            </a:schemeClr>
                          </a:solidFill>
                          <a:effectLst/>
                        </a:rPr>
                        <a:t>□</a:t>
                      </a:r>
                      <a:r>
                        <a:rPr lang="zh-TW" sz="800" kern="100">
                          <a:solidFill>
                            <a:schemeClr val="bg1">
                              <a:lumMod val="50000"/>
                            </a:schemeClr>
                          </a:solidFill>
                          <a:effectLst/>
                        </a:rPr>
                        <a:t>是</a:t>
                      </a:r>
                    </a:p>
                    <a:p>
                      <a:pPr algn="ctr"/>
                      <a:r>
                        <a:rPr lang="en-US" sz="800" kern="100">
                          <a:solidFill>
                            <a:schemeClr val="bg1">
                              <a:lumMod val="50000"/>
                            </a:schemeClr>
                          </a:solidFill>
                          <a:effectLst/>
                        </a:rPr>
                        <a:t>□</a:t>
                      </a:r>
                      <a:r>
                        <a:rPr lang="zh-TW" sz="800" kern="100">
                          <a:solidFill>
                            <a:schemeClr val="bg1">
                              <a:lumMod val="50000"/>
                            </a:schemeClr>
                          </a:solidFill>
                          <a:effectLst/>
                        </a:rPr>
                        <a:t>否</a:t>
                      </a:r>
                      <a:endParaRPr lang="zh-TW" sz="8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sz="800" kern="100" dirty="0">
                          <a:solidFill>
                            <a:schemeClr val="bg1">
                              <a:lumMod val="50000"/>
                            </a:schemeClr>
                          </a:solidFill>
                          <a:effectLst/>
                        </a:rPr>
                        <a:t>□僅於寒假</a:t>
                      </a:r>
                    </a:p>
                    <a:p>
                      <a:pPr algn="l"/>
                      <a:r>
                        <a:rPr lang="zh-TW" sz="800" kern="100" dirty="0">
                          <a:solidFill>
                            <a:schemeClr val="bg1">
                              <a:lumMod val="50000"/>
                            </a:schemeClr>
                          </a:solidFill>
                          <a:effectLst/>
                        </a:rPr>
                        <a:t>□僅於暑假</a:t>
                      </a:r>
                    </a:p>
                    <a:p>
                      <a:pPr algn="l"/>
                      <a:r>
                        <a:rPr lang="zh-TW" sz="800" kern="100" dirty="0">
                          <a:solidFill>
                            <a:schemeClr val="bg1">
                              <a:lumMod val="50000"/>
                            </a:schemeClr>
                          </a:solidFill>
                          <a:effectLst/>
                        </a:rPr>
                        <a:t>□全學期全部學分實習</a:t>
                      </a:r>
                    </a:p>
                    <a:p>
                      <a:pPr algn="l"/>
                      <a:r>
                        <a:rPr lang="zh-TW" sz="800" kern="100" dirty="0">
                          <a:solidFill>
                            <a:schemeClr val="bg1">
                              <a:lumMod val="50000"/>
                            </a:schemeClr>
                          </a:solidFill>
                          <a:effectLst/>
                        </a:rPr>
                        <a:t>□學期期間實習</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sz="800" kern="100" dirty="0">
                          <a:solidFill>
                            <a:schemeClr val="bg1">
                              <a:lumMod val="50000"/>
                            </a:schemeClr>
                          </a:solidFill>
                          <a:effectLst/>
                        </a:rPr>
                        <a:t>□政府機構</a:t>
                      </a:r>
                    </a:p>
                    <a:p>
                      <a:pPr algn="l"/>
                      <a:r>
                        <a:rPr lang="zh-TW" sz="800" kern="100" dirty="0">
                          <a:solidFill>
                            <a:schemeClr val="bg1">
                              <a:lumMod val="50000"/>
                            </a:schemeClr>
                          </a:solidFill>
                          <a:effectLst/>
                        </a:rPr>
                        <a:t>□企業機構</a:t>
                      </a:r>
                    </a:p>
                    <a:p>
                      <a:pPr algn="l"/>
                      <a:r>
                        <a:rPr lang="zh-TW" sz="800" kern="100" dirty="0">
                          <a:solidFill>
                            <a:schemeClr val="bg1">
                              <a:lumMod val="50000"/>
                            </a:schemeClr>
                          </a:solidFill>
                          <a:effectLst/>
                        </a:rPr>
                        <a:t>□其他機構</a:t>
                      </a:r>
                    </a:p>
                    <a:p>
                      <a:pPr algn="l"/>
                      <a:r>
                        <a:rPr lang="zh-TW" sz="800" kern="100" dirty="0">
                          <a:solidFill>
                            <a:schemeClr val="bg1">
                              <a:lumMod val="50000"/>
                            </a:schemeClr>
                          </a:solidFill>
                          <a:effectLst/>
                        </a:rPr>
                        <a:t>□學校附屬機構實習</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kern="100" dirty="0">
                          <a:solidFill>
                            <a:schemeClr val="bg1">
                              <a:lumMod val="50000"/>
                            </a:schemeClr>
                          </a:solidFill>
                          <a:effectLst/>
                        </a:rPr>
                        <a:t> </a:t>
                      </a:r>
                      <a:endParaRPr lang="zh-TW" sz="8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sz="2000" kern="100" dirty="0">
                          <a:effectLst/>
                        </a:rPr>
                        <a:t>□有合約</a:t>
                      </a:r>
                    </a:p>
                    <a:p>
                      <a:pPr algn="l"/>
                      <a:r>
                        <a:rPr lang="zh-TW" sz="2000" kern="100" dirty="0">
                          <a:effectLst/>
                        </a:rPr>
                        <a:t>□有公函</a:t>
                      </a:r>
                    </a:p>
                    <a:p>
                      <a:pPr algn="l"/>
                      <a:r>
                        <a:rPr lang="zh-TW" sz="2000" kern="100" dirty="0">
                          <a:effectLst/>
                        </a:rPr>
                        <a:t>□其他</a:t>
                      </a:r>
                    </a:p>
                    <a:p>
                      <a:pPr algn="l"/>
                      <a:r>
                        <a:rPr lang="zh-TW" sz="2000" b="1" strike="sngStrike" kern="100" dirty="0">
                          <a:solidFill>
                            <a:srgbClr val="FF0000"/>
                          </a:solidFill>
                          <a:effectLst/>
                        </a:rPr>
                        <a:t>□無</a:t>
                      </a:r>
                      <a:endParaRPr lang="zh-TW" sz="2000" b="1" strike="sngStrike"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1889" marR="11889"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7433413"/>
                  </a:ext>
                </a:extLst>
              </a:tr>
            </a:tbl>
          </a:graphicData>
        </a:graphic>
      </p:graphicFrame>
      <p:cxnSp>
        <p:nvCxnSpPr>
          <p:cNvPr id="7" name="直線接點 6">
            <a:extLst>
              <a:ext uri="{FF2B5EF4-FFF2-40B4-BE49-F238E27FC236}">
                <a16:creationId xmlns:a16="http://schemas.microsoft.com/office/drawing/2014/main" id="{67530CE3-BF12-4CAA-9A55-89D5D07231DC}"/>
              </a:ext>
            </a:extLst>
          </p:cNvPr>
          <p:cNvCxnSpPr>
            <a:cxnSpLocks/>
          </p:cNvCxnSpPr>
          <p:nvPr/>
        </p:nvCxnSpPr>
        <p:spPr>
          <a:xfrm>
            <a:off x="10590021" y="2908298"/>
            <a:ext cx="35160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接點 8">
            <a:extLst>
              <a:ext uri="{FF2B5EF4-FFF2-40B4-BE49-F238E27FC236}">
                <a16:creationId xmlns:a16="http://schemas.microsoft.com/office/drawing/2014/main" id="{6F76DCD3-1D73-4538-8271-CA261F792751}"/>
              </a:ext>
            </a:extLst>
          </p:cNvPr>
          <p:cNvCxnSpPr>
            <a:cxnSpLocks/>
          </p:cNvCxnSpPr>
          <p:nvPr/>
        </p:nvCxnSpPr>
        <p:spPr>
          <a:xfrm>
            <a:off x="10590021" y="2801206"/>
            <a:ext cx="3412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接點 12">
            <a:extLst>
              <a:ext uri="{FF2B5EF4-FFF2-40B4-BE49-F238E27FC236}">
                <a16:creationId xmlns:a16="http://schemas.microsoft.com/office/drawing/2014/main" id="{3CDA51C2-6C15-49B4-922C-979D33134F25}"/>
              </a:ext>
            </a:extLst>
          </p:cNvPr>
          <p:cNvCxnSpPr>
            <a:cxnSpLocks/>
          </p:cNvCxnSpPr>
          <p:nvPr/>
        </p:nvCxnSpPr>
        <p:spPr>
          <a:xfrm>
            <a:off x="488373" y="4951844"/>
            <a:ext cx="375111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505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4-7-4</a:t>
            </a:r>
            <a:r>
              <a:rPr lang="zh-TW" altLang="en-US" dirty="0"/>
              <a:t>實習機構及實習條件表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11</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3516788"/>
            <a:ext cx="11847513" cy="3341211"/>
          </a:xfrm>
          <a:prstGeom prst="rect">
            <a:avLst/>
          </a:prstGeom>
        </p:spPr>
        <p:txBody>
          <a:bodyPr vert="horz" lIns="91440" tIns="45720" rIns="91440" bIns="45720" rtlCol="0">
            <a:normAutofit fontScale="700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新增欄位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給付類型、金額</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工資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給付類型</a:t>
            </a:r>
            <a:r>
              <a:rPr lang="zh-TW" altLang="en-US" kern="100" dirty="0">
                <a:latin typeface="微軟正黑體" panose="020B0604030504040204" pitchFamily="34" charset="-120"/>
              </a:rPr>
              <a:t>：分為</a:t>
            </a:r>
            <a:r>
              <a:rPr lang="zh-TW" altLang="en-US" b="1" kern="100" dirty="0">
                <a:solidFill>
                  <a:srgbClr val="FF0000"/>
                </a:solidFill>
                <a:latin typeface="微軟正黑體" panose="020B0604030504040204" pitchFamily="34" charset="-120"/>
              </a:rPr>
              <a:t>「月薪」、「時薪」及「其他」</a:t>
            </a:r>
            <a:r>
              <a:rPr lang="zh-TW" altLang="en-US" kern="100" dirty="0">
                <a:latin typeface="微軟正黑體" panose="020B0604030504040204" pitchFamily="34" charset="-120"/>
              </a:rPr>
              <a:t>三種，請</a:t>
            </a:r>
            <a:r>
              <a:rPr lang="zh-TW" altLang="en-US" b="1" kern="100" dirty="0">
                <a:solidFill>
                  <a:srgbClr val="FF0000"/>
                </a:solidFill>
                <a:latin typeface="微軟正黑體" panose="020B0604030504040204" pitchFamily="34" charset="-120"/>
              </a:rPr>
              <a:t>依照實習合約實際議定給付薪資類型</a:t>
            </a:r>
            <a:r>
              <a:rPr lang="zh-TW" altLang="en-US" kern="100" dirty="0">
                <a:latin typeface="微軟正黑體" panose="020B0604030504040204" pitchFamily="34" charset="-120"/>
              </a:rPr>
              <a:t>進行填寫。若填寫「其他」請具體說明給付方式為何（</a:t>
            </a:r>
            <a:r>
              <a:rPr lang="en-US" altLang="zh-TW" kern="100" dirty="0">
                <a:latin typeface="微軟正黑體" panose="020B0604030504040204" pitchFamily="34" charset="-120"/>
              </a:rPr>
              <a:t>20</a:t>
            </a:r>
            <a:r>
              <a:rPr lang="zh-TW" altLang="en-US" kern="100" dirty="0">
                <a:latin typeface="微軟正黑體" panose="020B0604030504040204" pitchFamily="34" charset="-120"/>
              </a:rPr>
              <a:t>字內）。例如去○國實習給薪頻率以週為單位。故該欄請填寫：週薪。</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金額</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元）：請填寫</a:t>
            </a:r>
            <a:r>
              <a:rPr lang="zh-TW" altLang="en-US" b="1" kern="100" dirty="0">
                <a:solidFill>
                  <a:srgbClr val="FF0000"/>
                </a:solidFill>
                <a:latin typeface="微軟正黑體" panose="020B0604030504040204" pitchFamily="34" charset="-120"/>
              </a:rPr>
              <a:t>實習合約中載明的金額</a:t>
            </a:r>
            <a:r>
              <a:rPr lang="zh-TW" altLang="en-US" kern="100" dirty="0">
                <a:latin typeface="微軟正黑體" panose="020B0604030504040204" pitchFamily="34" charset="-120"/>
              </a:rPr>
              <a:t>。若給薪頻率不是以月為單位，請</a:t>
            </a:r>
            <a:r>
              <a:rPr lang="zh-TW" altLang="en-US" b="1" kern="100" dirty="0">
                <a:solidFill>
                  <a:srgbClr val="FF0000"/>
                </a:solidFill>
                <a:latin typeface="微軟正黑體" panose="020B0604030504040204" pitchFamily="34" charset="-120"/>
              </a:rPr>
              <a:t>換算為每月給付的金額</a:t>
            </a:r>
            <a:r>
              <a:rPr lang="zh-TW" altLang="en-US" kern="100" dirty="0">
                <a:latin typeface="微軟正黑體" panose="020B0604030504040204" pitchFamily="34" charset="-120"/>
              </a:rPr>
              <a:t>；若實習合約以外幣標示，請</a:t>
            </a:r>
            <a:r>
              <a:rPr lang="zh-TW" altLang="en-US" b="1" kern="100" dirty="0">
                <a:solidFill>
                  <a:srgbClr val="FF0000"/>
                </a:solidFill>
                <a:latin typeface="微軟正黑體" panose="020B0604030504040204" pitchFamily="34" charset="-120"/>
              </a:rPr>
              <a:t>依</a:t>
            </a:r>
            <a:r>
              <a:rPr lang="zh-TW" altLang="en-US" b="1" kern="100" dirty="0">
                <a:solidFill>
                  <a:srgbClr val="FF0000"/>
                </a:solidFill>
                <a:highlight>
                  <a:srgbClr val="FFFF00"/>
                </a:highlight>
                <a:latin typeface="微軟正黑體" panose="020B0604030504040204" pitchFamily="34" charset="-120"/>
              </a:rPr>
              <a:t>合約生效首日</a:t>
            </a:r>
            <a:r>
              <a:rPr lang="zh-TW" altLang="en-US" b="1" kern="100" dirty="0">
                <a:solidFill>
                  <a:srgbClr val="FF0000"/>
                </a:solidFill>
                <a:latin typeface="微軟正黑體" panose="020B0604030504040204" pitchFamily="34" charset="-120"/>
              </a:rPr>
              <a:t>當時的匯率換算為新臺幣</a:t>
            </a:r>
            <a:r>
              <a:rPr lang="zh-TW" altLang="en-US" kern="100" dirty="0">
                <a:latin typeface="微軟正黑體" panose="020B0604030504040204" pitchFamily="34" charset="-120"/>
              </a:rPr>
              <a:t>填寫。</a:t>
            </a:r>
          </a:p>
          <a:p>
            <a:pPr marL="457166" lvl="1" indent="0">
              <a:lnSpc>
                <a:spcPct val="120000"/>
              </a:lnSpc>
              <a:spcBef>
                <a:spcPts val="600"/>
              </a:spcBef>
              <a:buNone/>
              <a:defRPr/>
            </a:pPr>
            <a:r>
              <a:rPr lang="zh-TW" altLang="en-US" kern="100" dirty="0">
                <a:latin typeface="微軟正黑體" panose="020B0604030504040204" pitchFamily="34" charset="-120"/>
              </a:rPr>
              <a:t>例</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：若以</a:t>
            </a:r>
            <a:r>
              <a:rPr lang="zh-TW" altLang="en-US" b="1" kern="100" dirty="0">
                <a:solidFill>
                  <a:srgbClr val="FF0000"/>
                </a:solidFill>
                <a:latin typeface="微軟正黑體" panose="020B0604030504040204" pitchFamily="34" charset="-120"/>
              </a:rPr>
              <a:t>時薪</a:t>
            </a:r>
            <a:r>
              <a:rPr lang="zh-TW" altLang="en-US" kern="100" dirty="0">
                <a:latin typeface="微軟正黑體" panose="020B0604030504040204" pitchFamily="34" charset="-120"/>
              </a:rPr>
              <a:t>計，請填寫</a:t>
            </a:r>
            <a:r>
              <a:rPr lang="zh-TW" altLang="en-US" b="1" kern="100" dirty="0">
                <a:solidFill>
                  <a:srgbClr val="FF0000"/>
                </a:solidFill>
                <a:latin typeface="微軟正黑體" panose="020B0604030504040204" pitchFamily="34" charset="-120"/>
              </a:rPr>
              <a:t>每月實習時數乘上時薪</a:t>
            </a:r>
            <a:r>
              <a:rPr lang="zh-TW" altLang="en-US" kern="100" dirty="0">
                <a:latin typeface="微軟正黑體" panose="020B0604030504040204" pitchFamily="34" charset="-120"/>
              </a:rPr>
              <a:t>。</a:t>
            </a:r>
            <a:r>
              <a:rPr lang="en-US" altLang="zh-TW" kern="100" dirty="0">
                <a:latin typeface="微軟正黑體" panose="020B0604030504040204" pitchFamily="34" charset="-120"/>
              </a:rPr>
              <a:t>A</a:t>
            </a:r>
            <a:r>
              <a:rPr lang="zh-TW" altLang="en-US" kern="100" dirty="0">
                <a:latin typeface="微軟正黑體" panose="020B0604030504040204" pitchFamily="34" charset="-120"/>
              </a:rPr>
              <a:t>機構規定每月實習時數為</a:t>
            </a:r>
            <a:r>
              <a:rPr lang="en-US" altLang="zh-TW" kern="100" dirty="0">
                <a:latin typeface="微軟正黑體" panose="020B0604030504040204" pitchFamily="34" charset="-120"/>
              </a:rPr>
              <a:t>80</a:t>
            </a:r>
            <a:r>
              <a:rPr lang="zh-TW" altLang="en-US" kern="100" dirty="0">
                <a:latin typeface="微軟正黑體" panose="020B0604030504040204" pitchFamily="34" charset="-120"/>
              </a:rPr>
              <a:t>小時，時薪議定金額為</a:t>
            </a:r>
            <a:r>
              <a:rPr lang="en-US" altLang="zh-TW" kern="100" dirty="0">
                <a:latin typeface="微軟正黑體" panose="020B0604030504040204" pitchFamily="34" charset="-120"/>
              </a:rPr>
              <a:t>190</a:t>
            </a:r>
            <a:r>
              <a:rPr lang="zh-TW" altLang="en-US" kern="100" dirty="0">
                <a:latin typeface="微軟正黑體" panose="020B0604030504040204" pitchFamily="34" charset="-120"/>
              </a:rPr>
              <a:t>元，此欄請填寫</a:t>
            </a:r>
            <a:r>
              <a:rPr lang="en-US" altLang="zh-TW" b="1" kern="100" dirty="0">
                <a:solidFill>
                  <a:srgbClr val="FF0000"/>
                </a:solidFill>
                <a:latin typeface="微軟正黑體" panose="020B0604030504040204" pitchFamily="34" charset="-120"/>
              </a:rPr>
              <a:t>15,200</a:t>
            </a:r>
            <a:r>
              <a:rPr lang="zh-TW" altLang="en-US" b="1" kern="100" dirty="0">
                <a:solidFill>
                  <a:srgbClr val="FF0000"/>
                </a:solidFill>
                <a:latin typeface="微軟正黑體" panose="020B0604030504040204" pitchFamily="34" charset="-120"/>
              </a:rPr>
              <a:t>元</a:t>
            </a:r>
            <a:r>
              <a:rPr lang="en-US" altLang="zh-TW" kern="100" dirty="0">
                <a:latin typeface="微軟正黑體" panose="020B0604030504040204" pitchFamily="34" charset="-120"/>
              </a:rPr>
              <a:t>(80</a:t>
            </a:r>
            <a:r>
              <a:rPr lang="zh-TW" altLang="en-US" kern="100" dirty="0">
                <a:latin typeface="微軟正黑體" panose="020B0604030504040204" pitchFamily="34" charset="-120"/>
              </a:rPr>
              <a:t>小時</a:t>
            </a:r>
            <a:r>
              <a:rPr lang="en-US" altLang="zh-TW" kern="100" dirty="0">
                <a:latin typeface="微軟正黑體" panose="020B0604030504040204" pitchFamily="34" charset="-120"/>
              </a:rPr>
              <a:t>×190</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時</a:t>
            </a:r>
            <a:r>
              <a:rPr lang="en-US" altLang="zh-TW" kern="100" dirty="0">
                <a:latin typeface="微軟正黑體" panose="020B0604030504040204" pitchFamily="34" charset="-120"/>
              </a:rPr>
              <a:t>=15,200</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a:t>
            </a:r>
          </a:p>
          <a:p>
            <a:pPr marL="457166" lvl="1" indent="0">
              <a:lnSpc>
                <a:spcPct val="120000"/>
              </a:lnSpc>
              <a:spcBef>
                <a:spcPts val="600"/>
              </a:spcBef>
              <a:buNone/>
              <a:defRPr/>
            </a:pPr>
            <a:r>
              <a:rPr lang="zh-TW" altLang="en-US" kern="100" dirty="0">
                <a:latin typeface="微軟正黑體" panose="020B0604030504040204" pitchFamily="34" charset="-120"/>
              </a:rPr>
              <a:t>例</a:t>
            </a:r>
            <a:r>
              <a:rPr lang="en-US" altLang="zh-TW" kern="100" dirty="0">
                <a:latin typeface="微軟正黑體" panose="020B0604030504040204" pitchFamily="34" charset="-120"/>
              </a:rPr>
              <a:t>2</a:t>
            </a:r>
            <a:r>
              <a:rPr lang="zh-TW" altLang="en-US" kern="100" dirty="0">
                <a:latin typeface="微軟正黑體" panose="020B0604030504040204" pitchFamily="34" charset="-120"/>
              </a:rPr>
              <a:t>：</a:t>
            </a:r>
            <a:r>
              <a:rPr lang="en-US" altLang="zh-TW" kern="100" dirty="0">
                <a:latin typeface="微軟正黑體" panose="020B0604030504040204" pitchFamily="34" charset="-120"/>
              </a:rPr>
              <a:t>B</a:t>
            </a:r>
            <a:r>
              <a:rPr lang="zh-TW" altLang="en-US" kern="100" dirty="0">
                <a:latin typeface="微軟正黑體" panose="020B0604030504040204" pitchFamily="34" charset="-120"/>
              </a:rPr>
              <a:t>機構規定每週實習時數為</a:t>
            </a:r>
            <a:r>
              <a:rPr lang="en-US" altLang="zh-TW" kern="100" dirty="0">
                <a:latin typeface="微軟正黑體" panose="020B0604030504040204" pitchFamily="34" charset="-120"/>
              </a:rPr>
              <a:t>16</a:t>
            </a:r>
            <a:r>
              <a:rPr lang="zh-TW" altLang="en-US" kern="100" dirty="0">
                <a:latin typeface="微軟正黑體" panose="020B0604030504040204" pitchFamily="34" charset="-120"/>
              </a:rPr>
              <a:t>小時，每月實習</a:t>
            </a:r>
            <a:r>
              <a:rPr lang="en-US" altLang="zh-TW" kern="100" dirty="0">
                <a:latin typeface="微軟正黑體" panose="020B0604030504040204" pitchFamily="34" charset="-120"/>
              </a:rPr>
              <a:t>3</a:t>
            </a:r>
            <a:r>
              <a:rPr lang="zh-TW" altLang="en-US" kern="100" dirty="0">
                <a:latin typeface="微軟正黑體" panose="020B0604030504040204" pitchFamily="34" charset="-120"/>
              </a:rPr>
              <a:t>週，</a:t>
            </a:r>
            <a:r>
              <a:rPr lang="zh-TW" altLang="en-US" b="1" kern="100" dirty="0">
                <a:solidFill>
                  <a:srgbClr val="FF0000"/>
                </a:solidFill>
                <a:latin typeface="微軟正黑體" panose="020B0604030504040204" pitchFamily="34" charset="-120"/>
              </a:rPr>
              <a:t>週薪</a:t>
            </a:r>
            <a:r>
              <a:rPr lang="zh-TW" altLang="en-US" kern="100" dirty="0">
                <a:latin typeface="微軟正黑體" panose="020B0604030504040204" pitchFamily="34" charset="-120"/>
              </a:rPr>
              <a:t>議定金額為每週</a:t>
            </a:r>
            <a:r>
              <a:rPr lang="en-US" altLang="zh-TW" kern="100" dirty="0">
                <a:latin typeface="微軟正黑體" panose="020B0604030504040204" pitchFamily="34" charset="-120"/>
              </a:rPr>
              <a:t>100</a:t>
            </a:r>
            <a:r>
              <a:rPr lang="zh-TW" altLang="en-US" kern="100" dirty="0">
                <a:latin typeface="微軟正黑體" panose="020B0604030504040204" pitchFamily="34" charset="-120"/>
              </a:rPr>
              <a:t>美金</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新台幣</a:t>
            </a:r>
            <a:r>
              <a:rPr lang="en-US" altLang="zh-TW" kern="100" dirty="0">
                <a:latin typeface="微軟正黑體" panose="020B0604030504040204" pitchFamily="34" charset="-120"/>
              </a:rPr>
              <a:t>3,281</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，此欄請填寫</a:t>
            </a:r>
            <a:r>
              <a:rPr lang="en-US" altLang="zh-TW" b="1" kern="100" dirty="0">
                <a:solidFill>
                  <a:srgbClr val="FF0000"/>
                </a:solidFill>
                <a:latin typeface="微軟正黑體" panose="020B0604030504040204" pitchFamily="34" charset="-120"/>
              </a:rPr>
              <a:t>9,843</a:t>
            </a:r>
            <a:r>
              <a:rPr lang="zh-TW" altLang="en-US" b="1" kern="100" dirty="0">
                <a:solidFill>
                  <a:srgbClr val="FF0000"/>
                </a:solidFill>
                <a:latin typeface="微軟正黑體" panose="020B0604030504040204" pitchFamily="34" charset="-120"/>
              </a:rPr>
              <a:t>元</a:t>
            </a:r>
            <a:r>
              <a:rPr lang="en-US" altLang="zh-TW" kern="100" dirty="0">
                <a:latin typeface="微軟正黑體" panose="020B0604030504040204" pitchFamily="34" charset="-120"/>
              </a:rPr>
              <a:t>(3</a:t>
            </a:r>
            <a:r>
              <a:rPr lang="zh-TW" altLang="en-US" kern="100" dirty="0">
                <a:latin typeface="微軟正黑體" panose="020B0604030504040204" pitchFamily="34" charset="-120"/>
              </a:rPr>
              <a:t>週</a:t>
            </a:r>
            <a:r>
              <a:rPr lang="en-US" altLang="zh-TW" kern="100" dirty="0">
                <a:latin typeface="微軟正黑體" panose="020B0604030504040204" pitchFamily="34" charset="-120"/>
              </a:rPr>
              <a:t>×3,281</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週</a:t>
            </a:r>
            <a:r>
              <a:rPr lang="en-US" altLang="zh-TW" kern="100" dirty="0">
                <a:latin typeface="微軟正黑體" panose="020B0604030504040204" pitchFamily="34" charset="-120"/>
              </a:rPr>
              <a:t>=9,843</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a:t>
            </a: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9" name="內容版面配置區 8">
            <a:extLst>
              <a:ext uri="{FF2B5EF4-FFF2-40B4-BE49-F238E27FC236}">
                <a16:creationId xmlns:a16="http://schemas.microsoft.com/office/drawing/2014/main" id="{674C9FD5-5C98-43F2-86D3-FE0BFF9DF0DA}"/>
              </a:ext>
            </a:extLst>
          </p:cNvPr>
          <p:cNvGraphicFramePr>
            <a:graphicFrameLocks noGrp="1"/>
          </p:cNvGraphicFramePr>
          <p:nvPr>
            <p:ph sz="quarter" idx="13"/>
            <p:extLst>
              <p:ext uri="{D42A27DB-BD31-4B8C-83A1-F6EECF244321}">
                <p14:modId xmlns:p14="http://schemas.microsoft.com/office/powerpoint/2010/main" val="3603404955"/>
              </p:ext>
            </p:extLst>
          </p:nvPr>
        </p:nvGraphicFramePr>
        <p:xfrm>
          <a:off x="161925" y="914400"/>
          <a:ext cx="11847203" cy="2431473"/>
        </p:xfrm>
        <a:graphic>
          <a:graphicData uri="http://schemas.openxmlformats.org/drawingml/2006/table">
            <a:tbl>
              <a:tblPr firstRow="1" firstCol="1" bandRow="1">
                <a:tableStyleId>{5C22544A-7EE6-4342-B048-85BDC9FD1C3A}</a:tableStyleId>
              </a:tblPr>
              <a:tblGrid>
                <a:gridCol w="288519">
                  <a:extLst>
                    <a:ext uri="{9D8B030D-6E8A-4147-A177-3AD203B41FA5}">
                      <a16:colId xmlns:a16="http://schemas.microsoft.com/office/drawing/2014/main" val="186412649"/>
                    </a:ext>
                  </a:extLst>
                </a:gridCol>
                <a:gridCol w="288519">
                  <a:extLst>
                    <a:ext uri="{9D8B030D-6E8A-4147-A177-3AD203B41FA5}">
                      <a16:colId xmlns:a16="http://schemas.microsoft.com/office/drawing/2014/main" val="4272678048"/>
                    </a:ext>
                  </a:extLst>
                </a:gridCol>
                <a:gridCol w="288519">
                  <a:extLst>
                    <a:ext uri="{9D8B030D-6E8A-4147-A177-3AD203B41FA5}">
                      <a16:colId xmlns:a16="http://schemas.microsoft.com/office/drawing/2014/main" val="1369772259"/>
                    </a:ext>
                  </a:extLst>
                </a:gridCol>
                <a:gridCol w="288519">
                  <a:extLst>
                    <a:ext uri="{9D8B030D-6E8A-4147-A177-3AD203B41FA5}">
                      <a16:colId xmlns:a16="http://schemas.microsoft.com/office/drawing/2014/main" val="3026999408"/>
                    </a:ext>
                  </a:extLst>
                </a:gridCol>
                <a:gridCol w="301264">
                  <a:extLst>
                    <a:ext uri="{9D8B030D-6E8A-4147-A177-3AD203B41FA5}">
                      <a16:colId xmlns:a16="http://schemas.microsoft.com/office/drawing/2014/main" val="2839649411"/>
                    </a:ext>
                  </a:extLst>
                </a:gridCol>
                <a:gridCol w="301264">
                  <a:extLst>
                    <a:ext uri="{9D8B030D-6E8A-4147-A177-3AD203B41FA5}">
                      <a16:colId xmlns:a16="http://schemas.microsoft.com/office/drawing/2014/main" val="1258007091"/>
                    </a:ext>
                  </a:extLst>
                </a:gridCol>
                <a:gridCol w="301264">
                  <a:extLst>
                    <a:ext uri="{9D8B030D-6E8A-4147-A177-3AD203B41FA5}">
                      <a16:colId xmlns:a16="http://schemas.microsoft.com/office/drawing/2014/main" val="921642935"/>
                    </a:ext>
                  </a:extLst>
                </a:gridCol>
                <a:gridCol w="284561">
                  <a:extLst>
                    <a:ext uri="{9D8B030D-6E8A-4147-A177-3AD203B41FA5}">
                      <a16:colId xmlns:a16="http://schemas.microsoft.com/office/drawing/2014/main" val="2252405567"/>
                    </a:ext>
                  </a:extLst>
                </a:gridCol>
                <a:gridCol w="284561">
                  <a:extLst>
                    <a:ext uri="{9D8B030D-6E8A-4147-A177-3AD203B41FA5}">
                      <a16:colId xmlns:a16="http://schemas.microsoft.com/office/drawing/2014/main" val="2130756164"/>
                    </a:ext>
                  </a:extLst>
                </a:gridCol>
                <a:gridCol w="1221976">
                  <a:extLst>
                    <a:ext uri="{9D8B030D-6E8A-4147-A177-3AD203B41FA5}">
                      <a16:colId xmlns:a16="http://schemas.microsoft.com/office/drawing/2014/main" val="3359571384"/>
                    </a:ext>
                  </a:extLst>
                </a:gridCol>
                <a:gridCol w="725791">
                  <a:extLst>
                    <a:ext uri="{9D8B030D-6E8A-4147-A177-3AD203B41FA5}">
                      <a16:colId xmlns:a16="http://schemas.microsoft.com/office/drawing/2014/main" val="4192876539"/>
                    </a:ext>
                  </a:extLst>
                </a:gridCol>
                <a:gridCol w="725791">
                  <a:extLst>
                    <a:ext uri="{9D8B030D-6E8A-4147-A177-3AD203B41FA5}">
                      <a16:colId xmlns:a16="http://schemas.microsoft.com/office/drawing/2014/main" val="2216514881"/>
                    </a:ext>
                  </a:extLst>
                </a:gridCol>
                <a:gridCol w="1291618">
                  <a:extLst>
                    <a:ext uri="{9D8B030D-6E8A-4147-A177-3AD203B41FA5}">
                      <a16:colId xmlns:a16="http://schemas.microsoft.com/office/drawing/2014/main" val="307465057"/>
                    </a:ext>
                  </a:extLst>
                </a:gridCol>
                <a:gridCol w="690971">
                  <a:extLst>
                    <a:ext uri="{9D8B030D-6E8A-4147-A177-3AD203B41FA5}">
                      <a16:colId xmlns:a16="http://schemas.microsoft.com/office/drawing/2014/main" val="172770591"/>
                    </a:ext>
                  </a:extLst>
                </a:gridCol>
                <a:gridCol w="690971">
                  <a:extLst>
                    <a:ext uri="{9D8B030D-6E8A-4147-A177-3AD203B41FA5}">
                      <a16:colId xmlns:a16="http://schemas.microsoft.com/office/drawing/2014/main" val="1512783132"/>
                    </a:ext>
                  </a:extLst>
                </a:gridCol>
                <a:gridCol w="1257349">
                  <a:extLst>
                    <a:ext uri="{9D8B030D-6E8A-4147-A177-3AD203B41FA5}">
                      <a16:colId xmlns:a16="http://schemas.microsoft.com/office/drawing/2014/main" val="615290326"/>
                    </a:ext>
                  </a:extLst>
                </a:gridCol>
                <a:gridCol w="708105">
                  <a:extLst>
                    <a:ext uri="{9D8B030D-6E8A-4147-A177-3AD203B41FA5}">
                      <a16:colId xmlns:a16="http://schemas.microsoft.com/office/drawing/2014/main" val="710584339"/>
                    </a:ext>
                  </a:extLst>
                </a:gridCol>
                <a:gridCol w="708105">
                  <a:extLst>
                    <a:ext uri="{9D8B030D-6E8A-4147-A177-3AD203B41FA5}">
                      <a16:colId xmlns:a16="http://schemas.microsoft.com/office/drawing/2014/main" val="1939269533"/>
                    </a:ext>
                  </a:extLst>
                </a:gridCol>
                <a:gridCol w="277508">
                  <a:extLst>
                    <a:ext uri="{9D8B030D-6E8A-4147-A177-3AD203B41FA5}">
                      <a16:colId xmlns:a16="http://schemas.microsoft.com/office/drawing/2014/main" val="232626027"/>
                    </a:ext>
                  </a:extLst>
                </a:gridCol>
                <a:gridCol w="230507">
                  <a:extLst>
                    <a:ext uri="{9D8B030D-6E8A-4147-A177-3AD203B41FA5}">
                      <a16:colId xmlns:a16="http://schemas.microsoft.com/office/drawing/2014/main" val="3618926963"/>
                    </a:ext>
                  </a:extLst>
                </a:gridCol>
                <a:gridCol w="230507">
                  <a:extLst>
                    <a:ext uri="{9D8B030D-6E8A-4147-A177-3AD203B41FA5}">
                      <a16:colId xmlns:a16="http://schemas.microsoft.com/office/drawing/2014/main" val="4044376054"/>
                    </a:ext>
                  </a:extLst>
                </a:gridCol>
                <a:gridCol w="230507">
                  <a:extLst>
                    <a:ext uri="{9D8B030D-6E8A-4147-A177-3AD203B41FA5}">
                      <a16:colId xmlns:a16="http://schemas.microsoft.com/office/drawing/2014/main" val="1501763037"/>
                    </a:ext>
                  </a:extLst>
                </a:gridCol>
                <a:gridCol w="230507">
                  <a:extLst>
                    <a:ext uri="{9D8B030D-6E8A-4147-A177-3AD203B41FA5}">
                      <a16:colId xmlns:a16="http://schemas.microsoft.com/office/drawing/2014/main" val="3972768083"/>
                    </a:ext>
                  </a:extLst>
                </a:gridCol>
              </a:tblGrid>
              <a:tr h="384464">
                <a:tc rowSpan="4">
                  <a:txBody>
                    <a:bodyPr/>
                    <a:lstStyle/>
                    <a:p>
                      <a:pPr marL="71755" marR="71755" algn="ctr">
                        <a:spcAft>
                          <a:spcPts val="0"/>
                        </a:spcAft>
                      </a:pPr>
                      <a:r>
                        <a:rPr lang="zh-TW" sz="800" b="0" kern="100" dirty="0">
                          <a:solidFill>
                            <a:schemeClr val="bg1">
                              <a:lumMod val="50000"/>
                            </a:schemeClr>
                          </a:solidFill>
                          <a:effectLst/>
                          <a:latin typeface="+mn-ea"/>
                          <a:ea typeface="+mn-ea"/>
                        </a:rPr>
                        <a:t>學年度</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系所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學制</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國別</a:t>
                      </a:r>
                      <a:r>
                        <a:rPr lang="en-US" sz="800" b="0" kern="100" dirty="0">
                          <a:solidFill>
                            <a:schemeClr val="bg1">
                              <a:lumMod val="50000"/>
                            </a:schemeClr>
                          </a:solidFill>
                          <a:effectLst/>
                          <a:latin typeface="+mn-ea"/>
                          <a:ea typeface="+mn-ea"/>
                        </a:rPr>
                        <a:t>/</a:t>
                      </a:r>
                      <a:r>
                        <a:rPr lang="zh-TW" sz="800" b="0" kern="100" dirty="0">
                          <a:solidFill>
                            <a:schemeClr val="bg1">
                              <a:lumMod val="50000"/>
                            </a:schemeClr>
                          </a:solidFill>
                          <a:effectLst/>
                          <a:latin typeface="+mn-ea"/>
                          <a:ea typeface="+mn-ea"/>
                        </a:rPr>
                        <a:t>地區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zh-TW" sz="800" b="0" kern="100" dirty="0">
                          <a:solidFill>
                            <a:schemeClr val="bg1">
                              <a:lumMod val="50000"/>
                            </a:schemeClr>
                          </a:solidFill>
                          <a:effectLst/>
                          <a:latin typeface="+mn-ea"/>
                          <a:ea typeface="+mn-ea"/>
                        </a:rPr>
                        <a:t>實習機構資訊</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2">
                  <a:txBody>
                    <a:bodyPr/>
                    <a:lstStyle/>
                    <a:p>
                      <a:pPr algn="ctr"/>
                      <a:r>
                        <a:rPr lang="zh-TW" sz="800" b="0" kern="100">
                          <a:solidFill>
                            <a:schemeClr val="bg1">
                              <a:lumMod val="50000"/>
                            </a:schemeClr>
                          </a:solidFill>
                          <a:effectLst/>
                          <a:latin typeface="+mn-ea"/>
                          <a:ea typeface="+mn-ea"/>
                        </a:rPr>
                        <a:t>學生實際</a:t>
                      </a:r>
                    </a:p>
                    <a:p>
                      <a:pPr algn="ctr"/>
                      <a:r>
                        <a:rPr lang="zh-TW" sz="800" b="0" kern="100">
                          <a:solidFill>
                            <a:schemeClr val="bg1">
                              <a:lumMod val="50000"/>
                            </a:schemeClr>
                          </a:solidFill>
                          <a:effectLst/>
                          <a:latin typeface="+mn-ea"/>
                          <a:ea typeface="+mn-ea"/>
                        </a:rPr>
                        <a:t>實習地址</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14">
                  <a:txBody>
                    <a:bodyPr/>
                    <a:lstStyle/>
                    <a:p>
                      <a:pPr algn="ctr"/>
                      <a:r>
                        <a:rPr lang="zh-TW" sz="800" b="0" kern="100">
                          <a:solidFill>
                            <a:schemeClr val="bg1">
                              <a:lumMod val="50000"/>
                            </a:schemeClr>
                          </a:solidFill>
                          <a:effectLst/>
                          <a:latin typeface="+mn-ea"/>
                          <a:ea typeface="+mn-ea"/>
                        </a:rPr>
                        <a:t>學生實習權益人次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23859676"/>
                  </a:ext>
                </a:extLst>
              </a:tr>
              <a:tr h="17746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行業別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機構名稱</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統一編號</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縣市別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地址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0">
                  <a:txBody>
                    <a:bodyPr/>
                    <a:lstStyle/>
                    <a:p>
                      <a:pPr algn="ctr"/>
                      <a:r>
                        <a:rPr lang="zh-TW" sz="2000" b="0" kern="100" dirty="0">
                          <a:solidFill>
                            <a:schemeClr val="tx1"/>
                          </a:solidFill>
                          <a:effectLst/>
                          <a:latin typeface="+mn-ea"/>
                          <a:ea typeface="+mn-ea"/>
                        </a:rPr>
                        <a:t>實習待遇</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800" b="0" kern="100">
                          <a:solidFill>
                            <a:schemeClr val="bg1">
                              <a:lumMod val="50000"/>
                            </a:schemeClr>
                          </a:solidFill>
                          <a:effectLst/>
                          <a:latin typeface="+mn-ea"/>
                          <a:ea typeface="+mn-ea"/>
                        </a:rPr>
                        <a:t>投保情形</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587849385"/>
                  </a:ext>
                </a:extLst>
              </a:tr>
              <a:tr h="23574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3">
                  <a:txBody>
                    <a:bodyPr/>
                    <a:lstStyle/>
                    <a:p>
                      <a:pPr algn="ctr"/>
                      <a:r>
                        <a:rPr lang="zh-TW" sz="2000" b="1" kern="100" dirty="0">
                          <a:solidFill>
                            <a:srgbClr val="FF0000"/>
                          </a:solidFill>
                          <a:effectLst/>
                          <a:latin typeface="+mn-ea"/>
                          <a:ea typeface="+mn-ea"/>
                        </a:rPr>
                        <a:t>工資</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0" kern="100" dirty="0">
                          <a:solidFill>
                            <a:schemeClr val="tx1"/>
                          </a:solidFill>
                          <a:effectLst/>
                          <a:latin typeface="+mn-ea"/>
                          <a:ea typeface="+mn-ea"/>
                        </a:rPr>
                        <a:t>獎學金</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0" kern="100" dirty="0">
                          <a:solidFill>
                            <a:schemeClr val="tx1"/>
                          </a:solidFill>
                          <a:effectLst/>
                          <a:latin typeface="+mn-ea"/>
                          <a:ea typeface="+mn-ea"/>
                        </a:rPr>
                        <a:t>津貼</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a:txBody>
                    <a:bodyPr/>
                    <a:lstStyle/>
                    <a:p>
                      <a:pPr algn="ctr"/>
                      <a:r>
                        <a:rPr lang="zh-TW" sz="800" b="0" kern="100">
                          <a:solidFill>
                            <a:schemeClr val="bg1">
                              <a:lumMod val="50000"/>
                            </a:schemeClr>
                          </a:solidFill>
                          <a:effectLst/>
                          <a:latin typeface="+mn-ea"/>
                          <a:ea typeface="+mn-ea"/>
                        </a:rPr>
                        <a:t>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僅勞保</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僅校外實習保險</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兩者皆有</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兩者皆無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4157199"/>
                  </a:ext>
                </a:extLst>
              </a:tr>
              <a:tr h="52300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2000" b="1" kern="100" dirty="0">
                          <a:solidFill>
                            <a:srgbClr val="FF0000"/>
                          </a:solidFill>
                          <a:effectLst/>
                          <a:latin typeface="+mn-ea"/>
                          <a:ea typeface="+mn-ea"/>
                        </a:rPr>
                        <a:t>給付類型</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金額</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給付類型</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給付類型</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100">
                          <a:solidFill>
                            <a:schemeClr val="bg1">
                              <a:lumMod val="50000"/>
                            </a:schemeClr>
                          </a:solidFill>
                          <a:effectLst/>
                          <a:latin typeface="+mn-ea"/>
                          <a:ea typeface="+mn-ea"/>
                        </a:rPr>
                        <a:t>人次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999253413"/>
                  </a:ext>
                </a:extLst>
              </a:tr>
              <a:tr h="377184">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highlight>
                            <a:srgbClr val="00FF00"/>
                          </a:highligh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highlight>
                            <a:srgbClr val="00FF00"/>
                          </a:highligh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highlight>
                            <a:srgbClr val="00FF00"/>
                          </a:highligh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1" kern="100" dirty="0">
                          <a:solidFill>
                            <a:srgbClr val="FF0000"/>
                          </a:solidFill>
                          <a:effectLst/>
                          <a:latin typeface="+mn-ea"/>
                          <a:ea typeface="+mn-ea"/>
                        </a:rPr>
                        <a:t>□月薪</a:t>
                      </a:r>
                    </a:p>
                    <a:p>
                      <a:r>
                        <a:rPr lang="zh-TW" sz="2000" b="1" kern="100" dirty="0">
                          <a:solidFill>
                            <a:srgbClr val="FF0000"/>
                          </a:solidFill>
                          <a:effectLst/>
                          <a:latin typeface="+mn-ea"/>
                          <a:ea typeface="+mn-ea"/>
                        </a:rPr>
                        <a:t>□時薪</a:t>
                      </a:r>
                    </a:p>
                    <a:p>
                      <a:r>
                        <a:rPr lang="zh-TW" sz="2000" b="1" kern="100" dirty="0">
                          <a:solidFill>
                            <a:srgbClr val="FF0000"/>
                          </a:solidFill>
                          <a:effectLst/>
                          <a:latin typeface="+mn-ea"/>
                          <a:ea typeface="+mn-ea"/>
                        </a:rPr>
                        <a:t>□其他：</a:t>
                      </a:r>
                      <a:r>
                        <a:rPr lang="en-US" sz="2000" b="1" kern="100" dirty="0">
                          <a:solidFill>
                            <a:srgbClr val="FF0000"/>
                          </a:solidFill>
                          <a:effectLst/>
                          <a:latin typeface="+mn-ea"/>
                          <a:ea typeface="+mn-ea"/>
                        </a:rPr>
                        <a:t>  </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lang="en-US" sz="2000" b="1" kern="100" dirty="0">
                          <a:solidFill>
                            <a:srgbClr val="FF0000"/>
                          </a:solidFill>
                          <a:effectLst/>
                          <a:latin typeface="+mn-ea"/>
                          <a:ea typeface="+mn-ea"/>
                        </a:rPr>
                        <a:t> </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lang="en-US" sz="2000" b="0" kern="100" dirty="0">
                          <a:solidFill>
                            <a:schemeClr val="bg1">
                              <a:lumMod val="50000"/>
                            </a:schemeClr>
                          </a:solidFill>
                          <a:effectLst/>
                          <a:latin typeface="+mn-ea"/>
                          <a:ea typeface="+mn-ea"/>
                        </a:rPr>
                        <a:t> </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latin typeface="+mn-ea"/>
                          <a:ea typeface="+mn-ea"/>
                        </a:rPr>
                        <a:t>□月給</a:t>
                      </a:r>
                    </a:p>
                    <a:p>
                      <a:r>
                        <a:rPr lang="zh-TW" sz="2000" b="0" kern="100" dirty="0">
                          <a:solidFill>
                            <a:schemeClr val="tx1"/>
                          </a:solidFill>
                          <a:effectLst/>
                          <a:latin typeface="+mn-ea"/>
                          <a:ea typeface="+mn-ea"/>
                        </a:rPr>
                        <a:t>□一次性</a:t>
                      </a:r>
                    </a:p>
                    <a:p>
                      <a:r>
                        <a:rPr lang="zh-TW" sz="2000" b="0" kern="100" dirty="0">
                          <a:solidFill>
                            <a:schemeClr val="tx1"/>
                          </a:solidFill>
                          <a:effectLst/>
                          <a:latin typeface="+mn-ea"/>
                          <a:ea typeface="+mn-ea"/>
                        </a:rPr>
                        <a:t>□其他：</a:t>
                      </a: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bg1">
                              <a:lumMod val="50000"/>
                            </a:schemeClr>
                          </a:solidFill>
                          <a:effectLst/>
                          <a:latin typeface="+mn-ea"/>
                          <a:ea typeface="+mn-ea"/>
                        </a:rPr>
                        <a:t> </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latin typeface="+mn-ea"/>
                          <a:ea typeface="+mn-ea"/>
                        </a:rPr>
                        <a:t>□月給</a:t>
                      </a:r>
                    </a:p>
                    <a:p>
                      <a:r>
                        <a:rPr lang="zh-TW" sz="2000" b="0" kern="100" dirty="0">
                          <a:solidFill>
                            <a:schemeClr val="tx1"/>
                          </a:solidFill>
                          <a:effectLst/>
                          <a:latin typeface="+mn-ea"/>
                          <a:ea typeface="+mn-ea"/>
                        </a:rPr>
                        <a:t>□一次性</a:t>
                      </a:r>
                    </a:p>
                    <a:p>
                      <a:r>
                        <a:rPr lang="zh-TW" sz="2000" b="0" kern="100" dirty="0">
                          <a:solidFill>
                            <a:schemeClr val="tx1"/>
                          </a:solidFill>
                          <a:effectLst/>
                          <a:latin typeface="+mn-ea"/>
                          <a:ea typeface="+mn-ea"/>
                        </a:rPr>
                        <a:t>□其他：</a:t>
                      </a: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bg1">
                              <a:lumMod val="50000"/>
                            </a:schemeClr>
                          </a:solidFill>
                          <a:effectLst/>
                          <a:latin typeface="+mn-ea"/>
                          <a:ea typeface="+mn-ea"/>
                        </a:rPr>
                        <a:t> </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96472"/>
                  </a:ext>
                </a:extLst>
              </a:tr>
            </a:tbl>
          </a:graphicData>
        </a:graphic>
      </p:graphicFrame>
    </p:spTree>
    <p:extLst>
      <p:ext uri="{BB962C8B-B14F-4D97-AF65-F5344CB8AC3E}">
        <p14:creationId xmlns:p14="http://schemas.microsoft.com/office/powerpoint/2010/main" val="4290692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4-7-4</a:t>
            </a:r>
            <a:r>
              <a:rPr lang="zh-TW" altLang="en-US" dirty="0"/>
              <a:t>實習機構及實習條件表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12</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3516788"/>
            <a:ext cx="11847513" cy="3341211"/>
          </a:xfrm>
          <a:prstGeom prst="rect">
            <a:avLst/>
          </a:prstGeom>
        </p:spPr>
        <p:txBody>
          <a:bodyPr vert="horz" lIns="91440" tIns="45720" rIns="91440" bIns="45720" rtlCol="0">
            <a:normAutofit fontScale="700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新增欄位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給付類型、金額</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獎學金</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給付類型</a:t>
            </a:r>
            <a:r>
              <a:rPr lang="zh-TW" altLang="en-US" kern="100" dirty="0">
                <a:latin typeface="微軟正黑體" panose="020B0604030504040204" pitchFamily="34" charset="-120"/>
              </a:rPr>
              <a:t>：分為</a:t>
            </a:r>
            <a:r>
              <a:rPr lang="zh-TW" altLang="en-US" b="1" kern="100" dirty="0">
                <a:solidFill>
                  <a:srgbClr val="FF0000"/>
                </a:solidFill>
                <a:latin typeface="微軟正黑體" panose="020B0604030504040204" pitchFamily="34" charset="-120"/>
              </a:rPr>
              <a:t>「月給」、「一次性」及「其他」</a:t>
            </a:r>
            <a:r>
              <a:rPr lang="zh-TW" altLang="en-US" kern="100" dirty="0">
                <a:latin typeface="微軟正黑體" panose="020B0604030504040204" pitchFamily="34" charset="-120"/>
              </a:rPr>
              <a:t>三種，請</a:t>
            </a:r>
            <a:r>
              <a:rPr lang="zh-TW" altLang="en-US" b="1" kern="100" dirty="0">
                <a:solidFill>
                  <a:srgbClr val="FF0000"/>
                </a:solidFill>
                <a:latin typeface="微軟正黑體" panose="020B0604030504040204" pitchFamily="34" charset="-120"/>
              </a:rPr>
              <a:t>依照實習合約實際議定給付週期</a:t>
            </a:r>
            <a:r>
              <a:rPr lang="zh-TW" altLang="en-US" kern="100" dirty="0">
                <a:latin typeface="微軟正黑體" panose="020B0604030504040204" pitchFamily="34" charset="-120"/>
              </a:rPr>
              <a:t>進行填寫。若填寫「其他」請具體說明給付方式為何（</a:t>
            </a:r>
            <a:r>
              <a:rPr lang="en-US" altLang="zh-TW" kern="100" dirty="0">
                <a:latin typeface="微軟正黑體" panose="020B0604030504040204" pitchFamily="34" charset="-120"/>
              </a:rPr>
              <a:t>20</a:t>
            </a:r>
            <a:r>
              <a:rPr lang="zh-TW" altLang="en-US" kern="100" dirty="0">
                <a:latin typeface="微軟正黑體" panose="020B0604030504040204" pitchFamily="34" charset="-120"/>
              </a:rPr>
              <a:t>字內）。例如該機構和學校於實習合約中議定，凡實習成績及格者，每學期固定給付一定金額之獎學金。故該欄請填寫：每學期。</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金額</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元）：請填寫於</a:t>
            </a:r>
            <a:r>
              <a:rPr lang="zh-TW" altLang="en-US" b="1" kern="100" dirty="0">
                <a:solidFill>
                  <a:srgbClr val="FF0000"/>
                </a:solidFill>
                <a:latin typeface="微軟正黑體" panose="020B0604030504040204" pitchFamily="34" charset="-120"/>
              </a:rPr>
              <a:t>實習合約中載明金額</a:t>
            </a:r>
            <a:r>
              <a:rPr lang="zh-TW" altLang="en-US" kern="100" dirty="0">
                <a:latin typeface="微軟正黑體" panose="020B0604030504040204" pitchFamily="34" charset="-120"/>
              </a:rPr>
              <a:t>。若實習合約以外幣計者，請</a:t>
            </a:r>
            <a:r>
              <a:rPr lang="zh-TW" altLang="en-US" b="1" kern="100" dirty="0">
                <a:solidFill>
                  <a:srgbClr val="FF0000"/>
                </a:solidFill>
                <a:latin typeface="微軟正黑體" panose="020B0604030504040204" pitchFamily="34" charset="-120"/>
              </a:rPr>
              <a:t>依</a:t>
            </a:r>
            <a:r>
              <a:rPr lang="zh-TW" altLang="en-US" b="1" kern="100" dirty="0">
                <a:solidFill>
                  <a:srgbClr val="FF0000"/>
                </a:solidFill>
                <a:highlight>
                  <a:srgbClr val="FFFF00"/>
                </a:highlight>
                <a:latin typeface="微軟正黑體" panose="020B0604030504040204" pitchFamily="34" charset="-120"/>
              </a:rPr>
              <a:t>合約生效首日</a:t>
            </a:r>
            <a:r>
              <a:rPr lang="zh-TW" altLang="en-US" b="1" kern="100" dirty="0">
                <a:solidFill>
                  <a:srgbClr val="FF0000"/>
                </a:solidFill>
                <a:latin typeface="微軟正黑體" panose="020B0604030504040204" pitchFamily="34" charset="-120"/>
              </a:rPr>
              <a:t>當時的匯率換算為新臺幣</a:t>
            </a:r>
            <a:r>
              <a:rPr lang="zh-TW" altLang="en-US" kern="100" dirty="0">
                <a:latin typeface="微軟正黑體" panose="020B0604030504040204" pitchFamily="34" charset="-120"/>
              </a:rPr>
              <a:t>填寫。若屬「按月」給付，請填寫每月給付金額。若屬</a:t>
            </a:r>
            <a:r>
              <a:rPr lang="zh-TW" altLang="en-US" b="1" kern="100" dirty="0">
                <a:solidFill>
                  <a:srgbClr val="FF0000"/>
                </a:solidFill>
                <a:latin typeface="微軟正黑體" panose="020B0604030504040204" pitchFamily="34" charset="-120"/>
              </a:rPr>
              <a:t>「一次性」給付</a:t>
            </a:r>
            <a:r>
              <a:rPr lang="zh-TW" altLang="en-US" kern="100" dirty="0">
                <a:latin typeface="微軟正黑體" panose="020B0604030504040204" pitchFamily="34" charset="-120"/>
              </a:rPr>
              <a:t>，請填寫合約議定之</a:t>
            </a:r>
            <a:r>
              <a:rPr lang="zh-TW" altLang="en-US" b="1" kern="100" dirty="0">
                <a:solidFill>
                  <a:srgbClr val="FF0000"/>
                </a:solidFill>
                <a:latin typeface="微軟正黑體" panose="020B0604030504040204" pitchFamily="34" charset="-120"/>
              </a:rPr>
              <a:t>獎學金總額除上實習月份</a:t>
            </a:r>
            <a:r>
              <a:rPr lang="zh-TW" altLang="en-US" kern="100" dirty="0">
                <a:latin typeface="微軟正黑體" panose="020B0604030504040204" pitchFamily="34" charset="-120"/>
              </a:rPr>
              <a:t>。若屬</a:t>
            </a:r>
            <a:r>
              <a:rPr lang="zh-TW" altLang="en-US" b="1" kern="100" dirty="0">
                <a:solidFill>
                  <a:srgbClr val="FF0000"/>
                </a:solidFill>
                <a:latin typeface="微軟正黑體" panose="020B0604030504040204" pitchFamily="34" charset="-120"/>
              </a:rPr>
              <a:t>「其他」</a:t>
            </a:r>
            <a:r>
              <a:rPr lang="zh-TW" altLang="en-US" kern="100" dirty="0">
                <a:latin typeface="微軟正黑體" panose="020B0604030504040204" pitchFamily="34" charset="-120"/>
              </a:rPr>
              <a:t>給付，請填寫合約中各給付週期所議定金額，並</a:t>
            </a:r>
            <a:r>
              <a:rPr lang="zh-TW" altLang="en-US" b="1" kern="100" dirty="0">
                <a:solidFill>
                  <a:srgbClr val="FF0000"/>
                </a:solidFill>
                <a:latin typeface="微軟正黑體" panose="020B0604030504040204" pitchFamily="34" charset="-120"/>
              </a:rPr>
              <a:t>換算為每月給付的金額</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457166" lvl="1" indent="0">
              <a:lnSpc>
                <a:spcPct val="120000"/>
              </a:lnSpc>
              <a:spcBef>
                <a:spcPts val="600"/>
              </a:spcBef>
              <a:buNone/>
              <a:defRPr/>
            </a:pPr>
            <a:r>
              <a:rPr lang="zh-TW" altLang="en-US" kern="100" dirty="0">
                <a:latin typeface="微軟正黑體" panose="020B0604030504040204" pitchFamily="34" charset="-120"/>
              </a:rPr>
              <a:t>例：學生至</a:t>
            </a:r>
            <a:r>
              <a:rPr lang="en-US" altLang="zh-TW" kern="100" dirty="0">
                <a:latin typeface="微軟正黑體" panose="020B0604030504040204" pitchFamily="34" charset="-120"/>
              </a:rPr>
              <a:t>C</a:t>
            </a:r>
            <a:r>
              <a:rPr lang="zh-TW" altLang="en-US" kern="100" dirty="0">
                <a:latin typeface="微軟正黑體" panose="020B0604030504040204" pitchFamily="34" charset="-120"/>
              </a:rPr>
              <a:t>機構實習一年，學校與</a:t>
            </a:r>
            <a:r>
              <a:rPr lang="en-US" altLang="zh-TW" kern="100" dirty="0">
                <a:latin typeface="微軟正黑體" panose="020B0604030504040204" pitchFamily="34" charset="-120"/>
              </a:rPr>
              <a:t>C</a:t>
            </a:r>
            <a:r>
              <a:rPr lang="zh-TW" altLang="en-US" kern="100" dirty="0">
                <a:latin typeface="微軟正黑體" panose="020B0604030504040204" pitchFamily="34" charset="-120"/>
              </a:rPr>
              <a:t>機構於實習合約中議定，若該學期實習成績及格者，</a:t>
            </a:r>
            <a:r>
              <a:rPr lang="zh-TW" altLang="en-US" b="1" kern="100" dirty="0">
                <a:solidFill>
                  <a:srgbClr val="FF0000"/>
                </a:solidFill>
                <a:latin typeface="微軟正黑體" panose="020B0604030504040204" pitchFamily="34" charset="-120"/>
              </a:rPr>
              <a:t>每學期</a:t>
            </a:r>
            <a:r>
              <a:rPr lang="zh-TW" altLang="en-US" kern="100" dirty="0">
                <a:latin typeface="微軟正黑體" panose="020B0604030504040204" pitchFamily="34" charset="-120"/>
              </a:rPr>
              <a:t>給付</a:t>
            </a:r>
            <a:r>
              <a:rPr lang="en-US" altLang="zh-TW" kern="100" dirty="0">
                <a:latin typeface="微軟正黑體" panose="020B0604030504040204" pitchFamily="34" charset="-120"/>
              </a:rPr>
              <a:t>12,000</a:t>
            </a:r>
            <a:r>
              <a:rPr lang="zh-TW" altLang="en-US" kern="100" dirty="0">
                <a:latin typeface="微軟正黑體" panose="020B0604030504040204" pitchFamily="34" charset="-120"/>
              </a:rPr>
              <a:t>元獎學金。該欄請填寫</a:t>
            </a:r>
            <a:r>
              <a:rPr lang="en-US" altLang="zh-TW" b="1" kern="100" dirty="0">
                <a:solidFill>
                  <a:srgbClr val="FF0000"/>
                </a:solidFill>
                <a:latin typeface="微軟正黑體" panose="020B0604030504040204" pitchFamily="34" charset="-120"/>
              </a:rPr>
              <a:t>2,000</a:t>
            </a:r>
            <a:r>
              <a:rPr lang="zh-TW" altLang="en-US" b="1" kern="100" dirty="0">
                <a:solidFill>
                  <a:srgbClr val="FF0000"/>
                </a:solidFill>
                <a:latin typeface="微軟正黑體" panose="020B0604030504040204" pitchFamily="34" charset="-120"/>
              </a:rPr>
              <a:t>元</a:t>
            </a:r>
            <a:r>
              <a:rPr lang="en-US" altLang="zh-TW" kern="100" dirty="0">
                <a:latin typeface="微軟正黑體" panose="020B0604030504040204" pitchFamily="34" charset="-120"/>
              </a:rPr>
              <a:t>(12,000</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學期</a:t>
            </a:r>
            <a:r>
              <a:rPr lang="en-US" altLang="zh-TW" kern="100" dirty="0">
                <a:latin typeface="微軟正黑體" panose="020B0604030504040204" pitchFamily="34" charset="-120"/>
              </a:rPr>
              <a:t>×2</a:t>
            </a:r>
            <a:r>
              <a:rPr lang="zh-TW" altLang="en-US" kern="100" dirty="0">
                <a:latin typeface="微軟正黑體" panose="020B0604030504040204" pitchFamily="34" charset="-120"/>
              </a:rPr>
              <a:t>學期</a:t>
            </a:r>
            <a:r>
              <a:rPr lang="en-US" altLang="zh-TW" kern="100" dirty="0">
                <a:latin typeface="微軟正黑體" panose="020B0604030504040204" pitchFamily="34" charset="-120"/>
              </a:rPr>
              <a:t>÷12</a:t>
            </a:r>
            <a:r>
              <a:rPr lang="zh-TW" altLang="en-US" kern="100" dirty="0">
                <a:latin typeface="微軟正黑體" panose="020B0604030504040204" pitchFamily="34" charset="-120"/>
              </a:rPr>
              <a:t>個月</a:t>
            </a:r>
            <a:r>
              <a:rPr lang="en-US" altLang="zh-TW" kern="100" dirty="0">
                <a:latin typeface="微軟正黑體" panose="020B0604030504040204" pitchFamily="34" charset="-120"/>
              </a:rPr>
              <a:t>=2,000</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9" name="內容版面配置區 8">
            <a:extLst>
              <a:ext uri="{FF2B5EF4-FFF2-40B4-BE49-F238E27FC236}">
                <a16:creationId xmlns:a16="http://schemas.microsoft.com/office/drawing/2014/main" id="{674C9FD5-5C98-43F2-86D3-FE0BFF9DF0DA}"/>
              </a:ext>
            </a:extLst>
          </p:cNvPr>
          <p:cNvGraphicFramePr>
            <a:graphicFrameLocks noGrp="1"/>
          </p:cNvGraphicFramePr>
          <p:nvPr>
            <p:ph sz="quarter" idx="13"/>
            <p:extLst>
              <p:ext uri="{D42A27DB-BD31-4B8C-83A1-F6EECF244321}">
                <p14:modId xmlns:p14="http://schemas.microsoft.com/office/powerpoint/2010/main" val="83997385"/>
              </p:ext>
            </p:extLst>
          </p:nvPr>
        </p:nvGraphicFramePr>
        <p:xfrm>
          <a:off x="161925" y="914400"/>
          <a:ext cx="11847203" cy="2431473"/>
        </p:xfrm>
        <a:graphic>
          <a:graphicData uri="http://schemas.openxmlformats.org/drawingml/2006/table">
            <a:tbl>
              <a:tblPr firstRow="1" firstCol="1" bandRow="1">
                <a:tableStyleId>{5C22544A-7EE6-4342-B048-85BDC9FD1C3A}</a:tableStyleId>
              </a:tblPr>
              <a:tblGrid>
                <a:gridCol w="288519">
                  <a:extLst>
                    <a:ext uri="{9D8B030D-6E8A-4147-A177-3AD203B41FA5}">
                      <a16:colId xmlns:a16="http://schemas.microsoft.com/office/drawing/2014/main" val="186412649"/>
                    </a:ext>
                  </a:extLst>
                </a:gridCol>
                <a:gridCol w="288519">
                  <a:extLst>
                    <a:ext uri="{9D8B030D-6E8A-4147-A177-3AD203B41FA5}">
                      <a16:colId xmlns:a16="http://schemas.microsoft.com/office/drawing/2014/main" val="4272678048"/>
                    </a:ext>
                  </a:extLst>
                </a:gridCol>
                <a:gridCol w="288519">
                  <a:extLst>
                    <a:ext uri="{9D8B030D-6E8A-4147-A177-3AD203B41FA5}">
                      <a16:colId xmlns:a16="http://schemas.microsoft.com/office/drawing/2014/main" val="1369772259"/>
                    </a:ext>
                  </a:extLst>
                </a:gridCol>
                <a:gridCol w="288519">
                  <a:extLst>
                    <a:ext uri="{9D8B030D-6E8A-4147-A177-3AD203B41FA5}">
                      <a16:colId xmlns:a16="http://schemas.microsoft.com/office/drawing/2014/main" val="3026999408"/>
                    </a:ext>
                  </a:extLst>
                </a:gridCol>
                <a:gridCol w="301264">
                  <a:extLst>
                    <a:ext uri="{9D8B030D-6E8A-4147-A177-3AD203B41FA5}">
                      <a16:colId xmlns:a16="http://schemas.microsoft.com/office/drawing/2014/main" val="2839649411"/>
                    </a:ext>
                  </a:extLst>
                </a:gridCol>
                <a:gridCol w="301264">
                  <a:extLst>
                    <a:ext uri="{9D8B030D-6E8A-4147-A177-3AD203B41FA5}">
                      <a16:colId xmlns:a16="http://schemas.microsoft.com/office/drawing/2014/main" val="1258007091"/>
                    </a:ext>
                  </a:extLst>
                </a:gridCol>
                <a:gridCol w="301264">
                  <a:extLst>
                    <a:ext uri="{9D8B030D-6E8A-4147-A177-3AD203B41FA5}">
                      <a16:colId xmlns:a16="http://schemas.microsoft.com/office/drawing/2014/main" val="921642935"/>
                    </a:ext>
                  </a:extLst>
                </a:gridCol>
                <a:gridCol w="284561">
                  <a:extLst>
                    <a:ext uri="{9D8B030D-6E8A-4147-A177-3AD203B41FA5}">
                      <a16:colId xmlns:a16="http://schemas.microsoft.com/office/drawing/2014/main" val="2252405567"/>
                    </a:ext>
                  </a:extLst>
                </a:gridCol>
                <a:gridCol w="284561">
                  <a:extLst>
                    <a:ext uri="{9D8B030D-6E8A-4147-A177-3AD203B41FA5}">
                      <a16:colId xmlns:a16="http://schemas.microsoft.com/office/drawing/2014/main" val="2130756164"/>
                    </a:ext>
                  </a:extLst>
                </a:gridCol>
                <a:gridCol w="1221976">
                  <a:extLst>
                    <a:ext uri="{9D8B030D-6E8A-4147-A177-3AD203B41FA5}">
                      <a16:colId xmlns:a16="http://schemas.microsoft.com/office/drawing/2014/main" val="3359571384"/>
                    </a:ext>
                  </a:extLst>
                </a:gridCol>
                <a:gridCol w="725791">
                  <a:extLst>
                    <a:ext uri="{9D8B030D-6E8A-4147-A177-3AD203B41FA5}">
                      <a16:colId xmlns:a16="http://schemas.microsoft.com/office/drawing/2014/main" val="4192876539"/>
                    </a:ext>
                  </a:extLst>
                </a:gridCol>
                <a:gridCol w="725791">
                  <a:extLst>
                    <a:ext uri="{9D8B030D-6E8A-4147-A177-3AD203B41FA5}">
                      <a16:colId xmlns:a16="http://schemas.microsoft.com/office/drawing/2014/main" val="2216514881"/>
                    </a:ext>
                  </a:extLst>
                </a:gridCol>
                <a:gridCol w="1291618">
                  <a:extLst>
                    <a:ext uri="{9D8B030D-6E8A-4147-A177-3AD203B41FA5}">
                      <a16:colId xmlns:a16="http://schemas.microsoft.com/office/drawing/2014/main" val="307465057"/>
                    </a:ext>
                  </a:extLst>
                </a:gridCol>
                <a:gridCol w="690971">
                  <a:extLst>
                    <a:ext uri="{9D8B030D-6E8A-4147-A177-3AD203B41FA5}">
                      <a16:colId xmlns:a16="http://schemas.microsoft.com/office/drawing/2014/main" val="172770591"/>
                    </a:ext>
                  </a:extLst>
                </a:gridCol>
                <a:gridCol w="690971">
                  <a:extLst>
                    <a:ext uri="{9D8B030D-6E8A-4147-A177-3AD203B41FA5}">
                      <a16:colId xmlns:a16="http://schemas.microsoft.com/office/drawing/2014/main" val="1512783132"/>
                    </a:ext>
                  </a:extLst>
                </a:gridCol>
                <a:gridCol w="1257349">
                  <a:extLst>
                    <a:ext uri="{9D8B030D-6E8A-4147-A177-3AD203B41FA5}">
                      <a16:colId xmlns:a16="http://schemas.microsoft.com/office/drawing/2014/main" val="615290326"/>
                    </a:ext>
                  </a:extLst>
                </a:gridCol>
                <a:gridCol w="708105">
                  <a:extLst>
                    <a:ext uri="{9D8B030D-6E8A-4147-A177-3AD203B41FA5}">
                      <a16:colId xmlns:a16="http://schemas.microsoft.com/office/drawing/2014/main" val="710584339"/>
                    </a:ext>
                  </a:extLst>
                </a:gridCol>
                <a:gridCol w="708105">
                  <a:extLst>
                    <a:ext uri="{9D8B030D-6E8A-4147-A177-3AD203B41FA5}">
                      <a16:colId xmlns:a16="http://schemas.microsoft.com/office/drawing/2014/main" val="1939269533"/>
                    </a:ext>
                  </a:extLst>
                </a:gridCol>
                <a:gridCol w="277508">
                  <a:extLst>
                    <a:ext uri="{9D8B030D-6E8A-4147-A177-3AD203B41FA5}">
                      <a16:colId xmlns:a16="http://schemas.microsoft.com/office/drawing/2014/main" val="232626027"/>
                    </a:ext>
                  </a:extLst>
                </a:gridCol>
                <a:gridCol w="230507">
                  <a:extLst>
                    <a:ext uri="{9D8B030D-6E8A-4147-A177-3AD203B41FA5}">
                      <a16:colId xmlns:a16="http://schemas.microsoft.com/office/drawing/2014/main" val="3618926963"/>
                    </a:ext>
                  </a:extLst>
                </a:gridCol>
                <a:gridCol w="230507">
                  <a:extLst>
                    <a:ext uri="{9D8B030D-6E8A-4147-A177-3AD203B41FA5}">
                      <a16:colId xmlns:a16="http://schemas.microsoft.com/office/drawing/2014/main" val="4044376054"/>
                    </a:ext>
                  </a:extLst>
                </a:gridCol>
                <a:gridCol w="230507">
                  <a:extLst>
                    <a:ext uri="{9D8B030D-6E8A-4147-A177-3AD203B41FA5}">
                      <a16:colId xmlns:a16="http://schemas.microsoft.com/office/drawing/2014/main" val="1501763037"/>
                    </a:ext>
                  </a:extLst>
                </a:gridCol>
                <a:gridCol w="230507">
                  <a:extLst>
                    <a:ext uri="{9D8B030D-6E8A-4147-A177-3AD203B41FA5}">
                      <a16:colId xmlns:a16="http://schemas.microsoft.com/office/drawing/2014/main" val="3972768083"/>
                    </a:ext>
                  </a:extLst>
                </a:gridCol>
              </a:tblGrid>
              <a:tr h="384464">
                <a:tc rowSpan="4">
                  <a:txBody>
                    <a:bodyPr/>
                    <a:lstStyle/>
                    <a:p>
                      <a:pPr marL="71755" marR="71755" algn="ctr">
                        <a:spcAft>
                          <a:spcPts val="0"/>
                        </a:spcAft>
                      </a:pPr>
                      <a:r>
                        <a:rPr lang="zh-TW" sz="800" b="0" kern="100" dirty="0">
                          <a:solidFill>
                            <a:schemeClr val="bg1">
                              <a:lumMod val="50000"/>
                            </a:schemeClr>
                          </a:solidFill>
                          <a:effectLst/>
                          <a:latin typeface="+mn-ea"/>
                          <a:ea typeface="+mn-ea"/>
                        </a:rPr>
                        <a:t>學年度</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系所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學制</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國別</a:t>
                      </a:r>
                      <a:r>
                        <a:rPr lang="en-US" sz="800" b="0" kern="100" dirty="0">
                          <a:solidFill>
                            <a:schemeClr val="bg1">
                              <a:lumMod val="50000"/>
                            </a:schemeClr>
                          </a:solidFill>
                          <a:effectLst/>
                          <a:latin typeface="+mn-ea"/>
                          <a:ea typeface="+mn-ea"/>
                        </a:rPr>
                        <a:t>/</a:t>
                      </a:r>
                      <a:r>
                        <a:rPr lang="zh-TW" sz="800" b="0" kern="100" dirty="0">
                          <a:solidFill>
                            <a:schemeClr val="bg1">
                              <a:lumMod val="50000"/>
                            </a:schemeClr>
                          </a:solidFill>
                          <a:effectLst/>
                          <a:latin typeface="+mn-ea"/>
                          <a:ea typeface="+mn-ea"/>
                        </a:rPr>
                        <a:t>地區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zh-TW" sz="800" b="0" kern="100" dirty="0">
                          <a:solidFill>
                            <a:schemeClr val="bg1">
                              <a:lumMod val="50000"/>
                            </a:schemeClr>
                          </a:solidFill>
                          <a:effectLst/>
                          <a:latin typeface="+mn-ea"/>
                          <a:ea typeface="+mn-ea"/>
                        </a:rPr>
                        <a:t>實習機構資訊</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2">
                  <a:txBody>
                    <a:bodyPr/>
                    <a:lstStyle/>
                    <a:p>
                      <a:pPr algn="ctr"/>
                      <a:r>
                        <a:rPr lang="zh-TW" sz="800" b="0" kern="100">
                          <a:solidFill>
                            <a:schemeClr val="bg1">
                              <a:lumMod val="50000"/>
                            </a:schemeClr>
                          </a:solidFill>
                          <a:effectLst/>
                          <a:latin typeface="+mn-ea"/>
                          <a:ea typeface="+mn-ea"/>
                        </a:rPr>
                        <a:t>學生實際</a:t>
                      </a:r>
                    </a:p>
                    <a:p>
                      <a:pPr algn="ctr"/>
                      <a:r>
                        <a:rPr lang="zh-TW" sz="800" b="0" kern="100">
                          <a:solidFill>
                            <a:schemeClr val="bg1">
                              <a:lumMod val="50000"/>
                            </a:schemeClr>
                          </a:solidFill>
                          <a:effectLst/>
                          <a:latin typeface="+mn-ea"/>
                          <a:ea typeface="+mn-ea"/>
                        </a:rPr>
                        <a:t>實習地址</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14">
                  <a:txBody>
                    <a:bodyPr/>
                    <a:lstStyle/>
                    <a:p>
                      <a:pPr algn="ctr"/>
                      <a:r>
                        <a:rPr lang="zh-TW" sz="800" b="0" kern="100">
                          <a:solidFill>
                            <a:schemeClr val="bg1">
                              <a:lumMod val="50000"/>
                            </a:schemeClr>
                          </a:solidFill>
                          <a:effectLst/>
                          <a:latin typeface="+mn-ea"/>
                          <a:ea typeface="+mn-ea"/>
                        </a:rPr>
                        <a:t>學生實習權益人次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23859676"/>
                  </a:ext>
                </a:extLst>
              </a:tr>
              <a:tr h="17746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行業別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機構名稱</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統一編號</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縣市別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地址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0">
                  <a:txBody>
                    <a:bodyPr/>
                    <a:lstStyle/>
                    <a:p>
                      <a:pPr algn="ctr"/>
                      <a:r>
                        <a:rPr lang="zh-TW" sz="2000" b="0" kern="100" dirty="0">
                          <a:solidFill>
                            <a:schemeClr val="tx1"/>
                          </a:solidFill>
                          <a:effectLst/>
                          <a:latin typeface="+mn-ea"/>
                          <a:ea typeface="+mn-ea"/>
                        </a:rPr>
                        <a:t>實習待遇</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800" b="0" kern="100">
                          <a:solidFill>
                            <a:schemeClr val="bg1">
                              <a:lumMod val="50000"/>
                            </a:schemeClr>
                          </a:solidFill>
                          <a:effectLst/>
                          <a:latin typeface="+mn-ea"/>
                          <a:ea typeface="+mn-ea"/>
                        </a:rPr>
                        <a:t>投保情形</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587849385"/>
                  </a:ext>
                </a:extLst>
              </a:tr>
              <a:tr h="23574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3">
                  <a:txBody>
                    <a:bodyPr/>
                    <a:lstStyle/>
                    <a:p>
                      <a:pPr algn="ctr"/>
                      <a:r>
                        <a:rPr lang="zh-TW" sz="2000" b="0" kern="100" dirty="0">
                          <a:solidFill>
                            <a:schemeClr val="tx1"/>
                          </a:solidFill>
                          <a:effectLst/>
                          <a:latin typeface="+mn-ea"/>
                          <a:ea typeface="+mn-ea"/>
                        </a:rPr>
                        <a:t>工資</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1" kern="100" dirty="0">
                          <a:solidFill>
                            <a:srgbClr val="FF0000"/>
                          </a:solidFill>
                          <a:effectLst/>
                          <a:latin typeface="+mn-ea"/>
                          <a:ea typeface="+mn-ea"/>
                        </a:rPr>
                        <a:t>獎學金</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0" kern="100" dirty="0">
                          <a:solidFill>
                            <a:schemeClr val="tx1"/>
                          </a:solidFill>
                          <a:effectLst/>
                          <a:latin typeface="+mn-ea"/>
                          <a:ea typeface="+mn-ea"/>
                        </a:rPr>
                        <a:t>津貼</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a:txBody>
                    <a:bodyPr/>
                    <a:lstStyle/>
                    <a:p>
                      <a:pPr algn="ctr"/>
                      <a:r>
                        <a:rPr lang="zh-TW" sz="800" b="0" kern="100">
                          <a:solidFill>
                            <a:schemeClr val="bg1">
                              <a:lumMod val="50000"/>
                            </a:schemeClr>
                          </a:solidFill>
                          <a:effectLst/>
                          <a:latin typeface="+mn-ea"/>
                          <a:ea typeface="+mn-ea"/>
                        </a:rPr>
                        <a:t>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僅勞保</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僅校外實習保險</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兩者皆有</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兩者皆無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4157199"/>
                  </a:ext>
                </a:extLst>
              </a:tr>
              <a:tr h="52300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2000" b="0" kern="100" dirty="0">
                          <a:solidFill>
                            <a:schemeClr val="tx1"/>
                          </a:solidFill>
                          <a:effectLst/>
                          <a:latin typeface="+mn-ea"/>
                          <a:ea typeface="+mn-ea"/>
                        </a:rPr>
                        <a:t>給付類型</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1" kern="100" dirty="0">
                          <a:solidFill>
                            <a:srgbClr val="FF0000"/>
                          </a:solidFill>
                          <a:effectLst/>
                          <a:latin typeface="+mn-ea"/>
                          <a:ea typeface="+mn-ea"/>
                        </a:rPr>
                        <a:t>給付類型</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金額</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algn="ctr" defTabSz="914332" rtl="0" eaLnBrk="1" latinLnBrk="0" hangingPunct="1"/>
                      <a:r>
                        <a:rPr lang="zh-TW" altLang="en-US" sz="2000" b="0" kern="100" dirty="0">
                          <a:solidFill>
                            <a:schemeClr val="bg1">
                              <a:lumMod val="50000"/>
                            </a:schemeClr>
                          </a:solidFill>
                          <a:effectLst/>
                          <a:latin typeface="+mn-ea"/>
                          <a:ea typeface="+mn-ea"/>
                          <a:cs typeface="+mn-cs"/>
                        </a:rPr>
                        <a:t>人次</a:t>
                      </a: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給付類型</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332" rtl="0" eaLnBrk="1" latinLnBrk="0" hangingPunct="1"/>
                      <a:r>
                        <a:rPr lang="zh-TW" altLang="en-US" sz="2000" b="0" kern="100" dirty="0">
                          <a:solidFill>
                            <a:schemeClr val="bg1">
                              <a:lumMod val="50000"/>
                            </a:schemeClr>
                          </a:solidFill>
                          <a:effectLst/>
                          <a:latin typeface="+mn-ea"/>
                          <a:ea typeface="+mn-ea"/>
                          <a:cs typeface="+mn-cs"/>
                        </a:rPr>
                        <a:t>人次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100">
                          <a:solidFill>
                            <a:schemeClr val="bg1">
                              <a:lumMod val="50000"/>
                            </a:schemeClr>
                          </a:solidFill>
                          <a:effectLst/>
                          <a:latin typeface="+mn-ea"/>
                          <a:ea typeface="+mn-ea"/>
                        </a:rPr>
                        <a:t>人次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999253413"/>
                  </a:ext>
                </a:extLst>
              </a:tr>
              <a:tr h="377184">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highlight>
                            <a:srgbClr val="00FF00"/>
                          </a:highligh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highlight>
                            <a:srgbClr val="00FF00"/>
                          </a:highligh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highlight>
                            <a:srgbClr val="00FF00"/>
                          </a:highligh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latin typeface="+mn-ea"/>
                          <a:ea typeface="+mn-ea"/>
                        </a:rPr>
                        <a:t>□月薪</a:t>
                      </a:r>
                    </a:p>
                    <a:p>
                      <a:r>
                        <a:rPr lang="zh-TW" sz="2000" b="0" kern="100" dirty="0">
                          <a:solidFill>
                            <a:schemeClr val="tx1"/>
                          </a:solidFill>
                          <a:effectLst/>
                          <a:latin typeface="+mn-ea"/>
                          <a:ea typeface="+mn-ea"/>
                        </a:rPr>
                        <a:t>□時薪</a:t>
                      </a:r>
                    </a:p>
                    <a:p>
                      <a:r>
                        <a:rPr lang="zh-TW" sz="2000" b="0" kern="100" dirty="0">
                          <a:solidFill>
                            <a:schemeClr val="tx1"/>
                          </a:solidFill>
                          <a:effectLst/>
                          <a:latin typeface="+mn-ea"/>
                          <a:ea typeface="+mn-ea"/>
                        </a:rPr>
                        <a:t>□其他：</a:t>
                      </a: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1" kern="100" dirty="0">
                          <a:solidFill>
                            <a:srgbClr val="FF0000"/>
                          </a:solidFill>
                          <a:effectLst/>
                          <a:latin typeface="+mn-ea"/>
                          <a:ea typeface="+mn-ea"/>
                        </a:rPr>
                        <a:t>□月給</a:t>
                      </a:r>
                    </a:p>
                    <a:p>
                      <a:r>
                        <a:rPr lang="zh-TW" sz="2000" b="1" kern="100" dirty="0">
                          <a:solidFill>
                            <a:srgbClr val="FF0000"/>
                          </a:solidFill>
                          <a:effectLst/>
                          <a:latin typeface="+mn-ea"/>
                          <a:ea typeface="+mn-ea"/>
                        </a:rPr>
                        <a:t>□一次性</a:t>
                      </a:r>
                    </a:p>
                    <a:p>
                      <a:r>
                        <a:rPr lang="zh-TW" sz="2000" b="1" kern="100" dirty="0">
                          <a:solidFill>
                            <a:srgbClr val="FF0000"/>
                          </a:solidFill>
                          <a:effectLst/>
                          <a:latin typeface="+mn-ea"/>
                          <a:ea typeface="+mn-ea"/>
                        </a:rPr>
                        <a:t>□其他：</a:t>
                      </a:r>
                      <a:r>
                        <a:rPr lang="en-US" sz="2000" b="1" kern="100" dirty="0">
                          <a:solidFill>
                            <a:srgbClr val="FF0000"/>
                          </a:solidFill>
                          <a:effectLst/>
                          <a:latin typeface="+mn-ea"/>
                          <a:ea typeface="+mn-ea"/>
                        </a:rPr>
                        <a:t>  </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lang="en-US" sz="2000" b="1" kern="100" dirty="0">
                          <a:solidFill>
                            <a:srgbClr val="FF0000"/>
                          </a:solidFill>
                          <a:effectLst/>
                          <a:latin typeface="+mn-ea"/>
                          <a:ea typeface="+mn-ea"/>
                        </a:rPr>
                        <a:t> </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latin typeface="+mn-ea"/>
                          <a:ea typeface="+mn-ea"/>
                        </a:rPr>
                        <a:t>□月給</a:t>
                      </a:r>
                    </a:p>
                    <a:p>
                      <a:r>
                        <a:rPr lang="zh-TW" sz="2000" b="0" kern="100" dirty="0">
                          <a:solidFill>
                            <a:schemeClr val="tx1"/>
                          </a:solidFill>
                          <a:effectLst/>
                          <a:latin typeface="+mn-ea"/>
                          <a:ea typeface="+mn-ea"/>
                        </a:rPr>
                        <a:t>□一次性</a:t>
                      </a:r>
                    </a:p>
                    <a:p>
                      <a:r>
                        <a:rPr lang="zh-TW" sz="2000" b="0" kern="100" dirty="0">
                          <a:solidFill>
                            <a:schemeClr val="tx1"/>
                          </a:solidFill>
                          <a:effectLst/>
                          <a:latin typeface="+mn-ea"/>
                          <a:ea typeface="+mn-ea"/>
                        </a:rPr>
                        <a:t>□其他：</a:t>
                      </a: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96472"/>
                  </a:ext>
                </a:extLst>
              </a:tr>
            </a:tbl>
          </a:graphicData>
        </a:graphic>
      </p:graphicFrame>
    </p:spTree>
    <p:extLst>
      <p:ext uri="{BB962C8B-B14F-4D97-AF65-F5344CB8AC3E}">
        <p14:creationId xmlns:p14="http://schemas.microsoft.com/office/powerpoint/2010/main" val="2866217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4-7-4</a:t>
            </a:r>
            <a:r>
              <a:rPr lang="zh-TW" altLang="en-US" dirty="0"/>
              <a:t>實習機構及實習條件表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13</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3516788"/>
            <a:ext cx="11847513" cy="3341211"/>
          </a:xfrm>
          <a:prstGeom prst="rect">
            <a:avLst/>
          </a:prstGeom>
        </p:spPr>
        <p:txBody>
          <a:bodyPr vert="horz" lIns="91440" tIns="45720" rIns="91440" bIns="45720" rtlCol="0">
            <a:normAutofit fontScale="700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新增欄位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給付類型、金額</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津貼</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	給付類型</a:t>
            </a:r>
            <a:r>
              <a:rPr lang="zh-TW" altLang="en-US" kern="100" dirty="0">
                <a:latin typeface="微軟正黑體" panose="020B0604030504040204" pitchFamily="34" charset="-120"/>
              </a:rPr>
              <a:t>：分為</a:t>
            </a:r>
            <a:r>
              <a:rPr lang="zh-TW" altLang="en-US" b="1" kern="100" dirty="0">
                <a:solidFill>
                  <a:srgbClr val="FF0000"/>
                </a:solidFill>
                <a:latin typeface="微軟正黑體" panose="020B0604030504040204" pitchFamily="34" charset="-120"/>
              </a:rPr>
              <a:t>「月給」、「一次性」及「其他」</a:t>
            </a:r>
            <a:r>
              <a:rPr lang="zh-TW" altLang="en-US" kern="100" dirty="0">
                <a:latin typeface="微軟正黑體" panose="020B0604030504040204" pitchFamily="34" charset="-120"/>
              </a:rPr>
              <a:t>三種，請依照</a:t>
            </a:r>
            <a:r>
              <a:rPr lang="zh-TW" altLang="en-US" b="1" kern="100" dirty="0">
                <a:solidFill>
                  <a:srgbClr val="FF0000"/>
                </a:solidFill>
                <a:latin typeface="微軟正黑體" panose="020B0604030504040204" pitchFamily="34" charset="-120"/>
              </a:rPr>
              <a:t>實習合約實際議定給付週期</a:t>
            </a:r>
            <a:r>
              <a:rPr lang="zh-TW" altLang="en-US" kern="100" dirty="0">
                <a:latin typeface="微軟正黑體" panose="020B0604030504040204" pitchFamily="34" charset="-120"/>
              </a:rPr>
              <a:t>進行填寫。若填寫「其他」請具體說明給付方式為何（</a:t>
            </a:r>
            <a:r>
              <a:rPr lang="en-US" altLang="zh-TW" kern="100" dirty="0">
                <a:latin typeface="微軟正黑體" panose="020B0604030504040204" pitchFamily="34" charset="-120"/>
              </a:rPr>
              <a:t>20</a:t>
            </a:r>
            <a:r>
              <a:rPr lang="zh-TW" altLang="en-US" kern="100" dirty="0">
                <a:latin typeface="微軟正黑體" panose="020B0604030504040204" pitchFamily="34" charset="-120"/>
              </a:rPr>
              <a:t>字內）。例如該機構和學校於實習合約中議定，每季依照公司營利狀況給付固定額度之津貼，故該欄請填寫：每季。</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金額</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元）：請填寫於</a:t>
            </a:r>
            <a:r>
              <a:rPr lang="zh-TW" altLang="en-US" b="1" kern="100" dirty="0">
                <a:solidFill>
                  <a:srgbClr val="FF0000"/>
                </a:solidFill>
                <a:latin typeface="微軟正黑體" panose="020B0604030504040204" pitchFamily="34" charset="-120"/>
              </a:rPr>
              <a:t>實習合約中載明金額</a:t>
            </a:r>
            <a:r>
              <a:rPr lang="zh-TW" altLang="en-US" kern="100" dirty="0">
                <a:latin typeface="微軟正黑體" panose="020B0604030504040204" pitchFamily="34" charset="-120"/>
              </a:rPr>
              <a:t>。若實習合約以外幣計者，請</a:t>
            </a:r>
            <a:r>
              <a:rPr lang="zh-TW" altLang="en-US" b="1" kern="100" dirty="0">
                <a:solidFill>
                  <a:srgbClr val="FF0000"/>
                </a:solidFill>
                <a:latin typeface="微軟正黑體" panose="020B0604030504040204" pitchFamily="34" charset="-120"/>
              </a:rPr>
              <a:t>依</a:t>
            </a:r>
            <a:r>
              <a:rPr lang="zh-TW" altLang="en-US" b="1" kern="100" dirty="0">
                <a:solidFill>
                  <a:srgbClr val="FF0000"/>
                </a:solidFill>
                <a:highlight>
                  <a:srgbClr val="FFFF00"/>
                </a:highlight>
                <a:latin typeface="微軟正黑體" panose="020B0604030504040204" pitchFamily="34" charset="-120"/>
              </a:rPr>
              <a:t>合約生效首日</a:t>
            </a:r>
            <a:r>
              <a:rPr lang="zh-TW" altLang="en-US" b="1" kern="100" dirty="0">
                <a:solidFill>
                  <a:srgbClr val="FF0000"/>
                </a:solidFill>
                <a:latin typeface="微軟正黑體" panose="020B0604030504040204" pitchFamily="34" charset="-120"/>
              </a:rPr>
              <a:t>當時的匯率換算為新臺幣</a:t>
            </a:r>
            <a:r>
              <a:rPr lang="zh-TW" altLang="en-US" kern="100" dirty="0">
                <a:latin typeface="微軟正黑體" panose="020B0604030504040204" pitchFamily="34" charset="-120"/>
              </a:rPr>
              <a:t>填寫。若實習</a:t>
            </a:r>
            <a:r>
              <a:rPr lang="zh-TW" altLang="en-US" b="1" kern="100" dirty="0">
                <a:solidFill>
                  <a:srgbClr val="FF0000"/>
                </a:solidFill>
                <a:latin typeface="微軟正黑體" panose="020B0604030504040204" pitchFamily="34" charset="-120"/>
              </a:rPr>
              <a:t>機構提供多種津貼</a:t>
            </a:r>
            <a:r>
              <a:rPr lang="zh-TW" altLang="en-US" kern="100" dirty="0">
                <a:latin typeface="微軟正黑體" panose="020B0604030504040204" pitchFamily="34" charset="-120"/>
              </a:rPr>
              <a:t>，該欄位請填寫</a:t>
            </a:r>
            <a:r>
              <a:rPr lang="zh-TW" altLang="en-US" b="1" kern="100" dirty="0">
                <a:solidFill>
                  <a:srgbClr val="FF0000"/>
                </a:solidFill>
                <a:latin typeface="微軟正黑體" panose="020B0604030504040204" pitchFamily="34" charset="-120"/>
              </a:rPr>
              <a:t>所有津貼之加總金額</a:t>
            </a:r>
            <a:r>
              <a:rPr lang="zh-TW" altLang="en-US" kern="100" dirty="0">
                <a:latin typeface="微軟正黑體" panose="020B0604030504040204" pitchFamily="34" charset="-120"/>
              </a:rPr>
              <a:t>。若屬「按月」給付，請填寫每月所有津貼之加總金額。若屬「一次性」給付，請填寫合約議定之所有津貼之加總金額除上實習月份。若屬</a:t>
            </a:r>
            <a:r>
              <a:rPr lang="zh-TW" altLang="en-US" b="1" kern="100" dirty="0">
                <a:solidFill>
                  <a:srgbClr val="FF0000"/>
                </a:solidFill>
                <a:latin typeface="微軟正黑體" panose="020B0604030504040204" pitchFamily="34" charset="-120"/>
              </a:rPr>
              <a:t>「其他」</a:t>
            </a:r>
            <a:r>
              <a:rPr lang="zh-TW" altLang="en-US" kern="100" dirty="0">
                <a:latin typeface="微軟正黑體" panose="020B0604030504040204" pitchFamily="34" charset="-120"/>
              </a:rPr>
              <a:t>給付，請填寫</a:t>
            </a:r>
            <a:r>
              <a:rPr lang="zh-TW" altLang="en-US" b="1" kern="100" dirty="0">
                <a:solidFill>
                  <a:srgbClr val="FF0000"/>
                </a:solidFill>
                <a:latin typeface="微軟正黑體" panose="020B0604030504040204" pitchFamily="34" charset="-120"/>
              </a:rPr>
              <a:t>合約中各給付週期所議定金額，並換算為每月給付的金額</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457166" lvl="1" indent="0">
              <a:lnSpc>
                <a:spcPct val="120000"/>
              </a:lnSpc>
              <a:spcBef>
                <a:spcPts val="600"/>
              </a:spcBef>
              <a:buNone/>
              <a:defRPr/>
            </a:pPr>
            <a:r>
              <a:rPr lang="zh-TW" altLang="en-US" kern="100" dirty="0">
                <a:latin typeface="微軟正黑體" panose="020B0604030504040204" pitchFamily="34" charset="-120"/>
              </a:rPr>
              <a:t>例：學生至</a:t>
            </a:r>
            <a:r>
              <a:rPr lang="en-US" altLang="zh-TW" kern="100" dirty="0">
                <a:latin typeface="微軟正黑體" panose="020B0604030504040204" pitchFamily="34" charset="-120"/>
              </a:rPr>
              <a:t>D</a:t>
            </a:r>
            <a:r>
              <a:rPr lang="zh-TW" altLang="en-US" kern="100" dirty="0">
                <a:latin typeface="微軟正黑體" panose="020B0604030504040204" pitchFamily="34" charset="-120"/>
              </a:rPr>
              <a:t>機構實習一年，學校與</a:t>
            </a:r>
            <a:r>
              <a:rPr lang="en-US" altLang="zh-TW" kern="100" dirty="0">
                <a:latin typeface="微軟正黑體" panose="020B0604030504040204" pitchFamily="34" charset="-120"/>
              </a:rPr>
              <a:t>D</a:t>
            </a:r>
            <a:r>
              <a:rPr lang="zh-TW" altLang="en-US" kern="100" dirty="0">
                <a:latin typeface="微軟正黑體" panose="020B0604030504040204" pitchFamily="34" charset="-120"/>
              </a:rPr>
              <a:t>機構於實習合約中議定，若公司營運狀況穩定且學生實習表現優異，</a:t>
            </a:r>
            <a:r>
              <a:rPr lang="zh-TW" altLang="en-US" b="1" kern="100" dirty="0">
                <a:solidFill>
                  <a:srgbClr val="FF0000"/>
                </a:solidFill>
                <a:latin typeface="微軟正黑體" panose="020B0604030504040204" pitchFamily="34" charset="-120"/>
              </a:rPr>
              <a:t>每季</a:t>
            </a:r>
            <a:r>
              <a:rPr lang="zh-TW" altLang="en-US" kern="100" dirty="0">
                <a:latin typeface="微軟正黑體" panose="020B0604030504040204" pitchFamily="34" charset="-120"/>
              </a:rPr>
              <a:t>將給付</a:t>
            </a:r>
            <a:r>
              <a:rPr lang="en-US" altLang="zh-TW" kern="100" dirty="0">
                <a:latin typeface="微軟正黑體" panose="020B0604030504040204" pitchFamily="34" charset="-120"/>
              </a:rPr>
              <a:t>10,000</a:t>
            </a:r>
            <a:r>
              <a:rPr lang="zh-TW" altLang="en-US" kern="100" dirty="0">
                <a:latin typeface="微軟正黑體" panose="020B0604030504040204" pitchFamily="34" charset="-120"/>
              </a:rPr>
              <a:t>元實習津貼及</a:t>
            </a:r>
            <a:r>
              <a:rPr lang="en-US" altLang="zh-TW" kern="100" dirty="0">
                <a:latin typeface="微軟正黑體" panose="020B0604030504040204" pitchFamily="34" charset="-120"/>
              </a:rPr>
              <a:t>5,000</a:t>
            </a:r>
            <a:r>
              <a:rPr lang="zh-TW" altLang="en-US" kern="100" dirty="0">
                <a:latin typeface="微軟正黑體" panose="020B0604030504040204" pitchFamily="34" charset="-120"/>
              </a:rPr>
              <a:t>元績效津貼。該欄請填寫</a:t>
            </a:r>
            <a:r>
              <a:rPr lang="en-US" altLang="zh-TW" b="1" kern="100" dirty="0">
                <a:solidFill>
                  <a:srgbClr val="FF0000"/>
                </a:solidFill>
                <a:latin typeface="微軟正黑體" panose="020B0604030504040204" pitchFamily="34" charset="-120"/>
              </a:rPr>
              <a:t>5,000</a:t>
            </a:r>
            <a:r>
              <a:rPr lang="zh-TW" altLang="en-US" b="1" kern="100" dirty="0">
                <a:solidFill>
                  <a:srgbClr val="FF0000"/>
                </a:solidFill>
                <a:latin typeface="微軟正黑體" panose="020B0604030504040204" pitchFamily="34" charset="-120"/>
              </a:rPr>
              <a:t>元</a:t>
            </a:r>
            <a:r>
              <a:rPr lang="en-US" altLang="zh-TW" kern="100" dirty="0">
                <a:latin typeface="微軟正黑體" panose="020B0604030504040204" pitchFamily="34" charset="-120"/>
              </a:rPr>
              <a:t>(15,000</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季</a:t>
            </a:r>
            <a:r>
              <a:rPr lang="en-US" altLang="zh-TW" kern="100" dirty="0">
                <a:latin typeface="微軟正黑體" panose="020B0604030504040204" pitchFamily="34" charset="-120"/>
              </a:rPr>
              <a:t>×4</a:t>
            </a:r>
            <a:r>
              <a:rPr lang="zh-TW" altLang="en-US" kern="100" dirty="0">
                <a:latin typeface="微軟正黑體" panose="020B0604030504040204" pitchFamily="34" charset="-120"/>
              </a:rPr>
              <a:t>季</a:t>
            </a:r>
            <a:r>
              <a:rPr lang="en-US" altLang="zh-TW" kern="100" dirty="0">
                <a:latin typeface="微軟正黑體" panose="020B0604030504040204" pitchFamily="34" charset="-120"/>
              </a:rPr>
              <a:t>÷12</a:t>
            </a:r>
            <a:r>
              <a:rPr lang="zh-TW" altLang="en-US" kern="100" dirty="0">
                <a:latin typeface="微軟正黑體" panose="020B0604030504040204" pitchFamily="34" charset="-120"/>
              </a:rPr>
              <a:t>個月</a:t>
            </a:r>
            <a:r>
              <a:rPr lang="en-US" altLang="zh-TW" kern="100" dirty="0">
                <a:latin typeface="微軟正黑體" panose="020B0604030504040204" pitchFamily="34" charset="-120"/>
              </a:rPr>
              <a:t>=5,000</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元</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a:t>
            </a: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9" name="內容版面配置區 8">
            <a:extLst>
              <a:ext uri="{FF2B5EF4-FFF2-40B4-BE49-F238E27FC236}">
                <a16:creationId xmlns:a16="http://schemas.microsoft.com/office/drawing/2014/main" id="{674C9FD5-5C98-43F2-86D3-FE0BFF9DF0DA}"/>
              </a:ext>
            </a:extLst>
          </p:cNvPr>
          <p:cNvGraphicFramePr>
            <a:graphicFrameLocks noGrp="1"/>
          </p:cNvGraphicFramePr>
          <p:nvPr>
            <p:ph sz="quarter" idx="13"/>
            <p:extLst>
              <p:ext uri="{D42A27DB-BD31-4B8C-83A1-F6EECF244321}">
                <p14:modId xmlns:p14="http://schemas.microsoft.com/office/powerpoint/2010/main" val="2235688484"/>
              </p:ext>
            </p:extLst>
          </p:nvPr>
        </p:nvGraphicFramePr>
        <p:xfrm>
          <a:off x="161925" y="914400"/>
          <a:ext cx="11847203" cy="2431473"/>
        </p:xfrm>
        <a:graphic>
          <a:graphicData uri="http://schemas.openxmlformats.org/drawingml/2006/table">
            <a:tbl>
              <a:tblPr firstRow="1" firstCol="1" bandRow="1">
                <a:tableStyleId>{5C22544A-7EE6-4342-B048-85BDC9FD1C3A}</a:tableStyleId>
              </a:tblPr>
              <a:tblGrid>
                <a:gridCol w="288519">
                  <a:extLst>
                    <a:ext uri="{9D8B030D-6E8A-4147-A177-3AD203B41FA5}">
                      <a16:colId xmlns:a16="http://schemas.microsoft.com/office/drawing/2014/main" val="186412649"/>
                    </a:ext>
                  </a:extLst>
                </a:gridCol>
                <a:gridCol w="288519">
                  <a:extLst>
                    <a:ext uri="{9D8B030D-6E8A-4147-A177-3AD203B41FA5}">
                      <a16:colId xmlns:a16="http://schemas.microsoft.com/office/drawing/2014/main" val="4272678048"/>
                    </a:ext>
                  </a:extLst>
                </a:gridCol>
                <a:gridCol w="288519">
                  <a:extLst>
                    <a:ext uri="{9D8B030D-6E8A-4147-A177-3AD203B41FA5}">
                      <a16:colId xmlns:a16="http://schemas.microsoft.com/office/drawing/2014/main" val="1369772259"/>
                    </a:ext>
                  </a:extLst>
                </a:gridCol>
                <a:gridCol w="288519">
                  <a:extLst>
                    <a:ext uri="{9D8B030D-6E8A-4147-A177-3AD203B41FA5}">
                      <a16:colId xmlns:a16="http://schemas.microsoft.com/office/drawing/2014/main" val="3026999408"/>
                    </a:ext>
                  </a:extLst>
                </a:gridCol>
                <a:gridCol w="301264">
                  <a:extLst>
                    <a:ext uri="{9D8B030D-6E8A-4147-A177-3AD203B41FA5}">
                      <a16:colId xmlns:a16="http://schemas.microsoft.com/office/drawing/2014/main" val="2839649411"/>
                    </a:ext>
                  </a:extLst>
                </a:gridCol>
                <a:gridCol w="301264">
                  <a:extLst>
                    <a:ext uri="{9D8B030D-6E8A-4147-A177-3AD203B41FA5}">
                      <a16:colId xmlns:a16="http://schemas.microsoft.com/office/drawing/2014/main" val="1258007091"/>
                    </a:ext>
                  </a:extLst>
                </a:gridCol>
                <a:gridCol w="301264">
                  <a:extLst>
                    <a:ext uri="{9D8B030D-6E8A-4147-A177-3AD203B41FA5}">
                      <a16:colId xmlns:a16="http://schemas.microsoft.com/office/drawing/2014/main" val="921642935"/>
                    </a:ext>
                  </a:extLst>
                </a:gridCol>
                <a:gridCol w="284561">
                  <a:extLst>
                    <a:ext uri="{9D8B030D-6E8A-4147-A177-3AD203B41FA5}">
                      <a16:colId xmlns:a16="http://schemas.microsoft.com/office/drawing/2014/main" val="2252405567"/>
                    </a:ext>
                  </a:extLst>
                </a:gridCol>
                <a:gridCol w="284561">
                  <a:extLst>
                    <a:ext uri="{9D8B030D-6E8A-4147-A177-3AD203B41FA5}">
                      <a16:colId xmlns:a16="http://schemas.microsoft.com/office/drawing/2014/main" val="2130756164"/>
                    </a:ext>
                  </a:extLst>
                </a:gridCol>
                <a:gridCol w="1221976">
                  <a:extLst>
                    <a:ext uri="{9D8B030D-6E8A-4147-A177-3AD203B41FA5}">
                      <a16:colId xmlns:a16="http://schemas.microsoft.com/office/drawing/2014/main" val="3359571384"/>
                    </a:ext>
                  </a:extLst>
                </a:gridCol>
                <a:gridCol w="725791">
                  <a:extLst>
                    <a:ext uri="{9D8B030D-6E8A-4147-A177-3AD203B41FA5}">
                      <a16:colId xmlns:a16="http://schemas.microsoft.com/office/drawing/2014/main" val="4192876539"/>
                    </a:ext>
                  </a:extLst>
                </a:gridCol>
                <a:gridCol w="725791">
                  <a:extLst>
                    <a:ext uri="{9D8B030D-6E8A-4147-A177-3AD203B41FA5}">
                      <a16:colId xmlns:a16="http://schemas.microsoft.com/office/drawing/2014/main" val="2216514881"/>
                    </a:ext>
                  </a:extLst>
                </a:gridCol>
                <a:gridCol w="1291618">
                  <a:extLst>
                    <a:ext uri="{9D8B030D-6E8A-4147-A177-3AD203B41FA5}">
                      <a16:colId xmlns:a16="http://schemas.microsoft.com/office/drawing/2014/main" val="307465057"/>
                    </a:ext>
                  </a:extLst>
                </a:gridCol>
                <a:gridCol w="690971">
                  <a:extLst>
                    <a:ext uri="{9D8B030D-6E8A-4147-A177-3AD203B41FA5}">
                      <a16:colId xmlns:a16="http://schemas.microsoft.com/office/drawing/2014/main" val="172770591"/>
                    </a:ext>
                  </a:extLst>
                </a:gridCol>
                <a:gridCol w="690971">
                  <a:extLst>
                    <a:ext uri="{9D8B030D-6E8A-4147-A177-3AD203B41FA5}">
                      <a16:colId xmlns:a16="http://schemas.microsoft.com/office/drawing/2014/main" val="1512783132"/>
                    </a:ext>
                  </a:extLst>
                </a:gridCol>
                <a:gridCol w="1257349">
                  <a:extLst>
                    <a:ext uri="{9D8B030D-6E8A-4147-A177-3AD203B41FA5}">
                      <a16:colId xmlns:a16="http://schemas.microsoft.com/office/drawing/2014/main" val="615290326"/>
                    </a:ext>
                  </a:extLst>
                </a:gridCol>
                <a:gridCol w="708105">
                  <a:extLst>
                    <a:ext uri="{9D8B030D-6E8A-4147-A177-3AD203B41FA5}">
                      <a16:colId xmlns:a16="http://schemas.microsoft.com/office/drawing/2014/main" val="710584339"/>
                    </a:ext>
                  </a:extLst>
                </a:gridCol>
                <a:gridCol w="708105">
                  <a:extLst>
                    <a:ext uri="{9D8B030D-6E8A-4147-A177-3AD203B41FA5}">
                      <a16:colId xmlns:a16="http://schemas.microsoft.com/office/drawing/2014/main" val="1939269533"/>
                    </a:ext>
                  </a:extLst>
                </a:gridCol>
                <a:gridCol w="277508">
                  <a:extLst>
                    <a:ext uri="{9D8B030D-6E8A-4147-A177-3AD203B41FA5}">
                      <a16:colId xmlns:a16="http://schemas.microsoft.com/office/drawing/2014/main" val="232626027"/>
                    </a:ext>
                  </a:extLst>
                </a:gridCol>
                <a:gridCol w="230507">
                  <a:extLst>
                    <a:ext uri="{9D8B030D-6E8A-4147-A177-3AD203B41FA5}">
                      <a16:colId xmlns:a16="http://schemas.microsoft.com/office/drawing/2014/main" val="3618926963"/>
                    </a:ext>
                  </a:extLst>
                </a:gridCol>
                <a:gridCol w="230507">
                  <a:extLst>
                    <a:ext uri="{9D8B030D-6E8A-4147-A177-3AD203B41FA5}">
                      <a16:colId xmlns:a16="http://schemas.microsoft.com/office/drawing/2014/main" val="4044376054"/>
                    </a:ext>
                  </a:extLst>
                </a:gridCol>
                <a:gridCol w="230507">
                  <a:extLst>
                    <a:ext uri="{9D8B030D-6E8A-4147-A177-3AD203B41FA5}">
                      <a16:colId xmlns:a16="http://schemas.microsoft.com/office/drawing/2014/main" val="1501763037"/>
                    </a:ext>
                  </a:extLst>
                </a:gridCol>
                <a:gridCol w="230507">
                  <a:extLst>
                    <a:ext uri="{9D8B030D-6E8A-4147-A177-3AD203B41FA5}">
                      <a16:colId xmlns:a16="http://schemas.microsoft.com/office/drawing/2014/main" val="3972768083"/>
                    </a:ext>
                  </a:extLst>
                </a:gridCol>
              </a:tblGrid>
              <a:tr h="384464">
                <a:tc rowSpan="4">
                  <a:txBody>
                    <a:bodyPr/>
                    <a:lstStyle/>
                    <a:p>
                      <a:pPr marL="71755" marR="71755" algn="ctr">
                        <a:spcAft>
                          <a:spcPts val="0"/>
                        </a:spcAft>
                      </a:pPr>
                      <a:r>
                        <a:rPr lang="zh-TW" sz="800" b="0" kern="100" dirty="0">
                          <a:solidFill>
                            <a:schemeClr val="bg1">
                              <a:lumMod val="50000"/>
                            </a:schemeClr>
                          </a:solidFill>
                          <a:effectLst/>
                          <a:latin typeface="+mn-ea"/>
                          <a:ea typeface="+mn-ea"/>
                        </a:rPr>
                        <a:t>學年度</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系所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學制</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1755" marR="71755" algn="ctr">
                        <a:spcAft>
                          <a:spcPts val="0"/>
                        </a:spcAft>
                      </a:pPr>
                      <a:r>
                        <a:rPr lang="zh-TW" sz="800" b="0" kern="100" dirty="0">
                          <a:solidFill>
                            <a:schemeClr val="bg1">
                              <a:lumMod val="50000"/>
                            </a:schemeClr>
                          </a:solidFill>
                          <a:effectLst/>
                          <a:latin typeface="+mn-ea"/>
                          <a:ea typeface="+mn-ea"/>
                        </a:rPr>
                        <a:t>國別</a:t>
                      </a:r>
                      <a:r>
                        <a:rPr lang="en-US" sz="800" b="0" kern="100" dirty="0">
                          <a:solidFill>
                            <a:schemeClr val="bg1">
                              <a:lumMod val="50000"/>
                            </a:schemeClr>
                          </a:solidFill>
                          <a:effectLst/>
                          <a:latin typeface="+mn-ea"/>
                          <a:ea typeface="+mn-ea"/>
                        </a:rPr>
                        <a:t>/</a:t>
                      </a:r>
                      <a:r>
                        <a:rPr lang="zh-TW" sz="800" b="0" kern="100" dirty="0">
                          <a:solidFill>
                            <a:schemeClr val="bg1">
                              <a:lumMod val="50000"/>
                            </a:schemeClr>
                          </a:solidFill>
                          <a:effectLst/>
                          <a:latin typeface="+mn-ea"/>
                          <a:ea typeface="+mn-ea"/>
                        </a:rPr>
                        <a:t>地區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zh-TW" sz="800" b="0" kern="100" dirty="0">
                          <a:solidFill>
                            <a:schemeClr val="bg1">
                              <a:lumMod val="50000"/>
                            </a:schemeClr>
                          </a:solidFill>
                          <a:effectLst/>
                          <a:latin typeface="+mn-ea"/>
                          <a:ea typeface="+mn-ea"/>
                        </a:rPr>
                        <a:t>實習機構資訊</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2">
                  <a:txBody>
                    <a:bodyPr/>
                    <a:lstStyle/>
                    <a:p>
                      <a:pPr algn="ctr"/>
                      <a:r>
                        <a:rPr lang="zh-TW" sz="800" b="0" kern="100">
                          <a:solidFill>
                            <a:schemeClr val="bg1">
                              <a:lumMod val="50000"/>
                            </a:schemeClr>
                          </a:solidFill>
                          <a:effectLst/>
                          <a:latin typeface="+mn-ea"/>
                          <a:ea typeface="+mn-ea"/>
                        </a:rPr>
                        <a:t>學生實際</a:t>
                      </a:r>
                    </a:p>
                    <a:p>
                      <a:pPr algn="ctr"/>
                      <a:r>
                        <a:rPr lang="zh-TW" sz="800" b="0" kern="100">
                          <a:solidFill>
                            <a:schemeClr val="bg1">
                              <a:lumMod val="50000"/>
                            </a:schemeClr>
                          </a:solidFill>
                          <a:effectLst/>
                          <a:latin typeface="+mn-ea"/>
                          <a:ea typeface="+mn-ea"/>
                        </a:rPr>
                        <a:t>實習地址</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14">
                  <a:txBody>
                    <a:bodyPr/>
                    <a:lstStyle/>
                    <a:p>
                      <a:pPr algn="ctr"/>
                      <a:r>
                        <a:rPr lang="zh-TW" sz="800" b="0" kern="100">
                          <a:solidFill>
                            <a:schemeClr val="bg1">
                              <a:lumMod val="50000"/>
                            </a:schemeClr>
                          </a:solidFill>
                          <a:effectLst/>
                          <a:latin typeface="+mn-ea"/>
                          <a:ea typeface="+mn-ea"/>
                        </a:rPr>
                        <a:t>學生實習權益人次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23859676"/>
                  </a:ext>
                </a:extLst>
              </a:tr>
              <a:tr h="17746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行業別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機構名稱</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統一編號</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縣市別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zh-TW" sz="800" b="0" kern="100" dirty="0">
                          <a:solidFill>
                            <a:schemeClr val="bg1">
                              <a:lumMod val="50000"/>
                            </a:schemeClr>
                          </a:solidFill>
                          <a:effectLst/>
                          <a:latin typeface="+mn-ea"/>
                          <a:ea typeface="+mn-ea"/>
                        </a:rPr>
                        <a:t>地址</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0">
                  <a:txBody>
                    <a:bodyPr/>
                    <a:lstStyle/>
                    <a:p>
                      <a:pPr algn="ctr"/>
                      <a:r>
                        <a:rPr lang="zh-TW" sz="2000" b="0" kern="100" dirty="0">
                          <a:solidFill>
                            <a:schemeClr val="tx1"/>
                          </a:solidFill>
                          <a:effectLst/>
                          <a:latin typeface="+mn-ea"/>
                          <a:ea typeface="+mn-ea"/>
                        </a:rPr>
                        <a:t>實習待遇</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800" b="0" kern="100">
                          <a:solidFill>
                            <a:schemeClr val="bg1">
                              <a:lumMod val="50000"/>
                            </a:schemeClr>
                          </a:solidFill>
                          <a:effectLst/>
                          <a:latin typeface="+mn-ea"/>
                          <a:ea typeface="+mn-ea"/>
                        </a:rPr>
                        <a:t>投保情形</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587849385"/>
                  </a:ext>
                </a:extLst>
              </a:tr>
              <a:tr h="23574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3">
                  <a:txBody>
                    <a:bodyPr/>
                    <a:lstStyle/>
                    <a:p>
                      <a:pPr algn="ctr"/>
                      <a:r>
                        <a:rPr lang="zh-TW" sz="2000" b="0" kern="100" dirty="0">
                          <a:solidFill>
                            <a:schemeClr val="tx1"/>
                          </a:solidFill>
                          <a:effectLst/>
                          <a:latin typeface="+mn-ea"/>
                          <a:ea typeface="+mn-ea"/>
                        </a:rPr>
                        <a:t>工資</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0" kern="100" dirty="0">
                          <a:solidFill>
                            <a:schemeClr val="tx1"/>
                          </a:solidFill>
                          <a:effectLst/>
                          <a:latin typeface="+mn-ea"/>
                          <a:ea typeface="+mn-ea"/>
                        </a:rPr>
                        <a:t>獎學金</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1" kern="100" dirty="0">
                          <a:solidFill>
                            <a:srgbClr val="FF0000"/>
                          </a:solidFill>
                          <a:effectLst/>
                          <a:latin typeface="+mn-ea"/>
                          <a:ea typeface="+mn-ea"/>
                        </a:rPr>
                        <a:t>津貼</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a:txBody>
                    <a:bodyPr/>
                    <a:lstStyle/>
                    <a:p>
                      <a:pPr algn="ctr"/>
                      <a:r>
                        <a:rPr lang="zh-TW" sz="800" b="0" kern="100">
                          <a:solidFill>
                            <a:schemeClr val="bg1">
                              <a:lumMod val="50000"/>
                            </a:schemeClr>
                          </a:solidFill>
                          <a:effectLst/>
                          <a:latin typeface="+mn-ea"/>
                          <a:ea typeface="+mn-ea"/>
                        </a:rPr>
                        <a:t>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僅勞保</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僅校外實習保險</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兩者皆有</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a:solidFill>
                            <a:schemeClr val="bg1">
                              <a:lumMod val="50000"/>
                            </a:schemeClr>
                          </a:solidFill>
                          <a:effectLst/>
                          <a:latin typeface="+mn-ea"/>
                          <a:ea typeface="+mn-ea"/>
                        </a:rPr>
                        <a:t>兩者皆無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4157199"/>
                  </a:ext>
                </a:extLst>
              </a:tr>
              <a:tr h="52300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2000" b="0" kern="100" dirty="0">
                          <a:solidFill>
                            <a:schemeClr val="tx1"/>
                          </a:solidFill>
                          <a:effectLst/>
                          <a:latin typeface="+mn-ea"/>
                          <a:ea typeface="+mn-ea"/>
                        </a:rPr>
                        <a:t>給付類型</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給付類型</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1" kern="100" dirty="0">
                          <a:solidFill>
                            <a:srgbClr val="FF0000"/>
                          </a:solidFill>
                          <a:effectLst/>
                          <a:latin typeface="+mn-ea"/>
                          <a:ea typeface="+mn-ea"/>
                        </a:rPr>
                        <a:t>給付類型</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金額</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0" kern="100" dirty="0">
                          <a:solidFill>
                            <a:schemeClr val="bg1">
                              <a:lumMod val="50000"/>
                            </a:schemeClr>
                          </a:solidFill>
                          <a:effectLst/>
                          <a:latin typeface="+mn-ea"/>
                          <a:ea typeface="+mn-ea"/>
                        </a:rPr>
                        <a:t>人次</a:t>
                      </a:r>
                      <a:endParaRPr lang="zh-TW" sz="20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100">
                          <a:solidFill>
                            <a:schemeClr val="bg1">
                              <a:lumMod val="50000"/>
                            </a:schemeClr>
                          </a:solidFill>
                          <a:effectLst/>
                          <a:latin typeface="+mn-ea"/>
                          <a:ea typeface="+mn-ea"/>
                        </a:rPr>
                        <a:t>人次</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999253413"/>
                  </a:ext>
                </a:extLst>
              </a:tr>
              <a:tr h="377184">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highlight>
                            <a:srgbClr val="00FF00"/>
                          </a:highligh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highlight>
                            <a:srgbClr val="00FF00"/>
                          </a:highligh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highlight>
                            <a:srgbClr val="00FF00"/>
                          </a:highligh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latin typeface="+mn-ea"/>
                          <a:ea typeface="+mn-ea"/>
                        </a:rPr>
                        <a:t>□月薪</a:t>
                      </a:r>
                    </a:p>
                    <a:p>
                      <a:r>
                        <a:rPr lang="zh-TW" sz="2000" b="0" kern="100" dirty="0">
                          <a:solidFill>
                            <a:schemeClr val="tx1"/>
                          </a:solidFill>
                          <a:effectLst/>
                          <a:latin typeface="+mn-ea"/>
                          <a:ea typeface="+mn-ea"/>
                        </a:rPr>
                        <a:t>□時薪</a:t>
                      </a:r>
                    </a:p>
                    <a:p>
                      <a:r>
                        <a:rPr lang="zh-TW" sz="2000" b="0" kern="100" dirty="0">
                          <a:solidFill>
                            <a:schemeClr val="tx1"/>
                          </a:solidFill>
                          <a:effectLst/>
                          <a:latin typeface="+mn-ea"/>
                          <a:ea typeface="+mn-ea"/>
                        </a:rPr>
                        <a:t>□其他：</a:t>
                      </a: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latin typeface="+mn-ea"/>
                          <a:ea typeface="+mn-ea"/>
                        </a:rPr>
                        <a:t>□月給</a:t>
                      </a:r>
                    </a:p>
                    <a:p>
                      <a:r>
                        <a:rPr lang="zh-TW" sz="2000" b="0" kern="100" dirty="0">
                          <a:solidFill>
                            <a:schemeClr val="tx1"/>
                          </a:solidFill>
                          <a:effectLst/>
                          <a:latin typeface="+mn-ea"/>
                          <a:ea typeface="+mn-ea"/>
                        </a:rPr>
                        <a:t>□一次性</a:t>
                      </a:r>
                    </a:p>
                    <a:p>
                      <a:r>
                        <a:rPr lang="zh-TW" sz="2000" b="0" kern="100" dirty="0">
                          <a:solidFill>
                            <a:schemeClr val="tx1"/>
                          </a:solidFill>
                          <a:effectLst/>
                          <a:latin typeface="+mn-ea"/>
                          <a:ea typeface="+mn-ea"/>
                        </a:rPr>
                        <a:t>□其他：</a:t>
                      </a: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1" kern="100" dirty="0">
                          <a:solidFill>
                            <a:srgbClr val="FF0000"/>
                          </a:solidFill>
                          <a:effectLst/>
                          <a:latin typeface="+mn-ea"/>
                          <a:ea typeface="+mn-ea"/>
                        </a:rPr>
                        <a:t>□月給</a:t>
                      </a:r>
                    </a:p>
                    <a:p>
                      <a:r>
                        <a:rPr lang="zh-TW" sz="2000" b="1" kern="100" dirty="0">
                          <a:solidFill>
                            <a:srgbClr val="FF0000"/>
                          </a:solidFill>
                          <a:effectLst/>
                          <a:latin typeface="+mn-ea"/>
                          <a:ea typeface="+mn-ea"/>
                        </a:rPr>
                        <a:t>□一次性</a:t>
                      </a:r>
                    </a:p>
                    <a:p>
                      <a:r>
                        <a:rPr lang="zh-TW" sz="2000" b="1" kern="100" dirty="0">
                          <a:solidFill>
                            <a:srgbClr val="FF0000"/>
                          </a:solidFill>
                          <a:effectLst/>
                          <a:latin typeface="+mn-ea"/>
                          <a:ea typeface="+mn-ea"/>
                        </a:rPr>
                        <a:t>□其他：</a:t>
                      </a:r>
                      <a:r>
                        <a:rPr lang="en-US" sz="2000" b="1" kern="100" dirty="0">
                          <a:solidFill>
                            <a:srgbClr val="FF0000"/>
                          </a:solidFill>
                          <a:effectLst/>
                          <a:latin typeface="+mn-ea"/>
                          <a:ea typeface="+mn-ea"/>
                        </a:rPr>
                        <a:t>  </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lang="en-US" sz="2000" b="1" kern="100" dirty="0">
                          <a:solidFill>
                            <a:srgbClr val="FF0000"/>
                          </a:solidFill>
                          <a:effectLst/>
                          <a:latin typeface="+mn-ea"/>
                          <a:ea typeface="+mn-ea"/>
                        </a:rPr>
                        <a:t> </a:t>
                      </a:r>
                      <a:endParaRPr lang="zh-TW" sz="2000" b="1" kern="100" dirty="0">
                        <a:solidFill>
                          <a:srgbClr val="FF0000"/>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a:solidFill>
                            <a:schemeClr val="bg1">
                              <a:lumMod val="50000"/>
                            </a:schemeClr>
                          </a:solidFill>
                          <a:effectLst/>
                          <a:latin typeface="+mn-ea"/>
                          <a:ea typeface="+mn-ea"/>
                        </a:rPr>
                        <a:t> </a:t>
                      </a:r>
                      <a:endParaRPr lang="zh-TW" sz="800" b="0" kern="10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kern="100" dirty="0">
                          <a:solidFill>
                            <a:schemeClr val="bg1">
                              <a:lumMod val="50000"/>
                            </a:schemeClr>
                          </a:solidFill>
                          <a:effectLst/>
                          <a:latin typeface="+mn-ea"/>
                          <a:ea typeface="+mn-ea"/>
                        </a:rPr>
                        <a:t> </a:t>
                      </a:r>
                      <a:endParaRPr lang="zh-TW" sz="800" b="0" kern="100" dirty="0">
                        <a:solidFill>
                          <a:schemeClr val="bg1">
                            <a:lumMod val="50000"/>
                          </a:schemeClr>
                        </a:solidFill>
                        <a:effectLst/>
                        <a:latin typeface="+mn-ea"/>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96472"/>
                  </a:ext>
                </a:extLst>
              </a:tr>
            </a:tbl>
          </a:graphicData>
        </a:graphic>
      </p:graphicFrame>
    </p:spTree>
    <p:extLst>
      <p:ext uri="{BB962C8B-B14F-4D97-AF65-F5344CB8AC3E}">
        <p14:creationId xmlns:p14="http://schemas.microsoft.com/office/powerpoint/2010/main" val="394347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4-7-4</a:t>
            </a:r>
            <a:r>
              <a:rPr lang="zh-TW" altLang="en-US" dirty="0"/>
              <a:t>實習機構及實習條件表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14</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976746"/>
            <a:ext cx="11847513" cy="5881254"/>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依專科以上學校產學合作實施辦法第</a:t>
            </a:r>
            <a:r>
              <a:rPr lang="en-US" altLang="zh-TW" kern="100" dirty="0">
                <a:latin typeface="微軟正黑體" panose="020B0604030504040204" pitchFamily="34" charset="-120"/>
              </a:rPr>
              <a:t>6</a:t>
            </a:r>
            <a:r>
              <a:rPr lang="zh-TW" altLang="en-US" kern="100" dirty="0">
                <a:latin typeface="微軟正黑體" panose="020B0604030504040204" pitchFamily="34" charset="-120"/>
              </a:rPr>
              <a:t>條之</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第</a:t>
            </a:r>
            <a:r>
              <a:rPr lang="en-US" altLang="zh-TW" kern="100" dirty="0">
                <a:latin typeface="微軟正黑體" panose="020B0604030504040204" pitchFamily="34" charset="-120"/>
              </a:rPr>
              <a:t>2</a:t>
            </a:r>
            <a:r>
              <a:rPr lang="zh-TW" altLang="en-US" kern="100" dirty="0">
                <a:latin typeface="微軟正黑體" panose="020B0604030504040204" pitchFamily="34" charset="-120"/>
              </a:rPr>
              <a:t>項規定：「學生實習期間於合作機構有從事學習訓練以外之勞務提供或工作事實者，所定產學合作書面契約應依勞動基準法規定辦理」。故</a:t>
            </a:r>
            <a:r>
              <a:rPr lang="zh-TW" altLang="en-US" b="1" kern="100" dirty="0">
                <a:solidFill>
                  <a:srgbClr val="FF0000"/>
                </a:solidFill>
                <a:latin typeface="微軟正黑體" panose="020B0604030504040204" pitchFamily="34" charset="-120"/>
              </a:rPr>
              <a:t>屬僱傭關係性質的實習契約，內容應載明實習機構提供符合最低工資以上之待遇，並依規定投保勞保、職災保險及退休金，且學校為學生投保校外實習保險</a:t>
            </a:r>
            <a:r>
              <a:rPr lang="zh-TW" altLang="en-US" kern="100" dirty="0">
                <a:latin typeface="微軟正黑體" panose="020B0604030504040204" pitchFamily="34" charset="-120"/>
              </a:rPr>
              <a:t>。反之，若屬</a:t>
            </a:r>
            <a:r>
              <a:rPr lang="zh-TW" altLang="en-US" b="1" kern="100" dirty="0">
                <a:solidFill>
                  <a:srgbClr val="FF0000"/>
                </a:solidFill>
                <a:latin typeface="微軟正黑體" panose="020B0604030504040204" pitchFamily="34" charset="-120"/>
              </a:rPr>
              <a:t>非僱傭關係型的實習契約，內容應載明實習機構提供符合待遇項目</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獎學金、津貼、無</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，學校亦為學生投保校外實習保險</a:t>
            </a:r>
            <a:r>
              <a:rPr lang="zh-TW" altLang="en-US" kern="100" dirty="0">
                <a:latin typeface="微軟正黑體" panose="020B0604030504040204" pitchFamily="34" charset="-120"/>
              </a:rPr>
              <a:t>。故應依實習契約性質</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雇傭、非雇傭</a:t>
            </a:r>
            <a:r>
              <a:rPr lang="en-US" altLang="zh-TW"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確認其中保險及待遇內容是否為相符</a:t>
            </a:r>
            <a:r>
              <a:rPr lang="zh-TW" altLang="en-US" kern="100" dirty="0">
                <a:latin typeface="微軟正黑體" panose="020B0604030504040204" pitchFamily="34" charset="-120"/>
              </a:rPr>
              <a:t>。</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同一學生修讀</a:t>
            </a:r>
            <a:r>
              <a:rPr lang="en-US" altLang="zh-TW" kern="100" dirty="0">
                <a:latin typeface="微軟正黑體" panose="020B0604030504040204" pitchFamily="34" charset="-120"/>
              </a:rPr>
              <a:t>2</a:t>
            </a:r>
            <a:r>
              <a:rPr lang="zh-TW" altLang="en-US" kern="100" dirty="0">
                <a:latin typeface="微軟正黑體" panose="020B0604030504040204" pitchFamily="34" charset="-120"/>
              </a:rPr>
              <a:t>門實習課程，並安排至不同場所進行實習，請</a:t>
            </a:r>
            <a:r>
              <a:rPr lang="zh-TW" altLang="en-US" b="1" kern="100" dirty="0">
                <a:solidFill>
                  <a:srgbClr val="FF0000"/>
                </a:solidFill>
                <a:latin typeface="微軟正黑體" panose="020B0604030504040204" pitchFamily="34" charset="-120"/>
              </a:rPr>
              <a:t>分別依</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實習單位</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給予之</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保險及待遇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列計其「人次」</a:t>
            </a:r>
            <a:r>
              <a:rPr lang="zh-TW" altLang="en-US" kern="100" dirty="0">
                <a:latin typeface="微軟正黑體" panose="020B0604030504040204" pitchFamily="34" charset="-120"/>
              </a:rPr>
              <a:t>；同一家實習機構提供同一學生</a:t>
            </a:r>
            <a:r>
              <a:rPr lang="en-US" altLang="zh-TW" kern="100" dirty="0">
                <a:latin typeface="微軟正黑體" panose="020B0604030504040204" pitchFamily="34" charset="-120"/>
              </a:rPr>
              <a:t>2</a:t>
            </a:r>
            <a:r>
              <a:rPr lang="zh-TW" altLang="en-US" kern="100" dirty="0">
                <a:latin typeface="微軟正黑體" panose="020B0604030504040204" pitchFamily="34" charset="-120"/>
              </a:rPr>
              <a:t>種待遇，請</a:t>
            </a:r>
            <a:r>
              <a:rPr lang="zh-TW" altLang="en-US" b="1" kern="100" dirty="0">
                <a:solidFill>
                  <a:srgbClr val="FF0000"/>
                </a:solidFill>
                <a:latin typeface="微軟正黑體" panose="020B0604030504040204" pitchFamily="34" charset="-120"/>
              </a:rPr>
              <a:t>擇一主要待遇類型</a:t>
            </a:r>
            <a:r>
              <a:rPr lang="zh-TW" altLang="en-US" kern="100" dirty="0">
                <a:latin typeface="微軟正黑體" panose="020B0604030504040204" pitchFamily="34" charset="-120"/>
              </a:rPr>
              <a:t>進行填報，在填報時確認</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保險及待遇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需為同一方案</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zh-TW" altLang="en-US"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008193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4-7-4</a:t>
            </a:r>
            <a:r>
              <a:rPr lang="zh-TW" altLang="en-US" dirty="0"/>
              <a:t>實習機構及實習條件表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15</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976746"/>
            <a:ext cx="11847513" cy="5881254"/>
          </a:xfrm>
          <a:prstGeom prst="rect">
            <a:avLst/>
          </a:prstGeom>
        </p:spPr>
        <p:txBody>
          <a:bodyPr vert="horz" lIns="91440" tIns="45720" rIns="91440" bIns="45720" rtlCol="0">
            <a:normAutofit fontScale="925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範例：</a:t>
            </a:r>
            <a:r>
              <a:rPr lang="en-US" altLang="zh-TW" kern="100" dirty="0">
                <a:latin typeface="微軟正黑體" panose="020B0604030504040204" pitchFamily="34" charset="-120"/>
              </a:rPr>
              <a:t>E</a:t>
            </a:r>
            <a:r>
              <a:rPr lang="zh-TW" altLang="en-US" kern="100" dirty="0">
                <a:latin typeface="微軟正黑體" panose="020B0604030504040204" pitchFamily="34" charset="-120"/>
              </a:rPr>
              <a:t>校餐飲管理學系甲生分別於暑假修讀「店舖設計與規劃課程」與寒假修讀「餐旅企業進階實習」，並於暑假與寒假期間分別至「乙飯店」及「丙飯店」進行實習，</a:t>
            </a:r>
            <a:r>
              <a:rPr lang="zh-TW" altLang="en-US" b="1" kern="100" dirty="0">
                <a:solidFill>
                  <a:srgbClr val="FF0000"/>
                </a:solidFill>
                <a:latin typeface="微軟正黑體" panose="020B0604030504040204" pitchFamily="34" charset="-120"/>
              </a:rPr>
              <a:t>乙飯店提供實習待遇為「工資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時薪」</a:t>
            </a:r>
            <a:r>
              <a:rPr lang="zh-TW" altLang="en-US"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丙飯店提供實習待遇為「獎學金</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月給」</a:t>
            </a:r>
            <a:r>
              <a:rPr lang="zh-TW" altLang="en-US" kern="100" dirty="0">
                <a:latin typeface="微軟正黑體" panose="020B0604030504040204" pitchFamily="34" charset="-120"/>
              </a:rPr>
              <a:t>。乙飯店為甲生投保「勞工保險」，而</a:t>
            </a:r>
            <a:r>
              <a:rPr lang="en-US" altLang="zh-TW" kern="100" dirty="0">
                <a:latin typeface="微軟正黑體" panose="020B0604030504040204" pitchFamily="34" charset="-120"/>
              </a:rPr>
              <a:t>E</a:t>
            </a:r>
            <a:r>
              <a:rPr lang="zh-TW" altLang="en-US" kern="100" dirty="0">
                <a:latin typeface="微軟正黑體" panose="020B0604030504040204" pitchFamily="34" charset="-120"/>
              </a:rPr>
              <a:t>校兩次實習均為甲生投保大專校院校外實習學生團體保險。</a:t>
            </a:r>
          </a:p>
          <a:p>
            <a:pPr marL="457166" lvl="1" indent="0">
              <a:lnSpc>
                <a:spcPct val="120000"/>
              </a:lnSpc>
              <a:spcBef>
                <a:spcPts val="600"/>
              </a:spcBef>
              <a:buNone/>
              <a:defRPr/>
            </a:pPr>
            <a:r>
              <a:rPr lang="en-US" altLang="zh-TW" kern="100" dirty="0">
                <a:latin typeface="微軟正黑體" panose="020B0604030504040204" pitchFamily="34" charset="-120"/>
              </a:rPr>
              <a:t>(1) </a:t>
            </a:r>
            <a:r>
              <a:rPr lang="zh-TW" altLang="en-US" b="1" kern="100" dirty="0">
                <a:solidFill>
                  <a:srgbClr val="FF0000"/>
                </a:solidFill>
                <a:latin typeface="微軟正黑體" panose="020B0604030504040204" pitchFamily="34" charset="-120"/>
              </a:rPr>
              <a:t>乙飯店</a:t>
            </a:r>
            <a:r>
              <a:rPr lang="zh-TW" altLang="en-US" kern="100" dirty="0">
                <a:latin typeface="微軟正黑體" panose="020B0604030504040204" pitchFamily="34" charset="-120"/>
              </a:rPr>
              <a:t>：由於機構與學生兩者間具雇傭關係，故提供實習待遇為「工資</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時薪」，且依法為學生投保勞保</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包含職災保險</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，另學校為學生投保大專校院校外實習學生團體保險。故該筆資料於</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實習待遇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為「工資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時薪」列計</a:t>
            </a:r>
            <a:r>
              <a:rPr lang="en-US" altLang="zh-TW" b="1" kern="100" dirty="0">
                <a:solidFill>
                  <a:srgbClr val="FF0000"/>
                </a:solidFill>
                <a:latin typeface="微軟正黑體" panose="020B0604030504040204" pitchFamily="34" charset="-120"/>
              </a:rPr>
              <a:t>1</a:t>
            </a:r>
            <a:r>
              <a:rPr lang="zh-TW" altLang="en-US" b="1" kern="100" dirty="0">
                <a:solidFill>
                  <a:srgbClr val="FF0000"/>
                </a:solidFill>
                <a:latin typeface="微軟正黑體" panose="020B0604030504040204" pitchFamily="34" charset="-120"/>
              </a:rPr>
              <a:t>人次</a:t>
            </a:r>
            <a:r>
              <a:rPr lang="zh-TW" altLang="en-US" kern="100" dirty="0">
                <a:latin typeface="微軟正黑體" panose="020B0604030504040204" pitchFamily="34" charset="-120"/>
              </a:rPr>
              <a:t>；</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投保情形</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的「兩者皆有」選項列計</a:t>
            </a:r>
            <a:r>
              <a:rPr lang="en-US" altLang="zh-TW" b="1" kern="100" dirty="0">
                <a:solidFill>
                  <a:srgbClr val="FF0000"/>
                </a:solidFill>
                <a:latin typeface="微軟正黑體" panose="020B0604030504040204" pitchFamily="34" charset="-120"/>
              </a:rPr>
              <a:t>1</a:t>
            </a:r>
            <a:r>
              <a:rPr lang="zh-TW" altLang="en-US" b="1" kern="100" dirty="0">
                <a:solidFill>
                  <a:srgbClr val="FF0000"/>
                </a:solidFill>
                <a:latin typeface="微軟正黑體" panose="020B0604030504040204" pitchFamily="34" charset="-120"/>
              </a:rPr>
              <a:t>人次</a:t>
            </a:r>
            <a:r>
              <a:rPr lang="zh-TW" altLang="en-US" kern="100" dirty="0">
                <a:latin typeface="微軟正黑體" panose="020B0604030504040204" pitchFamily="34" charset="-120"/>
              </a:rPr>
              <a:t>。</a:t>
            </a:r>
          </a:p>
          <a:p>
            <a:pPr marL="457166" lvl="1" indent="0">
              <a:lnSpc>
                <a:spcPct val="120000"/>
              </a:lnSpc>
              <a:spcBef>
                <a:spcPts val="600"/>
              </a:spcBef>
              <a:buNone/>
              <a:defRPr/>
            </a:pPr>
            <a:r>
              <a:rPr lang="en-US" altLang="zh-TW" kern="100" dirty="0">
                <a:latin typeface="微軟正黑體" panose="020B0604030504040204" pitchFamily="34" charset="-120"/>
              </a:rPr>
              <a:t>(2)</a:t>
            </a:r>
            <a:r>
              <a:rPr lang="zh-TW" altLang="en-US" b="1" kern="100" dirty="0">
                <a:solidFill>
                  <a:srgbClr val="FF0000"/>
                </a:solidFill>
                <a:latin typeface="微軟正黑體" panose="020B0604030504040204" pitchFamily="34" charset="-120"/>
              </a:rPr>
              <a:t>丙飯店</a:t>
            </a:r>
            <a:r>
              <a:rPr lang="zh-TW" altLang="en-US" kern="100" dirty="0">
                <a:latin typeface="微軟正黑體" panose="020B0604030504040204" pitchFamily="34" charset="-120"/>
              </a:rPr>
              <a:t>：由於機構與學生兩者間屬非雇傭關係，故提供實習待遇為「獎學金</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月給」，另學校為學生投保大專校院校外實習學生團體保險。故該筆資料於</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實習待遇</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為「獎學金</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月給」列計</a:t>
            </a:r>
            <a:r>
              <a:rPr lang="en-US" altLang="zh-TW" b="1" kern="100" dirty="0">
                <a:solidFill>
                  <a:srgbClr val="FF0000"/>
                </a:solidFill>
                <a:latin typeface="微軟正黑體" panose="020B0604030504040204" pitchFamily="34" charset="-120"/>
              </a:rPr>
              <a:t>1</a:t>
            </a:r>
            <a:r>
              <a:rPr lang="zh-TW" altLang="en-US" b="1" kern="100" dirty="0">
                <a:solidFill>
                  <a:srgbClr val="FF0000"/>
                </a:solidFill>
                <a:latin typeface="微軟正黑體" panose="020B0604030504040204" pitchFamily="34" charset="-120"/>
              </a:rPr>
              <a:t>人次</a:t>
            </a:r>
            <a:r>
              <a:rPr lang="zh-TW" altLang="en-US" kern="100" dirty="0">
                <a:latin typeface="微軟正黑體" panose="020B0604030504040204" pitchFamily="34" charset="-120"/>
              </a:rPr>
              <a:t>；</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投保情形</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的「僅校外實習保險」選項列計</a:t>
            </a:r>
            <a:r>
              <a:rPr lang="en-US" altLang="zh-TW" b="1" kern="100" dirty="0">
                <a:solidFill>
                  <a:srgbClr val="FF0000"/>
                </a:solidFill>
                <a:latin typeface="微軟正黑體" panose="020B0604030504040204" pitchFamily="34" charset="-120"/>
              </a:rPr>
              <a:t>1</a:t>
            </a:r>
            <a:r>
              <a:rPr lang="zh-TW" altLang="en-US" b="1" kern="100" dirty="0">
                <a:solidFill>
                  <a:srgbClr val="FF0000"/>
                </a:solidFill>
                <a:latin typeface="微軟正黑體" panose="020B0604030504040204" pitchFamily="34" charset="-120"/>
              </a:rPr>
              <a:t>人次</a:t>
            </a:r>
            <a:r>
              <a:rPr lang="zh-TW" altLang="en-US" kern="100" dirty="0">
                <a:latin typeface="微軟正黑體" panose="020B0604030504040204" pitchFamily="34" charset="-120"/>
              </a:rPr>
              <a:t>。</a:t>
            </a:r>
          </a:p>
          <a:p>
            <a:pPr marL="0" indent="0">
              <a:lnSpc>
                <a:spcPct val="120000"/>
              </a:lnSpc>
              <a:spcBef>
                <a:spcPts val="600"/>
              </a:spcBef>
              <a:buNone/>
              <a:defRPr/>
            </a:pPr>
            <a:endParaRPr lang="zh-TW" altLang="en-US"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81282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4-19 </a:t>
            </a:r>
            <a:r>
              <a:rPr lang="zh-TW" altLang="en-US" dirty="0"/>
              <a:t>退學人數暨原因資料表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16</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05</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2137633"/>
            <a:ext cx="11847513" cy="4720367"/>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退學原因</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學生自請退學原因：</a:t>
            </a:r>
            <a:r>
              <a:rPr lang="en-US" altLang="zh-TW" kern="100" dirty="0">
                <a:latin typeface="微軟正黑體" panose="020B0604030504040204" pitchFamily="34" charset="-120"/>
              </a:rPr>
              <a:t/>
            </a:r>
            <a:br>
              <a:rPr lang="en-US" altLang="zh-TW" kern="100" dirty="0">
                <a:latin typeface="微軟正黑體" panose="020B0604030504040204" pitchFamily="34" charset="-120"/>
              </a:rPr>
            </a:br>
            <a:r>
              <a:rPr lang="zh-TW" altLang="en-US" kern="100" dirty="0">
                <a:latin typeface="微軟正黑體" panose="020B0604030504040204" pitchFamily="34" charset="-120"/>
              </a:rPr>
              <a:t>如遇下述情形，請合併至</a:t>
            </a:r>
            <a:r>
              <a:rPr lang="zh-TW" altLang="en-US" b="1" kern="100" dirty="0">
                <a:solidFill>
                  <a:srgbClr val="FF0000"/>
                </a:solidFill>
                <a:latin typeface="PMingLiU" panose="02020500000000000000" pitchFamily="18" charset="-120"/>
                <a:ea typeface="PMingLiU" panose="02020500000000000000" pitchFamily="18" charset="-120"/>
              </a:rPr>
              <a:t>「</a:t>
            </a:r>
            <a:r>
              <a:rPr lang="zh-TW" altLang="en-US" b="1" kern="100" dirty="0">
                <a:solidFill>
                  <a:srgbClr val="FF0000"/>
                </a:solidFill>
                <a:latin typeface="微軟正黑體" panose="020B0604030504040204" pitchFamily="34" charset="-120"/>
              </a:rPr>
              <a:t>就讀學校、科系不符期待</a:t>
            </a:r>
            <a:r>
              <a:rPr lang="zh-TW" altLang="en-US" b="1" kern="100" dirty="0">
                <a:solidFill>
                  <a:srgbClr val="FF0000"/>
                </a:solidFill>
                <a:latin typeface="標楷體" panose="03000509000000000000" pitchFamily="65" charset="-120"/>
                <a:ea typeface="標楷體" panose="03000509000000000000" pitchFamily="65" charset="-120"/>
              </a:rPr>
              <a:t>」</a:t>
            </a:r>
            <a:r>
              <a:rPr lang="zh-TW" altLang="en-US" kern="100" dirty="0">
                <a:latin typeface="微軟正黑體" panose="020B0604030504040204" pitchFamily="34" charset="-120"/>
              </a:rPr>
              <a:t>此項統計。</a:t>
            </a:r>
            <a:r>
              <a:rPr lang="en-US" altLang="zh-TW" kern="100" dirty="0">
                <a:latin typeface="微軟正黑體" panose="020B0604030504040204" pitchFamily="34" charset="-120"/>
              </a:rPr>
              <a:t/>
            </a:r>
            <a:br>
              <a:rPr lang="en-US" altLang="zh-TW" kern="100" dirty="0">
                <a:latin typeface="微軟正黑體" panose="020B0604030504040204" pitchFamily="34" charset="-120"/>
              </a:rPr>
            </a:br>
            <a:r>
              <a:rPr lang="zh-TW" altLang="en-US" kern="100" dirty="0">
                <a:latin typeface="微軟正黑體" panose="020B0604030504040204" pitchFamily="34" charset="-120"/>
              </a:rPr>
              <a:t>因就讀學校或科系不符個人生涯規劃而申請退學者，包含出國留</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遊</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學、</a:t>
            </a:r>
            <a:r>
              <a:rPr lang="zh-TW" altLang="en-US" kern="100" dirty="0">
                <a:solidFill>
                  <a:srgbClr val="FF0000"/>
                </a:solidFill>
                <a:latin typeface="微軟正黑體" panose="020B0604030504040204" pitchFamily="34" charset="-120"/>
              </a:rPr>
              <a:t>準備升學</a:t>
            </a:r>
            <a:r>
              <a:rPr lang="en-US" altLang="zh-TW" kern="100" dirty="0">
                <a:solidFill>
                  <a:srgbClr val="FF0000"/>
                </a:solidFill>
                <a:latin typeface="微軟正黑體" panose="020B0604030504040204" pitchFamily="34" charset="-120"/>
              </a:rPr>
              <a:t>(</a:t>
            </a:r>
            <a:r>
              <a:rPr lang="zh-TW" altLang="en-US" kern="100" dirty="0">
                <a:solidFill>
                  <a:srgbClr val="FF0000"/>
                </a:solidFill>
                <a:latin typeface="微軟正黑體" panose="020B0604030504040204" pitchFamily="34" charset="-120"/>
              </a:rPr>
              <a:t>工作職訓類</a:t>
            </a:r>
            <a:r>
              <a:rPr lang="en-US" altLang="zh-TW" kern="100" dirty="0">
                <a:solidFill>
                  <a:srgbClr val="FF0000"/>
                </a:solidFill>
                <a:latin typeface="微軟正黑體" panose="020B0604030504040204" pitchFamily="34" charset="-120"/>
              </a:rPr>
              <a:t>)</a:t>
            </a:r>
            <a:r>
              <a:rPr lang="zh-TW" altLang="en-US" kern="100" dirty="0">
                <a:solidFill>
                  <a:srgbClr val="FF0000"/>
                </a:solidFill>
                <a:latin typeface="微軟正黑體" panose="020B0604030504040204" pitchFamily="34" charset="-120"/>
              </a:rPr>
              <a:t>考試，或以同等學力於同校升讀或至他校就讀而申請退學者</a:t>
            </a:r>
            <a:r>
              <a:rPr lang="zh-TW" altLang="en-US" kern="100" dirty="0">
                <a:latin typeface="微軟正黑體" panose="020B0604030504040204" pitchFamily="34" charset="-120"/>
              </a:rPr>
              <a:t>。</a:t>
            </a:r>
            <a:endParaRPr lang="zh-TW" altLang="en-US" kern="100" dirty="0">
              <a:solidFill>
                <a:srgbClr val="FF0000"/>
              </a:solidFill>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統計處</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補充定義</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7" name="內容版面配置區 6">
            <a:extLst>
              <a:ext uri="{FF2B5EF4-FFF2-40B4-BE49-F238E27FC236}">
                <a16:creationId xmlns:a16="http://schemas.microsoft.com/office/drawing/2014/main" id="{2226BD71-8953-4749-87BD-65E3A7127CAF}"/>
              </a:ext>
            </a:extLst>
          </p:cNvPr>
          <p:cNvGraphicFramePr>
            <a:graphicFrameLocks noGrp="1"/>
          </p:cNvGraphicFramePr>
          <p:nvPr>
            <p:ph sz="quarter" idx="13"/>
            <p:extLst>
              <p:ext uri="{D42A27DB-BD31-4B8C-83A1-F6EECF244321}">
                <p14:modId xmlns:p14="http://schemas.microsoft.com/office/powerpoint/2010/main" val="1206243384"/>
              </p:ext>
            </p:extLst>
          </p:nvPr>
        </p:nvGraphicFramePr>
        <p:xfrm>
          <a:off x="161925" y="976184"/>
          <a:ext cx="11847201" cy="987698"/>
        </p:xfrm>
        <a:graphic>
          <a:graphicData uri="http://schemas.openxmlformats.org/drawingml/2006/table">
            <a:tbl>
              <a:tblPr firstRow="1" firstCol="1" bandRow="1">
                <a:tableStyleId>{5C22544A-7EE6-4342-B048-85BDC9FD1C3A}</a:tableStyleId>
              </a:tblPr>
              <a:tblGrid>
                <a:gridCol w="1184720">
                  <a:extLst>
                    <a:ext uri="{9D8B030D-6E8A-4147-A177-3AD203B41FA5}">
                      <a16:colId xmlns:a16="http://schemas.microsoft.com/office/drawing/2014/main" val="1473401044"/>
                    </a:ext>
                  </a:extLst>
                </a:gridCol>
                <a:gridCol w="584967">
                  <a:extLst>
                    <a:ext uri="{9D8B030D-6E8A-4147-A177-3AD203B41FA5}">
                      <a16:colId xmlns:a16="http://schemas.microsoft.com/office/drawing/2014/main" val="2116226998"/>
                    </a:ext>
                  </a:extLst>
                </a:gridCol>
                <a:gridCol w="584967">
                  <a:extLst>
                    <a:ext uri="{9D8B030D-6E8A-4147-A177-3AD203B41FA5}">
                      <a16:colId xmlns:a16="http://schemas.microsoft.com/office/drawing/2014/main" val="3987885318"/>
                    </a:ext>
                  </a:extLst>
                </a:gridCol>
                <a:gridCol w="584967">
                  <a:extLst>
                    <a:ext uri="{9D8B030D-6E8A-4147-A177-3AD203B41FA5}">
                      <a16:colId xmlns:a16="http://schemas.microsoft.com/office/drawing/2014/main" val="2327867220"/>
                    </a:ext>
                  </a:extLst>
                </a:gridCol>
                <a:gridCol w="976184">
                  <a:extLst>
                    <a:ext uri="{9D8B030D-6E8A-4147-A177-3AD203B41FA5}">
                      <a16:colId xmlns:a16="http://schemas.microsoft.com/office/drawing/2014/main" val="3279189782"/>
                    </a:ext>
                  </a:extLst>
                </a:gridCol>
                <a:gridCol w="2965621">
                  <a:extLst>
                    <a:ext uri="{9D8B030D-6E8A-4147-A177-3AD203B41FA5}">
                      <a16:colId xmlns:a16="http://schemas.microsoft.com/office/drawing/2014/main" val="839852938"/>
                    </a:ext>
                  </a:extLst>
                </a:gridCol>
                <a:gridCol w="1705233">
                  <a:extLst>
                    <a:ext uri="{9D8B030D-6E8A-4147-A177-3AD203B41FA5}">
                      <a16:colId xmlns:a16="http://schemas.microsoft.com/office/drawing/2014/main" val="1709514471"/>
                    </a:ext>
                  </a:extLst>
                </a:gridCol>
                <a:gridCol w="891102">
                  <a:extLst>
                    <a:ext uri="{9D8B030D-6E8A-4147-A177-3AD203B41FA5}">
                      <a16:colId xmlns:a16="http://schemas.microsoft.com/office/drawing/2014/main" val="2609324841"/>
                    </a:ext>
                  </a:extLst>
                </a:gridCol>
                <a:gridCol w="1184720">
                  <a:extLst>
                    <a:ext uri="{9D8B030D-6E8A-4147-A177-3AD203B41FA5}">
                      <a16:colId xmlns:a16="http://schemas.microsoft.com/office/drawing/2014/main" val="2061436767"/>
                    </a:ext>
                  </a:extLst>
                </a:gridCol>
                <a:gridCol w="1184720">
                  <a:extLst>
                    <a:ext uri="{9D8B030D-6E8A-4147-A177-3AD203B41FA5}">
                      <a16:colId xmlns:a16="http://schemas.microsoft.com/office/drawing/2014/main" val="968729030"/>
                    </a:ext>
                  </a:extLst>
                </a:gridCol>
              </a:tblGrid>
              <a:tr h="987698">
                <a:tc>
                  <a:txBody>
                    <a:bodyPr/>
                    <a:lstStyle/>
                    <a:p>
                      <a:pPr algn="ctr"/>
                      <a:r>
                        <a:rPr lang="zh-TW" sz="800" b="0" kern="0" dirty="0">
                          <a:solidFill>
                            <a:schemeClr val="bg1">
                              <a:lumMod val="50000"/>
                            </a:schemeClr>
                          </a:solidFill>
                          <a:effectLst/>
                          <a:latin typeface="+mn-ea"/>
                          <a:ea typeface="+mn-ea"/>
                        </a:rPr>
                        <a:t>學年度</a:t>
                      </a:r>
                      <a:r>
                        <a:rPr lang="en-US" sz="800" b="0" kern="0" dirty="0">
                          <a:solidFill>
                            <a:schemeClr val="bg1">
                              <a:lumMod val="50000"/>
                            </a:schemeClr>
                          </a:solidFill>
                          <a:effectLst/>
                          <a:latin typeface="+mn-ea"/>
                          <a:ea typeface="+mn-ea"/>
                        </a:rPr>
                        <a:t>/</a:t>
                      </a:r>
                      <a:r>
                        <a:rPr lang="zh-TW" sz="800" b="0" kern="0" dirty="0">
                          <a:solidFill>
                            <a:schemeClr val="bg1">
                              <a:lumMod val="50000"/>
                            </a:schemeClr>
                          </a:solidFill>
                          <a:effectLst/>
                          <a:latin typeface="+mn-ea"/>
                          <a:ea typeface="+mn-ea"/>
                        </a:rPr>
                        <a:t>學期</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dirty="0">
                          <a:solidFill>
                            <a:schemeClr val="bg1">
                              <a:lumMod val="50000"/>
                            </a:schemeClr>
                          </a:solidFill>
                          <a:effectLst/>
                          <a:latin typeface="+mn-ea"/>
                          <a:ea typeface="+mn-ea"/>
                        </a:rPr>
                        <a:t>學院</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dirty="0">
                          <a:solidFill>
                            <a:schemeClr val="bg1">
                              <a:lumMod val="50000"/>
                            </a:schemeClr>
                          </a:solidFill>
                          <a:effectLst/>
                          <a:latin typeface="+mn-ea"/>
                          <a:ea typeface="+mn-ea"/>
                        </a:rPr>
                        <a:t>系所</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dirty="0">
                          <a:solidFill>
                            <a:schemeClr val="bg1">
                              <a:lumMod val="50000"/>
                            </a:schemeClr>
                          </a:solidFill>
                          <a:effectLst/>
                          <a:latin typeface="+mn-ea"/>
                          <a:ea typeface="+mn-ea"/>
                        </a:rPr>
                        <a:t>學制</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dirty="0">
                          <a:solidFill>
                            <a:schemeClr val="bg1">
                              <a:lumMod val="50000"/>
                            </a:schemeClr>
                          </a:solidFill>
                          <a:effectLst/>
                          <a:latin typeface="+mn-ea"/>
                          <a:ea typeface="+mn-ea"/>
                        </a:rPr>
                        <a:t>身分類別</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1" kern="0" dirty="0">
                          <a:solidFill>
                            <a:srgbClr val="FF0000"/>
                          </a:solidFill>
                          <a:effectLst/>
                          <a:latin typeface="+mn-ea"/>
                          <a:ea typeface="+mn-ea"/>
                        </a:rPr>
                        <a:t>退學原因</a:t>
                      </a:r>
                      <a:endParaRPr lang="zh-TW" sz="2000" b="1" kern="100" dirty="0">
                        <a:solidFill>
                          <a:srgbClr val="FF0000"/>
                        </a:solidFill>
                        <a:effectLst/>
                        <a:latin typeface="+mn-ea"/>
                        <a:ea typeface="+mn-ea"/>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800" b="0" kern="0" dirty="0">
                          <a:solidFill>
                            <a:schemeClr val="bg1">
                              <a:lumMod val="50000"/>
                            </a:schemeClr>
                          </a:solidFill>
                          <a:effectLst/>
                          <a:latin typeface="+mn-ea"/>
                          <a:ea typeface="+mn-ea"/>
                        </a:rPr>
                        <a:t>學期間退學人數—按退學原因別分</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a:solidFill>
                            <a:schemeClr val="bg1">
                              <a:lumMod val="50000"/>
                            </a:schemeClr>
                          </a:solidFill>
                          <a:effectLst/>
                          <a:latin typeface="+mn-ea"/>
                          <a:ea typeface="+mn-ea"/>
                        </a:rPr>
                        <a:t>開除學籍</a:t>
                      </a:r>
                      <a:r>
                        <a:rPr lang="zh-TW" sz="800" b="0" kern="0" spc="-100">
                          <a:solidFill>
                            <a:schemeClr val="bg1">
                              <a:lumMod val="50000"/>
                            </a:schemeClr>
                          </a:solidFill>
                          <a:effectLst/>
                          <a:latin typeface="+mn-ea"/>
                          <a:ea typeface="+mn-ea"/>
                        </a:rPr>
                        <a:t>人數</a:t>
                      </a:r>
                      <a:endParaRPr lang="zh-TW" sz="800" b="0" kern="10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dirty="0">
                          <a:solidFill>
                            <a:schemeClr val="bg1">
                              <a:lumMod val="50000"/>
                            </a:schemeClr>
                          </a:solidFill>
                          <a:effectLst/>
                          <a:latin typeface="+mn-ea"/>
                          <a:ea typeface="+mn-ea"/>
                        </a:rPr>
                        <a:t>死亡</a:t>
                      </a:r>
                      <a:r>
                        <a:rPr lang="zh-TW" sz="800" b="0" kern="0" spc="-100" dirty="0">
                          <a:solidFill>
                            <a:schemeClr val="bg1">
                              <a:lumMod val="50000"/>
                            </a:schemeClr>
                          </a:solidFill>
                          <a:effectLst/>
                          <a:latin typeface="+mn-ea"/>
                          <a:ea typeface="+mn-ea"/>
                        </a:rPr>
                        <a:t>人數</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0" dirty="0">
                          <a:solidFill>
                            <a:schemeClr val="bg1">
                              <a:lumMod val="50000"/>
                            </a:schemeClr>
                          </a:solidFill>
                          <a:effectLst/>
                          <a:latin typeface="+mn-ea"/>
                          <a:ea typeface="+mn-ea"/>
                        </a:rPr>
                        <a:t>轉班</a:t>
                      </a:r>
                      <a:r>
                        <a:rPr lang="zh-TW" sz="800" b="0" kern="0" spc="-100" dirty="0">
                          <a:solidFill>
                            <a:schemeClr val="bg1">
                              <a:lumMod val="50000"/>
                            </a:schemeClr>
                          </a:solidFill>
                          <a:effectLst/>
                          <a:latin typeface="+mn-ea"/>
                          <a:ea typeface="+mn-ea"/>
                        </a:rPr>
                        <a:t>人數</a:t>
                      </a:r>
                      <a:endParaRPr lang="zh-TW" sz="800" b="0" kern="100" dirty="0">
                        <a:solidFill>
                          <a:schemeClr val="bg1">
                            <a:lumMod val="50000"/>
                          </a:schemeClr>
                        </a:solidFill>
                        <a:effectLst/>
                        <a:latin typeface="+mn-ea"/>
                        <a:ea typeface="+mn-ea"/>
                      </a:endParaRPr>
                    </a:p>
                    <a:p>
                      <a:pPr algn="ctr"/>
                      <a:r>
                        <a:rPr lang="en-US" sz="800" b="0" kern="0" dirty="0">
                          <a:solidFill>
                            <a:schemeClr val="bg1">
                              <a:lumMod val="50000"/>
                            </a:schemeClr>
                          </a:solidFill>
                          <a:effectLst/>
                          <a:latin typeface="+mn-ea"/>
                          <a:ea typeface="+mn-ea"/>
                        </a:rPr>
                        <a:t>(</a:t>
                      </a:r>
                      <a:r>
                        <a:rPr lang="zh-TW" sz="800" b="0" kern="0" dirty="0">
                          <a:solidFill>
                            <a:schemeClr val="bg1">
                              <a:lumMod val="50000"/>
                            </a:schemeClr>
                          </a:solidFill>
                          <a:effectLst/>
                          <a:latin typeface="+mn-ea"/>
                          <a:ea typeface="+mn-ea"/>
                        </a:rPr>
                        <a:t>僅特殊專班需填報</a:t>
                      </a:r>
                      <a:r>
                        <a:rPr lang="en-US" sz="800" b="0" kern="0" dirty="0">
                          <a:solidFill>
                            <a:schemeClr val="bg1">
                              <a:lumMod val="50000"/>
                            </a:schemeClr>
                          </a:solidFill>
                          <a:effectLst/>
                          <a:latin typeface="+mn-ea"/>
                          <a:ea typeface="+mn-ea"/>
                        </a:rPr>
                        <a:t>)</a:t>
                      </a:r>
                      <a:endParaRPr lang="zh-TW" sz="800" b="0" kern="100" dirty="0">
                        <a:solidFill>
                          <a:schemeClr val="bg1">
                            <a:lumMod val="50000"/>
                          </a:schemeClr>
                        </a:solidFill>
                        <a:effectLst/>
                        <a:latin typeface="+mn-ea"/>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1038873"/>
                  </a:ext>
                </a:extLst>
              </a:tr>
            </a:tbl>
          </a:graphicData>
        </a:graphic>
      </p:graphicFrame>
    </p:spTree>
    <p:extLst>
      <p:ext uri="{BB962C8B-B14F-4D97-AF65-F5344CB8AC3E}">
        <p14:creationId xmlns:p14="http://schemas.microsoft.com/office/powerpoint/2010/main" val="580050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8-6</a:t>
            </a:r>
            <a:r>
              <a:rPr lang="zh-TW" altLang="en-US" dirty="0"/>
              <a:t>學校設置太陽光電發電設備容量表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17</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06</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2597727"/>
            <a:ext cx="11847513" cy="4260273"/>
          </a:xfrm>
          <a:prstGeom prst="rect">
            <a:avLst/>
          </a:prstGeom>
        </p:spPr>
        <p:txBody>
          <a:bodyPr vert="horz" lIns="91440" tIns="45720" rIns="91440" bIns="45720" rtlCol="0">
            <a:normAutofit fontScale="925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新增欄位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屋頂型、地面型</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請填寫學校設置太陽光電發電設備</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累計至今之總設置容量（單位：</a:t>
            </a:r>
            <a:r>
              <a:rPr lang="en-US" altLang="zh-TW" kern="100" dirty="0" err="1">
                <a:latin typeface="微軟正黑體" panose="020B0604030504040204" pitchFamily="34" charset="-120"/>
              </a:rPr>
              <a:t>kWp</a:t>
            </a:r>
            <a:r>
              <a:rPr lang="zh-TW" altLang="en-US" kern="100" dirty="0">
                <a:latin typeface="微軟正黑體" panose="020B0604030504040204" pitchFamily="34" charset="-120"/>
              </a:rPr>
              <a:t>峰瓩），並區分為標租設置或自行設置</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數據再請個別區分為</a:t>
            </a:r>
            <a:r>
              <a:rPr lang="zh-TW" altLang="en-US" b="1" kern="100" dirty="0">
                <a:solidFill>
                  <a:srgbClr val="FF0000"/>
                </a:solidFill>
                <a:latin typeface="微軟正黑體" panose="020B0604030504040204" pitchFamily="34" charset="-120"/>
              </a:rPr>
              <a:t>屋頂型或地面型</a:t>
            </a:r>
            <a:r>
              <a:rPr lang="zh-TW" altLang="en-US" kern="100" dirty="0">
                <a:latin typeface="微軟正黑體" panose="020B0604030504040204" pitchFamily="34" charset="-120"/>
              </a:rPr>
              <a:t>。</a:t>
            </a:r>
          </a:p>
          <a:p>
            <a:pPr marL="457166" lvl="1" indent="0">
              <a:lnSpc>
                <a:spcPct val="120000"/>
              </a:lnSpc>
              <a:spcBef>
                <a:spcPts val="600"/>
              </a:spcBef>
              <a:buNone/>
              <a:defRPr/>
            </a:pPr>
            <a:r>
              <a:rPr lang="zh-TW" altLang="en-US" kern="100" dirty="0">
                <a:latin typeface="微軟正黑體" panose="020B0604030504040204" pitchFamily="34" charset="-120"/>
              </a:rPr>
              <a:t>例如：學校統計已運作累計至今</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資料填報基準日</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之總容量為於</a:t>
            </a:r>
            <a:r>
              <a:rPr lang="en-US" altLang="zh-TW" kern="100" dirty="0">
                <a:latin typeface="微軟正黑體" panose="020B0604030504040204" pitchFamily="34" charset="-120"/>
              </a:rPr>
              <a:t>99</a:t>
            </a:r>
            <a:r>
              <a:rPr lang="zh-TW" altLang="en-US" kern="100" dirty="0">
                <a:latin typeface="微軟正黑體" panose="020B0604030504040204" pitchFamily="34" charset="-120"/>
              </a:rPr>
              <a:t>年自行設置</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屋頂型</a:t>
            </a:r>
            <a:r>
              <a:rPr lang="en-US" altLang="zh-TW" kern="100" dirty="0">
                <a:latin typeface="微軟正黑體" panose="020B0604030504040204" pitchFamily="34" charset="-120"/>
              </a:rPr>
              <a:t>) 200kWp</a:t>
            </a:r>
            <a:r>
              <a:rPr lang="zh-TW" altLang="en-US" kern="100" dirty="0">
                <a:latin typeface="微軟正黑體" panose="020B0604030504040204" pitchFamily="34" charset="-120"/>
              </a:rPr>
              <a:t>、</a:t>
            </a:r>
            <a:r>
              <a:rPr lang="en-US" altLang="zh-TW" kern="100" dirty="0">
                <a:latin typeface="微軟正黑體" panose="020B0604030504040204" pitchFamily="34" charset="-120"/>
              </a:rPr>
              <a:t>106</a:t>
            </a:r>
            <a:r>
              <a:rPr lang="zh-TW" altLang="en-US" kern="100" dirty="0">
                <a:latin typeface="微軟正黑體" panose="020B0604030504040204" pitchFamily="34" charset="-120"/>
              </a:rPr>
              <a:t>年以</a:t>
            </a:r>
            <a:r>
              <a:rPr lang="en-US" altLang="zh-TW" kern="100" dirty="0">
                <a:latin typeface="微軟正黑體" panose="020B0604030504040204" pitchFamily="34" charset="-120"/>
              </a:rPr>
              <a:t>PV-ESCO</a:t>
            </a:r>
            <a:r>
              <a:rPr lang="zh-TW" altLang="en-US" kern="100" dirty="0">
                <a:latin typeface="微軟正黑體" panose="020B0604030504040204" pitchFamily="34" charset="-120"/>
              </a:rPr>
              <a:t>模式設置</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屋頂型</a:t>
            </a:r>
            <a:r>
              <a:rPr lang="en-US" altLang="zh-TW" kern="100" dirty="0">
                <a:latin typeface="微軟正黑體" panose="020B0604030504040204" pitchFamily="34" charset="-120"/>
              </a:rPr>
              <a:t>) 300kWp</a:t>
            </a:r>
            <a:r>
              <a:rPr lang="zh-TW" altLang="en-US" kern="100" dirty="0">
                <a:latin typeface="微軟正黑體" panose="020B0604030504040204" pitchFamily="34" charset="-120"/>
              </a:rPr>
              <a:t>；但</a:t>
            </a:r>
            <a:r>
              <a:rPr lang="en-US" altLang="zh-TW" kern="100" dirty="0">
                <a:latin typeface="微軟正黑體" panose="020B0604030504040204" pitchFamily="34" charset="-120"/>
              </a:rPr>
              <a:t>113</a:t>
            </a:r>
            <a:r>
              <a:rPr lang="zh-TW" altLang="en-US" kern="100" dirty="0">
                <a:latin typeface="微軟正黑體" panose="020B0604030504040204" pitchFamily="34" charset="-120"/>
              </a:rPr>
              <a:t>年惟刻正建置中，預計以</a:t>
            </a:r>
            <a:r>
              <a:rPr lang="en-US" altLang="zh-TW" kern="100" dirty="0">
                <a:latin typeface="微軟正黑體" panose="020B0604030504040204" pitchFamily="34" charset="-120"/>
              </a:rPr>
              <a:t>PV-ESCO</a:t>
            </a:r>
            <a:r>
              <a:rPr lang="zh-TW" altLang="en-US" kern="100" dirty="0">
                <a:latin typeface="微軟正黑體" panose="020B0604030504040204" pitchFamily="34" charset="-120"/>
              </a:rPr>
              <a:t>模式設置</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地面型</a:t>
            </a:r>
            <a:r>
              <a:rPr lang="en-US" altLang="zh-TW" kern="100" dirty="0">
                <a:latin typeface="微軟正黑體" panose="020B0604030504040204" pitchFamily="34" charset="-120"/>
              </a:rPr>
              <a:t>) 400kWp</a:t>
            </a:r>
            <a:r>
              <a:rPr lang="zh-TW" altLang="en-US" kern="100" dirty="0">
                <a:latin typeface="微軟正黑體" panose="020B0604030504040204" pitchFamily="34" charset="-120"/>
              </a:rPr>
              <a:t>。 </a:t>
            </a:r>
            <a:endParaRPr lang="en-US" altLang="zh-TW" kern="100" dirty="0">
              <a:latin typeface="微軟正黑體" panose="020B0604030504040204" pitchFamily="34" charset="-120"/>
            </a:endParaRPr>
          </a:p>
          <a:p>
            <a:pPr marL="0" indent="0">
              <a:lnSpc>
                <a:spcPct val="120000"/>
              </a:lnSpc>
              <a:spcBef>
                <a:spcPts val="600"/>
              </a:spcBef>
              <a:buNone/>
              <a:defRPr/>
            </a:pPr>
            <a:endParaRPr lang="en-US" altLang="zh-TW" sz="1800" kern="100" dirty="0">
              <a:latin typeface="微軟正黑體" panose="020B0604030504040204" pitchFamily="34" charset="-120"/>
            </a:endParaRPr>
          </a:p>
          <a:p>
            <a:pPr marL="0" indent="0">
              <a:lnSpc>
                <a:spcPct val="120000"/>
              </a:lnSpc>
              <a:spcBef>
                <a:spcPts val="600"/>
              </a:spcBef>
              <a:buNone/>
              <a:defRPr/>
            </a:pPr>
            <a:endParaRPr lang="en-US" altLang="zh-TW" sz="1800" kern="100" dirty="0">
              <a:latin typeface="微軟正黑體" panose="020B0604030504040204" pitchFamily="34" charset="-120"/>
            </a:endParaRPr>
          </a:p>
          <a:p>
            <a:pPr marL="0" indent="0">
              <a:lnSpc>
                <a:spcPct val="120000"/>
              </a:lnSpc>
              <a:spcBef>
                <a:spcPts val="600"/>
              </a:spcBef>
              <a:buNone/>
              <a:defRPr/>
            </a:pPr>
            <a:endParaRPr lang="en-US" altLang="zh-TW" sz="1800" kern="100" dirty="0">
              <a:latin typeface="微軟正黑體" panose="020B0604030504040204" pitchFamily="34" charset="-120"/>
            </a:endParaRPr>
          </a:p>
          <a:p>
            <a:pPr marL="0" indent="0">
              <a:lnSpc>
                <a:spcPct val="120000"/>
              </a:lnSpc>
              <a:spcBef>
                <a:spcPts val="600"/>
              </a:spcBef>
              <a:buNone/>
              <a:defRPr/>
            </a:pPr>
            <a:endParaRPr lang="en-US" altLang="zh-TW" sz="1800" kern="100" dirty="0">
              <a:latin typeface="微軟正黑體" panose="020B0604030504040204" pitchFamily="34" charset="-120"/>
            </a:endParaRPr>
          </a:p>
          <a:p>
            <a:pPr marL="0" indent="0">
              <a:lnSpc>
                <a:spcPct val="120000"/>
              </a:lnSpc>
              <a:spcBef>
                <a:spcPts val="600"/>
              </a:spcBef>
              <a:buNone/>
              <a:defRPr/>
            </a:pPr>
            <a:endParaRPr lang="en-US" altLang="zh-TW" sz="1800" kern="100" dirty="0">
              <a:latin typeface="微軟正黑體" panose="020B0604030504040204" pitchFamily="34" charset="-120"/>
            </a:endParaRPr>
          </a:p>
          <a:p>
            <a:pPr marL="0" indent="0" algn="r">
              <a:lnSpc>
                <a:spcPct val="110000"/>
              </a:lnSpc>
              <a:spcBef>
                <a:spcPts val="600"/>
              </a:spcBef>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資科司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9" name="內容版面配置區 8">
            <a:extLst>
              <a:ext uri="{FF2B5EF4-FFF2-40B4-BE49-F238E27FC236}">
                <a16:creationId xmlns:a16="http://schemas.microsoft.com/office/drawing/2014/main" id="{DFA0846F-F983-47BA-9848-C3A196F3B01B}"/>
              </a:ext>
            </a:extLst>
          </p:cNvPr>
          <p:cNvGraphicFramePr>
            <a:graphicFrameLocks noGrp="1"/>
          </p:cNvGraphicFramePr>
          <p:nvPr>
            <p:ph sz="quarter" idx="13"/>
          </p:nvPr>
        </p:nvGraphicFramePr>
        <p:xfrm>
          <a:off x="182563" y="976186"/>
          <a:ext cx="11826559" cy="1519880"/>
        </p:xfrm>
        <a:graphic>
          <a:graphicData uri="http://schemas.openxmlformats.org/drawingml/2006/table">
            <a:tbl>
              <a:tblPr>
                <a:tableStyleId>{5C22544A-7EE6-4342-B048-85BDC9FD1C3A}</a:tableStyleId>
              </a:tblPr>
              <a:tblGrid>
                <a:gridCol w="424548">
                  <a:extLst>
                    <a:ext uri="{9D8B030D-6E8A-4147-A177-3AD203B41FA5}">
                      <a16:colId xmlns:a16="http://schemas.microsoft.com/office/drawing/2014/main" val="724844938"/>
                    </a:ext>
                  </a:extLst>
                </a:gridCol>
                <a:gridCol w="424548">
                  <a:extLst>
                    <a:ext uri="{9D8B030D-6E8A-4147-A177-3AD203B41FA5}">
                      <a16:colId xmlns:a16="http://schemas.microsoft.com/office/drawing/2014/main" val="2536801825"/>
                    </a:ext>
                  </a:extLst>
                </a:gridCol>
                <a:gridCol w="424548">
                  <a:extLst>
                    <a:ext uri="{9D8B030D-6E8A-4147-A177-3AD203B41FA5}">
                      <a16:colId xmlns:a16="http://schemas.microsoft.com/office/drawing/2014/main" val="3418013523"/>
                    </a:ext>
                  </a:extLst>
                </a:gridCol>
                <a:gridCol w="424548">
                  <a:extLst>
                    <a:ext uri="{9D8B030D-6E8A-4147-A177-3AD203B41FA5}">
                      <a16:colId xmlns:a16="http://schemas.microsoft.com/office/drawing/2014/main" val="2669161103"/>
                    </a:ext>
                  </a:extLst>
                </a:gridCol>
                <a:gridCol w="1106632">
                  <a:extLst>
                    <a:ext uri="{9D8B030D-6E8A-4147-A177-3AD203B41FA5}">
                      <a16:colId xmlns:a16="http://schemas.microsoft.com/office/drawing/2014/main" val="4190546343"/>
                    </a:ext>
                  </a:extLst>
                </a:gridCol>
                <a:gridCol w="1106632">
                  <a:extLst>
                    <a:ext uri="{9D8B030D-6E8A-4147-A177-3AD203B41FA5}">
                      <a16:colId xmlns:a16="http://schemas.microsoft.com/office/drawing/2014/main" val="1431270601"/>
                    </a:ext>
                  </a:extLst>
                </a:gridCol>
                <a:gridCol w="1106632">
                  <a:extLst>
                    <a:ext uri="{9D8B030D-6E8A-4147-A177-3AD203B41FA5}">
                      <a16:colId xmlns:a16="http://schemas.microsoft.com/office/drawing/2014/main" val="1951893324"/>
                    </a:ext>
                  </a:extLst>
                </a:gridCol>
                <a:gridCol w="1106632">
                  <a:extLst>
                    <a:ext uri="{9D8B030D-6E8A-4147-A177-3AD203B41FA5}">
                      <a16:colId xmlns:a16="http://schemas.microsoft.com/office/drawing/2014/main" val="3991605854"/>
                    </a:ext>
                  </a:extLst>
                </a:gridCol>
                <a:gridCol w="1340427">
                  <a:extLst>
                    <a:ext uri="{9D8B030D-6E8A-4147-A177-3AD203B41FA5}">
                      <a16:colId xmlns:a16="http://schemas.microsoft.com/office/drawing/2014/main" val="464793540"/>
                    </a:ext>
                  </a:extLst>
                </a:gridCol>
                <a:gridCol w="1340427">
                  <a:extLst>
                    <a:ext uri="{9D8B030D-6E8A-4147-A177-3AD203B41FA5}">
                      <a16:colId xmlns:a16="http://schemas.microsoft.com/office/drawing/2014/main" val="3713716766"/>
                    </a:ext>
                  </a:extLst>
                </a:gridCol>
                <a:gridCol w="1340427">
                  <a:extLst>
                    <a:ext uri="{9D8B030D-6E8A-4147-A177-3AD203B41FA5}">
                      <a16:colId xmlns:a16="http://schemas.microsoft.com/office/drawing/2014/main" val="3710142777"/>
                    </a:ext>
                  </a:extLst>
                </a:gridCol>
                <a:gridCol w="1340427">
                  <a:extLst>
                    <a:ext uri="{9D8B030D-6E8A-4147-A177-3AD203B41FA5}">
                      <a16:colId xmlns:a16="http://schemas.microsoft.com/office/drawing/2014/main" val="1462065694"/>
                    </a:ext>
                  </a:extLst>
                </a:gridCol>
                <a:gridCol w="340131">
                  <a:extLst>
                    <a:ext uri="{9D8B030D-6E8A-4147-A177-3AD203B41FA5}">
                      <a16:colId xmlns:a16="http://schemas.microsoft.com/office/drawing/2014/main" val="2945758455"/>
                    </a:ext>
                  </a:extLst>
                </a:gridCol>
              </a:tblGrid>
              <a:tr h="299182">
                <a:tc rowSpan="4">
                  <a:txBody>
                    <a:bodyPr/>
                    <a:lstStyle/>
                    <a:p>
                      <a:pPr algn="ctr"/>
                      <a:r>
                        <a:rPr lang="zh-TW" sz="800" kern="100" dirty="0">
                          <a:solidFill>
                            <a:schemeClr val="bg1">
                              <a:lumMod val="50000"/>
                            </a:schemeClr>
                          </a:solidFill>
                          <a:effectLst/>
                          <a:latin typeface="+mn-ea"/>
                          <a:ea typeface="+mn-ea"/>
                        </a:rPr>
                        <a:t>學年度</a:t>
                      </a:r>
                      <a:r>
                        <a:rPr lang="en-US" sz="800" kern="100" dirty="0">
                          <a:solidFill>
                            <a:schemeClr val="bg1">
                              <a:lumMod val="50000"/>
                            </a:schemeClr>
                          </a:solidFill>
                          <a:effectLst/>
                          <a:latin typeface="+mn-ea"/>
                          <a:ea typeface="+mn-ea"/>
                        </a:rPr>
                        <a:t>/</a:t>
                      </a:r>
                      <a:r>
                        <a:rPr lang="zh-TW" sz="800" kern="100" dirty="0">
                          <a:solidFill>
                            <a:schemeClr val="bg1">
                              <a:lumMod val="50000"/>
                            </a:schemeClr>
                          </a:solidFill>
                          <a:effectLst/>
                          <a:latin typeface="+mn-ea"/>
                          <a:ea typeface="+mn-ea"/>
                        </a:rPr>
                        <a:t>學期</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zh-TW" sz="800" kern="100" dirty="0">
                          <a:solidFill>
                            <a:schemeClr val="bg1">
                              <a:lumMod val="50000"/>
                            </a:schemeClr>
                          </a:solidFill>
                          <a:effectLst/>
                          <a:latin typeface="+mn-ea"/>
                          <a:ea typeface="+mn-ea"/>
                        </a:rPr>
                        <a:t>校區名稱</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zh-TW" sz="800" kern="100" dirty="0">
                          <a:solidFill>
                            <a:schemeClr val="bg1">
                              <a:lumMod val="50000"/>
                            </a:schemeClr>
                          </a:solidFill>
                          <a:effectLst/>
                          <a:latin typeface="+mn-ea"/>
                          <a:ea typeface="+mn-ea"/>
                        </a:rPr>
                        <a:t>校區別</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zh-TW" sz="800" kern="100" dirty="0">
                          <a:solidFill>
                            <a:schemeClr val="bg1">
                              <a:lumMod val="50000"/>
                            </a:schemeClr>
                          </a:solidFill>
                          <a:effectLst/>
                          <a:latin typeface="+mn-ea"/>
                          <a:ea typeface="+mn-ea"/>
                        </a:rPr>
                        <a:t>縣市別</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r>
                        <a:rPr lang="zh-TW" sz="2000" kern="100" dirty="0">
                          <a:solidFill>
                            <a:schemeClr val="tx1"/>
                          </a:solidFill>
                          <a:effectLst/>
                          <a:latin typeface="+mn-ea"/>
                          <a:ea typeface="+mn-ea"/>
                        </a:rPr>
                        <a:t>設置太陽光電發電設備總設置容量（</a:t>
                      </a:r>
                      <a:r>
                        <a:rPr lang="en-US" sz="2000" kern="100" dirty="0" err="1">
                          <a:solidFill>
                            <a:schemeClr val="tx1"/>
                          </a:solidFill>
                          <a:effectLst/>
                          <a:latin typeface="+mn-ea"/>
                          <a:ea typeface="+mn-ea"/>
                        </a:rPr>
                        <a:t>kWp</a:t>
                      </a:r>
                      <a:r>
                        <a:rPr lang="zh-TW" sz="2000" kern="100" dirty="0">
                          <a:solidFill>
                            <a:schemeClr val="tx1"/>
                          </a:solidFill>
                          <a:effectLst/>
                          <a:latin typeface="+mn-ea"/>
                          <a:ea typeface="+mn-ea"/>
                        </a:rPr>
                        <a:t>）</a:t>
                      </a:r>
                      <a:endParaRPr lang="zh-TW" sz="2000" kern="100" dirty="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algn="ctr"/>
                      <a:r>
                        <a:rPr lang="zh-TW" sz="800" kern="100" dirty="0">
                          <a:solidFill>
                            <a:schemeClr val="bg1">
                              <a:lumMod val="50000"/>
                            </a:schemeClr>
                          </a:solidFill>
                          <a:effectLst/>
                          <a:latin typeface="+mn-ea"/>
                          <a:ea typeface="+mn-ea"/>
                        </a:rPr>
                        <a:t>補充說明</a:t>
                      </a:r>
                      <a:r>
                        <a:rPr lang="en-US" sz="800" kern="100" dirty="0">
                          <a:solidFill>
                            <a:schemeClr val="bg1">
                              <a:lumMod val="50000"/>
                            </a:schemeClr>
                          </a:solidFill>
                          <a:effectLst/>
                          <a:latin typeface="+mn-ea"/>
                          <a:ea typeface="+mn-ea"/>
                        </a:rPr>
                        <a:t> </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082120"/>
                  </a:ext>
                </a:extLst>
              </a:tr>
              <a:tr h="40234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r>
                        <a:rPr lang="zh-TW" sz="2000" kern="100" dirty="0">
                          <a:solidFill>
                            <a:schemeClr val="tx1"/>
                          </a:solidFill>
                          <a:effectLst/>
                          <a:latin typeface="+mn-ea"/>
                          <a:ea typeface="+mn-ea"/>
                        </a:rPr>
                        <a:t>已運作，累積至今之總設置容量</a:t>
                      </a:r>
                      <a:endParaRPr lang="zh-TW" sz="2000" kern="100" dirty="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2000" kern="100" dirty="0">
                          <a:solidFill>
                            <a:schemeClr val="tx1"/>
                          </a:solidFill>
                          <a:effectLst/>
                          <a:latin typeface="+mn-ea"/>
                          <a:ea typeface="+mn-ea"/>
                        </a:rPr>
                        <a:t>尚未運作或未完成併聯發電者之預計設置容量</a:t>
                      </a:r>
                      <a:endParaRPr lang="zh-TW" sz="2000" kern="100" dirty="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133838300"/>
                  </a:ext>
                </a:extLst>
              </a:tr>
              <a:tr h="29918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r>
                        <a:rPr lang="zh-TW" sz="2000" kern="100">
                          <a:solidFill>
                            <a:schemeClr val="tx1"/>
                          </a:solidFill>
                          <a:effectLst/>
                          <a:latin typeface="+mn-ea"/>
                          <a:ea typeface="+mn-ea"/>
                        </a:rPr>
                        <a:t>標租設置容量</a:t>
                      </a:r>
                      <a:endParaRPr lang="zh-TW" sz="2000" kern="10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000" kern="100">
                          <a:solidFill>
                            <a:schemeClr val="tx1"/>
                          </a:solidFill>
                          <a:effectLst/>
                          <a:latin typeface="+mn-ea"/>
                          <a:ea typeface="+mn-ea"/>
                        </a:rPr>
                        <a:t>自行設置容量</a:t>
                      </a:r>
                      <a:endParaRPr lang="zh-TW" sz="2000" kern="10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000" kern="100" dirty="0">
                          <a:solidFill>
                            <a:schemeClr val="tx1"/>
                          </a:solidFill>
                          <a:effectLst/>
                          <a:latin typeface="+mn-ea"/>
                          <a:ea typeface="+mn-ea"/>
                        </a:rPr>
                        <a:t>標租設置容量</a:t>
                      </a:r>
                      <a:endParaRPr lang="zh-TW" sz="2000" kern="100" dirty="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000" kern="100" dirty="0">
                          <a:solidFill>
                            <a:schemeClr val="tx1"/>
                          </a:solidFill>
                          <a:effectLst/>
                          <a:latin typeface="+mn-ea"/>
                          <a:ea typeface="+mn-ea"/>
                        </a:rPr>
                        <a:t>自行設置容量</a:t>
                      </a:r>
                      <a:endParaRPr lang="zh-TW" sz="2000" kern="100" dirty="0">
                        <a:solidFill>
                          <a:schemeClr val="tx1"/>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07443047"/>
                  </a:ext>
                </a:extLst>
              </a:tr>
              <a:tr h="50793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2000" b="1" kern="100" dirty="0">
                          <a:solidFill>
                            <a:srgbClr val="FF0000"/>
                          </a:solidFill>
                          <a:effectLst/>
                          <a:latin typeface="+mn-ea"/>
                          <a:ea typeface="+mn-ea"/>
                        </a:rPr>
                        <a:t>屋頂型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地面型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屋頂型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地面型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屋頂型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地面型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屋頂型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kern="100" dirty="0">
                          <a:solidFill>
                            <a:srgbClr val="FF0000"/>
                          </a:solidFill>
                          <a:effectLst/>
                          <a:latin typeface="+mn-ea"/>
                          <a:ea typeface="+mn-ea"/>
                        </a:rPr>
                        <a:t>地面型</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pPr algn="ctr"/>
                      <a:endParaRPr lang="zh-TW" sz="16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1768568"/>
                  </a:ext>
                </a:extLst>
              </a:tr>
            </a:tbl>
          </a:graphicData>
        </a:graphic>
      </p:graphicFrame>
      <p:graphicFrame>
        <p:nvGraphicFramePr>
          <p:cNvPr id="7" name="內容版面配置區 8">
            <a:extLst>
              <a:ext uri="{FF2B5EF4-FFF2-40B4-BE49-F238E27FC236}">
                <a16:creationId xmlns:a16="http://schemas.microsoft.com/office/drawing/2014/main" id="{546A8DDC-51EE-49B2-9E0D-F3FA57E869BA}"/>
              </a:ext>
            </a:extLst>
          </p:cNvPr>
          <p:cNvGraphicFramePr>
            <a:graphicFrameLocks/>
          </p:cNvGraphicFramePr>
          <p:nvPr>
            <p:extLst>
              <p:ext uri="{D42A27DB-BD31-4B8C-83A1-F6EECF244321}">
                <p14:modId xmlns:p14="http://schemas.microsoft.com/office/powerpoint/2010/main" val="1298139998"/>
              </p:ext>
            </p:extLst>
          </p:nvPr>
        </p:nvGraphicFramePr>
        <p:xfrm>
          <a:off x="924791" y="4871091"/>
          <a:ext cx="9809020" cy="1620049"/>
        </p:xfrm>
        <a:graphic>
          <a:graphicData uri="http://schemas.openxmlformats.org/drawingml/2006/table">
            <a:tbl>
              <a:tblPr>
                <a:tableStyleId>{5C22544A-7EE6-4342-B048-85BDC9FD1C3A}</a:tableStyleId>
              </a:tblPr>
              <a:tblGrid>
                <a:gridCol w="1108982">
                  <a:extLst>
                    <a:ext uri="{9D8B030D-6E8A-4147-A177-3AD203B41FA5}">
                      <a16:colId xmlns:a16="http://schemas.microsoft.com/office/drawing/2014/main" val="4190546343"/>
                    </a:ext>
                  </a:extLst>
                </a:gridCol>
                <a:gridCol w="1108982">
                  <a:extLst>
                    <a:ext uri="{9D8B030D-6E8A-4147-A177-3AD203B41FA5}">
                      <a16:colId xmlns:a16="http://schemas.microsoft.com/office/drawing/2014/main" val="1431270601"/>
                    </a:ext>
                  </a:extLst>
                </a:gridCol>
                <a:gridCol w="1108982">
                  <a:extLst>
                    <a:ext uri="{9D8B030D-6E8A-4147-A177-3AD203B41FA5}">
                      <a16:colId xmlns:a16="http://schemas.microsoft.com/office/drawing/2014/main" val="1951893324"/>
                    </a:ext>
                  </a:extLst>
                </a:gridCol>
                <a:gridCol w="1108982">
                  <a:extLst>
                    <a:ext uri="{9D8B030D-6E8A-4147-A177-3AD203B41FA5}">
                      <a16:colId xmlns:a16="http://schemas.microsoft.com/office/drawing/2014/main" val="3991605854"/>
                    </a:ext>
                  </a:extLst>
                </a:gridCol>
                <a:gridCol w="1343273">
                  <a:extLst>
                    <a:ext uri="{9D8B030D-6E8A-4147-A177-3AD203B41FA5}">
                      <a16:colId xmlns:a16="http://schemas.microsoft.com/office/drawing/2014/main" val="464793540"/>
                    </a:ext>
                  </a:extLst>
                </a:gridCol>
                <a:gridCol w="1343273">
                  <a:extLst>
                    <a:ext uri="{9D8B030D-6E8A-4147-A177-3AD203B41FA5}">
                      <a16:colId xmlns:a16="http://schemas.microsoft.com/office/drawing/2014/main" val="3713716766"/>
                    </a:ext>
                  </a:extLst>
                </a:gridCol>
                <a:gridCol w="1343273">
                  <a:extLst>
                    <a:ext uri="{9D8B030D-6E8A-4147-A177-3AD203B41FA5}">
                      <a16:colId xmlns:a16="http://schemas.microsoft.com/office/drawing/2014/main" val="3710142777"/>
                    </a:ext>
                  </a:extLst>
                </a:gridCol>
                <a:gridCol w="1343273">
                  <a:extLst>
                    <a:ext uri="{9D8B030D-6E8A-4147-A177-3AD203B41FA5}">
                      <a16:colId xmlns:a16="http://schemas.microsoft.com/office/drawing/2014/main" val="1462065694"/>
                    </a:ext>
                  </a:extLst>
                </a:gridCol>
              </a:tblGrid>
              <a:tr h="234102">
                <a:tc gridSpan="8">
                  <a:txBody>
                    <a:bodyPr/>
                    <a:lstStyle/>
                    <a:p>
                      <a:pPr algn="ctr"/>
                      <a:r>
                        <a:rPr lang="zh-TW" sz="1600" kern="100" dirty="0">
                          <a:solidFill>
                            <a:schemeClr val="tx1"/>
                          </a:solidFill>
                          <a:effectLst/>
                          <a:latin typeface="+mn-ea"/>
                          <a:ea typeface="+mn-ea"/>
                        </a:rPr>
                        <a:t>設置太陽光電發電設備總設置容量（</a:t>
                      </a:r>
                      <a:r>
                        <a:rPr lang="en-US" sz="1600" kern="100" dirty="0" err="1">
                          <a:solidFill>
                            <a:schemeClr val="tx1"/>
                          </a:solidFill>
                          <a:effectLst/>
                          <a:latin typeface="+mn-ea"/>
                          <a:ea typeface="+mn-ea"/>
                        </a:rPr>
                        <a:t>kWp</a:t>
                      </a:r>
                      <a:r>
                        <a:rPr lang="zh-TW" sz="1600" kern="100" dirty="0">
                          <a:solidFill>
                            <a:schemeClr val="tx1"/>
                          </a:solidFill>
                          <a:effectLst/>
                          <a:latin typeface="+mn-ea"/>
                          <a:ea typeface="+mn-ea"/>
                        </a:rPr>
                        <a:t>）</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95082120"/>
                  </a:ext>
                </a:extLst>
              </a:tr>
              <a:tr h="321247">
                <a:tc gridSpan="4">
                  <a:txBody>
                    <a:bodyPr/>
                    <a:lstStyle/>
                    <a:p>
                      <a:pPr algn="ctr"/>
                      <a:r>
                        <a:rPr lang="zh-TW" sz="1600" kern="100" dirty="0">
                          <a:solidFill>
                            <a:schemeClr val="tx1"/>
                          </a:solidFill>
                          <a:effectLst/>
                          <a:latin typeface="+mn-ea"/>
                          <a:ea typeface="+mn-ea"/>
                        </a:rPr>
                        <a:t>已運作，累積至今之總設置容量</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1600" kern="100" dirty="0">
                          <a:solidFill>
                            <a:schemeClr val="tx1"/>
                          </a:solidFill>
                          <a:effectLst/>
                          <a:latin typeface="+mn-ea"/>
                          <a:ea typeface="+mn-ea"/>
                        </a:rPr>
                        <a:t>尚未運作或未完成併聯發電者之預計設置容量</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133838300"/>
                  </a:ext>
                </a:extLst>
              </a:tr>
              <a:tr h="238880">
                <a:tc gridSpan="2">
                  <a:txBody>
                    <a:bodyPr/>
                    <a:lstStyle/>
                    <a:p>
                      <a:pPr algn="ctr"/>
                      <a:r>
                        <a:rPr lang="zh-TW" sz="1600" kern="100" dirty="0">
                          <a:solidFill>
                            <a:schemeClr val="tx1"/>
                          </a:solidFill>
                          <a:effectLst/>
                          <a:latin typeface="+mn-ea"/>
                          <a:ea typeface="+mn-ea"/>
                        </a:rPr>
                        <a:t>標租設置容量</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tc gridSpan="2">
                  <a:txBody>
                    <a:bodyPr/>
                    <a:lstStyle/>
                    <a:p>
                      <a:pPr algn="ctr"/>
                      <a:r>
                        <a:rPr lang="zh-TW" sz="1600" kern="100" dirty="0">
                          <a:solidFill>
                            <a:schemeClr val="tx1"/>
                          </a:solidFill>
                          <a:effectLst/>
                          <a:latin typeface="+mn-ea"/>
                          <a:ea typeface="+mn-ea"/>
                        </a:rPr>
                        <a:t>自行設置容量</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tc gridSpan="2">
                  <a:txBody>
                    <a:bodyPr/>
                    <a:lstStyle/>
                    <a:p>
                      <a:pPr algn="ctr"/>
                      <a:r>
                        <a:rPr lang="zh-TW" sz="1600" kern="100" dirty="0">
                          <a:solidFill>
                            <a:schemeClr val="tx1"/>
                          </a:solidFill>
                          <a:effectLst/>
                          <a:latin typeface="+mn-ea"/>
                          <a:ea typeface="+mn-ea"/>
                        </a:rPr>
                        <a:t>標租設置容量</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tc gridSpan="2">
                  <a:txBody>
                    <a:bodyPr/>
                    <a:lstStyle/>
                    <a:p>
                      <a:pPr algn="ctr"/>
                      <a:r>
                        <a:rPr lang="zh-TW" sz="1600" kern="100" dirty="0">
                          <a:solidFill>
                            <a:schemeClr val="tx1"/>
                          </a:solidFill>
                          <a:effectLst/>
                          <a:latin typeface="+mn-ea"/>
                          <a:ea typeface="+mn-ea"/>
                        </a:rPr>
                        <a:t>自行設置容量</a:t>
                      </a:r>
                      <a:endParaRPr lang="zh-TW" sz="1600"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hMerge="1">
                  <a:txBody>
                    <a:bodyPr/>
                    <a:lstStyle/>
                    <a:p>
                      <a:endParaRPr lang="zh-TW" altLang="en-US"/>
                    </a:p>
                  </a:txBody>
                  <a:tcPr/>
                </a:tc>
                <a:extLst>
                  <a:ext uri="{0D108BD9-81ED-4DB2-BD59-A6C34878D82A}">
                    <a16:rowId xmlns:a16="http://schemas.microsoft.com/office/drawing/2014/main" val="207443047"/>
                  </a:ext>
                </a:extLst>
              </a:tr>
              <a:tr h="405561">
                <a:tc>
                  <a:txBody>
                    <a:bodyPr/>
                    <a:lstStyle/>
                    <a:p>
                      <a:pPr algn="ctr"/>
                      <a:r>
                        <a:rPr lang="zh-TW" sz="2000" b="1" kern="100" dirty="0">
                          <a:solidFill>
                            <a:schemeClr val="tx1"/>
                          </a:solidFill>
                          <a:effectLst/>
                          <a:latin typeface="+mn-ea"/>
                          <a:ea typeface="+mn-ea"/>
                        </a:rPr>
                        <a:t>屋頂型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地面型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屋頂型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地面型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屋頂型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地面型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屋頂型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tc>
                  <a:txBody>
                    <a:bodyPr/>
                    <a:lstStyle/>
                    <a:p>
                      <a:pPr algn="ctr"/>
                      <a:r>
                        <a:rPr lang="zh-TW" sz="2000" b="1" kern="100" dirty="0">
                          <a:solidFill>
                            <a:schemeClr val="tx1"/>
                          </a:solidFill>
                          <a:effectLst/>
                          <a:latin typeface="+mn-ea"/>
                          <a:ea typeface="+mn-ea"/>
                        </a:rPr>
                        <a:t>地面型</a:t>
                      </a:r>
                      <a:endParaRPr lang="zh-TW" sz="2000" b="1" kern="100" dirty="0">
                        <a:solidFill>
                          <a:schemeClr val="tx1"/>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91768568"/>
                  </a:ext>
                </a:extLst>
              </a:tr>
              <a:tr h="405561">
                <a:tc>
                  <a:txBody>
                    <a:bodyPr/>
                    <a:lstStyle/>
                    <a:p>
                      <a:pPr algn="ctr"/>
                      <a:r>
                        <a:rPr lang="en-US" altLang="zh-TW" sz="2000" b="1" kern="100" dirty="0">
                          <a:solidFill>
                            <a:srgbClr val="FF0000"/>
                          </a:solidFill>
                          <a:effectLst/>
                          <a:latin typeface="+mn-ea"/>
                          <a:ea typeface="+mn-ea"/>
                          <a:cs typeface="Times New Roman" panose="02020603050405020304" pitchFamily="18" charset="0"/>
                        </a:rPr>
                        <a:t>300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200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400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tc>
                  <a:txBody>
                    <a:bodyPr/>
                    <a:lstStyle/>
                    <a:p>
                      <a:pPr algn="ctr"/>
                      <a:r>
                        <a:rPr lang="en-US" altLang="zh-TW" sz="2000" b="1" kern="100" dirty="0">
                          <a:solidFill>
                            <a:srgbClr val="FF0000"/>
                          </a:solidFill>
                          <a:effectLst/>
                          <a:latin typeface="+mn-ea"/>
                          <a:ea typeface="+mn-ea"/>
                          <a:cs typeface="Times New Roman" panose="02020603050405020304" pitchFamily="18" charset="0"/>
                        </a:rPr>
                        <a:t>0</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12700" cap="flat" cmpd="sng" algn="ctr">
                      <a:solidFill>
                        <a:srgbClr val="F3CA52"/>
                      </a:solidFill>
                      <a:prstDash val="solid"/>
                      <a:round/>
                      <a:headEnd type="none" w="med" len="med"/>
                      <a:tailEnd type="none" w="med" len="med"/>
                    </a:lnL>
                    <a:lnR w="12700" cap="flat" cmpd="sng" algn="ctr">
                      <a:solidFill>
                        <a:srgbClr val="F3CA52"/>
                      </a:solidFill>
                      <a:prstDash val="solid"/>
                      <a:round/>
                      <a:headEnd type="none" w="med" len="med"/>
                      <a:tailEnd type="none" w="med" len="med"/>
                    </a:lnR>
                    <a:lnT w="12700" cap="flat" cmpd="sng" algn="ctr">
                      <a:solidFill>
                        <a:srgbClr val="F3CA52"/>
                      </a:solidFill>
                      <a:prstDash val="solid"/>
                      <a:round/>
                      <a:headEnd type="none" w="med" len="med"/>
                      <a:tailEnd type="none" w="med" len="med"/>
                    </a:lnT>
                    <a:lnB w="12700" cap="flat" cmpd="sng" algn="ctr">
                      <a:solidFill>
                        <a:srgbClr val="F3CA52"/>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5341326"/>
                  </a:ext>
                </a:extLst>
              </a:tr>
            </a:tbl>
          </a:graphicData>
        </a:graphic>
      </p:graphicFrame>
    </p:spTree>
    <p:extLst>
      <p:ext uri="{BB962C8B-B14F-4D97-AF65-F5344CB8AC3E}">
        <p14:creationId xmlns:p14="http://schemas.microsoft.com/office/powerpoint/2010/main" val="303504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10-3</a:t>
            </a:r>
            <a:r>
              <a:rPr lang="zh-TW" altLang="en-US" dirty="0"/>
              <a:t>學校校長、董事會成員配偶或三親等任職本校情形</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18</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07</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2535079"/>
            <a:ext cx="11847513" cy="4322921"/>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學年度</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學期</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學年度</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學期</a:t>
            </a:r>
            <a:r>
              <a:rPr lang="zh-TW" altLang="en-US" kern="100" dirty="0">
                <a:latin typeface="微軟正黑體" panose="020B0604030504040204" pitchFamily="34" charset="-120"/>
              </a:rPr>
              <a:t>：本表改為收集</a:t>
            </a:r>
            <a:r>
              <a:rPr lang="zh-TW" altLang="en-US" b="1" kern="100" dirty="0">
                <a:solidFill>
                  <a:srgbClr val="FF0000"/>
                </a:solidFill>
                <a:latin typeface="微軟正黑體" panose="020B0604030504040204" pitchFamily="34" charset="-120"/>
              </a:rPr>
              <a:t>學期</a:t>
            </a:r>
            <a:r>
              <a:rPr lang="zh-TW" altLang="en-US" kern="100" dirty="0">
                <a:latin typeface="微軟正黑體" panose="020B0604030504040204" pitchFamily="34" charset="-120"/>
              </a:rPr>
              <a:t>資料</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本期</a:t>
            </a:r>
            <a:r>
              <a:rPr lang="zh-TW" altLang="en-US" b="1" kern="100" dirty="0">
                <a:solidFill>
                  <a:srgbClr val="FF0000"/>
                </a:solidFill>
                <a:latin typeface="微軟正黑體" panose="020B0604030504040204" pitchFamily="34" charset="-120"/>
              </a:rPr>
              <a:t>私校</a:t>
            </a:r>
            <a:r>
              <a:rPr lang="zh-TW" altLang="en-US" kern="100" dirty="0">
                <a:latin typeface="微軟正黑體" panose="020B0604030504040204" pitchFamily="34" charset="-120"/>
              </a:rPr>
              <a:t>填寫為</a:t>
            </a:r>
            <a:r>
              <a:rPr lang="en-US" altLang="zh-TW" b="1" kern="100" dirty="0">
                <a:solidFill>
                  <a:srgbClr val="FF0000"/>
                </a:solidFill>
                <a:latin typeface="微軟正黑體" panose="020B0604030504040204" pitchFamily="34" charset="-120"/>
              </a:rPr>
              <a:t>113</a:t>
            </a:r>
            <a:r>
              <a:rPr lang="zh-TW" altLang="en-US" b="1" kern="100" dirty="0">
                <a:solidFill>
                  <a:srgbClr val="FF0000"/>
                </a:solidFill>
                <a:latin typeface="微軟正黑體" panose="020B0604030504040204" pitchFamily="34" charset="-120"/>
              </a:rPr>
              <a:t>學年度下學期</a:t>
            </a:r>
            <a:r>
              <a:rPr lang="zh-TW" altLang="en-US" kern="100" dirty="0">
                <a:latin typeface="微軟正黑體" panose="020B0604030504040204" pitchFamily="34" charset="-120"/>
              </a:rPr>
              <a:t>，以</a:t>
            </a:r>
            <a:r>
              <a:rPr lang="en-US" altLang="zh-TW" b="1" kern="100" dirty="0">
                <a:solidFill>
                  <a:srgbClr val="FF0000"/>
                </a:solidFill>
                <a:latin typeface="微軟正黑體" panose="020B0604030504040204" pitchFamily="34" charset="-120"/>
              </a:rPr>
              <a:t>03/15</a:t>
            </a:r>
            <a:r>
              <a:rPr lang="zh-TW" altLang="en-US" b="1" kern="100" dirty="0">
                <a:solidFill>
                  <a:srgbClr val="FF0000"/>
                </a:solidFill>
                <a:latin typeface="微軟正黑體" panose="020B0604030504040204" pitchFamily="34" charset="-120"/>
              </a:rPr>
              <a:t>為資料調查基準日</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修改欄位及定義</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9" name="內容版面配置區 8">
            <a:extLst>
              <a:ext uri="{FF2B5EF4-FFF2-40B4-BE49-F238E27FC236}">
                <a16:creationId xmlns:a16="http://schemas.microsoft.com/office/drawing/2014/main" id="{348AD4BA-07BB-469E-A44B-87BE7244B47C}"/>
              </a:ext>
            </a:extLst>
          </p:cNvPr>
          <p:cNvGraphicFramePr>
            <a:graphicFrameLocks noGrp="1"/>
          </p:cNvGraphicFramePr>
          <p:nvPr>
            <p:ph sz="quarter" idx="13"/>
            <p:extLst>
              <p:ext uri="{D42A27DB-BD31-4B8C-83A1-F6EECF244321}">
                <p14:modId xmlns:p14="http://schemas.microsoft.com/office/powerpoint/2010/main" val="3231000391"/>
              </p:ext>
            </p:extLst>
          </p:nvPr>
        </p:nvGraphicFramePr>
        <p:xfrm>
          <a:off x="182561" y="945574"/>
          <a:ext cx="11826561" cy="1410733"/>
        </p:xfrm>
        <a:graphic>
          <a:graphicData uri="http://schemas.openxmlformats.org/drawingml/2006/table">
            <a:tbl>
              <a:tblPr>
                <a:tableStyleId>{5C22544A-7EE6-4342-B048-85BDC9FD1C3A}</a:tableStyleId>
              </a:tblPr>
              <a:tblGrid>
                <a:gridCol w="1968357">
                  <a:extLst>
                    <a:ext uri="{9D8B030D-6E8A-4147-A177-3AD203B41FA5}">
                      <a16:colId xmlns:a16="http://schemas.microsoft.com/office/drawing/2014/main" val="1562676745"/>
                    </a:ext>
                  </a:extLst>
                </a:gridCol>
                <a:gridCol w="1248069">
                  <a:extLst>
                    <a:ext uri="{9D8B030D-6E8A-4147-A177-3AD203B41FA5}">
                      <a16:colId xmlns:a16="http://schemas.microsoft.com/office/drawing/2014/main" val="3690910215"/>
                    </a:ext>
                  </a:extLst>
                </a:gridCol>
                <a:gridCol w="1248069">
                  <a:extLst>
                    <a:ext uri="{9D8B030D-6E8A-4147-A177-3AD203B41FA5}">
                      <a16:colId xmlns:a16="http://schemas.microsoft.com/office/drawing/2014/main" val="1501644179"/>
                    </a:ext>
                  </a:extLst>
                </a:gridCol>
                <a:gridCol w="1227011">
                  <a:extLst>
                    <a:ext uri="{9D8B030D-6E8A-4147-A177-3AD203B41FA5}">
                      <a16:colId xmlns:a16="http://schemas.microsoft.com/office/drawing/2014/main" val="1360554560"/>
                    </a:ext>
                  </a:extLst>
                </a:gridCol>
                <a:gridCol w="1227011">
                  <a:extLst>
                    <a:ext uri="{9D8B030D-6E8A-4147-A177-3AD203B41FA5}">
                      <a16:colId xmlns:a16="http://schemas.microsoft.com/office/drawing/2014/main" val="2023016019"/>
                    </a:ext>
                  </a:extLst>
                </a:gridCol>
                <a:gridCol w="1227011">
                  <a:extLst>
                    <a:ext uri="{9D8B030D-6E8A-4147-A177-3AD203B41FA5}">
                      <a16:colId xmlns:a16="http://schemas.microsoft.com/office/drawing/2014/main" val="1030798787"/>
                    </a:ext>
                  </a:extLst>
                </a:gridCol>
                <a:gridCol w="888647">
                  <a:extLst>
                    <a:ext uri="{9D8B030D-6E8A-4147-A177-3AD203B41FA5}">
                      <a16:colId xmlns:a16="http://schemas.microsoft.com/office/drawing/2014/main" val="2770964560"/>
                    </a:ext>
                  </a:extLst>
                </a:gridCol>
                <a:gridCol w="1340428">
                  <a:extLst>
                    <a:ext uri="{9D8B030D-6E8A-4147-A177-3AD203B41FA5}">
                      <a16:colId xmlns:a16="http://schemas.microsoft.com/office/drawing/2014/main" val="2853718553"/>
                    </a:ext>
                  </a:extLst>
                </a:gridCol>
                <a:gridCol w="1451958">
                  <a:extLst>
                    <a:ext uri="{9D8B030D-6E8A-4147-A177-3AD203B41FA5}">
                      <a16:colId xmlns:a16="http://schemas.microsoft.com/office/drawing/2014/main" val="2875924711"/>
                    </a:ext>
                  </a:extLst>
                </a:gridCol>
              </a:tblGrid>
              <a:tr h="457199">
                <a:tc rowSpan="2">
                  <a:txBody>
                    <a:bodyPr/>
                    <a:lstStyle/>
                    <a:p>
                      <a:pPr algn="ctr"/>
                      <a:r>
                        <a:rPr lang="zh-TW" sz="2000" b="1" kern="100" dirty="0">
                          <a:solidFill>
                            <a:srgbClr val="FF0000"/>
                          </a:solidFill>
                          <a:effectLst/>
                          <a:latin typeface="+mn-ea"/>
                          <a:ea typeface="+mn-ea"/>
                        </a:rPr>
                        <a:t>學年度</a:t>
                      </a:r>
                      <a:r>
                        <a:rPr lang="en-US" sz="2000" b="1" kern="100" dirty="0">
                          <a:solidFill>
                            <a:srgbClr val="FF0000"/>
                          </a:solidFill>
                          <a:effectLst/>
                          <a:latin typeface="+mn-ea"/>
                          <a:ea typeface="+mn-ea"/>
                        </a:rPr>
                        <a:t>/</a:t>
                      </a:r>
                      <a:r>
                        <a:rPr lang="zh-TW" sz="2000" b="1" kern="100" dirty="0">
                          <a:solidFill>
                            <a:srgbClr val="FF0000"/>
                          </a:solidFill>
                          <a:effectLst/>
                          <a:latin typeface="+mn-ea"/>
                          <a:ea typeface="+mn-ea"/>
                        </a:rPr>
                        <a:t>學期</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r>
                        <a:rPr lang="zh-TW" sz="800" kern="100" dirty="0">
                          <a:solidFill>
                            <a:schemeClr val="bg1">
                              <a:lumMod val="50000"/>
                            </a:schemeClr>
                          </a:solidFill>
                          <a:effectLst/>
                          <a:latin typeface="+mn-ea"/>
                          <a:ea typeface="+mn-ea"/>
                        </a:rPr>
                        <a:t>職務類別</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latin typeface="+mn-ea"/>
                          <a:ea typeface="+mn-ea"/>
                        </a:rPr>
                        <a:t>成員姓名</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a:r>
                        <a:rPr lang="zh-TW" sz="800" kern="100" dirty="0">
                          <a:solidFill>
                            <a:schemeClr val="bg1">
                              <a:lumMod val="50000"/>
                            </a:schemeClr>
                          </a:solidFill>
                          <a:effectLst/>
                          <a:latin typeface="+mn-ea"/>
                          <a:ea typeface="+mn-ea"/>
                        </a:rPr>
                        <a:t>配偶或三親等於本校任職情形</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065489851"/>
                  </a:ext>
                </a:extLst>
              </a:tr>
              <a:tr h="95353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800" kern="100" dirty="0">
                          <a:solidFill>
                            <a:schemeClr val="bg1">
                              <a:lumMod val="50000"/>
                            </a:schemeClr>
                          </a:solidFill>
                          <a:effectLst/>
                          <a:latin typeface="+mn-ea"/>
                          <a:ea typeface="+mn-ea"/>
                        </a:rPr>
                        <a:t>親屬姓名</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服務單位</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單位組別</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職稱</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服務起迄年月</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與成員之關係</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2118831"/>
                  </a:ext>
                </a:extLst>
              </a:tr>
            </a:tbl>
          </a:graphicData>
        </a:graphic>
      </p:graphicFrame>
    </p:spTree>
    <p:extLst>
      <p:ext uri="{BB962C8B-B14F-4D97-AF65-F5344CB8AC3E}">
        <p14:creationId xmlns:p14="http://schemas.microsoft.com/office/powerpoint/2010/main" val="2860072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14-5</a:t>
            </a:r>
            <a:r>
              <a:rPr lang="zh-TW" altLang="en-US" dirty="0"/>
              <a:t>各種智慧財產權衍生運用總金額表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19</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08</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3616036"/>
            <a:ext cx="11847513" cy="3241964"/>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endParaRPr lang="zh-TW" altLang="en-US" b="1" kern="100" dirty="0">
              <a:solidFill>
                <a:srgbClr val="FF0000"/>
              </a:solidFill>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本表計畫經費的認列，限於以學校</a:t>
            </a:r>
            <a:r>
              <a:rPr lang="zh-TW" altLang="en-US" b="1" kern="100" dirty="0">
                <a:solidFill>
                  <a:srgbClr val="FF0000"/>
                </a:solidFill>
                <a:latin typeface="微軟正黑體" panose="020B0604030504040204" pitchFamily="34" charset="-120"/>
              </a:rPr>
              <a:t>專任教師名義承接並擔任校內主要主持人的計畫</a:t>
            </a:r>
            <a:r>
              <a:rPr lang="zh-TW" altLang="en-US"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或以學校名義與合作單位簽約的計畫</a:t>
            </a:r>
            <a:r>
              <a:rPr lang="zh-TW" altLang="en-US" kern="100" dirty="0">
                <a:latin typeface="微軟正黑體" panose="020B0604030504040204" pitchFamily="34" charset="-120"/>
              </a:rPr>
              <a:t>，方可納入計算。</a:t>
            </a:r>
          </a:p>
          <a:p>
            <a:pPr marL="0" indent="0">
              <a:lnSpc>
                <a:spcPct val="120000"/>
              </a:lnSpc>
              <a:spcBef>
                <a:spcPts val="600"/>
              </a:spcBef>
              <a:buNone/>
              <a:defRPr/>
            </a:pPr>
            <a:endParaRPr lang="en-US" altLang="zh-TW"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產學合作績效評量專案</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補充定義</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17" name="內容版面配置區 16">
            <a:extLst>
              <a:ext uri="{FF2B5EF4-FFF2-40B4-BE49-F238E27FC236}">
                <a16:creationId xmlns:a16="http://schemas.microsoft.com/office/drawing/2014/main" id="{74ACE510-FE29-4B42-A002-8D15147C893A}"/>
              </a:ext>
            </a:extLst>
          </p:cNvPr>
          <p:cNvGraphicFramePr>
            <a:graphicFrameLocks noGrp="1"/>
          </p:cNvGraphicFramePr>
          <p:nvPr>
            <p:ph sz="quarter" idx="13"/>
            <p:extLst>
              <p:ext uri="{D42A27DB-BD31-4B8C-83A1-F6EECF244321}">
                <p14:modId xmlns:p14="http://schemas.microsoft.com/office/powerpoint/2010/main" val="1177582762"/>
              </p:ext>
            </p:extLst>
          </p:nvPr>
        </p:nvGraphicFramePr>
        <p:xfrm>
          <a:off x="182561" y="988541"/>
          <a:ext cx="11826560" cy="2294630"/>
        </p:xfrm>
        <a:graphic>
          <a:graphicData uri="http://schemas.openxmlformats.org/drawingml/2006/table">
            <a:tbl>
              <a:tblPr firstRow="1" firstCol="1" bandRow="1">
                <a:tableStyleId>{5C22544A-7EE6-4342-B048-85BDC9FD1C3A}</a:tableStyleId>
              </a:tblPr>
              <a:tblGrid>
                <a:gridCol w="991331">
                  <a:extLst>
                    <a:ext uri="{9D8B030D-6E8A-4147-A177-3AD203B41FA5}">
                      <a16:colId xmlns:a16="http://schemas.microsoft.com/office/drawing/2014/main" val="491715966"/>
                    </a:ext>
                  </a:extLst>
                </a:gridCol>
                <a:gridCol w="1940011">
                  <a:extLst>
                    <a:ext uri="{9D8B030D-6E8A-4147-A177-3AD203B41FA5}">
                      <a16:colId xmlns:a16="http://schemas.microsoft.com/office/drawing/2014/main" val="397355827"/>
                    </a:ext>
                  </a:extLst>
                </a:gridCol>
                <a:gridCol w="2458994">
                  <a:extLst>
                    <a:ext uri="{9D8B030D-6E8A-4147-A177-3AD203B41FA5}">
                      <a16:colId xmlns:a16="http://schemas.microsoft.com/office/drawing/2014/main" val="1420756640"/>
                    </a:ext>
                  </a:extLst>
                </a:gridCol>
                <a:gridCol w="4070912">
                  <a:extLst>
                    <a:ext uri="{9D8B030D-6E8A-4147-A177-3AD203B41FA5}">
                      <a16:colId xmlns:a16="http://schemas.microsoft.com/office/drawing/2014/main" val="4107008438"/>
                    </a:ext>
                  </a:extLst>
                </a:gridCol>
                <a:gridCol w="2365312">
                  <a:extLst>
                    <a:ext uri="{9D8B030D-6E8A-4147-A177-3AD203B41FA5}">
                      <a16:colId xmlns:a16="http://schemas.microsoft.com/office/drawing/2014/main" val="3676465103"/>
                    </a:ext>
                  </a:extLst>
                </a:gridCol>
              </a:tblGrid>
              <a:tr h="559704">
                <a:tc>
                  <a:txBody>
                    <a:bodyPr/>
                    <a:lstStyle/>
                    <a:p>
                      <a:pPr algn="ctr"/>
                      <a:r>
                        <a:rPr lang="zh-TW" sz="2000" b="0" kern="100" dirty="0">
                          <a:solidFill>
                            <a:schemeClr val="tx1"/>
                          </a:solidFill>
                          <a:effectLst/>
                          <a:latin typeface="+mn-ea"/>
                          <a:ea typeface="+mn-ea"/>
                        </a:rPr>
                        <a:t>年度</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zh-TW" sz="2000" b="0" kern="100" dirty="0">
                          <a:solidFill>
                            <a:schemeClr val="tx1"/>
                          </a:solidFill>
                          <a:effectLst/>
                          <a:latin typeface="+mn-ea"/>
                          <a:ea typeface="+mn-ea"/>
                        </a:rPr>
                        <a:t>方式</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a:r>
                        <a:rPr lang="zh-TW" sz="2000" b="0" kern="100" dirty="0">
                          <a:solidFill>
                            <a:schemeClr val="tx1"/>
                          </a:solidFill>
                          <a:effectLst/>
                          <a:latin typeface="+mn-ea"/>
                          <a:ea typeface="+mn-ea"/>
                        </a:rPr>
                        <a:t>須繳交科發基金</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不須繳交科發基金</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0105471"/>
                  </a:ext>
                </a:extLst>
              </a:tr>
              <a:tr h="333106">
                <a:tc rowSpan="5">
                  <a:txBody>
                    <a:bodyPr/>
                    <a:lstStyle/>
                    <a:p>
                      <a:pPr algn="ctr"/>
                      <a:r>
                        <a:rPr lang="en-US" sz="2000" b="0" kern="100">
                          <a:solidFill>
                            <a:schemeClr val="tx1"/>
                          </a:solidFill>
                          <a:effectLst/>
                          <a:latin typeface="+mn-ea"/>
                          <a:ea typeface="+mn-ea"/>
                        </a:rPr>
                        <a:t> </a:t>
                      </a:r>
                      <a:endParaRPr lang="zh-TW" sz="2000" b="0" kern="10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zh-TW" sz="2000" b="0" kern="100" dirty="0">
                          <a:solidFill>
                            <a:schemeClr val="tx1"/>
                          </a:solidFill>
                          <a:effectLst/>
                          <a:latin typeface="+mn-ea"/>
                          <a:ea typeface="+mn-ea"/>
                        </a:rPr>
                        <a:t>現金金額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a:solidFill>
                            <a:schemeClr val="tx1"/>
                          </a:solidFill>
                          <a:effectLst/>
                          <a:latin typeface="+mn-ea"/>
                          <a:ea typeface="+mn-ea"/>
                        </a:rPr>
                        <a:t> </a:t>
                      </a:r>
                      <a:endParaRPr lang="zh-TW" sz="2000" b="0" kern="10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8950859"/>
                  </a:ext>
                </a:extLst>
              </a:tr>
              <a:tr h="333106">
                <a:tc vMerge="1">
                  <a:txBody>
                    <a:bodyPr/>
                    <a:lstStyle/>
                    <a:p>
                      <a:endParaRPr lang="zh-TW" altLang="en-US"/>
                    </a:p>
                  </a:txBody>
                  <a:tcPr/>
                </a:tc>
                <a:tc rowSpan="2">
                  <a:txBody>
                    <a:bodyPr/>
                    <a:lstStyle/>
                    <a:p>
                      <a:pPr algn="ctr"/>
                      <a:r>
                        <a:rPr lang="zh-TW" sz="2000" b="0" kern="100" dirty="0">
                          <a:solidFill>
                            <a:schemeClr val="tx1"/>
                          </a:solidFill>
                          <a:effectLst/>
                          <a:latin typeface="+mn-ea"/>
                          <a:ea typeface="+mn-ea"/>
                        </a:rPr>
                        <a:t>股票</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股數</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01274"/>
                  </a:ext>
                </a:extLst>
              </a:tr>
              <a:tr h="333106">
                <a:tc vMerge="1">
                  <a:txBody>
                    <a:bodyPr/>
                    <a:lstStyle/>
                    <a:p>
                      <a:endParaRPr lang="zh-TW" altLang="en-US"/>
                    </a:p>
                  </a:txBody>
                  <a:tcPr/>
                </a:tc>
                <a:tc vMerge="1">
                  <a:txBody>
                    <a:bodyPr/>
                    <a:lstStyle/>
                    <a:p>
                      <a:endParaRPr lang="zh-TW" altLang="en-US"/>
                    </a:p>
                  </a:txBody>
                  <a:tcPr/>
                </a:tc>
                <a:tc>
                  <a:txBody>
                    <a:bodyPr/>
                    <a:lstStyle/>
                    <a:p>
                      <a:pPr algn="ctr"/>
                      <a:r>
                        <a:rPr lang="zh-TW" sz="2000" b="0" kern="100" dirty="0">
                          <a:solidFill>
                            <a:schemeClr val="tx1"/>
                          </a:solidFill>
                          <a:effectLst/>
                          <a:latin typeface="+mn-ea"/>
                          <a:ea typeface="+mn-ea"/>
                        </a:rPr>
                        <a:t>股價</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771359"/>
                  </a:ext>
                </a:extLst>
              </a:tr>
              <a:tr h="402502">
                <a:tc vMerge="1">
                  <a:txBody>
                    <a:bodyPr/>
                    <a:lstStyle/>
                    <a:p>
                      <a:endParaRPr lang="zh-TW" altLang="en-US"/>
                    </a:p>
                  </a:txBody>
                  <a:tcPr/>
                </a:tc>
                <a:tc rowSpan="2">
                  <a:txBody>
                    <a:bodyPr/>
                    <a:lstStyle/>
                    <a:p>
                      <a:pPr algn="ctr"/>
                      <a:r>
                        <a:rPr lang="zh-TW" sz="2000" b="0" kern="100" dirty="0">
                          <a:solidFill>
                            <a:schemeClr val="tx1"/>
                          </a:solidFill>
                          <a:effectLst/>
                          <a:latin typeface="+mn-ea"/>
                          <a:ea typeface="+mn-ea"/>
                        </a:rPr>
                        <a:t>其他</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0" kern="100" dirty="0">
                          <a:solidFill>
                            <a:schemeClr val="tx1"/>
                          </a:solidFill>
                          <a:effectLst/>
                          <a:latin typeface="+mn-ea"/>
                          <a:ea typeface="+mn-ea"/>
                        </a:rPr>
                        <a:t>項目說明</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107198"/>
                  </a:ext>
                </a:extLst>
              </a:tr>
              <a:tr h="333106">
                <a:tc vMerge="1">
                  <a:txBody>
                    <a:bodyPr/>
                    <a:lstStyle/>
                    <a:p>
                      <a:endParaRPr lang="zh-TW" altLang="en-US"/>
                    </a:p>
                  </a:txBody>
                  <a:tcPr/>
                </a:tc>
                <a:tc vMerge="1">
                  <a:txBody>
                    <a:bodyPr/>
                    <a:lstStyle/>
                    <a:p>
                      <a:endParaRPr lang="zh-TW" altLang="en-US"/>
                    </a:p>
                  </a:txBody>
                  <a:tcPr/>
                </a:tc>
                <a:tc>
                  <a:txBody>
                    <a:bodyPr/>
                    <a:lstStyle/>
                    <a:p>
                      <a:pPr algn="ctr"/>
                      <a:r>
                        <a:rPr lang="zh-TW" sz="2000" b="0" kern="100" dirty="0">
                          <a:solidFill>
                            <a:schemeClr val="tx1"/>
                          </a:solidFill>
                          <a:effectLst/>
                          <a:latin typeface="+mn-ea"/>
                          <a:ea typeface="+mn-ea"/>
                        </a:rPr>
                        <a:t>合計金額</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kern="100" dirty="0">
                          <a:solidFill>
                            <a:schemeClr val="tx1"/>
                          </a:solidFill>
                          <a:effectLst/>
                          <a:latin typeface="+mn-ea"/>
                          <a:ea typeface="+mn-ea"/>
                        </a:rPr>
                        <a:t> </a:t>
                      </a:r>
                      <a:endParaRPr lang="zh-TW" sz="2000" b="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6435346"/>
                  </a:ext>
                </a:extLst>
              </a:tr>
            </a:tbl>
          </a:graphicData>
        </a:graphic>
      </p:graphicFrame>
    </p:spTree>
    <p:extLst>
      <p:ext uri="{BB962C8B-B14F-4D97-AF65-F5344CB8AC3E}">
        <p14:creationId xmlns:p14="http://schemas.microsoft.com/office/powerpoint/2010/main" val="90538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1ACE1E2-301C-437B-94BE-03863768A458}"/>
              </a:ext>
            </a:extLst>
          </p:cNvPr>
          <p:cNvSpPr>
            <a:spLocks noGrp="1"/>
          </p:cNvSpPr>
          <p:nvPr>
            <p:ph type="sldNum" sz="quarter" idx="12"/>
          </p:nvPr>
        </p:nvSpPr>
        <p:spPr/>
        <p:txBody>
          <a:bodyPr/>
          <a:lstStyle/>
          <a:p>
            <a:fld id="{D4B37BC5-01F3-4DA6-AE9F-6749599A3EE9}" type="slidenum">
              <a:rPr lang="zh-TW" altLang="en-US" smtClean="0"/>
              <a:t>2</a:t>
            </a:fld>
            <a:endParaRPr lang="zh-TW" altLang="en-US"/>
          </a:p>
        </p:txBody>
      </p:sp>
      <p:sp>
        <p:nvSpPr>
          <p:cNvPr id="4" name="標題 3">
            <a:extLst>
              <a:ext uri="{FF2B5EF4-FFF2-40B4-BE49-F238E27FC236}">
                <a16:creationId xmlns:a16="http://schemas.microsoft.com/office/drawing/2014/main" id="{14C11096-304E-4B02-B578-F68DF6C31600}"/>
              </a:ext>
            </a:extLst>
          </p:cNvPr>
          <p:cNvSpPr>
            <a:spLocks noGrp="1"/>
          </p:cNvSpPr>
          <p:nvPr>
            <p:ph type="title"/>
          </p:nvPr>
        </p:nvSpPr>
        <p:spPr/>
        <p:txBody>
          <a:bodyPr>
            <a:normAutofit/>
          </a:bodyPr>
          <a:lstStyle/>
          <a:p>
            <a:r>
              <a:rPr lang="zh-TW" altLang="en-US" dirty="0"/>
              <a:t>本期需填報表冊</a:t>
            </a:r>
          </a:p>
        </p:txBody>
      </p:sp>
      <p:sp>
        <p:nvSpPr>
          <p:cNvPr id="5" name="文字版面配置區 4">
            <a:extLst>
              <a:ext uri="{FF2B5EF4-FFF2-40B4-BE49-F238E27FC236}">
                <a16:creationId xmlns:a16="http://schemas.microsoft.com/office/drawing/2014/main" id="{CDE984EF-DF58-4D80-95B6-2D1432296A9E}"/>
              </a:ext>
            </a:extLst>
          </p:cNvPr>
          <p:cNvSpPr>
            <a:spLocks noGrp="1"/>
          </p:cNvSpPr>
          <p:nvPr>
            <p:ph type="body" sz="quarter" idx="15"/>
          </p:nvPr>
        </p:nvSpPr>
        <p:spPr/>
        <p:txBody>
          <a:bodyPr/>
          <a:lstStyle/>
          <a:p>
            <a:r>
              <a:rPr lang="en-US" altLang="zh-TW" dirty="0"/>
              <a:t>01</a:t>
            </a:r>
            <a:endParaRPr lang="zh-TW" altLang="en-US" dirty="0"/>
          </a:p>
        </p:txBody>
      </p:sp>
      <p:graphicFrame>
        <p:nvGraphicFramePr>
          <p:cNvPr id="6" name="內容版面配置區 5">
            <a:extLst>
              <a:ext uri="{FF2B5EF4-FFF2-40B4-BE49-F238E27FC236}">
                <a16:creationId xmlns:a16="http://schemas.microsoft.com/office/drawing/2014/main" id="{B844C464-6CC4-4C90-8450-B5D9ABC00B76}"/>
              </a:ext>
            </a:extLst>
          </p:cNvPr>
          <p:cNvGraphicFramePr>
            <a:graphicFrameLocks noGrp="1"/>
          </p:cNvGraphicFramePr>
          <p:nvPr>
            <p:ph sz="quarter" idx="13"/>
            <p:extLst>
              <p:ext uri="{D42A27DB-BD31-4B8C-83A1-F6EECF244321}">
                <p14:modId xmlns:p14="http://schemas.microsoft.com/office/powerpoint/2010/main" val="1752521777"/>
              </p:ext>
            </p:extLst>
          </p:nvPr>
        </p:nvGraphicFramePr>
        <p:xfrm>
          <a:off x="193040" y="955675"/>
          <a:ext cx="11816080" cy="5292000"/>
        </p:xfrm>
        <a:graphic>
          <a:graphicData uri="http://schemas.openxmlformats.org/drawingml/2006/table">
            <a:tbl>
              <a:tblPr firstRow="1" bandRow="1"/>
              <a:tblGrid>
                <a:gridCol w="1844756">
                  <a:extLst>
                    <a:ext uri="{9D8B030D-6E8A-4147-A177-3AD203B41FA5}">
                      <a16:colId xmlns:a16="http://schemas.microsoft.com/office/drawing/2014/main" val="20000"/>
                    </a:ext>
                  </a:extLst>
                </a:gridCol>
                <a:gridCol w="9971324">
                  <a:extLst>
                    <a:ext uri="{9D8B030D-6E8A-4147-A177-3AD203B41FA5}">
                      <a16:colId xmlns:a16="http://schemas.microsoft.com/office/drawing/2014/main" val="20001"/>
                    </a:ext>
                  </a:extLst>
                </a:gridCol>
              </a:tblGrid>
              <a:tr h="16200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表</a:t>
                      </a:r>
                      <a:r>
                        <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1 </a:t>
                      </a: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師資</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1-2-1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1-2-2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1-4</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1-5</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1-6</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1-7</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1-8(3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1-9</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1-10</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1-14</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1-15</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1-16(3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en-US" altLang="zh-TW" sz="2000" b="1" kern="1200" dirty="0">
                          <a:solidFill>
                            <a:schemeClr val="tx1"/>
                          </a:solidFill>
                          <a:latin typeface="Arial" panose="020B0604020202020204" pitchFamily="34" charset="0"/>
                          <a:ea typeface="+mn-ea"/>
                          <a:cs typeface="Arial" panose="020B0604020202020204" pitchFamily="34" charset="0"/>
                        </a:rPr>
                        <a:t/>
                      </a:r>
                      <a:br>
                        <a:rPr lang="en-US" altLang="zh-TW" sz="2000" b="1" kern="1200" dirty="0">
                          <a:solidFill>
                            <a:schemeClr val="tx1"/>
                          </a:solidFill>
                          <a:latin typeface="Arial" panose="020B0604020202020204" pitchFamily="34" charset="0"/>
                          <a:ea typeface="+mn-ea"/>
                          <a:cs typeface="Arial" panose="020B0604020202020204" pitchFamily="34" charset="0"/>
                        </a:rPr>
                      </a:b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1-17-1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1-19</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1-20</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i="0" u="none" strike="noStrike" kern="1200" cap="none" spc="0" baseline="0" dirty="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僅私立學校填報</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1-21(</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僅私立學校填報</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1-22</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en-US" altLang="zh-TW" sz="2000" b="1" kern="1200" dirty="0">
                          <a:solidFill>
                            <a:schemeClr val="tx1"/>
                          </a:solidFill>
                          <a:latin typeface="Arial" panose="020B0604020202020204" pitchFamily="34" charset="0"/>
                          <a:ea typeface="+mn-ea"/>
                          <a:cs typeface="Arial" panose="020B0604020202020204" pitchFamily="34" charset="0"/>
                        </a:rPr>
                        <a:t/>
                      </a:r>
                      <a:br>
                        <a:rPr lang="en-US" altLang="zh-TW" sz="2000" b="1" kern="1200" dirty="0">
                          <a:solidFill>
                            <a:schemeClr val="tx1"/>
                          </a:solidFill>
                          <a:latin typeface="Arial" panose="020B0604020202020204" pitchFamily="34" charset="0"/>
                          <a:ea typeface="+mn-ea"/>
                          <a:cs typeface="Arial" panose="020B0604020202020204" pitchFamily="34" charset="0"/>
                        </a:rPr>
                      </a:b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1-22-1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1-23(</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僅私立學校填報</a:t>
                      </a:r>
                      <a:r>
                        <a:rPr lang="en-US" altLang="zh-TW" sz="2000" b="1" kern="1200" dirty="0">
                          <a:solidFill>
                            <a:schemeClr val="tx1"/>
                          </a:solidFill>
                          <a:latin typeface="Arial" panose="020B0604020202020204" pitchFamily="34" charset="0"/>
                          <a:ea typeface="+mn-ea"/>
                          <a:cs typeface="Arial" panose="020B0604020202020204" pitchFamily="34" charset="0"/>
                        </a:rPr>
                        <a:t>)</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480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2 </a:t>
                      </a:r>
                      <a:r>
                        <a:rPr lang="zh-TW" altLang="en-US" sz="2000" b="1" kern="1200" dirty="0">
                          <a:solidFill>
                            <a:srgbClr val="000000"/>
                          </a:solidFill>
                          <a:latin typeface="Arial" panose="020B0604020202020204" pitchFamily="34" charset="0"/>
                          <a:ea typeface="+mn-ea"/>
                          <a:cs typeface="Arial" panose="020B0604020202020204" pitchFamily="34" charset="0"/>
                        </a:rPr>
                        <a:t>招生</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2-1-2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2-2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2-4</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6480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3 </a:t>
                      </a:r>
                      <a:r>
                        <a:rPr lang="zh-TW" altLang="en-US" sz="2000" b="1" kern="1200" dirty="0">
                          <a:solidFill>
                            <a:srgbClr val="000000"/>
                          </a:solidFill>
                          <a:latin typeface="Arial" panose="020B0604020202020204" pitchFamily="34" charset="0"/>
                          <a:ea typeface="+mn-ea"/>
                          <a:cs typeface="Arial" panose="020B0604020202020204" pitchFamily="34" charset="0"/>
                        </a:rPr>
                        <a:t>課程教學</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3-1(3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3-2-2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3-5</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3-5-1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3-5-2</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3-5-3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3-7</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3-8</a:t>
                      </a:r>
                      <a:endParaRPr lang="zh-TW" altLang="en-US" sz="20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7280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4 </a:t>
                      </a:r>
                      <a:r>
                        <a:rPr lang="zh-TW" altLang="en-US" sz="2000" b="1" kern="1200" dirty="0">
                          <a:solidFill>
                            <a:srgbClr val="000000"/>
                          </a:solidFill>
                          <a:latin typeface="Arial" panose="020B0604020202020204" pitchFamily="34" charset="0"/>
                          <a:ea typeface="+mn-ea"/>
                          <a:cs typeface="Arial" panose="020B0604020202020204" pitchFamily="34" charset="0"/>
                        </a:rPr>
                        <a:t>學生</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latinLnBrk="1">
                        <a:lnSpc>
                          <a:spcPts val="2500"/>
                        </a:lnSpc>
                        <a:defRPr/>
                      </a:pP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4-1-2(3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4-1-3(3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4-1-4(3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en-US" altLang="zh-TW" sz="2000" b="1" kern="1200" dirty="0">
                          <a:solidFill>
                            <a:schemeClr val="tx1"/>
                          </a:solidFill>
                          <a:latin typeface="Arial" panose="020B0604020202020204" pitchFamily="34" charset="0"/>
                          <a:ea typeface="+mn-ea"/>
                          <a:cs typeface="Arial" panose="020B0604020202020204" pitchFamily="34" charset="0"/>
                        </a:rPr>
                        <a:t/>
                      </a:r>
                      <a:br>
                        <a:rPr lang="en-US" altLang="zh-TW" sz="2000" b="1" kern="1200" dirty="0">
                          <a:solidFill>
                            <a:schemeClr val="tx1"/>
                          </a:solidFill>
                          <a:latin typeface="Arial" panose="020B0604020202020204" pitchFamily="34" charset="0"/>
                          <a:ea typeface="+mn-ea"/>
                          <a:cs typeface="Arial" panose="020B0604020202020204" pitchFamily="34" charset="0"/>
                        </a:rPr>
                      </a:b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4-2-4</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4-2-5</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4-2-7</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4-2-8</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4-2-9</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4-2-10</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en-US" altLang="zh-TW" sz="2000" b="1" kern="1200" dirty="0">
                          <a:solidFill>
                            <a:schemeClr val="tx1"/>
                          </a:solidFill>
                          <a:latin typeface="Arial" panose="020B0604020202020204" pitchFamily="34" charset="0"/>
                          <a:ea typeface="+mn-ea"/>
                          <a:cs typeface="Arial" panose="020B0604020202020204" pitchFamily="34" charset="0"/>
                        </a:rPr>
                        <a:t/>
                      </a:r>
                      <a:br>
                        <a:rPr lang="en-US" altLang="zh-TW" sz="2000" b="1" kern="1200" dirty="0">
                          <a:solidFill>
                            <a:schemeClr val="tx1"/>
                          </a:solidFill>
                          <a:latin typeface="Arial" panose="020B0604020202020204" pitchFamily="34" charset="0"/>
                          <a:ea typeface="+mn-ea"/>
                          <a:cs typeface="Arial" panose="020B0604020202020204" pitchFamily="34" charset="0"/>
                        </a:rPr>
                      </a:b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4-2-11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4-2-13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4-4-2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4-4-3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4-6</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4-7-2</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4-7-4</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4-7-5</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4-8-1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4-8-2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4-8-3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4-9-1(3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4-9-2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4-10(3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4-12</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4-13</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4-14</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4-16</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4-16-1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4-17-2(3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4-18</a:t>
                      </a:r>
                      <a:r>
                        <a:rPr lang="zh-TW" altLang="en-US"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4-19</a:t>
                      </a:r>
                      <a:endParaRPr lang="en-US" altLang="zh-TW" sz="20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6480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5 </a:t>
                      </a:r>
                      <a:r>
                        <a:rPr lang="zh-TW" altLang="en-US" sz="2000" b="1" kern="1200" dirty="0">
                          <a:solidFill>
                            <a:srgbClr val="000000"/>
                          </a:solidFill>
                          <a:latin typeface="Arial" panose="020B0604020202020204" pitchFamily="34" charset="0"/>
                          <a:ea typeface="+mn-ea"/>
                          <a:cs typeface="Arial" panose="020B0604020202020204" pitchFamily="34" charset="0"/>
                        </a:rPr>
                        <a:t>圖書館</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5-2(</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僅公立學校填報</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5-3(</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僅公立學校填報</a:t>
                      </a:r>
                      <a:r>
                        <a:rPr lang="en-US" altLang="zh-TW" sz="2000" b="1" kern="1200" dirty="0">
                          <a:solidFill>
                            <a:schemeClr val="tx1"/>
                          </a:solidFill>
                          <a:latin typeface="Arial" panose="020B0604020202020204" pitchFamily="34" charset="0"/>
                          <a:ea typeface="+mn-ea"/>
                          <a:cs typeface="Arial" panose="020B0604020202020204" pitchFamily="34" charset="0"/>
                        </a:rPr>
                        <a:t>)</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7" name="矩形 6">
            <a:extLst>
              <a:ext uri="{FF2B5EF4-FFF2-40B4-BE49-F238E27FC236}">
                <a16:creationId xmlns:a16="http://schemas.microsoft.com/office/drawing/2014/main" id="{1114CB6D-6C5C-4C9A-8A79-EE4E910B98B7}"/>
              </a:ext>
            </a:extLst>
          </p:cNvPr>
          <p:cNvSpPr/>
          <p:nvPr/>
        </p:nvSpPr>
        <p:spPr>
          <a:xfrm>
            <a:off x="192133" y="6188326"/>
            <a:ext cx="4237057" cy="461665"/>
          </a:xfrm>
          <a:prstGeom prst="rect">
            <a:avLst/>
          </a:prstGeom>
        </p:spPr>
        <p:txBody>
          <a:bodyPr wrap="none">
            <a:spAutoFit/>
          </a:bodyPr>
          <a:lstStyle/>
          <a:p>
            <a:pPr eaLnBrk="1" fontAlgn="auto" hangingPunct="1">
              <a:spcBef>
                <a:spcPts val="0"/>
              </a:spcBef>
              <a:spcAft>
                <a:spcPts val="0"/>
              </a:spcAft>
              <a:defRPr/>
            </a:pPr>
            <a:r>
              <a:rPr lang="zh-TW" altLang="en-US" sz="2400" b="1" dirty="0">
                <a:solidFill>
                  <a:srgbClr val="000000"/>
                </a:solidFill>
                <a:ea typeface="微軟正黑體" panose="020B0604030504040204" pitchFamily="34" charset="-120"/>
                <a:cs typeface="Arial" panose="020B0604020202020204" pitchFamily="34" charset="0"/>
                <a:sym typeface="Wingdings 2" panose="05020102010507070707" pitchFamily="18" charset="2"/>
              </a:rPr>
              <a:t></a:t>
            </a:r>
            <a:r>
              <a:rPr lang="zh-TW" altLang="en-US" sz="2400" b="1" dirty="0">
                <a:solidFill>
                  <a:srgbClr val="0000FF"/>
                </a:solidFill>
                <a:ea typeface="微軟正黑體" panose="020B0604030504040204" pitchFamily="34" charset="-120"/>
                <a:cs typeface="Arial" panose="020B0604020202020204" pitchFamily="34" charset="0"/>
              </a:rPr>
              <a:t>藍字為該表冊欄位</a:t>
            </a:r>
            <a:r>
              <a:rPr lang="en-US" altLang="zh-TW" sz="2400" b="1" dirty="0">
                <a:solidFill>
                  <a:srgbClr val="0000FF"/>
                </a:solidFill>
                <a:ea typeface="微軟正黑體" panose="020B0604030504040204" pitchFamily="34" charset="-120"/>
                <a:cs typeface="Arial" panose="020B0604020202020204" pitchFamily="34" charset="0"/>
              </a:rPr>
              <a:t>/</a:t>
            </a:r>
            <a:r>
              <a:rPr lang="zh-TW" altLang="en-US" sz="2400" b="1" dirty="0">
                <a:solidFill>
                  <a:srgbClr val="0000FF"/>
                </a:solidFill>
                <a:ea typeface="微軟正黑體" panose="020B0604030504040204" pitchFamily="34" charset="-120"/>
                <a:cs typeface="Arial" panose="020B0604020202020204" pitchFamily="34" charset="0"/>
              </a:rPr>
              <a:t>定義調整</a:t>
            </a:r>
            <a:endParaRPr lang="en-US" altLang="zh-TW" sz="2400" b="1" dirty="0">
              <a:solidFill>
                <a:srgbClr val="0000FF"/>
              </a:solidFill>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279739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D4B37BC5-01F3-4DA6-AE9F-6749599A3EE9}" type="slidenum">
              <a:rPr lang="zh-TW" altLang="en-US" smtClean="0"/>
              <a:t>20</a:t>
            </a:fld>
            <a:endParaRPr lang="zh-TW" altLang="en-US"/>
          </a:p>
        </p:txBody>
      </p:sp>
      <p:grpSp>
        <p:nvGrpSpPr>
          <p:cNvPr id="47" name="群組 46">
            <a:extLst>
              <a:ext uri="{FF2B5EF4-FFF2-40B4-BE49-F238E27FC236}">
                <a16:creationId xmlns:a16="http://schemas.microsoft.com/office/drawing/2014/main" id="{54D9D82F-4AEB-495B-AD0F-706D969DAAC3}"/>
              </a:ext>
            </a:extLst>
          </p:cNvPr>
          <p:cNvGrpSpPr/>
          <p:nvPr/>
        </p:nvGrpSpPr>
        <p:grpSpPr>
          <a:xfrm>
            <a:off x="4755288" y="246057"/>
            <a:ext cx="6539260" cy="6315080"/>
            <a:chOff x="4755288" y="246057"/>
            <a:chExt cx="6539260" cy="6315080"/>
          </a:xfrm>
        </p:grpSpPr>
        <p:grpSp>
          <p:nvGrpSpPr>
            <p:cNvPr id="48" name="群組 11">
              <a:extLst>
                <a:ext uri="{FF2B5EF4-FFF2-40B4-BE49-F238E27FC236}">
                  <a16:creationId xmlns:a16="http://schemas.microsoft.com/office/drawing/2014/main" id="{1BBFB845-5D88-41A4-BA88-0804A3D6E39E}"/>
                </a:ext>
              </a:extLst>
            </p:cNvPr>
            <p:cNvGrpSpPr>
              <a:grpSpLocks/>
            </p:cNvGrpSpPr>
            <p:nvPr/>
          </p:nvGrpSpPr>
          <p:grpSpPr bwMode="auto">
            <a:xfrm>
              <a:off x="4755288" y="1287464"/>
              <a:ext cx="6539259" cy="911225"/>
              <a:chOff x="4917207" y="1782220"/>
              <a:chExt cx="5711392" cy="911293"/>
            </a:xfrm>
          </p:grpSpPr>
          <p:sp>
            <p:nvSpPr>
              <p:cNvPr id="63" name="圆角矩形 36">
                <a:extLst>
                  <a:ext uri="{FF2B5EF4-FFF2-40B4-BE49-F238E27FC236}">
                    <a16:creationId xmlns:a16="http://schemas.microsoft.com/office/drawing/2014/main" id="{2A5FE4A4-9B9D-4D83-9B5B-82B1DF0022CB}"/>
                  </a:ext>
                </a:extLst>
              </p:cNvPr>
              <p:cNvSpPr/>
              <p:nvPr/>
            </p:nvSpPr>
            <p:spPr>
              <a:xfrm>
                <a:off x="6226660" y="1782220"/>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本期填報表冊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64" name="圆角矩形 40">
                <a:extLst>
                  <a:ext uri="{FF2B5EF4-FFF2-40B4-BE49-F238E27FC236}">
                    <a16:creationId xmlns:a16="http://schemas.microsoft.com/office/drawing/2014/main" id="{32B280D3-AD55-44F5-AD3F-2518079E8F9C}"/>
                  </a:ext>
                </a:extLst>
              </p:cNvPr>
              <p:cNvSpPr/>
              <p:nvPr/>
            </p:nvSpPr>
            <p:spPr bwMode="auto">
              <a:xfrm>
                <a:off x="4917207" y="1782220"/>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2</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49" name="圆角矩形 40">
              <a:extLst>
                <a:ext uri="{FF2B5EF4-FFF2-40B4-BE49-F238E27FC236}">
                  <a16:creationId xmlns:a16="http://schemas.microsoft.com/office/drawing/2014/main" id="{48C71FCC-B462-41E1-BD09-6CA559A1FFB8}"/>
                </a:ext>
              </a:extLst>
            </p:cNvPr>
            <p:cNvSpPr/>
            <p:nvPr/>
          </p:nvSpPr>
          <p:spPr bwMode="auto">
            <a:xfrm>
              <a:off x="4755290" y="2378075"/>
              <a:ext cx="1157288" cy="911225"/>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3</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50" name="群組 13">
              <a:extLst>
                <a:ext uri="{FF2B5EF4-FFF2-40B4-BE49-F238E27FC236}">
                  <a16:creationId xmlns:a16="http://schemas.microsoft.com/office/drawing/2014/main" id="{B6D6A1D6-447D-4D3E-89F6-004FE4155C10}"/>
                </a:ext>
              </a:extLst>
            </p:cNvPr>
            <p:cNvGrpSpPr>
              <a:grpSpLocks/>
            </p:cNvGrpSpPr>
            <p:nvPr/>
          </p:nvGrpSpPr>
          <p:grpSpPr bwMode="auto">
            <a:xfrm>
              <a:off x="4755290" y="2378075"/>
              <a:ext cx="6539258" cy="2001839"/>
              <a:chOff x="4917207" y="726454"/>
              <a:chExt cx="5711391" cy="2001988"/>
            </a:xfrm>
          </p:grpSpPr>
          <p:sp>
            <p:nvSpPr>
              <p:cNvPr id="61" name="圆角矩形 36">
                <a:extLst>
                  <a:ext uri="{FF2B5EF4-FFF2-40B4-BE49-F238E27FC236}">
                    <a16:creationId xmlns:a16="http://schemas.microsoft.com/office/drawing/2014/main" id="{1D6B24C8-848A-4E76-9F0B-F6315E58DC45}"/>
                  </a:ext>
                </a:extLst>
              </p:cNvPr>
              <p:cNvSpPr/>
              <p:nvPr/>
            </p:nvSpPr>
            <p:spPr>
              <a:xfrm>
                <a:off x="6226659" y="726454"/>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62" name="圆角矩形 40">
                <a:extLst>
                  <a:ext uri="{FF2B5EF4-FFF2-40B4-BE49-F238E27FC236}">
                    <a16:creationId xmlns:a16="http://schemas.microsoft.com/office/drawing/2014/main" id="{B5FBC19D-8270-4C7D-89F9-39F1EC7C88DA}"/>
                  </a:ext>
                </a:extLst>
              </p:cNvPr>
              <p:cNvSpPr/>
              <p:nvPr/>
            </p:nvSpPr>
            <p:spPr bwMode="auto">
              <a:xfrm>
                <a:off x="4917207" y="1817149"/>
                <a:ext cx="1010776" cy="911293"/>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4</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51" name="群組 14">
              <a:extLst>
                <a:ext uri="{FF2B5EF4-FFF2-40B4-BE49-F238E27FC236}">
                  <a16:creationId xmlns:a16="http://schemas.microsoft.com/office/drawing/2014/main" id="{FD9B3AD7-576F-48EB-8603-A2381145635F}"/>
                </a:ext>
              </a:extLst>
            </p:cNvPr>
            <p:cNvGrpSpPr>
              <a:grpSpLocks/>
            </p:cNvGrpSpPr>
            <p:nvPr/>
          </p:nvGrpSpPr>
          <p:grpSpPr bwMode="auto">
            <a:xfrm>
              <a:off x="4755290" y="4559297"/>
              <a:ext cx="6539258" cy="2001840"/>
              <a:chOff x="4917207" y="740734"/>
              <a:chExt cx="5711390" cy="2001904"/>
            </a:xfrm>
          </p:grpSpPr>
          <p:sp>
            <p:nvSpPr>
              <p:cNvPr id="59" name="圆角矩形 36">
                <a:extLst>
                  <a:ext uri="{FF2B5EF4-FFF2-40B4-BE49-F238E27FC236}">
                    <a16:creationId xmlns:a16="http://schemas.microsoft.com/office/drawing/2014/main" id="{57AA0079-2A80-4B2E-AD47-517768831DE1}"/>
                  </a:ext>
                </a:extLst>
              </p:cNvPr>
              <p:cNvSpPr/>
              <p:nvPr/>
            </p:nvSpPr>
            <p:spPr>
              <a:xfrm>
                <a:off x="6226659" y="740734"/>
                <a:ext cx="4401938"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重要事項宣導</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60" name="圆角矩形 40">
                <a:extLst>
                  <a:ext uri="{FF2B5EF4-FFF2-40B4-BE49-F238E27FC236}">
                    <a16:creationId xmlns:a16="http://schemas.microsoft.com/office/drawing/2014/main" id="{0F08EA9B-8507-445D-AE94-30B962F17729}"/>
                  </a:ext>
                </a:extLst>
              </p:cNvPr>
              <p:cNvSpPr/>
              <p:nvPr/>
            </p:nvSpPr>
            <p:spPr bwMode="auto">
              <a:xfrm>
                <a:off x="4917207" y="1831384"/>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6</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52" name="圆角矩形 36">
              <a:extLst>
                <a:ext uri="{FF2B5EF4-FFF2-40B4-BE49-F238E27FC236}">
                  <a16:creationId xmlns:a16="http://schemas.microsoft.com/office/drawing/2014/main" id="{2DFE6A1B-1E6A-4E7D-A839-E2A24DCC6BBB}"/>
                </a:ext>
              </a:extLst>
            </p:cNvPr>
            <p:cNvSpPr/>
            <p:nvPr/>
          </p:nvSpPr>
          <p:spPr bwMode="auto">
            <a:xfrm>
              <a:off x="6254546" y="5649908"/>
              <a:ext cx="5040001" cy="911225"/>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聯絡資訊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53" name="群組 15">
              <a:extLst>
                <a:ext uri="{FF2B5EF4-FFF2-40B4-BE49-F238E27FC236}">
                  <a16:creationId xmlns:a16="http://schemas.microsoft.com/office/drawing/2014/main" id="{B7B12C1F-AD75-4F85-9CA6-CEC400460F1A}"/>
                </a:ext>
              </a:extLst>
            </p:cNvPr>
            <p:cNvGrpSpPr>
              <a:grpSpLocks/>
            </p:cNvGrpSpPr>
            <p:nvPr/>
          </p:nvGrpSpPr>
          <p:grpSpPr bwMode="auto">
            <a:xfrm>
              <a:off x="4755290" y="3468686"/>
              <a:ext cx="6539257" cy="2001839"/>
              <a:chOff x="4917207" y="732888"/>
              <a:chExt cx="5711390" cy="2001903"/>
            </a:xfrm>
          </p:grpSpPr>
          <p:sp>
            <p:nvSpPr>
              <p:cNvPr id="57" name="圆角矩形 36">
                <a:extLst>
                  <a:ext uri="{FF2B5EF4-FFF2-40B4-BE49-F238E27FC236}">
                    <a16:creationId xmlns:a16="http://schemas.microsoft.com/office/drawing/2014/main" id="{4733FBCF-8FB8-4323-944E-2A7BEE7B6731}"/>
                  </a:ext>
                </a:extLst>
              </p:cNvPr>
              <p:cNvSpPr/>
              <p:nvPr/>
            </p:nvSpPr>
            <p:spPr>
              <a:xfrm>
                <a:off x="6226658" y="732888"/>
                <a:ext cx="4401939" cy="911254"/>
              </a:xfrm>
              <a:prstGeom prst="roundRect">
                <a:avLst>
                  <a:gd name="adj" fmla="val 50000"/>
                </a:avLst>
              </a:prstGeom>
              <a:solidFill>
                <a:srgbClr val="8CC94C"/>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下期表冊異動預告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58" name="圆角矩形 40">
                <a:extLst>
                  <a:ext uri="{FF2B5EF4-FFF2-40B4-BE49-F238E27FC236}">
                    <a16:creationId xmlns:a16="http://schemas.microsoft.com/office/drawing/2014/main" id="{FA7A13C5-0BC8-4BD9-9766-3939BCD65850}"/>
                  </a:ext>
                </a:extLst>
              </p:cNvPr>
              <p:cNvSpPr/>
              <p:nvPr/>
            </p:nvSpPr>
            <p:spPr bwMode="auto">
              <a:xfrm>
                <a:off x="4917207" y="1823537"/>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5</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54" name="群組 11">
              <a:extLst>
                <a:ext uri="{FF2B5EF4-FFF2-40B4-BE49-F238E27FC236}">
                  <a16:creationId xmlns:a16="http://schemas.microsoft.com/office/drawing/2014/main" id="{6CF69893-5EC3-40DD-854E-0F4BB850358D}"/>
                </a:ext>
              </a:extLst>
            </p:cNvPr>
            <p:cNvGrpSpPr>
              <a:grpSpLocks/>
            </p:cNvGrpSpPr>
            <p:nvPr/>
          </p:nvGrpSpPr>
          <p:grpSpPr bwMode="auto">
            <a:xfrm>
              <a:off x="4755288" y="246057"/>
              <a:ext cx="6539259" cy="911225"/>
              <a:chOff x="4917207" y="1782220"/>
              <a:chExt cx="5711392" cy="911293"/>
            </a:xfrm>
          </p:grpSpPr>
          <p:sp>
            <p:nvSpPr>
              <p:cNvPr id="55" name="圆角矩形 36">
                <a:extLst>
                  <a:ext uri="{FF2B5EF4-FFF2-40B4-BE49-F238E27FC236}">
                    <a16:creationId xmlns:a16="http://schemas.microsoft.com/office/drawing/2014/main" id="{D0303712-8B8A-44BE-A828-CF52145E09C4}"/>
                  </a:ext>
                </a:extLst>
              </p:cNvPr>
              <p:cNvSpPr/>
              <p:nvPr/>
            </p:nvSpPr>
            <p:spPr>
              <a:xfrm>
                <a:off x="6226660" y="1782220"/>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作業期程</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56" name="圆角矩形 40">
                <a:extLst>
                  <a:ext uri="{FF2B5EF4-FFF2-40B4-BE49-F238E27FC236}">
                    <a16:creationId xmlns:a16="http://schemas.microsoft.com/office/drawing/2014/main" id="{E7973629-C530-4FBD-8476-5BDFD684545C}"/>
                  </a:ext>
                </a:extLst>
              </p:cNvPr>
              <p:cNvSpPr/>
              <p:nvPr/>
            </p:nvSpPr>
            <p:spPr bwMode="auto">
              <a:xfrm>
                <a:off x="4917207" y="1782220"/>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1</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spTree>
    <p:extLst>
      <p:ext uri="{BB962C8B-B14F-4D97-AF65-F5344CB8AC3E}">
        <p14:creationId xmlns:p14="http://schemas.microsoft.com/office/powerpoint/2010/main" val="1644637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3D6F96-6234-4110-BDBD-C47CB7261B3E}"/>
              </a:ext>
            </a:extLst>
          </p:cNvPr>
          <p:cNvSpPr>
            <a:spLocks noGrp="1"/>
          </p:cNvSpPr>
          <p:nvPr>
            <p:ph type="title"/>
          </p:nvPr>
        </p:nvSpPr>
        <p:spPr>
          <a:xfrm>
            <a:off x="1383454" y="1"/>
            <a:ext cx="10808545" cy="802432"/>
          </a:xfrm>
        </p:spPr>
        <p:txBody>
          <a:bodyPr>
            <a:noAutofit/>
          </a:bodyPr>
          <a:lstStyle/>
          <a:p>
            <a:r>
              <a:rPr lang="zh-TW" altLang="en-US" sz="2800" dirty="0"/>
              <a:t>表</a:t>
            </a:r>
            <a:r>
              <a:rPr lang="en-US" altLang="zh-TW" sz="2800" dirty="0"/>
              <a:t>2-7</a:t>
            </a:r>
            <a:r>
              <a:rPr lang="zh-TW" altLang="en-US" sz="2800" dirty="0"/>
              <a:t>新生內含名額</a:t>
            </a:r>
            <a:r>
              <a:rPr lang="zh-TW" altLang="en-US" sz="2800" dirty="0">
                <a:solidFill>
                  <a:srgbClr val="FF0000"/>
                </a:solidFill>
              </a:rPr>
              <a:t>及國家重點領域研究學院</a:t>
            </a:r>
            <a:r>
              <a:rPr lang="zh-TW" altLang="en-US" sz="2800" dirty="0"/>
              <a:t>新生保留學籍學生人數</a:t>
            </a:r>
          </a:p>
        </p:txBody>
      </p:sp>
      <p:sp>
        <p:nvSpPr>
          <p:cNvPr id="3" name="投影片編號版面配置區 2">
            <a:extLst>
              <a:ext uri="{FF2B5EF4-FFF2-40B4-BE49-F238E27FC236}">
                <a16:creationId xmlns:a16="http://schemas.microsoft.com/office/drawing/2014/main" id="{B3A1DA3C-05FD-40CE-B9EB-E79D3B1DE5A0}"/>
              </a:ext>
            </a:extLst>
          </p:cNvPr>
          <p:cNvSpPr>
            <a:spLocks noGrp="1"/>
          </p:cNvSpPr>
          <p:nvPr>
            <p:ph type="sldNum" sz="quarter" idx="12"/>
          </p:nvPr>
        </p:nvSpPr>
        <p:spPr/>
        <p:txBody>
          <a:bodyPr/>
          <a:lstStyle/>
          <a:p>
            <a:fld id="{D4B37BC5-01F3-4DA6-AE9F-6749599A3EE9}" type="slidenum">
              <a:rPr lang="zh-TW" altLang="en-US" smtClean="0"/>
              <a:t>21</a:t>
            </a:fld>
            <a:endParaRPr lang="zh-TW" altLang="en-US"/>
          </a:p>
        </p:txBody>
      </p:sp>
      <p:graphicFrame>
        <p:nvGraphicFramePr>
          <p:cNvPr id="7" name="內容版面配置區 6">
            <a:extLst>
              <a:ext uri="{FF2B5EF4-FFF2-40B4-BE49-F238E27FC236}">
                <a16:creationId xmlns:a16="http://schemas.microsoft.com/office/drawing/2014/main" id="{2AB95A69-B712-44FE-ACAD-DCE8D2087C3D}"/>
              </a:ext>
            </a:extLst>
          </p:cNvPr>
          <p:cNvGraphicFramePr>
            <a:graphicFrameLocks noGrp="1"/>
          </p:cNvGraphicFramePr>
          <p:nvPr>
            <p:ph sz="quarter" idx="13"/>
            <p:extLst>
              <p:ext uri="{D42A27DB-BD31-4B8C-83A1-F6EECF244321}">
                <p14:modId xmlns:p14="http://schemas.microsoft.com/office/powerpoint/2010/main" val="2695960715"/>
              </p:ext>
            </p:extLst>
          </p:nvPr>
        </p:nvGraphicFramePr>
        <p:xfrm>
          <a:off x="146634" y="904240"/>
          <a:ext cx="11846559" cy="1767840"/>
        </p:xfrm>
        <a:graphic>
          <a:graphicData uri="http://schemas.openxmlformats.org/drawingml/2006/table">
            <a:tbl>
              <a:tblPr firstRow="1" firstCol="1" bandRow="1">
                <a:tableStyleId>{5C22544A-7EE6-4342-B048-85BDC9FD1C3A}</a:tableStyleId>
              </a:tblPr>
              <a:tblGrid>
                <a:gridCol w="1888560">
                  <a:extLst>
                    <a:ext uri="{9D8B030D-6E8A-4147-A177-3AD203B41FA5}">
                      <a16:colId xmlns:a16="http://schemas.microsoft.com/office/drawing/2014/main" val="3783884115"/>
                    </a:ext>
                  </a:extLst>
                </a:gridCol>
                <a:gridCol w="1984339">
                  <a:extLst>
                    <a:ext uri="{9D8B030D-6E8A-4147-A177-3AD203B41FA5}">
                      <a16:colId xmlns:a16="http://schemas.microsoft.com/office/drawing/2014/main" val="2655813679"/>
                    </a:ext>
                  </a:extLst>
                </a:gridCol>
                <a:gridCol w="3689836">
                  <a:extLst>
                    <a:ext uri="{9D8B030D-6E8A-4147-A177-3AD203B41FA5}">
                      <a16:colId xmlns:a16="http://schemas.microsoft.com/office/drawing/2014/main" val="3167094896"/>
                    </a:ext>
                  </a:extLst>
                </a:gridCol>
                <a:gridCol w="4283824">
                  <a:extLst>
                    <a:ext uri="{9D8B030D-6E8A-4147-A177-3AD203B41FA5}">
                      <a16:colId xmlns:a16="http://schemas.microsoft.com/office/drawing/2014/main" val="1862051684"/>
                    </a:ext>
                  </a:extLst>
                </a:gridCol>
              </a:tblGrid>
              <a:tr h="1767840">
                <a:tc>
                  <a:txBody>
                    <a:bodyPr/>
                    <a:lstStyle/>
                    <a:p>
                      <a:pPr algn="ctr"/>
                      <a:r>
                        <a:rPr lang="zh-TW" sz="2000" b="0" kern="100" dirty="0">
                          <a:solidFill>
                            <a:schemeClr val="tx1"/>
                          </a:solidFill>
                          <a:effectLst/>
                        </a:rPr>
                        <a:t>系所</a:t>
                      </a:r>
                      <a:endParaRPr lang="zh-TW" sz="2000" b="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0" kern="100" dirty="0">
                          <a:solidFill>
                            <a:schemeClr val="tx1"/>
                          </a:solidFill>
                          <a:effectLst/>
                        </a:rPr>
                        <a:t>學制</a:t>
                      </a:r>
                      <a:endParaRPr lang="zh-TW" sz="2000" b="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0" kern="100" dirty="0">
                          <a:solidFill>
                            <a:schemeClr val="tx1"/>
                          </a:solidFill>
                          <a:effectLst/>
                        </a:rPr>
                        <a:t>保留學籍學生人數</a:t>
                      </a:r>
                    </a:p>
                    <a:p>
                      <a:pPr algn="ctr"/>
                      <a:r>
                        <a:rPr lang="en-US" sz="2000" b="0" kern="100" dirty="0">
                          <a:solidFill>
                            <a:schemeClr val="tx1"/>
                          </a:solidFill>
                          <a:effectLst/>
                        </a:rPr>
                        <a:t>(</a:t>
                      </a:r>
                      <a:r>
                        <a:rPr lang="zh-TW" sz="2000" b="0" kern="100" dirty="0">
                          <a:solidFill>
                            <a:schemeClr val="tx1"/>
                          </a:solidFill>
                          <a:effectLst/>
                        </a:rPr>
                        <a:t>不含高中生申請入學</a:t>
                      </a:r>
                      <a:r>
                        <a:rPr lang="en-US" sz="2000" b="0" kern="100" dirty="0">
                          <a:solidFill>
                            <a:schemeClr val="tx1"/>
                          </a:solidFill>
                          <a:effectLst/>
                        </a:rPr>
                        <a:t>)</a:t>
                      </a:r>
                      <a:endParaRPr lang="zh-TW" sz="2000" b="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0" kern="100" dirty="0">
                          <a:solidFill>
                            <a:schemeClr val="tx1"/>
                          </a:solidFill>
                          <a:effectLst/>
                        </a:rPr>
                        <a:t>高中生申請入學</a:t>
                      </a:r>
                      <a:r>
                        <a:rPr lang="en-US" sz="2000" b="0" kern="100" dirty="0">
                          <a:solidFill>
                            <a:schemeClr val="tx1"/>
                          </a:solidFill>
                          <a:effectLst/>
                        </a:rPr>
                        <a:t/>
                      </a:r>
                      <a:br>
                        <a:rPr lang="en-US" sz="2000" b="0" kern="100" dirty="0">
                          <a:solidFill>
                            <a:schemeClr val="tx1"/>
                          </a:solidFill>
                          <a:effectLst/>
                        </a:rPr>
                      </a:br>
                      <a:r>
                        <a:rPr lang="zh-TW" sz="2000" b="0" kern="100" dirty="0">
                          <a:solidFill>
                            <a:schemeClr val="tx1"/>
                          </a:solidFill>
                          <a:effectLst/>
                        </a:rPr>
                        <a:t>保留學籍學生人數</a:t>
                      </a:r>
                      <a:endParaRPr lang="zh-TW" sz="2000" b="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01154783"/>
                  </a:ext>
                </a:extLst>
              </a:tr>
            </a:tbl>
          </a:graphicData>
        </a:graphic>
      </p:graphicFrame>
      <p:sp>
        <p:nvSpPr>
          <p:cNvPr id="5" name="內容版面配置區 4">
            <a:extLst>
              <a:ext uri="{FF2B5EF4-FFF2-40B4-BE49-F238E27FC236}">
                <a16:creationId xmlns:a16="http://schemas.microsoft.com/office/drawing/2014/main" id="{17D0FB84-F656-4E8C-9864-C60733DF14CB}"/>
              </a:ext>
            </a:extLst>
          </p:cNvPr>
          <p:cNvSpPr>
            <a:spLocks noGrp="1"/>
          </p:cNvSpPr>
          <p:nvPr>
            <p:ph sz="quarter" idx="14"/>
          </p:nvPr>
        </p:nvSpPr>
        <p:spPr>
          <a:xfrm>
            <a:off x="162566" y="2844800"/>
            <a:ext cx="11846559" cy="4013208"/>
          </a:xfrm>
        </p:spPr>
        <p:txBody>
          <a:bodyPr>
            <a:normAutofit/>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新增蒐集</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國家重點領域研究學院新生保留學籍學生人數</a:t>
            </a:r>
            <a:endParaRPr lang="en-US" altLang="zh-TW" b="1" kern="100" dirty="0">
              <a:solidFill>
                <a:srgbClr val="FF0000"/>
              </a:solidFill>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sz="2400" kern="100" dirty="0">
                <a:latin typeface="微軟正黑體" panose="020B0604030504040204" pitchFamily="34" charset="-120"/>
              </a:rPr>
              <a:t>本表</a:t>
            </a:r>
            <a:r>
              <a:rPr lang="zh-TW" altLang="en-US" kern="100" dirty="0">
                <a:latin typeface="微軟正黑體" panose="020B0604030504040204" pitchFamily="34" charset="-120"/>
              </a:rPr>
              <a:t>新增蒐集「國家重點領域研究學院」之新生保留學籍學生人數。</a:t>
            </a:r>
            <a:endParaRPr lang="en-US" altLang="zh-TW" sz="2400"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zh-TW" altLang="en-US" sz="2400" kern="100" dirty="0">
              <a:latin typeface="微軟正黑體" panose="020B0604030504040204" pitchFamily="34" charset="-120"/>
            </a:endParaRPr>
          </a:p>
          <a:p>
            <a:pPr marL="0" indent="0" algn="r">
              <a:lnSpc>
                <a:spcPct val="120000"/>
              </a:lnSpc>
              <a:spcBef>
                <a:spcPts val="600"/>
              </a:spcBef>
              <a:buNone/>
              <a:defRPr/>
            </a:pPr>
            <a:r>
              <a:rPr lang="en-US" altLang="zh-TW" sz="1600" kern="100" dirty="0">
                <a:latin typeface="微軟正黑體" panose="020B0604030504040204" pitchFamily="34" charset="-120"/>
              </a:rPr>
              <a:t>【114</a:t>
            </a:r>
            <a:r>
              <a:rPr lang="zh-TW" altLang="en-US" sz="1600" kern="100" dirty="0">
                <a:latin typeface="微軟正黑體" panose="020B0604030504040204" pitchFamily="34" charset="-120"/>
              </a:rPr>
              <a:t>年</a:t>
            </a:r>
            <a:r>
              <a:rPr lang="en-US" altLang="zh-TW" sz="1600" kern="100" dirty="0">
                <a:latin typeface="微軟正黑體" panose="020B0604030504040204" pitchFamily="34" charset="-120"/>
              </a:rPr>
              <a:t>03</a:t>
            </a:r>
            <a:r>
              <a:rPr lang="zh-TW" altLang="en-US" sz="1600" kern="100" dirty="0">
                <a:latin typeface="微軟正黑體" panose="020B0604030504040204" pitchFamily="34" charset="-120"/>
              </a:rPr>
              <a:t>月因應「技職司」需求新增蒐集</a:t>
            </a:r>
            <a:r>
              <a:rPr lang="en-US" altLang="zh-TW" sz="1600" kern="100" dirty="0">
                <a:latin typeface="微軟正黑體" panose="020B0604030504040204" pitchFamily="34" charset="-120"/>
              </a:rPr>
              <a:t>】</a:t>
            </a:r>
            <a:endParaRPr lang="zh-TW" altLang="en-US" dirty="0"/>
          </a:p>
          <a:p>
            <a:endParaRPr lang="zh-TW" altLang="en-US" dirty="0"/>
          </a:p>
        </p:txBody>
      </p:sp>
      <p:sp>
        <p:nvSpPr>
          <p:cNvPr id="6" name="文字版面配置區 5">
            <a:extLst>
              <a:ext uri="{FF2B5EF4-FFF2-40B4-BE49-F238E27FC236}">
                <a16:creationId xmlns:a16="http://schemas.microsoft.com/office/drawing/2014/main" id="{E0C92AB5-37C4-4EFB-AEFD-E1AF6664A298}"/>
              </a:ext>
            </a:extLst>
          </p:cNvPr>
          <p:cNvSpPr>
            <a:spLocks noGrp="1"/>
          </p:cNvSpPr>
          <p:nvPr>
            <p:ph type="body" sz="quarter" idx="15"/>
          </p:nvPr>
        </p:nvSpPr>
        <p:spPr/>
        <p:txBody>
          <a:bodyPr/>
          <a:lstStyle/>
          <a:p>
            <a:r>
              <a:rPr lang="en-US" altLang="zh-TW" dirty="0"/>
              <a:t>01</a:t>
            </a:r>
            <a:endParaRPr lang="zh-TW" altLang="en-US" dirty="0"/>
          </a:p>
        </p:txBody>
      </p:sp>
    </p:spTree>
    <p:extLst>
      <p:ext uri="{BB962C8B-B14F-4D97-AF65-F5344CB8AC3E}">
        <p14:creationId xmlns:p14="http://schemas.microsoft.com/office/powerpoint/2010/main" val="3642649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4-10 </a:t>
            </a:r>
            <a:r>
              <a:rPr lang="zh-TW" altLang="en-US" dirty="0"/>
              <a:t>畢業生出路調查表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22</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02</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2535079"/>
            <a:ext cx="11847513" cy="4322921"/>
          </a:xfrm>
          <a:prstGeom prst="rect">
            <a:avLst/>
          </a:prstGeom>
        </p:spPr>
        <p:txBody>
          <a:bodyPr vert="horz" lIns="91440" tIns="45720" rIns="91440" bIns="45720" rtlCol="0">
            <a:normAutofit lnSpcReduction="1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待業、其他</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待業：</a:t>
            </a:r>
            <a:r>
              <a:rPr lang="zh-TW" altLang="en-US" kern="100" dirty="0">
                <a:latin typeface="微軟正黑體" panose="020B0604030504040204" pitchFamily="34" charset="-120"/>
              </a:rPr>
              <a:t>係指</a:t>
            </a:r>
            <a:r>
              <a:rPr lang="zh-TW" altLang="en-US" b="1" kern="100" dirty="0">
                <a:solidFill>
                  <a:srgbClr val="FF0000"/>
                </a:solidFill>
                <a:latin typeface="微軟正黑體" panose="020B0604030504040204" pitchFamily="34" charset="-120"/>
              </a:rPr>
              <a:t>學生於畢業後至調查時間期間</a:t>
            </a:r>
            <a:r>
              <a:rPr lang="zh-TW" altLang="en-US" kern="100" dirty="0">
                <a:latin typeface="微軟正黑體" panose="020B0604030504040204" pitchFamily="34" charset="-120"/>
              </a:rPr>
              <a:t>，因準備出國留學、國內升學或就業考試</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研究所、高普考、證照考等</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、暫無符合個人專長的工作機會、不滿意工作條件</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如薪資、地點、人事、時間等</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、目前無工作打算、工作單位關廠、裁員而被資遣者、被解雇等因素而</a:t>
            </a:r>
            <a:r>
              <a:rPr lang="zh-TW" altLang="en-US" b="1" kern="100" dirty="0">
                <a:solidFill>
                  <a:srgbClr val="FF0000"/>
                </a:solidFill>
                <a:latin typeface="微軟正黑體" panose="020B0604030504040204" pitchFamily="34" charset="-120"/>
              </a:rPr>
              <a:t>未就業</a:t>
            </a:r>
            <a:r>
              <a:rPr lang="zh-TW" altLang="en-US" kern="100" dirty="0">
                <a:latin typeface="微軟正黑體" panose="020B0604030504040204" pitchFamily="34" charset="-120"/>
              </a:rPr>
              <a:t>。</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其他：</a:t>
            </a:r>
            <a:r>
              <a:rPr lang="zh-TW" altLang="en-US" kern="100" dirty="0">
                <a:latin typeface="微軟正黑體" panose="020B0604030504040204" pitchFamily="34" charset="-120"/>
              </a:rPr>
              <a:t>非屬以上所列之原因者，應列入此項。</a:t>
            </a:r>
            <a:r>
              <a:rPr lang="zh-TW" altLang="en-US" b="1" kern="100" dirty="0">
                <a:solidFill>
                  <a:srgbClr val="FF0000"/>
                </a:solidFill>
                <a:latin typeface="微軟正黑體" panose="020B0604030504040204" pitchFamily="34" charset="-120"/>
              </a:rPr>
              <a:t>（含返回原國家、無法調查到學生的實際出路）</a:t>
            </a:r>
            <a:r>
              <a:rPr lang="zh-TW" altLang="en-US" kern="100" dirty="0">
                <a:latin typeface="微軟正黑體" panose="020B0604030504040204" pitchFamily="34" charset="-120"/>
              </a:rPr>
              <a:t>。</a:t>
            </a:r>
          </a:p>
          <a:p>
            <a:pPr marL="0" indent="0">
              <a:lnSpc>
                <a:spcPct val="120000"/>
              </a:lnSpc>
              <a:spcBef>
                <a:spcPts val="600"/>
              </a:spcBef>
              <a:buNone/>
              <a:defRPr/>
            </a:pPr>
            <a:endParaRPr lang="en-US" altLang="zh-TW"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台灣評鑑協會</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修改欄位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7" name="內容版面配置區 6">
            <a:extLst>
              <a:ext uri="{FF2B5EF4-FFF2-40B4-BE49-F238E27FC236}">
                <a16:creationId xmlns:a16="http://schemas.microsoft.com/office/drawing/2014/main" id="{3290C88C-FDD4-4618-8345-0BABE01B98AC}"/>
              </a:ext>
            </a:extLst>
          </p:cNvPr>
          <p:cNvGraphicFramePr>
            <a:graphicFrameLocks noGrp="1"/>
          </p:cNvGraphicFramePr>
          <p:nvPr>
            <p:ph sz="quarter" idx="13"/>
            <p:extLst>
              <p:ext uri="{D42A27DB-BD31-4B8C-83A1-F6EECF244321}">
                <p14:modId xmlns:p14="http://schemas.microsoft.com/office/powerpoint/2010/main" val="1211878521"/>
              </p:ext>
            </p:extLst>
          </p:nvPr>
        </p:nvGraphicFramePr>
        <p:xfrm>
          <a:off x="161925" y="951470"/>
          <a:ext cx="11847197" cy="1344921"/>
        </p:xfrm>
        <a:graphic>
          <a:graphicData uri="http://schemas.openxmlformats.org/drawingml/2006/table">
            <a:tbl>
              <a:tblPr>
                <a:tableStyleId>{5C22544A-7EE6-4342-B048-85BDC9FD1C3A}</a:tableStyleId>
              </a:tblPr>
              <a:tblGrid>
                <a:gridCol w="1077927">
                  <a:extLst>
                    <a:ext uri="{9D8B030D-6E8A-4147-A177-3AD203B41FA5}">
                      <a16:colId xmlns:a16="http://schemas.microsoft.com/office/drawing/2014/main" val="3992727499"/>
                    </a:ext>
                  </a:extLst>
                </a:gridCol>
                <a:gridCol w="629827">
                  <a:extLst>
                    <a:ext uri="{9D8B030D-6E8A-4147-A177-3AD203B41FA5}">
                      <a16:colId xmlns:a16="http://schemas.microsoft.com/office/drawing/2014/main" val="3233731887"/>
                    </a:ext>
                  </a:extLst>
                </a:gridCol>
                <a:gridCol w="627338">
                  <a:extLst>
                    <a:ext uri="{9D8B030D-6E8A-4147-A177-3AD203B41FA5}">
                      <a16:colId xmlns:a16="http://schemas.microsoft.com/office/drawing/2014/main" val="398557329"/>
                    </a:ext>
                  </a:extLst>
                </a:gridCol>
                <a:gridCol w="525272">
                  <a:extLst>
                    <a:ext uri="{9D8B030D-6E8A-4147-A177-3AD203B41FA5}">
                      <a16:colId xmlns:a16="http://schemas.microsoft.com/office/drawing/2014/main" val="3920927006"/>
                    </a:ext>
                  </a:extLst>
                </a:gridCol>
                <a:gridCol w="1030727">
                  <a:extLst>
                    <a:ext uri="{9D8B030D-6E8A-4147-A177-3AD203B41FA5}">
                      <a16:colId xmlns:a16="http://schemas.microsoft.com/office/drawing/2014/main" val="2031242087"/>
                    </a:ext>
                  </a:extLst>
                </a:gridCol>
                <a:gridCol w="583857">
                  <a:extLst>
                    <a:ext uri="{9D8B030D-6E8A-4147-A177-3AD203B41FA5}">
                      <a16:colId xmlns:a16="http://schemas.microsoft.com/office/drawing/2014/main" val="334717640"/>
                    </a:ext>
                  </a:extLst>
                </a:gridCol>
                <a:gridCol w="583857">
                  <a:extLst>
                    <a:ext uri="{9D8B030D-6E8A-4147-A177-3AD203B41FA5}">
                      <a16:colId xmlns:a16="http://schemas.microsoft.com/office/drawing/2014/main" val="1444562693"/>
                    </a:ext>
                  </a:extLst>
                </a:gridCol>
                <a:gridCol w="583857">
                  <a:extLst>
                    <a:ext uri="{9D8B030D-6E8A-4147-A177-3AD203B41FA5}">
                      <a16:colId xmlns:a16="http://schemas.microsoft.com/office/drawing/2014/main" val="888402825"/>
                    </a:ext>
                  </a:extLst>
                </a:gridCol>
                <a:gridCol w="583857">
                  <a:extLst>
                    <a:ext uri="{9D8B030D-6E8A-4147-A177-3AD203B41FA5}">
                      <a16:colId xmlns:a16="http://schemas.microsoft.com/office/drawing/2014/main" val="2020726596"/>
                    </a:ext>
                  </a:extLst>
                </a:gridCol>
                <a:gridCol w="583857">
                  <a:extLst>
                    <a:ext uri="{9D8B030D-6E8A-4147-A177-3AD203B41FA5}">
                      <a16:colId xmlns:a16="http://schemas.microsoft.com/office/drawing/2014/main" val="3743308029"/>
                    </a:ext>
                  </a:extLst>
                </a:gridCol>
                <a:gridCol w="583857">
                  <a:extLst>
                    <a:ext uri="{9D8B030D-6E8A-4147-A177-3AD203B41FA5}">
                      <a16:colId xmlns:a16="http://schemas.microsoft.com/office/drawing/2014/main" val="925666132"/>
                    </a:ext>
                  </a:extLst>
                </a:gridCol>
                <a:gridCol w="583857">
                  <a:extLst>
                    <a:ext uri="{9D8B030D-6E8A-4147-A177-3AD203B41FA5}">
                      <a16:colId xmlns:a16="http://schemas.microsoft.com/office/drawing/2014/main" val="296748053"/>
                    </a:ext>
                  </a:extLst>
                </a:gridCol>
                <a:gridCol w="583857">
                  <a:extLst>
                    <a:ext uri="{9D8B030D-6E8A-4147-A177-3AD203B41FA5}">
                      <a16:colId xmlns:a16="http://schemas.microsoft.com/office/drawing/2014/main" val="2901469844"/>
                    </a:ext>
                  </a:extLst>
                </a:gridCol>
                <a:gridCol w="661087">
                  <a:extLst>
                    <a:ext uri="{9D8B030D-6E8A-4147-A177-3AD203B41FA5}">
                      <a16:colId xmlns:a16="http://schemas.microsoft.com/office/drawing/2014/main" val="620299350"/>
                    </a:ext>
                  </a:extLst>
                </a:gridCol>
                <a:gridCol w="661087">
                  <a:extLst>
                    <a:ext uri="{9D8B030D-6E8A-4147-A177-3AD203B41FA5}">
                      <a16:colId xmlns:a16="http://schemas.microsoft.com/office/drawing/2014/main" val="1398273796"/>
                    </a:ext>
                  </a:extLst>
                </a:gridCol>
                <a:gridCol w="981538">
                  <a:extLst>
                    <a:ext uri="{9D8B030D-6E8A-4147-A177-3AD203B41FA5}">
                      <a16:colId xmlns:a16="http://schemas.microsoft.com/office/drawing/2014/main" val="2818043294"/>
                    </a:ext>
                  </a:extLst>
                </a:gridCol>
                <a:gridCol w="981538">
                  <a:extLst>
                    <a:ext uri="{9D8B030D-6E8A-4147-A177-3AD203B41FA5}">
                      <a16:colId xmlns:a16="http://schemas.microsoft.com/office/drawing/2014/main" val="2291008156"/>
                    </a:ext>
                  </a:extLst>
                </a:gridCol>
              </a:tblGrid>
              <a:tr h="740606">
                <a:tc rowSpan="2">
                  <a:txBody>
                    <a:bodyPr/>
                    <a:lstStyle/>
                    <a:p>
                      <a:pPr algn="ctr"/>
                      <a:r>
                        <a:rPr lang="zh-TW" sz="800" kern="100" dirty="0">
                          <a:solidFill>
                            <a:schemeClr val="bg1">
                              <a:lumMod val="50000"/>
                            </a:schemeClr>
                          </a:solidFill>
                          <a:effectLst/>
                          <a:latin typeface="+mn-ea"/>
                          <a:ea typeface="+mn-ea"/>
                        </a:rPr>
                        <a:t>畢業學年度</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a:solidFill>
                            <a:schemeClr val="bg1">
                              <a:lumMod val="50000"/>
                            </a:schemeClr>
                          </a:solidFill>
                          <a:effectLst/>
                          <a:latin typeface="+mn-ea"/>
                          <a:ea typeface="+mn-ea"/>
                        </a:rPr>
                        <a:t>學院</a:t>
                      </a:r>
                      <a:endParaRPr lang="zh-TW" sz="800" kern="10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latin typeface="+mn-ea"/>
                          <a:ea typeface="+mn-ea"/>
                        </a:rPr>
                        <a:t>系所</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a:solidFill>
                            <a:schemeClr val="bg1">
                              <a:lumMod val="50000"/>
                            </a:schemeClr>
                          </a:solidFill>
                          <a:effectLst/>
                          <a:latin typeface="+mn-ea"/>
                          <a:ea typeface="+mn-ea"/>
                        </a:rPr>
                        <a:t>學制</a:t>
                      </a:r>
                      <a:endParaRPr lang="zh-TW" sz="800" kern="10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kern="100" dirty="0">
                          <a:solidFill>
                            <a:schemeClr val="bg1">
                              <a:lumMod val="50000"/>
                            </a:schemeClr>
                          </a:solidFill>
                          <a:effectLst/>
                          <a:latin typeface="+mn-ea"/>
                          <a:ea typeface="+mn-ea"/>
                        </a:rPr>
                        <a:t>班級類別</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zh-TW" sz="800" kern="100" dirty="0">
                          <a:solidFill>
                            <a:schemeClr val="bg1">
                              <a:lumMod val="50000"/>
                            </a:schemeClr>
                          </a:solidFill>
                          <a:effectLst/>
                          <a:latin typeface="+mn-ea"/>
                          <a:ea typeface="+mn-ea"/>
                        </a:rPr>
                        <a:t>升學</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800" kern="100" dirty="0">
                          <a:solidFill>
                            <a:schemeClr val="bg1">
                              <a:lumMod val="50000"/>
                            </a:schemeClr>
                          </a:solidFill>
                          <a:effectLst/>
                          <a:latin typeface="+mn-ea"/>
                          <a:ea typeface="+mn-ea"/>
                        </a:rPr>
                        <a:t>就業</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800" kern="100" dirty="0">
                          <a:solidFill>
                            <a:schemeClr val="bg1">
                              <a:lumMod val="50000"/>
                            </a:schemeClr>
                          </a:solidFill>
                          <a:effectLst/>
                          <a:latin typeface="+mn-ea"/>
                          <a:ea typeface="+mn-ea"/>
                        </a:rPr>
                        <a:t>服兵役</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800" kern="100" dirty="0">
                          <a:solidFill>
                            <a:schemeClr val="bg1">
                              <a:lumMod val="50000"/>
                            </a:schemeClr>
                          </a:solidFill>
                          <a:effectLst/>
                          <a:latin typeface="+mn-ea"/>
                          <a:ea typeface="+mn-ea"/>
                        </a:rPr>
                        <a:t>留學</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2000" b="1" kern="100" dirty="0">
                          <a:solidFill>
                            <a:srgbClr val="FF0000"/>
                          </a:solidFill>
                          <a:effectLst/>
                          <a:latin typeface="+mn-ea"/>
                          <a:ea typeface="+mn-ea"/>
                        </a:rPr>
                        <a:t>待業</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000" b="1" kern="100" dirty="0">
                          <a:solidFill>
                            <a:srgbClr val="FF0000"/>
                          </a:solidFill>
                          <a:effectLst/>
                          <a:latin typeface="+mn-ea"/>
                          <a:ea typeface="+mn-ea"/>
                        </a:rPr>
                        <a:t>其他</a:t>
                      </a:r>
                      <a:r>
                        <a:rPr lang="en-US" sz="2000" b="1" strike="sngStrike" kern="100" dirty="0">
                          <a:solidFill>
                            <a:srgbClr val="FF0000"/>
                          </a:solidFill>
                          <a:effectLst/>
                          <a:latin typeface="+mn-ea"/>
                          <a:ea typeface="+mn-ea"/>
                        </a:rPr>
                        <a:t>(</a:t>
                      </a:r>
                      <a:r>
                        <a:rPr lang="zh-TW" sz="2000" b="1" strike="sngStrike" kern="100" dirty="0">
                          <a:solidFill>
                            <a:srgbClr val="FF0000"/>
                          </a:solidFill>
                          <a:effectLst/>
                          <a:latin typeface="+mn-ea"/>
                          <a:ea typeface="+mn-ea"/>
                        </a:rPr>
                        <a:t>含待業</a:t>
                      </a:r>
                      <a:r>
                        <a:rPr lang="en-US" sz="2000" b="1" strike="sngStrike" kern="100" dirty="0">
                          <a:solidFill>
                            <a:srgbClr val="FF0000"/>
                          </a:solidFill>
                          <a:effectLst/>
                          <a:latin typeface="+mn-ea"/>
                          <a:ea typeface="+mn-ea"/>
                        </a:rPr>
                        <a:t>)</a:t>
                      </a:r>
                      <a:endParaRPr lang="zh-TW" sz="2000" b="1" strike="sngStrike"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1748875828"/>
                  </a:ext>
                </a:extLst>
              </a:tr>
              <a:tr h="60431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800" kern="100" dirty="0">
                          <a:solidFill>
                            <a:schemeClr val="bg1">
                              <a:lumMod val="50000"/>
                            </a:schemeClr>
                          </a:solidFill>
                          <a:effectLst/>
                          <a:latin typeface="+mn-ea"/>
                          <a:ea typeface="+mn-ea"/>
                        </a:rPr>
                        <a:t>男</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女</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男</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女</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男</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女</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男</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女</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男</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女</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男</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女</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9415911"/>
                  </a:ext>
                </a:extLst>
              </a:tr>
            </a:tbl>
          </a:graphicData>
        </a:graphic>
      </p:graphicFrame>
      <p:cxnSp>
        <p:nvCxnSpPr>
          <p:cNvPr id="5" name="直線接點 4">
            <a:extLst>
              <a:ext uri="{FF2B5EF4-FFF2-40B4-BE49-F238E27FC236}">
                <a16:creationId xmlns:a16="http://schemas.microsoft.com/office/drawing/2014/main" id="{8E715F08-E5AB-41C5-84F2-FFFA15828179}"/>
              </a:ext>
            </a:extLst>
          </p:cNvPr>
          <p:cNvCxnSpPr>
            <a:cxnSpLocks/>
          </p:cNvCxnSpPr>
          <p:nvPr/>
        </p:nvCxnSpPr>
        <p:spPr>
          <a:xfrm>
            <a:off x="10837718" y="1412007"/>
            <a:ext cx="102027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接點 9">
            <a:extLst>
              <a:ext uri="{FF2B5EF4-FFF2-40B4-BE49-F238E27FC236}">
                <a16:creationId xmlns:a16="http://schemas.microsoft.com/office/drawing/2014/main" id="{2774793C-8A86-4B6B-9473-351932DC92B6}"/>
              </a:ext>
            </a:extLst>
          </p:cNvPr>
          <p:cNvCxnSpPr>
            <a:cxnSpLocks/>
          </p:cNvCxnSpPr>
          <p:nvPr/>
        </p:nvCxnSpPr>
        <p:spPr>
          <a:xfrm>
            <a:off x="10806545" y="1313153"/>
            <a:ext cx="106380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30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1ACE1E2-301C-437B-94BE-03863768A458}"/>
              </a:ext>
            </a:extLst>
          </p:cNvPr>
          <p:cNvSpPr>
            <a:spLocks noGrp="1"/>
          </p:cNvSpPr>
          <p:nvPr>
            <p:ph type="sldNum" sz="quarter" idx="12"/>
          </p:nvPr>
        </p:nvSpPr>
        <p:spPr/>
        <p:txBody>
          <a:bodyPr/>
          <a:lstStyle/>
          <a:p>
            <a:fld id="{D4B37BC5-01F3-4DA6-AE9F-6749599A3EE9}" type="slidenum">
              <a:rPr lang="zh-TW" altLang="en-US" smtClean="0"/>
              <a:t>3</a:t>
            </a:fld>
            <a:endParaRPr lang="zh-TW" altLang="en-US"/>
          </a:p>
        </p:txBody>
      </p:sp>
      <p:sp>
        <p:nvSpPr>
          <p:cNvPr id="4" name="標題 3">
            <a:extLst>
              <a:ext uri="{FF2B5EF4-FFF2-40B4-BE49-F238E27FC236}">
                <a16:creationId xmlns:a16="http://schemas.microsoft.com/office/drawing/2014/main" id="{14C11096-304E-4B02-B578-F68DF6C31600}"/>
              </a:ext>
            </a:extLst>
          </p:cNvPr>
          <p:cNvSpPr>
            <a:spLocks noGrp="1"/>
          </p:cNvSpPr>
          <p:nvPr>
            <p:ph type="title"/>
          </p:nvPr>
        </p:nvSpPr>
        <p:spPr/>
        <p:txBody>
          <a:bodyPr>
            <a:normAutofit/>
          </a:bodyPr>
          <a:lstStyle/>
          <a:p>
            <a:r>
              <a:rPr lang="zh-TW" altLang="en-US" dirty="0"/>
              <a:t>本期需填報表冊</a:t>
            </a:r>
          </a:p>
        </p:txBody>
      </p:sp>
      <p:sp>
        <p:nvSpPr>
          <p:cNvPr id="5" name="文字版面配置區 4">
            <a:extLst>
              <a:ext uri="{FF2B5EF4-FFF2-40B4-BE49-F238E27FC236}">
                <a16:creationId xmlns:a16="http://schemas.microsoft.com/office/drawing/2014/main" id="{CDE984EF-DF58-4D80-95B6-2D1432296A9E}"/>
              </a:ext>
            </a:extLst>
          </p:cNvPr>
          <p:cNvSpPr>
            <a:spLocks noGrp="1"/>
          </p:cNvSpPr>
          <p:nvPr>
            <p:ph type="body" sz="quarter" idx="15"/>
          </p:nvPr>
        </p:nvSpPr>
        <p:spPr/>
        <p:txBody>
          <a:bodyPr/>
          <a:lstStyle/>
          <a:p>
            <a:r>
              <a:rPr lang="en-US" altLang="zh-TW" dirty="0"/>
              <a:t>01</a:t>
            </a:r>
            <a:endParaRPr lang="zh-TW" altLang="en-US" dirty="0"/>
          </a:p>
        </p:txBody>
      </p:sp>
      <p:graphicFrame>
        <p:nvGraphicFramePr>
          <p:cNvPr id="6" name="內容版面配置區 5">
            <a:extLst>
              <a:ext uri="{FF2B5EF4-FFF2-40B4-BE49-F238E27FC236}">
                <a16:creationId xmlns:a16="http://schemas.microsoft.com/office/drawing/2014/main" id="{B844C464-6CC4-4C90-8450-B5D9ABC00B76}"/>
              </a:ext>
            </a:extLst>
          </p:cNvPr>
          <p:cNvGraphicFramePr>
            <a:graphicFrameLocks noGrp="1"/>
          </p:cNvGraphicFramePr>
          <p:nvPr>
            <p:ph sz="quarter" idx="13"/>
            <p:extLst>
              <p:ext uri="{D42A27DB-BD31-4B8C-83A1-F6EECF244321}">
                <p14:modId xmlns:p14="http://schemas.microsoft.com/office/powerpoint/2010/main" val="946412900"/>
              </p:ext>
            </p:extLst>
          </p:nvPr>
        </p:nvGraphicFramePr>
        <p:xfrm>
          <a:off x="193040" y="955675"/>
          <a:ext cx="11816080" cy="5184000"/>
        </p:xfrm>
        <a:graphic>
          <a:graphicData uri="http://schemas.openxmlformats.org/drawingml/2006/table">
            <a:tbl>
              <a:tblPr firstRow="1" bandRow="1"/>
              <a:tblGrid>
                <a:gridCol w="1824920">
                  <a:extLst>
                    <a:ext uri="{9D8B030D-6E8A-4147-A177-3AD203B41FA5}">
                      <a16:colId xmlns:a16="http://schemas.microsoft.com/office/drawing/2014/main" val="20000"/>
                    </a:ext>
                  </a:extLst>
                </a:gridCol>
                <a:gridCol w="9991160">
                  <a:extLst>
                    <a:ext uri="{9D8B030D-6E8A-4147-A177-3AD203B41FA5}">
                      <a16:colId xmlns:a16="http://schemas.microsoft.com/office/drawing/2014/main" val="20001"/>
                    </a:ext>
                  </a:extLst>
                </a:gridCol>
              </a:tblGrid>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6 </a:t>
                      </a:r>
                      <a:r>
                        <a:rPr lang="zh-TW" altLang="en-US" sz="2000" b="1" kern="1200" dirty="0">
                          <a:solidFill>
                            <a:srgbClr val="000000"/>
                          </a:solidFill>
                          <a:latin typeface="Arial" panose="020B0604020202020204" pitchFamily="34" charset="0"/>
                          <a:ea typeface="+mn-ea"/>
                          <a:cs typeface="Arial" panose="020B0604020202020204" pitchFamily="34" charset="0"/>
                        </a:rPr>
                        <a:t>推廣服務</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6-1</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6-2(3</a:t>
                      </a:r>
                      <a:r>
                        <a:rPr lang="zh-TW" altLang="en-US" sz="2000" b="1" kern="1200" dirty="0">
                          <a:solidFill>
                            <a:schemeClr val="tx1"/>
                          </a:solidFill>
                          <a:latin typeface="Arial" panose="020B0604020202020204" pitchFamily="34" charset="0"/>
                          <a:ea typeface="+mn-ea"/>
                          <a:cs typeface="Arial" panose="020B0604020202020204" pitchFamily="34" charset="0"/>
                        </a:rPr>
                        <a:t>月維護</a:t>
                      </a:r>
                      <a:r>
                        <a:rPr lang="en-US" altLang="zh-TW" sz="2000" b="1" kern="1200" dirty="0">
                          <a:solidFill>
                            <a:schemeClr val="tx1"/>
                          </a:solidFill>
                          <a:latin typeface="Arial" panose="020B0604020202020204" pitchFamily="34" charset="0"/>
                          <a:ea typeface="+mn-ea"/>
                          <a:cs typeface="Arial" panose="020B0604020202020204" pitchFamily="34" charset="0"/>
                        </a:rPr>
                        <a:t>)</a:t>
                      </a:r>
                      <a:r>
                        <a:rPr lang="zh-TW" altLang="en-US" sz="2000" b="1" kern="1200" dirty="0">
                          <a:solidFill>
                            <a:schemeClr val="tx1"/>
                          </a:solidFill>
                          <a:latin typeface="Arial" panose="020B0604020202020204" pitchFamily="34" charset="0"/>
                          <a:ea typeface="+mn-ea"/>
                          <a:cs typeface="Arial" panose="020B0604020202020204" pitchFamily="34" charset="0"/>
                        </a:rPr>
                        <a:t>、表</a:t>
                      </a:r>
                      <a:r>
                        <a:rPr lang="en-US" altLang="zh-TW" sz="2000" b="1" kern="1200" dirty="0">
                          <a:solidFill>
                            <a:schemeClr val="tx1"/>
                          </a:solidFill>
                          <a:latin typeface="Arial" panose="020B0604020202020204" pitchFamily="34" charset="0"/>
                          <a:ea typeface="+mn-ea"/>
                          <a:cs typeface="Arial" panose="020B0604020202020204" pitchFamily="34" charset="0"/>
                        </a:rPr>
                        <a:t>6-4</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6298182"/>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7 </a:t>
                      </a:r>
                      <a:r>
                        <a:rPr lang="zh-TW" altLang="en-US" sz="2000" b="1" kern="1200" dirty="0">
                          <a:solidFill>
                            <a:srgbClr val="000000"/>
                          </a:solidFill>
                          <a:latin typeface="Arial" panose="020B0604020202020204" pitchFamily="34" charset="0"/>
                          <a:ea typeface="+mn-ea"/>
                          <a:cs typeface="Arial" panose="020B0604020202020204" pitchFamily="34" charset="0"/>
                        </a:rPr>
                        <a:t>學生事務</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7-2</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7-4</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15853627"/>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8 </a:t>
                      </a:r>
                      <a:r>
                        <a:rPr lang="zh-TW" altLang="en-US" sz="2000" b="1" kern="1200" dirty="0">
                          <a:solidFill>
                            <a:srgbClr val="000000"/>
                          </a:solidFill>
                          <a:latin typeface="Arial" panose="020B0604020202020204" pitchFamily="34" charset="0"/>
                          <a:ea typeface="+mn-ea"/>
                          <a:cs typeface="Arial" panose="020B0604020202020204" pitchFamily="34" charset="0"/>
                        </a:rPr>
                        <a:t>校地</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8-1</a:t>
                      </a:r>
                      <a:r>
                        <a:rPr lang="zh-TW" altLang="en-US" sz="2000" b="1" kern="1200" dirty="0">
                          <a:solidFill>
                            <a:srgbClr val="000000"/>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8-6</a:t>
                      </a:r>
                      <a:endParaRPr lang="en-US" altLang="zh-TW" sz="20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2574433"/>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9 </a:t>
                      </a:r>
                      <a:r>
                        <a:rPr lang="zh-TW" altLang="en-US" sz="2000" b="1" kern="1200" dirty="0">
                          <a:solidFill>
                            <a:srgbClr val="000000"/>
                          </a:solidFill>
                          <a:latin typeface="Arial" panose="020B0604020202020204" pitchFamily="34" charset="0"/>
                          <a:ea typeface="+mn-ea"/>
                          <a:cs typeface="Arial" panose="020B0604020202020204" pitchFamily="34" charset="0"/>
                        </a:rPr>
                        <a:t>財務</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9-2-7(</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僅公立學校填報</a:t>
                      </a:r>
                      <a:r>
                        <a:rPr lang="en-US" altLang="zh-TW" sz="2000" b="1" kern="1200" dirty="0">
                          <a:solidFill>
                            <a:srgbClr val="000000"/>
                          </a:solidFill>
                          <a:latin typeface="Arial" panose="020B0604020202020204" pitchFamily="34" charset="0"/>
                          <a:ea typeface="+mn-ea"/>
                          <a:cs typeface="Arial" panose="020B0604020202020204" pitchFamily="34" charset="0"/>
                        </a:rPr>
                        <a:t>)</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2578084"/>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10 </a:t>
                      </a:r>
                      <a:r>
                        <a:rPr lang="zh-TW" altLang="en-US" sz="2000" b="1" kern="1200" dirty="0">
                          <a:solidFill>
                            <a:srgbClr val="000000"/>
                          </a:solidFill>
                          <a:latin typeface="Arial" panose="020B0604020202020204" pitchFamily="34" charset="0"/>
                          <a:ea typeface="+mn-ea"/>
                          <a:cs typeface="Arial" panose="020B0604020202020204" pitchFamily="34" charset="0"/>
                        </a:rPr>
                        <a:t>董事會</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10-1(</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僅私立大學填報</a:t>
                      </a:r>
                      <a:r>
                        <a:rPr lang="en-US" altLang="zh-TW" sz="2000" b="1" kern="1200" dirty="0">
                          <a:solidFill>
                            <a:srgbClr val="000000"/>
                          </a:solidFill>
                          <a:latin typeface="Arial" panose="020B0604020202020204" pitchFamily="34" charset="0"/>
                          <a:ea typeface="+mn-ea"/>
                          <a:cs typeface="Arial" panose="020B0604020202020204" pitchFamily="34" charset="0"/>
                        </a:rPr>
                        <a:t>)</a:t>
                      </a:r>
                      <a:r>
                        <a:rPr lang="zh-TW" altLang="en-US" sz="2000" b="1" kern="1200" dirty="0">
                          <a:solidFill>
                            <a:srgbClr val="000000"/>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10-3 </a:t>
                      </a:r>
                      <a:r>
                        <a:rPr lang="en-US" altLang="zh-TW" sz="2000" b="1" kern="1200" dirty="0">
                          <a:solidFill>
                            <a:srgbClr val="000000"/>
                          </a:solidFill>
                          <a:latin typeface="Arial" panose="020B0604020202020204" pitchFamily="34" charset="0"/>
                          <a:ea typeface="+mn-ea"/>
                          <a:cs typeface="Arial" panose="020B0604020202020204" pitchFamily="34" charset="0"/>
                        </a:rPr>
                        <a:t>(</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僅私立大學填報</a:t>
                      </a:r>
                      <a:r>
                        <a:rPr lang="en-US" altLang="zh-TW" sz="2000" b="1" kern="1200" dirty="0">
                          <a:solidFill>
                            <a:srgbClr val="000000"/>
                          </a:solidFill>
                          <a:latin typeface="Arial" panose="020B0604020202020204" pitchFamily="34" charset="0"/>
                          <a:ea typeface="+mn-ea"/>
                          <a:cs typeface="Arial" panose="020B0604020202020204" pitchFamily="34" charset="0"/>
                        </a:rPr>
                        <a:t>)</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45512956"/>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12 </a:t>
                      </a:r>
                      <a:r>
                        <a:rPr lang="zh-TW" altLang="en-US" sz="2000" b="1" kern="1200" dirty="0">
                          <a:solidFill>
                            <a:srgbClr val="000000"/>
                          </a:solidFill>
                          <a:latin typeface="Arial" panose="020B0604020202020204" pitchFamily="34" charset="0"/>
                          <a:ea typeface="+mn-ea"/>
                          <a:cs typeface="Arial" panose="020B0604020202020204" pitchFamily="34" charset="0"/>
                        </a:rPr>
                        <a:t>會計</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12-2(</a:t>
                      </a:r>
                      <a:r>
                        <a:rPr lang="zh-TW" altLang="en-US" sz="2000" b="1" i="0" u="none" strike="noStrike" kern="1200" cap="none" spc="0" baseline="0" dirty="0">
                          <a:solidFill>
                            <a:srgbClr val="008000"/>
                          </a:solidFill>
                          <a:uFillTx/>
                          <a:latin typeface="Arial" panose="020B0604020202020204" pitchFamily="34" charset="0"/>
                          <a:ea typeface="+mn-ea"/>
                          <a:cs typeface="Arial" panose="020B0604020202020204" pitchFamily="34" charset="0"/>
                        </a:rPr>
                        <a:t>僅公立學校填報</a:t>
                      </a:r>
                      <a:r>
                        <a:rPr lang="en-US" altLang="zh-TW" sz="2000" b="1" kern="1200" dirty="0">
                          <a:solidFill>
                            <a:srgbClr val="000000"/>
                          </a:solidFill>
                          <a:latin typeface="Arial" panose="020B0604020202020204" pitchFamily="34" charset="0"/>
                          <a:ea typeface="+mn-ea"/>
                          <a:cs typeface="Arial" panose="020B0604020202020204" pitchFamily="34" charset="0"/>
                        </a:rPr>
                        <a:t>)</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31420571"/>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 </a:t>
                      </a:r>
                      <a:r>
                        <a:rPr lang="zh-TW" altLang="en-US" sz="2000" b="1" kern="1200" dirty="0">
                          <a:solidFill>
                            <a:srgbClr val="000000"/>
                          </a:solidFill>
                          <a:latin typeface="Arial" panose="020B0604020202020204" pitchFamily="34" charset="0"/>
                          <a:ea typeface="+mn-ea"/>
                          <a:cs typeface="Arial" panose="020B0604020202020204" pitchFamily="34" charset="0"/>
                        </a:rPr>
                        <a:t>產學合作</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14-1</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14-3</a:t>
                      </a:r>
                      <a:r>
                        <a:rPr lang="zh-TW" altLang="en-US" sz="2000" b="1" kern="1200" dirty="0">
                          <a:solidFill>
                            <a:srgbClr val="000000"/>
                          </a:solidFill>
                          <a:latin typeface="Arial" panose="020B0604020202020204" pitchFamily="34" charset="0"/>
                          <a:ea typeface="+mn-ea"/>
                          <a:cs typeface="Arial" panose="020B0604020202020204" pitchFamily="34" charset="0"/>
                        </a:rPr>
                        <a:t>、</a:t>
                      </a:r>
                      <a:r>
                        <a:rPr lang="zh-TW" altLang="en-US" sz="2000" b="1" kern="1200" dirty="0">
                          <a:solidFill>
                            <a:srgbClr val="0000FF"/>
                          </a:solidFill>
                          <a:latin typeface="Arial" panose="020B0604020202020204" pitchFamily="34" charset="0"/>
                          <a:ea typeface="+mn-ea"/>
                          <a:cs typeface="Arial" panose="020B0604020202020204" pitchFamily="34" charset="0"/>
                        </a:rPr>
                        <a:t>表</a:t>
                      </a:r>
                      <a:r>
                        <a:rPr lang="en-US" altLang="zh-TW" sz="2000" b="1" kern="1200" dirty="0">
                          <a:solidFill>
                            <a:srgbClr val="0000FF"/>
                          </a:solidFill>
                          <a:latin typeface="Arial" panose="020B0604020202020204" pitchFamily="34" charset="0"/>
                          <a:ea typeface="+mn-ea"/>
                          <a:cs typeface="Arial" panose="020B0604020202020204" pitchFamily="34" charset="0"/>
                        </a:rPr>
                        <a:t>14-5</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14-8</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14-9</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14-11</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14-12</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6694644"/>
                  </a:ext>
                </a:extLst>
              </a:tr>
              <a:tr h="57600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15 </a:t>
                      </a:r>
                      <a:r>
                        <a:rPr lang="zh-TW" altLang="en-US" sz="2000" b="1" kern="1200" dirty="0">
                          <a:solidFill>
                            <a:srgbClr val="000000"/>
                          </a:solidFill>
                          <a:latin typeface="Arial" panose="020B0604020202020204" pitchFamily="34" charset="0"/>
                          <a:ea typeface="+mn-ea"/>
                          <a:cs typeface="Arial" panose="020B0604020202020204" pitchFamily="34" charset="0"/>
                        </a:rPr>
                        <a:t>國際化</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15-1</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15-2</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15-19</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15-20</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5854794"/>
                  </a:ext>
                </a:extLst>
              </a:tr>
              <a:tr h="5760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lnSpc>
                          <a:spcPct val="100000"/>
                        </a:lnSpc>
                      </a:pPr>
                      <a:r>
                        <a:rPr lang="zh-TW" altLang="en-US" sz="2000" b="1" dirty="0">
                          <a:solidFill>
                            <a:schemeClr val="tx1"/>
                          </a:solidFill>
                          <a:latin typeface="Arial" panose="020B0604020202020204" pitchFamily="34" charset="0"/>
                          <a:ea typeface="微軟正黑體" panose="020B0604030504040204" pitchFamily="34" charset="-120"/>
                          <a:cs typeface="Arial" panose="020B0604020202020204" pitchFamily="34" charset="0"/>
                        </a:rPr>
                        <a:t>合計</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國立</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90</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張表冊，私立</a:t>
                      </a:r>
                      <a:r>
                        <a:rPr lang="en-US" altLang="zh-TW" sz="20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90</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張表冊</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
        <p:nvSpPr>
          <p:cNvPr id="7" name="矩形 6">
            <a:extLst>
              <a:ext uri="{FF2B5EF4-FFF2-40B4-BE49-F238E27FC236}">
                <a16:creationId xmlns:a16="http://schemas.microsoft.com/office/drawing/2014/main" id="{9C2AC368-9B55-4976-9CAC-9B671B9F2413}"/>
              </a:ext>
            </a:extLst>
          </p:cNvPr>
          <p:cNvSpPr/>
          <p:nvPr/>
        </p:nvSpPr>
        <p:spPr>
          <a:xfrm>
            <a:off x="192133" y="6188326"/>
            <a:ext cx="4237057" cy="461665"/>
          </a:xfrm>
          <a:prstGeom prst="rect">
            <a:avLst/>
          </a:prstGeom>
        </p:spPr>
        <p:txBody>
          <a:bodyPr wrap="none">
            <a:spAutoFit/>
          </a:bodyPr>
          <a:lstStyle/>
          <a:p>
            <a:pPr eaLnBrk="1" fontAlgn="auto" hangingPunct="1">
              <a:spcBef>
                <a:spcPts val="0"/>
              </a:spcBef>
              <a:spcAft>
                <a:spcPts val="0"/>
              </a:spcAft>
              <a:defRPr/>
            </a:pPr>
            <a:r>
              <a:rPr lang="zh-TW" altLang="en-US" sz="2400" b="1" dirty="0">
                <a:solidFill>
                  <a:srgbClr val="000000"/>
                </a:solidFill>
                <a:ea typeface="微軟正黑體" panose="020B0604030504040204" pitchFamily="34" charset="-120"/>
                <a:cs typeface="Arial" panose="020B0604020202020204" pitchFamily="34" charset="0"/>
                <a:sym typeface="Wingdings 2" panose="05020102010507070707" pitchFamily="18" charset="2"/>
              </a:rPr>
              <a:t></a:t>
            </a:r>
            <a:r>
              <a:rPr lang="zh-TW" altLang="en-US" sz="2400" b="1" dirty="0">
                <a:solidFill>
                  <a:srgbClr val="0000FF"/>
                </a:solidFill>
                <a:ea typeface="微軟正黑體" panose="020B0604030504040204" pitchFamily="34" charset="-120"/>
                <a:cs typeface="Arial" panose="020B0604020202020204" pitchFamily="34" charset="0"/>
              </a:rPr>
              <a:t>藍字為該表冊欄位</a:t>
            </a:r>
            <a:r>
              <a:rPr lang="en-US" altLang="zh-TW" sz="2400" b="1" dirty="0">
                <a:solidFill>
                  <a:srgbClr val="0000FF"/>
                </a:solidFill>
                <a:ea typeface="微軟正黑體" panose="020B0604030504040204" pitchFamily="34" charset="-120"/>
                <a:cs typeface="Arial" panose="020B0604020202020204" pitchFamily="34" charset="0"/>
              </a:rPr>
              <a:t>/</a:t>
            </a:r>
            <a:r>
              <a:rPr lang="zh-TW" altLang="en-US" sz="2400" b="1" dirty="0">
                <a:solidFill>
                  <a:srgbClr val="0000FF"/>
                </a:solidFill>
                <a:ea typeface="微軟正黑體" panose="020B0604030504040204" pitchFamily="34" charset="-120"/>
                <a:cs typeface="Arial" panose="020B0604020202020204" pitchFamily="34" charset="0"/>
              </a:rPr>
              <a:t>定義調整</a:t>
            </a:r>
            <a:endParaRPr lang="en-US" altLang="zh-TW" sz="2400" b="1" dirty="0">
              <a:solidFill>
                <a:srgbClr val="0000FF"/>
              </a:solidFill>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78401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1ACE1E2-301C-437B-94BE-03863768A458}"/>
              </a:ext>
            </a:extLst>
          </p:cNvPr>
          <p:cNvSpPr>
            <a:spLocks noGrp="1"/>
          </p:cNvSpPr>
          <p:nvPr>
            <p:ph type="sldNum" sz="quarter" idx="12"/>
          </p:nvPr>
        </p:nvSpPr>
        <p:spPr/>
        <p:txBody>
          <a:bodyPr/>
          <a:lstStyle/>
          <a:p>
            <a:fld id="{D4B37BC5-01F3-4DA6-AE9F-6749599A3EE9}" type="slidenum">
              <a:rPr lang="zh-TW" altLang="en-US" smtClean="0"/>
              <a:t>4</a:t>
            </a:fld>
            <a:endParaRPr lang="zh-TW" altLang="en-US"/>
          </a:p>
        </p:txBody>
      </p:sp>
      <p:sp>
        <p:nvSpPr>
          <p:cNvPr id="4" name="標題 3">
            <a:extLst>
              <a:ext uri="{FF2B5EF4-FFF2-40B4-BE49-F238E27FC236}">
                <a16:creationId xmlns:a16="http://schemas.microsoft.com/office/drawing/2014/main" id="{14C11096-304E-4B02-B578-F68DF6C31600}"/>
              </a:ext>
            </a:extLst>
          </p:cNvPr>
          <p:cNvSpPr>
            <a:spLocks noGrp="1"/>
          </p:cNvSpPr>
          <p:nvPr>
            <p:ph type="title"/>
          </p:nvPr>
        </p:nvSpPr>
        <p:spPr/>
        <p:txBody>
          <a:bodyPr>
            <a:normAutofit/>
          </a:bodyPr>
          <a:lstStyle/>
          <a:p>
            <a:r>
              <a:rPr lang="zh-TW" altLang="en-US" dirty="0"/>
              <a:t>本期報表（</a:t>
            </a:r>
            <a:r>
              <a:rPr lang="en-US" altLang="zh-TW" dirty="0"/>
              <a:t>3</a:t>
            </a:r>
            <a:r>
              <a:rPr lang="zh-TW" altLang="en-US" dirty="0"/>
              <a:t>月）</a:t>
            </a:r>
          </a:p>
        </p:txBody>
      </p:sp>
      <p:sp>
        <p:nvSpPr>
          <p:cNvPr id="5" name="文字版面配置區 4">
            <a:extLst>
              <a:ext uri="{FF2B5EF4-FFF2-40B4-BE49-F238E27FC236}">
                <a16:creationId xmlns:a16="http://schemas.microsoft.com/office/drawing/2014/main" id="{CDE984EF-DF58-4D80-95B6-2D1432296A9E}"/>
              </a:ext>
            </a:extLst>
          </p:cNvPr>
          <p:cNvSpPr>
            <a:spLocks noGrp="1"/>
          </p:cNvSpPr>
          <p:nvPr>
            <p:ph type="body" sz="quarter" idx="15"/>
          </p:nvPr>
        </p:nvSpPr>
        <p:spPr/>
        <p:txBody>
          <a:bodyPr/>
          <a:lstStyle/>
          <a:p>
            <a:r>
              <a:rPr lang="en-US" altLang="zh-TW" dirty="0"/>
              <a:t>02</a:t>
            </a:r>
            <a:endParaRPr lang="zh-TW" altLang="en-US" dirty="0"/>
          </a:p>
        </p:txBody>
      </p:sp>
      <p:graphicFrame>
        <p:nvGraphicFramePr>
          <p:cNvPr id="6" name="內容版面配置區 5">
            <a:extLst>
              <a:ext uri="{FF2B5EF4-FFF2-40B4-BE49-F238E27FC236}">
                <a16:creationId xmlns:a16="http://schemas.microsoft.com/office/drawing/2014/main" id="{B844C464-6CC4-4C90-8450-B5D9ABC00B76}"/>
              </a:ext>
            </a:extLst>
          </p:cNvPr>
          <p:cNvGraphicFramePr>
            <a:graphicFrameLocks noGrp="1"/>
          </p:cNvGraphicFramePr>
          <p:nvPr>
            <p:ph sz="quarter" idx="13"/>
            <p:extLst>
              <p:ext uri="{D42A27DB-BD31-4B8C-83A1-F6EECF244321}">
                <p14:modId xmlns:p14="http://schemas.microsoft.com/office/powerpoint/2010/main" val="3775415891"/>
              </p:ext>
            </p:extLst>
          </p:nvPr>
        </p:nvGraphicFramePr>
        <p:xfrm>
          <a:off x="1383454" y="2327275"/>
          <a:ext cx="8778240" cy="1858734"/>
        </p:xfrm>
        <a:graphic>
          <a:graphicData uri="http://schemas.openxmlformats.org/drawingml/2006/table">
            <a:tbl>
              <a:tblPr firstRow="1" bandRow="1"/>
              <a:tblGrid>
                <a:gridCol w="1815002">
                  <a:extLst>
                    <a:ext uri="{9D8B030D-6E8A-4147-A177-3AD203B41FA5}">
                      <a16:colId xmlns:a16="http://schemas.microsoft.com/office/drawing/2014/main" val="20000"/>
                    </a:ext>
                  </a:extLst>
                </a:gridCol>
                <a:gridCol w="6963238">
                  <a:extLst>
                    <a:ext uri="{9D8B030D-6E8A-4147-A177-3AD203B41FA5}">
                      <a16:colId xmlns:a16="http://schemas.microsoft.com/office/drawing/2014/main" val="20001"/>
                    </a:ext>
                  </a:extLst>
                </a:gridCol>
              </a:tblGrid>
              <a:tr h="3231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表</a:t>
                      </a:r>
                      <a:r>
                        <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1 </a:t>
                      </a: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師資</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mn-ea"/>
                          <a:cs typeface="Arial" panose="020B0604020202020204" pitchFamily="34" charset="0"/>
                        </a:rPr>
                        <a:t>報表</a:t>
                      </a:r>
                      <a:r>
                        <a:rPr lang="en-US" altLang="zh-TW" sz="2000" b="1" kern="1200" dirty="0">
                          <a:solidFill>
                            <a:schemeClr val="tx1"/>
                          </a:solidFill>
                          <a:latin typeface="Arial" panose="020B0604020202020204" pitchFamily="34" charset="0"/>
                          <a:ea typeface="+mn-ea"/>
                          <a:cs typeface="Arial" panose="020B0604020202020204" pitchFamily="34" charset="0"/>
                        </a:rPr>
                        <a:t>1-1-1</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04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4 </a:t>
                      </a:r>
                      <a:r>
                        <a:rPr lang="zh-TW" altLang="en-US" sz="2000" b="1" kern="1200" dirty="0">
                          <a:solidFill>
                            <a:srgbClr val="000000"/>
                          </a:solidFill>
                          <a:latin typeface="Arial" panose="020B0604020202020204" pitchFamily="34" charset="0"/>
                          <a:ea typeface="+mn-ea"/>
                          <a:cs typeface="Arial" panose="020B0604020202020204" pitchFamily="34" charset="0"/>
                        </a:rPr>
                        <a:t>學生</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latinLnBrk="1">
                        <a:lnSpc>
                          <a:spcPts val="2500"/>
                        </a:lnSpc>
                        <a:defRPr/>
                      </a:pPr>
                      <a:r>
                        <a:rPr lang="zh-TW" altLang="en-US" sz="2000" b="1" kern="1200" dirty="0">
                          <a:solidFill>
                            <a:schemeClr val="tx1"/>
                          </a:solidFill>
                          <a:latin typeface="Arial" panose="020B0604020202020204" pitchFamily="34" charset="0"/>
                          <a:ea typeface="+mn-ea"/>
                          <a:cs typeface="Arial" panose="020B0604020202020204" pitchFamily="34" charset="0"/>
                        </a:rPr>
                        <a:t>報表</a:t>
                      </a:r>
                      <a:r>
                        <a:rPr lang="en-US" altLang="zh-TW" sz="2000" b="1" kern="1200" dirty="0">
                          <a:solidFill>
                            <a:schemeClr val="tx1"/>
                          </a:solidFill>
                          <a:latin typeface="Arial" panose="020B0604020202020204" pitchFamily="34" charset="0"/>
                          <a:ea typeface="+mn-ea"/>
                          <a:cs typeface="Arial" panose="020B0604020202020204" pitchFamily="34" charset="0"/>
                        </a:rPr>
                        <a:t>4-2-12</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504024">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 </a:t>
                      </a:r>
                      <a:r>
                        <a:rPr lang="zh-TW" altLang="en-US" sz="2000" b="1" kern="1200" dirty="0">
                          <a:solidFill>
                            <a:srgbClr val="000000"/>
                          </a:solidFill>
                          <a:latin typeface="Arial" panose="020B0604020202020204" pitchFamily="34" charset="0"/>
                          <a:ea typeface="+mn-ea"/>
                          <a:cs typeface="Arial" panose="020B0604020202020204" pitchFamily="34" charset="0"/>
                        </a:rPr>
                        <a:t>產學合作</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14-2</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14-4</a:t>
                      </a:r>
                      <a:r>
                        <a:rPr lang="zh-TW" altLang="en-US" sz="2000" b="1" kern="1200" dirty="0">
                          <a:solidFill>
                            <a:srgbClr val="000000"/>
                          </a:solidFill>
                          <a:latin typeface="Arial" panose="020B0604020202020204" pitchFamily="34" charset="0"/>
                          <a:ea typeface="+mn-ea"/>
                          <a:cs typeface="Arial" panose="020B0604020202020204" pitchFamily="34" charset="0"/>
                        </a:rPr>
                        <a:t>、表</a:t>
                      </a:r>
                      <a:r>
                        <a:rPr lang="en-US" altLang="zh-TW" sz="2000" b="1" kern="1200" dirty="0">
                          <a:solidFill>
                            <a:srgbClr val="000000"/>
                          </a:solidFill>
                          <a:latin typeface="Arial" panose="020B0604020202020204" pitchFamily="34" charset="0"/>
                          <a:ea typeface="+mn-ea"/>
                          <a:cs typeface="Arial" panose="020B0604020202020204" pitchFamily="34" charset="0"/>
                        </a:rPr>
                        <a:t>14-7</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6694644"/>
                  </a:ext>
                </a:extLst>
              </a:tr>
              <a:tr h="516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lnSpc>
                          <a:spcPct val="100000"/>
                        </a:lnSpc>
                      </a:pPr>
                      <a:r>
                        <a:rPr lang="zh-TW" altLang="en-US" sz="3200" b="1" dirty="0">
                          <a:solidFill>
                            <a:schemeClr val="tx1"/>
                          </a:solidFill>
                          <a:latin typeface="Arial" panose="020B0604020202020204" pitchFamily="34" charset="0"/>
                          <a:ea typeface="微軟正黑體" panose="020B0604030504040204" pitchFamily="34" charset="-120"/>
                          <a:cs typeface="Arial" panose="020B0604020202020204" pitchFamily="34" charset="0"/>
                        </a:rPr>
                        <a:t>合計</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共</a:t>
                      </a:r>
                      <a:r>
                        <a:rPr lang="en-US" altLang="zh-TW" sz="32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5</a:t>
                      </a:r>
                      <a:r>
                        <a:rPr lang="zh-TW" altLang="en-US" sz="32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張表冊</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
        <p:nvSpPr>
          <p:cNvPr id="7" name="文字方塊 6">
            <a:extLst>
              <a:ext uri="{FF2B5EF4-FFF2-40B4-BE49-F238E27FC236}">
                <a16:creationId xmlns:a16="http://schemas.microsoft.com/office/drawing/2014/main" id="{F443988E-CBE3-430C-9615-6BAE7CD5C2BF}"/>
              </a:ext>
            </a:extLst>
          </p:cNvPr>
          <p:cNvSpPr txBox="1"/>
          <p:nvPr/>
        </p:nvSpPr>
        <p:spPr>
          <a:xfrm>
            <a:off x="1383454" y="1584795"/>
            <a:ext cx="6101080" cy="461665"/>
          </a:xfrm>
          <a:prstGeom prst="rect">
            <a:avLst/>
          </a:prstGeom>
          <a:noFill/>
        </p:spPr>
        <p:txBody>
          <a:bodyPr wrap="square">
            <a:spAutoFit/>
          </a:bodyPr>
          <a:lstStyle/>
          <a:p>
            <a:pPr>
              <a:buClr>
                <a:srgbClr val="000000"/>
              </a:buClr>
            </a:pP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以下表冊</a:t>
            </a:r>
            <a:r>
              <a:rPr lang="zh-TW" altLang="en-US" sz="2400" dirty="0">
                <a:solidFill>
                  <a:srgbClr val="FF0000"/>
                </a:solidFill>
                <a:latin typeface="Arial" panose="020B0604020202020204" pitchFamily="34" charset="0"/>
                <a:ea typeface="微軟正黑體" panose="020B0604030504040204" pitchFamily="34" charset="-120"/>
                <a:cs typeface="Arial" panose="020B0604020202020204" pitchFamily="34" charset="0"/>
              </a:rPr>
              <a:t>學校免填</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，請確認資料正確性。</a:t>
            </a:r>
          </a:p>
        </p:txBody>
      </p:sp>
      <p:sp>
        <p:nvSpPr>
          <p:cNvPr id="8" name="矩形 7">
            <a:extLst>
              <a:ext uri="{FF2B5EF4-FFF2-40B4-BE49-F238E27FC236}">
                <a16:creationId xmlns:a16="http://schemas.microsoft.com/office/drawing/2014/main" id="{B6EE86C8-6EF3-4155-A835-F255F6C3C417}"/>
              </a:ext>
            </a:extLst>
          </p:cNvPr>
          <p:cNvSpPr/>
          <p:nvPr/>
        </p:nvSpPr>
        <p:spPr>
          <a:xfrm>
            <a:off x="1383454" y="4235991"/>
            <a:ext cx="7314823" cy="461665"/>
          </a:xfrm>
          <a:prstGeom prst="rect">
            <a:avLst/>
          </a:prstGeom>
        </p:spPr>
        <p:txBody>
          <a:bodyPr wrap="none">
            <a:spAutoFit/>
          </a:bodyPr>
          <a:lstStyle/>
          <a:p>
            <a:pPr eaLnBrk="1" fontAlgn="auto" hangingPunct="1">
              <a:spcBef>
                <a:spcPts val="0"/>
              </a:spcBef>
              <a:spcAft>
                <a:spcPts val="0"/>
              </a:spcAft>
              <a:defRPr/>
            </a:pPr>
            <a:r>
              <a:rPr lang="zh-TW" altLang="en-US" sz="2400" b="1" dirty="0">
                <a:solidFill>
                  <a:srgbClr val="000000"/>
                </a:solidFill>
                <a:ea typeface="微軟正黑體" panose="020B0604030504040204" pitchFamily="34" charset="-120"/>
                <a:cs typeface="Arial" panose="020B0604020202020204" pitchFamily="34" charset="0"/>
                <a:sym typeface="Wingdings 2" panose="05020102010507070707" pitchFamily="18" charset="2"/>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紅字為本期新增表冊</a:t>
            </a:r>
            <a:r>
              <a:rPr lang="zh-TW" altLang="en-US" sz="2400" b="1" dirty="0">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0000FF"/>
                </a:solidFill>
                <a:ea typeface="微軟正黑體" panose="020B0604030504040204" pitchFamily="34" charset="-120"/>
                <a:cs typeface="Arial" panose="020B0604020202020204" pitchFamily="34" charset="0"/>
              </a:rPr>
              <a:t>藍字為該表冊欄位</a:t>
            </a:r>
            <a:r>
              <a:rPr lang="en-US" altLang="zh-TW" sz="2400" b="1" dirty="0">
                <a:solidFill>
                  <a:srgbClr val="0000FF"/>
                </a:solidFill>
                <a:ea typeface="微軟正黑體" panose="020B0604030504040204" pitchFamily="34" charset="-120"/>
                <a:cs typeface="Arial" panose="020B0604020202020204" pitchFamily="34" charset="0"/>
              </a:rPr>
              <a:t>/</a:t>
            </a:r>
            <a:r>
              <a:rPr lang="zh-TW" altLang="en-US" sz="2400" b="1" dirty="0">
                <a:solidFill>
                  <a:srgbClr val="0000FF"/>
                </a:solidFill>
                <a:ea typeface="微軟正黑體" panose="020B0604030504040204" pitchFamily="34" charset="-120"/>
                <a:cs typeface="Arial" panose="020B0604020202020204" pitchFamily="34" charset="0"/>
              </a:rPr>
              <a:t>定義調整</a:t>
            </a:r>
            <a:endParaRPr lang="en-US" altLang="zh-TW" sz="2400" b="1" dirty="0">
              <a:solidFill>
                <a:srgbClr val="0000FF"/>
              </a:solidFill>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25710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64D9367-E20F-4A4D-A43A-1E39244B0AC7}"/>
              </a:ext>
            </a:extLst>
          </p:cNvPr>
          <p:cNvSpPr>
            <a:spLocks noGrp="1"/>
          </p:cNvSpPr>
          <p:nvPr>
            <p:ph type="sldNum" sz="quarter" idx="12"/>
          </p:nvPr>
        </p:nvSpPr>
        <p:spPr/>
        <p:txBody>
          <a:bodyPr/>
          <a:lstStyle/>
          <a:p>
            <a:fld id="{D4B37BC5-01F3-4DA6-AE9F-6749599A3EE9}" type="slidenum">
              <a:rPr lang="zh-TW" altLang="en-US" smtClean="0"/>
              <a:t>5</a:t>
            </a:fld>
            <a:endParaRPr lang="zh-TW" altLang="en-US"/>
          </a:p>
        </p:txBody>
      </p:sp>
      <p:sp>
        <p:nvSpPr>
          <p:cNvPr id="4" name="標題 3">
            <a:extLst>
              <a:ext uri="{FF2B5EF4-FFF2-40B4-BE49-F238E27FC236}">
                <a16:creationId xmlns:a16="http://schemas.microsoft.com/office/drawing/2014/main" id="{514BB308-6F6B-4968-9447-001612F7A8C7}"/>
              </a:ext>
            </a:extLst>
          </p:cNvPr>
          <p:cNvSpPr>
            <a:spLocks noGrp="1"/>
          </p:cNvSpPr>
          <p:nvPr>
            <p:ph type="title"/>
          </p:nvPr>
        </p:nvSpPr>
        <p:spPr/>
        <p:txBody>
          <a:bodyPr/>
          <a:lstStyle/>
          <a:p>
            <a:r>
              <a:rPr lang="zh-TW" altLang="en-US" dirty="0"/>
              <a:t>表冊應用單位</a:t>
            </a:r>
          </a:p>
        </p:txBody>
      </p:sp>
      <p:sp>
        <p:nvSpPr>
          <p:cNvPr id="5" name="文字版面配置區 4">
            <a:extLst>
              <a:ext uri="{FF2B5EF4-FFF2-40B4-BE49-F238E27FC236}">
                <a16:creationId xmlns:a16="http://schemas.microsoft.com/office/drawing/2014/main" id="{68F1B723-3590-473A-A6CB-6EE8F6A7D96B}"/>
              </a:ext>
            </a:extLst>
          </p:cNvPr>
          <p:cNvSpPr>
            <a:spLocks noGrp="1"/>
          </p:cNvSpPr>
          <p:nvPr>
            <p:ph type="body" sz="quarter" idx="15"/>
          </p:nvPr>
        </p:nvSpPr>
        <p:spPr/>
        <p:txBody>
          <a:bodyPr/>
          <a:lstStyle/>
          <a:p>
            <a:r>
              <a:rPr lang="en-US" altLang="zh-TW" dirty="0"/>
              <a:t>03</a:t>
            </a:r>
            <a:endParaRPr lang="zh-TW" altLang="en-US" dirty="0"/>
          </a:p>
        </p:txBody>
      </p:sp>
      <p:graphicFrame>
        <p:nvGraphicFramePr>
          <p:cNvPr id="7" name="內容版面配置區 5">
            <a:extLst>
              <a:ext uri="{FF2B5EF4-FFF2-40B4-BE49-F238E27FC236}">
                <a16:creationId xmlns:a16="http://schemas.microsoft.com/office/drawing/2014/main" id="{0509804D-5B76-4C42-84F5-083069DA6166}"/>
              </a:ext>
            </a:extLst>
          </p:cNvPr>
          <p:cNvGraphicFramePr>
            <a:graphicFrameLocks/>
          </p:cNvGraphicFramePr>
          <p:nvPr>
            <p:extLst>
              <p:ext uri="{D42A27DB-BD31-4B8C-83A1-F6EECF244321}">
                <p14:modId xmlns:p14="http://schemas.microsoft.com/office/powerpoint/2010/main" val="3605291953"/>
              </p:ext>
            </p:extLst>
          </p:nvPr>
        </p:nvGraphicFramePr>
        <p:xfrm>
          <a:off x="187960" y="917040"/>
          <a:ext cx="11816080" cy="5718537"/>
        </p:xfrm>
        <a:graphic>
          <a:graphicData uri="http://schemas.openxmlformats.org/drawingml/2006/table">
            <a:tbl>
              <a:tblPr firstRow="1" bandRow="1"/>
              <a:tblGrid>
                <a:gridCol w="2060970">
                  <a:extLst>
                    <a:ext uri="{9D8B030D-6E8A-4147-A177-3AD203B41FA5}">
                      <a16:colId xmlns:a16="http://schemas.microsoft.com/office/drawing/2014/main" val="20000"/>
                    </a:ext>
                  </a:extLst>
                </a:gridCol>
                <a:gridCol w="9755110">
                  <a:extLst>
                    <a:ext uri="{9D8B030D-6E8A-4147-A177-3AD203B41FA5}">
                      <a16:colId xmlns:a16="http://schemas.microsoft.com/office/drawing/2014/main" val="20001"/>
                    </a:ext>
                  </a:extLst>
                </a:gridCol>
              </a:tblGrid>
              <a:tr h="447415">
                <a:tc>
                  <a:txBody>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應用單位</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表冊</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277123"/>
                  </a:ext>
                </a:extLst>
              </a:tr>
              <a:tr h="40980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大專校院一覽表</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just" defTabSz="914400" rtl="0" eaLnBrk="1" fontAlgn="auto" latinLnBrk="0" hangingPunct="1">
                        <a:lnSpc>
                          <a:spcPts val="2500"/>
                        </a:lnSpc>
                        <a:spcBef>
                          <a:spcPts val="0"/>
                        </a:spcBef>
                        <a:spcAft>
                          <a:spcPts val="0"/>
                        </a:spcAft>
                        <a:buClrTx/>
                        <a:buSzTx/>
                        <a:buFontTx/>
                        <a:buNone/>
                        <a:tabLst/>
                        <a:defRPr/>
                      </a:pP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1-1</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13-1</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13-2</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13-3</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13-4</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13-6</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13-8</a:t>
                      </a: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13-9</a:t>
                      </a:r>
                      <a:endParaRPr lang="en-US" altLang="zh-TW" sz="1800" b="0"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359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大專校院校務</a:t>
                      </a:r>
                      <a:r>
                        <a:rPr lang="en-US" altLang="zh-TW" sz="2000" b="1" kern="1200" dirty="0">
                          <a:solidFill>
                            <a:srgbClr val="000000"/>
                          </a:solidFill>
                          <a:latin typeface="Arial" panose="020B0604020202020204" pitchFamily="34" charset="0"/>
                          <a:ea typeface="+mn-ea"/>
                          <a:cs typeface="Arial" panose="020B0604020202020204" pitchFamily="34" charset="0"/>
                        </a:rPr>
                        <a:t/>
                      </a:r>
                      <a:br>
                        <a:rPr lang="en-US" altLang="zh-TW" sz="2000" b="1" kern="1200" dirty="0">
                          <a:solidFill>
                            <a:srgbClr val="000000"/>
                          </a:solidFill>
                          <a:latin typeface="Arial" panose="020B0604020202020204" pitchFamily="34" charset="0"/>
                          <a:ea typeface="+mn-ea"/>
                          <a:cs typeface="Arial" panose="020B0604020202020204" pitchFamily="34" charset="0"/>
                        </a:rPr>
                      </a:br>
                      <a:r>
                        <a:rPr lang="zh-TW" altLang="en-US" sz="2000" b="1" kern="1200" dirty="0">
                          <a:solidFill>
                            <a:srgbClr val="000000"/>
                          </a:solidFill>
                          <a:latin typeface="Arial" panose="020B0604020202020204" pitchFamily="34" charset="0"/>
                          <a:ea typeface="+mn-ea"/>
                          <a:cs typeface="Arial" panose="020B0604020202020204" pitchFamily="34" charset="0"/>
                        </a:rPr>
                        <a:t>資訊公開平臺</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1-1-1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1-23</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2-1-3-1</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2-1-3-2</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3-5-1</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4-6</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4-7-2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4-7-4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4-8-4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4-9-2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7-10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10-2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10-3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13-8</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14-11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a:t>
                      </a:r>
                      <a:endParaRPr lang="zh-TW" altLang="zh-TW"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4889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學生資料庫</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4-19</a:t>
                      </a:r>
                      <a:endParaRPr lang="zh-TW" altLang="en-US" sz="18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453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產學合作績效</a:t>
                      </a:r>
                      <a:r>
                        <a:rPr lang="en-US" altLang="zh-TW" sz="2000" b="1" kern="1200" dirty="0">
                          <a:solidFill>
                            <a:srgbClr val="000000"/>
                          </a:solidFill>
                          <a:latin typeface="Arial" panose="020B0604020202020204" pitchFamily="34" charset="0"/>
                          <a:ea typeface="+mn-ea"/>
                          <a:cs typeface="Arial" panose="020B0604020202020204" pitchFamily="34" charset="0"/>
                        </a:rPr>
                        <a:t/>
                      </a:r>
                      <a:br>
                        <a:rPr lang="en-US" altLang="zh-TW" sz="2000" b="1" kern="1200" dirty="0">
                          <a:solidFill>
                            <a:srgbClr val="000000"/>
                          </a:solidFill>
                          <a:latin typeface="Arial" panose="020B0604020202020204" pitchFamily="34" charset="0"/>
                          <a:ea typeface="+mn-ea"/>
                          <a:cs typeface="Arial" panose="020B0604020202020204" pitchFamily="34" charset="0"/>
                        </a:rPr>
                      </a:br>
                      <a:r>
                        <a:rPr lang="zh-TW" altLang="en-US" sz="2000" b="1" kern="1200" dirty="0">
                          <a:solidFill>
                            <a:srgbClr val="000000"/>
                          </a:solidFill>
                          <a:latin typeface="Arial" panose="020B0604020202020204" pitchFamily="34" charset="0"/>
                          <a:ea typeface="+mn-ea"/>
                          <a:cs typeface="Arial" panose="020B0604020202020204" pitchFamily="34" charset="0"/>
                        </a:rPr>
                        <a:t>評量</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14-11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14-12</a:t>
                      </a:r>
                      <a:endParaRPr lang="zh-TW" altLang="zh-TW"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17911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台灣評鑑協會</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1-11</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1-17-1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3-2-2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3-2-3</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4-4-3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4-7-2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4-8-1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4-8-2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4-8-3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4-9-1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4-9-2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4-11</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6-4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9-2-7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10-1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10-2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10-3</a:t>
                      </a:r>
                      <a:endParaRPr lang="en-US" altLang="zh-TW" sz="18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13967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64D9367-E20F-4A4D-A43A-1E39244B0AC7}"/>
              </a:ext>
            </a:extLst>
          </p:cNvPr>
          <p:cNvSpPr>
            <a:spLocks noGrp="1"/>
          </p:cNvSpPr>
          <p:nvPr>
            <p:ph type="sldNum" sz="quarter" idx="12"/>
          </p:nvPr>
        </p:nvSpPr>
        <p:spPr/>
        <p:txBody>
          <a:bodyPr/>
          <a:lstStyle/>
          <a:p>
            <a:fld id="{D4B37BC5-01F3-4DA6-AE9F-6749599A3EE9}" type="slidenum">
              <a:rPr lang="zh-TW" altLang="en-US" smtClean="0"/>
              <a:t>6</a:t>
            </a:fld>
            <a:endParaRPr lang="zh-TW" altLang="en-US"/>
          </a:p>
        </p:txBody>
      </p:sp>
      <p:sp>
        <p:nvSpPr>
          <p:cNvPr id="4" name="標題 3">
            <a:extLst>
              <a:ext uri="{FF2B5EF4-FFF2-40B4-BE49-F238E27FC236}">
                <a16:creationId xmlns:a16="http://schemas.microsoft.com/office/drawing/2014/main" id="{514BB308-6F6B-4968-9447-001612F7A8C7}"/>
              </a:ext>
            </a:extLst>
          </p:cNvPr>
          <p:cNvSpPr>
            <a:spLocks noGrp="1"/>
          </p:cNvSpPr>
          <p:nvPr>
            <p:ph type="title"/>
          </p:nvPr>
        </p:nvSpPr>
        <p:spPr/>
        <p:txBody>
          <a:bodyPr/>
          <a:lstStyle/>
          <a:p>
            <a:r>
              <a:rPr lang="zh-TW" altLang="en-US" dirty="0"/>
              <a:t>表冊應用單位</a:t>
            </a:r>
          </a:p>
        </p:txBody>
      </p:sp>
      <p:sp>
        <p:nvSpPr>
          <p:cNvPr id="5" name="文字版面配置區 4">
            <a:extLst>
              <a:ext uri="{FF2B5EF4-FFF2-40B4-BE49-F238E27FC236}">
                <a16:creationId xmlns:a16="http://schemas.microsoft.com/office/drawing/2014/main" id="{68F1B723-3590-473A-A6CB-6EE8F6A7D96B}"/>
              </a:ext>
            </a:extLst>
          </p:cNvPr>
          <p:cNvSpPr>
            <a:spLocks noGrp="1"/>
          </p:cNvSpPr>
          <p:nvPr>
            <p:ph type="body" sz="quarter" idx="15"/>
          </p:nvPr>
        </p:nvSpPr>
        <p:spPr/>
        <p:txBody>
          <a:bodyPr/>
          <a:lstStyle/>
          <a:p>
            <a:r>
              <a:rPr lang="en-US" altLang="zh-TW" dirty="0"/>
              <a:t>03</a:t>
            </a:r>
            <a:endParaRPr lang="zh-TW" altLang="en-US" dirty="0"/>
          </a:p>
        </p:txBody>
      </p:sp>
      <p:graphicFrame>
        <p:nvGraphicFramePr>
          <p:cNvPr id="7" name="內容版面配置區 5">
            <a:extLst>
              <a:ext uri="{FF2B5EF4-FFF2-40B4-BE49-F238E27FC236}">
                <a16:creationId xmlns:a16="http://schemas.microsoft.com/office/drawing/2014/main" id="{0509804D-5B76-4C42-84F5-083069DA6166}"/>
              </a:ext>
            </a:extLst>
          </p:cNvPr>
          <p:cNvGraphicFramePr>
            <a:graphicFrameLocks/>
          </p:cNvGraphicFramePr>
          <p:nvPr>
            <p:extLst>
              <p:ext uri="{D42A27DB-BD31-4B8C-83A1-F6EECF244321}">
                <p14:modId xmlns:p14="http://schemas.microsoft.com/office/powerpoint/2010/main" val="2879499180"/>
              </p:ext>
            </p:extLst>
          </p:nvPr>
        </p:nvGraphicFramePr>
        <p:xfrm>
          <a:off x="187960" y="917040"/>
          <a:ext cx="11816080" cy="5756310"/>
        </p:xfrm>
        <a:graphic>
          <a:graphicData uri="http://schemas.openxmlformats.org/drawingml/2006/table">
            <a:tbl>
              <a:tblPr firstRow="1" bandRow="1"/>
              <a:tblGrid>
                <a:gridCol w="2332818">
                  <a:extLst>
                    <a:ext uri="{9D8B030D-6E8A-4147-A177-3AD203B41FA5}">
                      <a16:colId xmlns:a16="http://schemas.microsoft.com/office/drawing/2014/main" val="20000"/>
                    </a:ext>
                  </a:extLst>
                </a:gridCol>
                <a:gridCol w="9483262">
                  <a:extLst>
                    <a:ext uri="{9D8B030D-6E8A-4147-A177-3AD203B41FA5}">
                      <a16:colId xmlns:a16="http://schemas.microsoft.com/office/drawing/2014/main" val="20001"/>
                    </a:ext>
                  </a:extLst>
                </a:gridCol>
              </a:tblGrid>
              <a:tr h="542755">
                <a:tc>
                  <a:txBody>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應用單位</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表冊</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277123"/>
                  </a:ext>
                </a:extLst>
              </a:tr>
              <a:tr h="4971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教育部會計處</a:t>
                      </a:r>
                      <a:endParaRPr lang="en-US" altLang="zh-TW"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just" defTabSz="914400" rtl="0" eaLnBrk="1" fontAlgn="auto" latinLnBrk="0" hangingPunct="1">
                        <a:lnSpc>
                          <a:spcPts val="2500"/>
                        </a:lnSpc>
                        <a:spcBef>
                          <a:spcPts val="0"/>
                        </a:spcBef>
                        <a:spcAft>
                          <a:spcPts val="0"/>
                        </a:spcAft>
                        <a:buClrTx/>
                        <a:buSzTx/>
                        <a:buFontTx/>
                        <a:buNone/>
                        <a:tabLst/>
                        <a:defRPr/>
                      </a:pPr>
                      <a:r>
                        <a:rPr lang="zh-TW" altLang="en-US" sz="1800" b="0" kern="1200" dirty="0">
                          <a:solidFill>
                            <a:schemeClr val="tx1"/>
                          </a:solidFill>
                          <a:latin typeface="Arial" panose="020B0604020202020204" pitchFamily="34" charset="0"/>
                          <a:ea typeface="+mn-ea"/>
                          <a:cs typeface="Arial" panose="020B0604020202020204" pitchFamily="34" charset="0"/>
                        </a:rPr>
                        <a:t>表</a:t>
                      </a:r>
                      <a:r>
                        <a:rPr lang="en-US" altLang="zh-TW" sz="1800" b="0" kern="1200" dirty="0">
                          <a:solidFill>
                            <a:schemeClr val="tx1"/>
                          </a:solidFill>
                          <a:latin typeface="Arial" panose="020B0604020202020204" pitchFamily="34" charset="0"/>
                          <a:ea typeface="+mn-ea"/>
                          <a:cs typeface="Arial" panose="020B0604020202020204" pitchFamily="34" charset="0"/>
                        </a:rPr>
                        <a:t>12-2</a:t>
                      </a:r>
                      <a:endParaRPr lang="en-US" altLang="zh-TW" sz="1800" b="0"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739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zh-TW" sz="1800" b="1" kern="1200" dirty="0">
                          <a:solidFill>
                            <a:schemeClr val="dk1"/>
                          </a:solidFill>
                          <a:effectLst/>
                          <a:latin typeface="Calibri" panose="020F0502020204030204"/>
                          <a:ea typeface="+mn-ea"/>
                          <a:cs typeface="+mn-cs"/>
                        </a:rPr>
                        <a:t>教育部統計處</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1-17-1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1-22-1</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2-1-3</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2-1-3-1</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2-1-3-2</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4-1-4</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4-1-5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4-2-9</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4-2-12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4-9-1</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4-9-2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4-19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5-2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7-12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9-3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13-4</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13-6</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13-9</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13-10</a:t>
                      </a:r>
                      <a:endParaRPr lang="zh-TW" altLang="zh-TW"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5218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教育部人事處</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1-22-1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1-23</a:t>
                      </a:r>
                      <a:endParaRPr lang="zh-TW" altLang="en-US" sz="18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908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教育部國際司</a:t>
                      </a:r>
                      <a:endParaRPr lang="en-US" altLang="zh-TW" sz="2000" b="1" kern="1200" dirty="0">
                        <a:solidFill>
                          <a:srgbClr val="000000"/>
                        </a:solidFill>
                        <a:latin typeface="Arial" panose="020B0604020202020204" pitchFamily="34" charset="0"/>
                        <a:ea typeface="+mn-ea"/>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15-2</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15-4</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15-5</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15-6</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15-7</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15-8</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15-9</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15-10</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15-11</a:t>
                      </a:r>
                      <a:r>
                        <a:rPr lang="zh-TW" altLang="en-US"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15-12</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15-13</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15-14</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15-15</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15-16</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15-17</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15-18</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15-19</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15-20</a:t>
                      </a:r>
                      <a:endParaRPr lang="zh-TW" altLang="en-US"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52736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教育部學務特教司</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7-12</a:t>
                      </a:r>
                      <a:endParaRPr lang="zh-TW" altLang="zh-TW"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70805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總量管制小組</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1-15</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2-1-2</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2-1-3</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3-1</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3-5-3</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4-2-3</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4-2-5</a:t>
                      </a:r>
                      <a:r>
                        <a:rPr lang="zh-TW" altLang="en-US"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4-2-7</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4-2-8</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4-2-10</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4-7-2</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8-1</a:t>
                      </a:r>
                      <a:r>
                        <a:rPr lang="zh-TW" altLang="en-US"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8-3</a:t>
                      </a:r>
                      <a:endParaRPr lang="zh-TW" altLang="en-US"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9714915"/>
                  </a:ext>
                </a:extLst>
              </a:tr>
              <a:tr h="0">
                <a:tc>
                  <a:txBody>
                    <a:body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mn-ea"/>
                          <a:cs typeface="Arial" panose="020B0604020202020204" pitchFamily="34" charset="0"/>
                        </a:rPr>
                        <a:t>私立技專校院</a:t>
                      </a:r>
                      <a:r>
                        <a:rPr lang="en-US" altLang="zh-TW" sz="2000" b="1" kern="1200" dirty="0">
                          <a:solidFill>
                            <a:srgbClr val="000000"/>
                          </a:solidFill>
                          <a:latin typeface="Arial" panose="020B0604020202020204" pitchFamily="34" charset="0"/>
                          <a:ea typeface="+mn-ea"/>
                          <a:cs typeface="Arial" panose="020B0604020202020204" pitchFamily="34" charset="0"/>
                        </a:rPr>
                        <a:t/>
                      </a:r>
                      <a:br>
                        <a:rPr lang="en-US" altLang="zh-TW" sz="2000" b="1" kern="1200" dirty="0">
                          <a:solidFill>
                            <a:srgbClr val="000000"/>
                          </a:solidFill>
                          <a:latin typeface="Arial" panose="020B0604020202020204" pitchFamily="34" charset="0"/>
                          <a:ea typeface="+mn-ea"/>
                          <a:cs typeface="Arial" panose="020B0604020202020204" pitchFamily="34" charset="0"/>
                        </a:rPr>
                      </a:br>
                      <a:r>
                        <a:rPr lang="zh-TW" altLang="en-US" sz="2000" b="1" kern="1200" dirty="0">
                          <a:solidFill>
                            <a:srgbClr val="000000"/>
                          </a:solidFill>
                          <a:latin typeface="Arial" panose="020B0604020202020204" pitchFamily="34" charset="0"/>
                          <a:ea typeface="+mn-ea"/>
                          <a:cs typeface="Arial" panose="020B0604020202020204" pitchFamily="34" charset="0"/>
                        </a:rPr>
                        <a:t>獎勵補助工作小組</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1-14</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1-16</a:t>
                      </a:r>
                      <a:r>
                        <a:rPr lang="zh-TW" altLang="zh-TW" sz="1800" kern="1200" dirty="0">
                          <a:solidFill>
                            <a:schemeClr val="dk1"/>
                          </a:solidFill>
                          <a:effectLst/>
                          <a:latin typeface="Calibri" panose="020F0502020204030204"/>
                          <a:ea typeface="+mn-ea"/>
                          <a:cs typeface="+mn-cs"/>
                        </a:rPr>
                        <a:t>、報表</a:t>
                      </a:r>
                      <a:r>
                        <a:rPr lang="en-US" altLang="zh-TW" sz="1800" kern="1200" dirty="0">
                          <a:solidFill>
                            <a:schemeClr val="dk1"/>
                          </a:solidFill>
                          <a:effectLst/>
                          <a:latin typeface="Calibri" panose="020F0502020204030204"/>
                          <a:ea typeface="+mn-ea"/>
                          <a:cs typeface="+mn-cs"/>
                        </a:rPr>
                        <a:t>2-1-3-3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3-5-1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4-2-3</a:t>
                      </a:r>
                      <a:r>
                        <a:rPr lang="zh-TW" altLang="zh-TW" sz="1800" kern="1200" dirty="0">
                          <a:solidFill>
                            <a:schemeClr val="dk1"/>
                          </a:solidFill>
                          <a:effectLst/>
                          <a:latin typeface="Calibri" panose="020F0502020204030204"/>
                          <a:ea typeface="+mn-ea"/>
                          <a:cs typeface="+mn-cs"/>
                        </a:rPr>
                        <a:t>、</a:t>
                      </a:r>
                      <a:r>
                        <a:rPr lang="en-US" altLang="zh-TW" sz="1800" kern="1200" dirty="0">
                          <a:solidFill>
                            <a:schemeClr val="dk1"/>
                          </a:solidFill>
                          <a:effectLst/>
                          <a:latin typeface="Calibri" panose="020F0502020204030204"/>
                          <a:ea typeface="+mn-ea"/>
                          <a:cs typeface="+mn-cs"/>
                        </a:rPr>
                        <a:t/>
                      </a:r>
                      <a:br>
                        <a:rPr lang="en-US" altLang="zh-TW" sz="1800" kern="1200" dirty="0">
                          <a:solidFill>
                            <a:schemeClr val="dk1"/>
                          </a:solidFill>
                          <a:effectLst/>
                          <a:latin typeface="Calibri" panose="020F0502020204030204"/>
                          <a:ea typeface="+mn-ea"/>
                          <a:cs typeface="+mn-cs"/>
                        </a:rPr>
                      </a:b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4-2-7</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4-2-8</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4-2-10</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4-2-13</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4-7-2</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4-9-1</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7-5</a:t>
                      </a:r>
                      <a:r>
                        <a:rPr lang="zh-TW" altLang="zh-TW" sz="1800" kern="1200" dirty="0">
                          <a:solidFill>
                            <a:schemeClr val="dk1"/>
                          </a:solidFill>
                          <a:effectLst/>
                          <a:latin typeface="Calibri" panose="020F0502020204030204"/>
                          <a:ea typeface="+mn-ea"/>
                          <a:cs typeface="+mn-cs"/>
                        </a:rPr>
                        <a:t>、表</a:t>
                      </a:r>
                      <a:r>
                        <a:rPr lang="en-US" altLang="zh-TW" sz="1800" kern="1200" dirty="0">
                          <a:solidFill>
                            <a:schemeClr val="dk1"/>
                          </a:solidFill>
                          <a:effectLst/>
                          <a:latin typeface="Calibri" panose="020F0502020204030204"/>
                          <a:ea typeface="+mn-ea"/>
                          <a:cs typeface="+mn-cs"/>
                        </a:rPr>
                        <a:t>13-9</a:t>
                      </a:r>
                      <a:r>
                        <a:rPr lang="zh-TW" altLang="zh-TW" sz="1800" kern="1200" dirty="0">
                          <a:solidFill>
                            <a:schemeClr val="dk1"/>
                          </a:solidFill>
                          <a:effectLst/>
                          <a:latin typeface="Calibri" panose="020F0502020204030204"/>
                          <a:ea typeface="+mn-ea"/>
                          <a:cs typeface="+mn-cs"/>
                        </a:rPr>
                        <a:t>、</a:t>
                      </a:r>
                      <a:endParaRPr lang="zh-TW" altLang="en-US" sz="1800" kern="1200" dirty="0">
                        <a:solidFill>
                          <a:schemeClr val="dk1"/>
                        </a:solidFill>
                        <a:effectLst/>
                        <a:latin typeface="Calibri" panose="020F0502020204030204"/>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3522813"/>
                  </a:ext>
                </a:extLst>
              </a:tr>
            </a:tbl>
          </a:graphicData>
        </a:graphic>
      </p:graphicFrame>
    </p:spTree>
    <p:extLst>
      <p:ext uri="{BB962C8B-B14F-4D97-AF65-F5344CB8AC3E}">
        <p14:creationId xmlns:p14="http://schemas.microsoft.com/office/powerpoint/2010/main" val="228010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D4B37BC5-01F3-4DA6-AE9F-6749599A3EE9}" type="slidenum">
              <a:rPr lang="zh-TW" altLang="en-US" smtClean="0"/>
              <a:t>7</a:t>
            </a:fld>
            <a:endParaRPr lang="zh-TW" altLang="en-US"/>
          </a:p>
        </p:txBody>
      </p:sp>
      <p:grpSp>
        <p:nvGrpSpPr>
          <p:cNvPr id="23" name="群組 22">
            <a:extLst>
              <a:ext uri="{FF2B5EF4-FFF2-40B4-BE49-F238E27FC236}">
                <a16:creationId xmlns:a16="http://schemas.microsoft.com/office/drawing/2014/main" id="{B0E4BA48-A5EA-45E3-8C74-D29D1EF3C097}"/>
              </a:ext>
            </a:extLst>
          </p:cNvPr>
          <p:cNvGrpSpPr/>
          <p:nvPr/>
        </p:nvGrpSpPr>
        <p:grpSpPr>
          <a:xfrm>
            <a:off x="4755288" y="296864"/>
            <a:ext cx="6539260" cy="6264273"/>
            <a:chOff x="4755288" y="296864"/>
            <a:chExt cx="6539260" cy="6264273"/>
          </a:xfrm>
        </p:grpSpPr>
        <p:grpSp>
          <p:nvGrpSpPr>
            <p:cNvPr id="24" name="群組 11">
              <a:extLst>
                <a:ext uri="{FF2B5EF4-FFF2-40B4-BE49-F238E27FC236}">
                  <a16:creationId xmlns:a16="http://schemas.microsoft.com/office/drawing/2014/main" id="{DF01689E-DCBA-402F-B46D-EA558AABE00E}"/>
                </a:ext>
              </a:extLst>
            </p:cNvPr>
            <p:cNvGrpSpPr>
              <a:grpSpLocks/>
            </p:cNvGrpSpPr>
            <p:nvPr/>
          </p:nvGrpSpPr>
          <p:grpSpPr bwMode="auto">
            <a:xfrm>
              <a:off x="4755288" y="1338271"/>
              <a:ext cx="6539259" cy="911225"/>
              <a:chOff x="4917207" y="1833030"/>
              <a:chExt cx="5711392" cy="911293"/>
            </a:xfrm>
          </p:grpSpPr>
          <p:sp>
            <p:nvSpPr>
              <p:cNvPr id="47" name="圆角矩形 36">
                <a:extLst>
                  <a:ext uri="{FF2B5EF4-FFF2-40B4-BE49-F238E27FC236}">
                    <a16:creationId xmlns:a16="http://schemas.microsoft.com/office/drawing/2014/main" id="{7DF58A4B-BA85-4A65-A589-DDD58FD2B58C}"/>
                  </a:ext>
                </a:extLst>
              </p:cNvPr>
              <p:cNvSpPr/>
              <p:nvPr/>
            </p:nvSpPr>
            <p:spPr>
              <a:xfrm>
                <a:off x="6226660" y="1833030"/>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本期填報表冊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8" name="圆角矩形 40">
                <a:extLst>
                  <a:ext uri="{FF2B5EF4-FFF2-40B4-BE49-F238E27FC236}">
                    <a16:creationId xmlns:a16="http://schemas.microsoft.com/office/drawing/2014/main" id="{0E9ABC30-F265-4A99-85F8-776745425535}"/>
                  </a:ext>
                </a:extLst>
              </p:cNvPr>
              <p:cNvSpPr/>
              <p:nvPr/>
            </p:nvSpPr>
            <p:spPr bwMode="auto">
              <a:xfrm>
                <a:off x="4917207" y="1833030"/>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2</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25" name="圆角矩形 40">
              <a:extLst>
                <a:ext uri="{FF2B5EF4-FFF2-40B4-BE49-F238E27FC236}">
                  <a16:creationId xmlns:a16="http://schemas.microsoft.com/office/drawing/2014/main" id="{EAB40A2D-A599-43B6-AF0F-1C8E5B08AE99}"/>
                </a:ext>
              </a:extLst>
            </p:cNvPr>
            <p:cNvSpPr/>
            <p:nvPr/>
          </p:nvSpPr>
          <p:spPr bwMode="auto">
            <a:xfrm>
              <a:off x="4755290" y="2378075"/>
              <a:ext cx="1157288" cy="911225"/>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3</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26" name="群組 13">
              <a:extLst>
                <a:ext uri="{FF2B5EF4-FFF2-40B4-BE49-F238E27FC236}">
                  <a16:creationId xmlns:a16="http://schemas.microsoft.com/office/drawing/2014/main" id="{753F7ACB-7B1B-4744-BCD0-47930C97E924}"/>
                </a:ext>
              </a:extLst>
            </p:cNvPr>
            <p:cNvGrpSpPr>
              <a:grpSpLocks/>
            </p:cNvGrpSpPr>
            <p:nvPr/>
          </p:nvGrpSpPr>
          <p:grpSpPr bwMode="auto">
            <a:xfrm>
              <a:off x="4755290" y="2378075"/>
              <a:ext cx="6539258" cy="2001839"/>
              <a:chOff x="4917207" y="726454"/>
              <a:chExt cx="5711391" cy="2001988"/>
            </a:xfrm>
          </p:grpSpPr>
          <p:sp>
            <p:nvSpPr>
              <p:cNvPr id="45" name="圆角矩形 36">
                <a:extLst>
                  <a:ext uri="{FF2B5EF4-FFF2-40B4-BE49-F238E27FC236}">
                    <a16:creationId xmlns:a16="http://schemas.microsoft.com/office/drawing/2014/main" id="{B60BCF1B-59DE-4170-BF7F-6FE22EC4271F}"/>
                  </a:ext>
                </a:extLst>
              </p:cNvPr>
              <p:cNvSpPr/>
              <p:nvPr/>
            </p:nvSpPr>
            <p:spPr>
              <a:xfrm>
                <a:off x="6226659" y="726454"/>
                <a:ext cx="4401939" cy="911293"/>
              </a:xfrm>
              <a:prstGeom prst="roundRect">
                <a:avLst>
                  <a:gd name="adj" fmla="val 50000"/>
                </a:avLst>
              </a:prstGeom>
              <a:solidFill>
                <a:srgbClr val="8CC94C"/>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6" name="圆角矩形 40">
                <a:extLst>
                  <a:ext uri="{FF2B5EF4-FFF2-40B4-BE49-F238E27FC236}">
                    <a16:creationId xmlns:a16="http://schemas.microsoft.com/office/drawing/2014/main" id="{B4983A9E-D7CB-4204-9B3F-50234F59D007}"/>
                  </a:ext>
                </a:extLst>
              </p:cNvPr>
              <p:cNvSpPr/>
              <p:nvPr/>
            </p:nvSpPr>
            <p:spPr bwMode="auto">
              <a:xfrm>
                <a:off x="4917207" y="1817149"/>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4</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9" name="群組 14">
              <a:extLst>
                <a:ext uri="{FF2B5EF4-FFF2-40B4-BE49-F238E27FC236}">
                  <a16:creationId xmlns:a16="http://schemas.microsoft.com/office/drawing/2014/main" id="{6A377B6C-B934-4C63-B951-444AFB964ABC}"/>
                </a:ext>
              </a:extLst>
            </p:cNvPr>
            <p:cNvGrpSpPr>
              <a:grpSpLocks/>
            </p:cNvGrpSpPr>
            <p:nvPr/>
          </p:nvGrpSpPr>
          <p:grpSpPr bwMode="auto">
            <a:xfrm>
              <a:off x="4755290" y="4559297"/>
              <a:ext cx="6539258" cy="2001840"/>
              <a:chOff x="4917207" y="740734"/>
              <a:chExt cx="5711390" cy="2001904"/>
            </a:xfrm>
          </p:grpSpPr>
          <p:sp>
            <p:nvSpPr>
              <p:cNvPr id="41" name="圆角矩形 36">
                <a:extLst>
                  <a:ext uri="{FF2B5EF4-FFF2-40B4-BE49-F238E27FC236}">
                    <a16:creationId xmlns:a16="http://schemas.microsoft.com/office/drawing/2014/main" id="{B3B2A5F7-CD77-420F-BAB4-E47A771E07BC}"/>
                  </a:ext>
                </a:extLst>
              </p:cNvPr>
              <p:cNvSpPr/>
              <p:nvPr/>
            </p:nvSpPr>
            <p:spPr>
              <a:xfrm>
                <a:off x="6226659" y="740734"/>
                <a:ext cx="4401938"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重要事項宣導</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4" name="圆角矩形 40">
                <a:extLst>
                  <a:ext uri="{FF2B5EF4-FFF2-40B4-BE49-F238E27FC236}">
                    <a16:creationId xmlns:a16="http://schemas.microsoft.com/office/drawing/2014/main" id="{0D2416F1-E234-4969-BA60-D3052CB214ED}"/>
                  </a:ext>
                </a:extLst>
              </p:cNvPr>
              <p:cNvSpPr/>
              <p:nvPr/>
            </p:nvSpPr>
            <p:spPr bwMode="auto">
              <a:xfrm>
                <a:off x="4917207" y="1831384"/>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6</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30" name="圆角矩形 36">
              <a:extLst>
                <a:ext uri="{FF2B5EF4-FFF2-40B4-BE49-F238E27FC236}">
                  <a16:creationId xmlns:a16="http://schemas.microsoft.com/office/drawing/2014/main" id="{0CD96076-5C33-4BA7-8E16-278A08FD0556}"/>
                </a:ext>
              </a:extLst>
            </p:cNvPr>
            <p:cNvSpPr/>
            <p:nvPr/>
          </p:nvSpPr>
          <p:spPr bwMode="auto">
            <a:xfrm>
              <a:off x="6254546" y="5649908"/>
              <a:ext cx="5040001" cy="911225"/>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聯絡資訊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31" name="群組 15">
              <a:extLst>
                <a:ext uri="{FF2B5EF4-FFF2-40B4-BE49-F238E27FC236}">
                  <a16:creationId xmlns:a16="http://schemas.microsoft.com/office/drawing/2014/main" id="{2D851FA8-2B72-4B48-822C-D027FEE33942}"/>
                </a:ext>
              </a:extLst>
            </p:cNvPr>
            <p:cNvGrpSpPr>
              <a:grpSpLocks/>
            </p:cNvGrpSpPr>
            <p:nvPr/>
          </p:nvGrpSpPr>
          <p:grpSpPr bwMode="auto">
            <a:xfrm>
              <a:off x="4755290" y="3468686"/>
              <a:ext cx="6539257" cy="2001839"/>
              <a:chOff x="4917207" y="732888"/>
              <a:chExt cx="5711390" cy="2001903"/>
            </a:xfrm>
          </p:grpSpPr>
          <p:sp>
            <p:nvSpPr>
              <p:cNvPr id="39" name="圆角矩形 36">
                <a:extLst>
                  <a:ext uri="{FF2B5EF4-FFF2-40B4-BE49-F238E27FC236}">
                    <a16:creationId xmlns:a16="http://schemas.microsoft.com/office/drawing/2014/main" id="{7BD277B3-A78F-4E73-8BB5-6622A39D58F6}"/>
                  </a:ext>
                </a:extLst>
              </p:cNvPr>
              <p:cNvSpPr/>
              <p:nvPr/>
            </p:nvSpPr>
            <p:spPr>
              <a:xfrm>
                <a:off x="6226658" y="732888"/>
                <a:ext cx="4401939"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下期表冊異動預告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0" name="圆角矩形 40">
                <a:extLst>
                  <a:ext uri="{FF2B5EF4-FFF2-40B4-BE49-F238E27FC236}">
                    <a16:creationId xmlns:a16="http://schemas.microsoft.com/office/drawing/2014/main" id="{7D22EFE0-1266-4465-A079-AD2AA6BEDB48}"/>
                  </a:ext>
                </a:extLst>
              </p:cNvPr>
              <p:cNvSpPr/>
              <p:nvPr/>
            </p:nvSpPr>
            <p:spPr bwMode="auto">
              <a:xfrm>
                <a:off x="4917207" y="1823537"/>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5</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36" name="群組 11">
              <a:extLst>
                <a:ext uri="{FF2B5EF4-FFF2-40B4-BE49-F238E27FC236}">
                  <a16:creationId xmlns:a16="http://schemas.microsoft.com/office/drawing/2014/main" id="{174BC46D-39DD-462A-859B-0A94599550CF}"/>
                </a:ext>
              </a:extLst>
            </p:cNvPr>
            <p:cNvGrpSpPr>
              <a:grpSpLocks/>
            </p:cNvGrpSpPr>
            <p:nvPr/>
          </p:nvGrpSpPr>
          <p:grpSpPr bwMode="auto">
            <a:xfrm>
              <a:off x="4755288" y="296864"/>
              <a:ext cx="6539259" cy="911225"/>
              <a:chOff x="4917207" y="1833030"/>
              <a:chExt cx="5711392" cy="911293"/>
            </a:xfrm>
          </p:grpSpPr>
          <p:sp>
            <p:nvSpPr>
              <p:cNvPr id="37" name="圆角矩形 36">
                <a:extLst>
                  <a:ext uri="{FF2B5EF4-FFF2-40B4-BE49-F238E27FC236}">
                    <a16:creationId xmlns:a16="http://schemas.microsoft.com/office/drawing/2014/main" id="{905F3A8C-D306-44EF-8713-531C9F2AECE8}"/>
                  </a:ext>
                </a:extLst>
              </p:cNvPr>
              <p:cNvSpPr/>
              <p:nvPr/>
            </p:nvSpPr>
            <p:spPr>
              <a:xfrm>
                <a:off x="6226660" y="1833030"/>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作業期程</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8" name="圆角矩形 40">
                <a:extLst>
                  <a:ext uri="{FF2B5EF4-FFF2-40B4-BE49-F238E27FC236}">
                    <a16:creationId xmlns:a16="http://schemas.microsoft.com/office/drawing/2014/main" id="{F509F16E-0893-401D-B126-D2A633B50B92}"/>
                  </a:ext>
                </a:extLst>
              </p:cNvPr>
              <p:cNvSpPr/>
              <p:nvPr/>
            </p:nvSpPr>
            <p:spPr bwMode="auto">
              <a:xfrm>
                <a:off x="4917207" y="1833030"/>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TW" sz="4000" b="1" dirty="0">
                    <a:solidFill>
                      <a:prstClr val="white"/>
                    </a:solidFill>
                    <a:latin typeface="微軟正黑體" panose="020B0604030504040204" pitchFamily="34" charset="-120"/>
                    <a:ea typeface="微軟正黑體" panose="020B0604030504040204" pitchFamily="34" charset="-120"/>
                    <a:cs typeface="+mn-ea"/>
                    <a:sym typeface="+mn-lt"/>
                  </a:rPr>
                  <a:t>1</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spTree>
    <p:extLst>
      <p:ext uri="{BB962C8B-B14F-4D97-AF65-F5344CB8AC3E}">
        <p14:creationId xmlns:p14="http://schemas.microsoft.com/office/powerpoint/2010/main" val="279940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lstStyle/>
          <a:p>
            <a:r>
              <a:rPr lang="zh-TW" altLang="en-US" dirty="0"/>
              <a:t>表</a:t>
            </a:r>
            <a:r>
              <a:rPr lang="en-US" altLang="zh-TW" dirty="0"/>
              <a:t>1-20</a:t>
            </a:r>
            <a:r>
              <a:rPr lang="zh-TW" altLang="en-US" dirty="0"/>
              <a:t>私立大專校院編制內專任教師待遇標準</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8</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01</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3055776"/>
            <a:ext cx="11847513" cy="3802226"/>
          </a:xfrm>
          <a:prstGeom prst="rect">
            <a:avLst/>
          </a:prstGeom>
        </p:spPr>
        <p:txBody>
          <a:bodyPr vert="horz" lIns="91440" tIns="45720" rIns="91440" bIns="45720" rtlCol="0">
            <a:normAutofit fontScale="625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支給人數、是否調整</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支給人數：</a:t>
            </a:r>
            <a:r>
              <a:rPr lang="zh-TW" altLang="en-US" kern="100" dirty="0">
                <a:latin typeface="微軟正黑體" panose="020B0604030504040204" pitchFamily="34" charset="-120"/>
              </a:rPr>
              <a:t>編制內專任教師領有學校現行學術研究加給之</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教授；副教授；助理教授；講師</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聘書職級</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人數，</a:t>
            </a:r>
            <a:r>
              <a:rPr lang="zh-TW" altLang="en-US" b="1" kern="100" dirty="0">
                <a:solidFill>
                  <a:srgbClr val="FF0000"/>
                </a:solidFill>
                <a:latin typeface="微軟正黑體" panose="020B0604030504040204" pitchFamily="34" charset="-120"/>
              </a:rPr>
              <a:t>不包括留職停薪</a:t>
            </a:r>
            <a:r>
              <a:rPr lang="zh-TW" altLang="en-US" kern="100" dirty="0">
                <a:latin typeface="微軟正黑體" panose="020B0604030504040204" pitchFamily="34" charset="-120"/>
              </a:rPr>
              <a:t>者</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未扣除是類人員會影響「平均支給數額」計算結果，務必確認勿填報</a:t>
            </a:r>
            <a:r>
              <a:rPr lang="en-US" altLang="zh-TW" b="1" kern="100" dirty="0">
                <a:solidFill>
                  <a:srgbClr val="FF0000"/>
                </a:solidFill>
                <a:latin typeface="微軟正黑體" panose="020B0604030504040204" pitchFamily="34" charset="-120"/>
              </a:rPr>
              <a:t>)</a:t>
            </a:r>
            <a:r>
              <a:rPr lang="zh-TW" altLang="en-US" kern="100" dirty="0">
                <a:latin typeface="微軟正黑體" panose="020B0604030504040204" pitchFamily="34" charset="-120"/>
              </a:rPr>
              <a:t>。</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是否調整</a:t>
            </a:r>
            <a:r>
              <a:rPr lang="zh-TW" altLang="en-US" b="1" kern="100" dirty="0">
                <a:latin typeface="微軟正黑體" panose="020B0604030504040204" pitchFamily="34" charset="-120"/>
              </a:rPr>
              <a:t>學術研究加給情形：</a:t>
            </a:r>
            <a:endParaRPr lang="en-US" altLang="zh-TW" b="1" kern="100" dirty="0">
              <a:latin typeface="微軟正黑體" panose="020B0604030504040204" pitchFamily="34" charset="-120"/>
            </a:endParaRPr>
          </a:p>
          <a:p>
            <a:pPr marL="800040" lvl="1"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PMingLiU" panose="02020500000000000000" pitchFamily="18" charset="-120"/>
                <a:ea typeface="PMingLiU" panose="02020500000000000000" pitchFamily="18" charset="-120"/>
              </a:rPr>
              <a:t>「</a:t>
            </a:r>
            <a:r>
              <a:rPr lang="zh-TW" altLang="en-US" b="1" kern="100" dirty="0">
                <a:solidFill>
                  <a:srgbClr val="FF0000"/>
                </a:solidFill>
                <a:latin typeface="微軟正黑體" panose="020B0604030504040204" pitchFamily="34" charset="-120"/>
              </a:rPr>
              <a:t>是</a:t>
            </a:r>
            <a:r>
              <a:rPr lang="zh-TW" altLang="en-US" b="1" kern="100" dirty="0">
                <a:solidFill>
                  <a:srgbClr val="FF0000"/>
                </a:solidFill>
                <a:latin typeface="標楷體" panose="03000509000000000000" pitchFamily="65" charset="-120"/>
                <a:ea typeface="標楷體" panose="03000509000000000000" pitchFamily="65" charset="-120"/>
              </a:rPr>
              <a:t>」</a:t>
            </a:r>
            <a:r>
              <a:rPr lang="zh-TW" altLang="en-US" kern="100" dirty="0">
                <a:latin typeface="微軟正黑體" panose="020B0604030504040204" pitchFamily="34" charset="-120"/>
              </a:rPr>
              <a:t>：係指學校有調整編制內專任教師學術研究加給（</a:t>
            </a:r>
            <a:r>
              <a:rPr lang="zh-TW" altLang="en-US" b="1" kern="100" dirty="0">
                <a:solidFill>
                  <a:srgbClr val="FF0000"/>
                </a:solidFill>
                <a:latin typeface="微軟正黑體" panose="020B0604030504040204" pitchFamily="34" charset="-120"/>
              </a:rPr>
              <a:t>有調整變更即屬「是」</a:t>
            </a:r>
            <a:r>
              <a:rPr lang="zh-TW" altLang="en-US" kern="100" dirty="0">
                <a:latin typeface="微軟正黑體" panose="020B0604030504040204" pitchFamily="34" charset="-120"/>
              </a:rPr>
              <a:t>，亦包括配合軍公教員工待遇調整者）。</a:t>
            </a:r>
            <a:endParaRPr lang="en-US" altLang="zh-TW" kern="100" dirty="0">
              <a:latin typeface="微軟正黑體" panose="020B0604030504040204" pitchFamily="34" charset="-120"/>
            </a:endParaRPr>
          </a:p>
          <a:p>
            <a:pPr marL="800040" lvl="1"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本欄調查</a:t>
            </a:r>
            <a:r>
              <a:rPr lang="zh-TW" altLang="en-US" b="1" kern="100" dirty="0">
                <a:solidFill>
                  <a:srgbClr val="FF0000"/>
                </a:solidFill>
                <a:latin typeface="微軟正黑體" panose="020B0604030504040204" pitchFamily="34" charset="-120"/>
              </a:rPr>
              <a:t>前一學期</a:t>
            </a:r>
            <a:r>
              <a:rPr lang="zh-TW" altLang="en-US" kern="100" dirty="0">
                <a:latin typeface="微軟正黑體" panose="020B0604030504040204" pitchFamily="34" charset="-120"/>
              </a:rPr>
              <a:t>資料，是否調整係以</a:t>
            </a:r>
            <a:r>
              <a:rPr lang="zh-TW" altLang="en-US" b="1" kern="100" dirty="0">
                <a:solidFill>
                  <a:srgbClr val="FF0000"/>
                </a:solidFill>
                <a:highlight>
                  <a:srgbClr val="FFFF00"/>
                </a:highlight>
                <a:latin typeface="微軟正黑體" panose="020B0604030504040204" pitchFamily="34" charset="-120"/>
              </a:rPr>
              <a:t>完成調整變更</a:t>
            </a:r>
            <a:r>
              <a:rPr lang="zh-TW" altLang="en-US" b="1" kern="100" dirty="0">
                <a:solidFill>
                  <a:srgbClr val="FF0000"/>
                </a:solidFill>
                <a:latin typeface="微軟正黑體" panose="020B0604030504040204" pitchFamily="34" charset="-120"/>
              </a:rPr>
              <a:t>之時間點落於填報區間</a:t>
            </a:r>
            <a:r>
              <a:rPr lang="zh-TW" altLang="en-US" kern="100" dirty="0">
                <a:latin typeface="微軟正黑體" panose="020B0604030504040204" pitchFamily="34" charset="-120"/>
              </a:rPr>
              <a:t>。如當年度僅調整</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次學術研究加給，請勿於</a:t>
            </a:r>
            <a:r>
              <a:rPr lang="en-US" altLang="zh-TW" kern="100" dirty="0">
                <a:latin typeface="微軟正黑體" panose="020B0604030504040204" pitchFamily="34" charset="-120"/>
              </a:rPr>
              <a:t>3</a:t>
            </a:r>
            <a:r>
              <a:rPr lang="zh-TW" altLang="en-US" kern="100" dirty="0">
                <a:latin typeface="微軟正黑體" panose="020B0604030504040204" pitchFamily="34" charset="-120"/>
              </a:rPr>
              <a:t>月及</a:t>
            </a:r>
            <a:r>
              <a:rPr lang="en-US" altLang="zh-TW" kern="100" dirty="0">
                <a:latin typeface="微軟正黑體" panose="020B0604030504040204" pitchFamily="34" charset="-120"/>
              </a:rPr>
              <a:t>10</a:t>
            </a:r>
            <a:r>
              <a:rPr lang="zh-TW" altLang="en-US" kern="100" dirty="0">
                <a:latin typeface="微軟正黑體" panose="020B0604030504040204" pitchFamily="34" charset="-120"/>
              </a:rPr>
              <a:t>月均認列為「是」。</a:t>
            </a:r>
            <a:endParaRPr lang="en-US" altLang="zh-TW" kern="100" dirty="0">
              <a:latin typeface="微軟正黑體" panose="020B0604030504040204" pitchFamily="34" charset="-120"/>
            </a:endParaRPr>
          </a:p>
          <a:p>
            <a:pPr marL="800040" lvl="1"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例：學校於</a:t>
            </a:r>
            <a:r>
              <a:rPr lang="en-US" altLang="zh-TW" b="1" kern="100" dirty="0">
                <a:solidFill>
                  <a:srgbClr val="FF0000"/>
                </a:solidFill>
                <a:latin typeface="微軟正黑體" panose="020B0604030504040204" pitchFamily="34" charset="-120"/>
              </a:rPr>
              <a:t>114</a:t>
            </a:r>
            <a:r>
              <a:rPr lang="zh-TW" altLang="en-US" b="1" kern="100" dirty="0">
                <a:solidFill>
                  <a:srgbClr val="FF0000"/>
                </a:solidFill>
                <a:latin typeface="微軟正黑體" panose="020B0604030504040204" pitchFamily="34" charset="-120"/>
              </a:rPr>
              <a:t>年</a:t>
            </a:r>
            <a:r>
              <a:rPr lang="en-US" altLang="zh-TW" b="1" kern="100" dirty="0">
                <a:solidFill>
                  <a:srgbClr val="FF0000"/>
                </a:solidFill>
                <a:latin typeface="微軟正黑體" panose="020B0604030504040204" pitchFamily="34" charset="-120"/>
              </a:rPr>
              <a:t>3</a:t>
            </a:r>
            <a:r>
              <a:rPr lang="zh-TW" altLang="en-US" b="1" kern="100" dirty="0">
                <a:solidFill>
                  <a:srgbClr val="FF0000"/>
                </a:solidFill>
                <a:latin typeface="微軟正黑體" panose="020B0604030504040204" pitchFamily="34" charset="-120"/>
              </a:rPr>
              <a:t>月</a:t>
            </a:r>
            <a:r>
              <a:rPr lang="en-US" altLang="zh-TW" b="1" kern="100" dirty="0">
                <a:solidFill>
                  <a:srgbClr val="FF0000"/>
                </a:solidFill>
                <a:latin typeface="微軟正黑體" panose="020B0604030504040204" pitchFamily="34" charset="-120"/>
              </a:rPr>
              <a:t>1</a:t>
            </a:r>
            <a:r>
              <a:rPr lang="zh-TW" altLang="en-US" b="1" kern="100" dirty="0">
                <a:solidFill>
                  <a:srgbClr val="FF0000"/>
                </a:solidFill>
                <a:latin typeface="微軟正黑體" panose="020B0604030504040204" pitchFamily="34" charset="-120"/>
              </a:rPr>
              <a:t>日完成調整</a:t>
            </a:r>
            <a:r>
              <a:rPr lang="zh-TW" altLang="en-US" kern="100" dirty="0">
                <a:latin typeface="微軟正黑體" panose="020B0604030504040204" pitchFamily="34" charset="-120"/>
              </a:rPr>
              <a:t>編制內專任教師學術研究加給之校內程序，並溯自</a:t>
            </a:r>
            <a:r>
              <a:rPr lang="en-US" altLang="zh-TW" kern="100" dirty="0">
                <a:latin typeface="微軟正黑體" panose="020B0604030504040204" pitchFamily="34" charset="-120"/>
              </a:rPr>
              <a:t>114</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日生效，係以「</a:t>
            </a:r>
            <a:r>
              <a:rPr lang="en-US" altLang="zh-TW" kern="100" dirty="0">
                <a:latin typeface="微軟正黑體" panose="020B0604030504040204" pitchFamily="34" charset="-120"/>
              </a:rPr>
              <a:t>114</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3</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日」為</a:t>
            </a:r>
            <a:r>
              <a:rPr lang="zh-TW" altLang="en-US" kern="100" dirty="0">
                <a:highlight>
                  <a:srgbClr val="FFFF00"/>
                </a:highlight>
                <a:latin typeface="微軟正黑體" panose="020B0604030504040204" pitchFamily="34" charset="-120"/>
              </a:rPr>
              <a:t>完成調整變更</a:t>
            </a:r>
            <a:r>
              <a:rPr lang="zh-TW" altLang="en-US" kern="100" dirty="0">
                <a:latin typeface="微軟正黑體" panose="020B0604030504040204" pitchFamily="34" charset="-120"/>
              </a:rPr>
              <a:t>之時間點，因此，於</a:t>
            </a:r>
            <a:r>
              <a:rPr lang="en-US" altLang="zh-TW" b="1" kern="100" dirty="0">
                <a:solidFill>
                  <a:srgbClr val="FF0000"/>
                </a:solidFill>
                <a:latin typeface="微軟正黑體" panose="020B0604030504040204" pitchFamily="34" charset="-120"/>
              </a:rPr>
              <a:t>114</a:t>
            </a:r>
            <a:r>
              <a:rPr lang="zh-TW" altLang="en-US" b="1" kern="100" dirty="0">
                <a:solidFill>
                  <a:srgbClr val="FF0000"/>
                </a:solidFill>
                <a:latin typeface="微軟正黑體" panose="020B0604030504040204" pitchFamily="34" charset="-120"/>
              </a:rPr>
              <a:t>年</a:t>
            </a:r>
            <a:r>
              <a:rPr lang="en-US" altLang="zh-TW" b="1" kern="100" dirty="0">
                <a:solidFill>
                  <a:srgbClr val="FF0000"/>
                </a:solidFill>
                <a:latin typeface="微軟正黑體" panose="020B0604030504040204" pitchFamily="34" charset="-120"/>
              </a:rPr>
              <a:t>3</a:t>
            </a:r>
            <a:r>
              <a:rPr lang="zh-TW" altLang="en-US" b="1" kern="100" dirty="0">
                <a:solidFill>
                  <a:srgbClr val="FF0000"/>
                </a:solidFill>
                <a:latin typeface="微軟正黑體" panose="020B0604030504040204" pitchFamily="34" charset="-120"/>
              </a:rPr>
              <a:t>月填報時</a:t>
            </a:r>
            <a:r>
              <a:rPr lang="zh-TW" altLang="en-US" kern="100" dirty="0">
                <a:latin typeface="微軟正黑體" panose="020B0604030504040204" pitchFamily="34" charset="-120"/>
              </a:rPr>
              <a:t>，該變更之時間點未落該次填報區間</a:t>
            </a:r>
            <a:r>
              <a:rPr lang="en-US" altLang="zh-TW" kern="100" dirty="0">
                <a:latin typeface="微軟正黑體" panose="020B0604030504040204" pitchFamily="34" charset="-120"/>
              </a:rPr>
              <a:t>(113</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8</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日至</a:t>
            </a:r>
            <a:r>
              <a:rPr lang="en-US" altLang="zh-TW" kern="100" dirty="0">
                <a:latin typeface="微軟正黑體" panose="020B0604030504040204" pitchFamily="34" charset="-120"/>
              </a:rPr>
              <a:t>114</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31</a:t>
            </a:r>
            <a:r>
              <a:rPr lang="zh-TW" altLang="en-US" kern="100" dirty="0">
                <a:latin typeface="微軟正黑體" panose="020B0604030504040204" pitchFamily="34" charset="-120"/>
              </a:rPr>
              <a:t>日</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，應填</a:t>
            </a:r>
            <a:r>
              <a:rPr lang="zh-TW" altLang="en-US" b="1" kern="100" dirty="0">
                <a:solidFill>
                  <a:srgbClr val="FF0000"/>
                </a:solidFill>
                <a:latin typeface="微軟正黑體" panose="020B0604030504040204" pitchFamily="34" charset="-120"/>
              </a:rPr>
              <a:t>「否」</a:t>
            </a:r>
            <a:r>
              <a:rPr lang="zh-TW" altLang="en-US" kern="100" dirty="0">
                <a:latin typeface="微軟正黑體" panose="020B0604030504040204" pitchFamily="34" charset="-120"/>
              </a:rPr>
              <a:t>；</a:t>
            </a:r>
            <a:r>
              <a:rPr lang="en-US" altLang="zh-TW" b="1" kern="100" dirty="0">
                <a:solidFill>
                  <a:srgbClr val="FF0000"/>
                </a:solidFill>
                <a:latin typeface="微軟正黑體" panose="020B0604030504040204" pitchFamily="34" charset="-120"/>
              </a:rPr>
              <a:t>114</a:t>
            </a:r>
            <a:r>
              <a:rPr lang="zh-TW" altLang="en-US" b="1" kern="100" dirty="0">
                <a:solidFill>
                  <a:srgbClr val="FF0000"/>
                </a:solidFill>
                <a:latin typeface="微軟正黑體" panose="020B0604030504040204" pitchFamily="34" charset="-120"/>
              </a:rPr>
              <a:t>年</a:t>
            </a:r>
            <a:r>
              <a:rPr lang="en-US" altLang="zh-TW" b="1" kern="100" dirty="0">
                <a:solidFill>
                  <a:srgbClr val="FF0000"/>
                </a:solidFill>
                <a:latin typeface="微軟正黑體" panose="020B0604030504040204" pitchFamily="34" charset="-120"/>
              </a:rPr>
              <a:t>10</a:t>
            </a:r>
            <a:r>
              <a:rPr lang="zh-TW" altLang="en-US" b="1" kern="100" dirty="0">
                <a:solidFill>
                  <a:srgbClr val="FF0000"/>
                </a:solidFill>
                <a:latin typeface="微軟正黑體" panose="020B0604030504040204" pitchFamily="34" charset="-120"/>
              </a:rPr>
              <a:t>月填報</a:t>
            </a:r>
            <a:r>
              <a:rPr lang="zh-TW" altLang="en-US" kern="100" dirty="0">
                <a:latin typeface="微軟正黑體" panose="020B0604030504040204" pitchFamily="34" charset="-120"/>
              </a:rPr>
              <a:t>，該變更之時間點落該次填報區間</a:t>
            </a:r>
            <a:r>
              <a:rPr lang="en-US" altLang="zh-TW" kern="100" dirty="0">
                <a:latin typeface="微軟正黑體" panose="020B0604030504040204" pitchFamily="34" charset="-120"/>
              </a:rPr>
              <a:t>(114</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2</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日至</a:t>
            </a:r>
            <a:r>
              <a:rPr lang="en-US" altLang="zh-TW" kern="100" dirty="0">
                <a:latin typeface="微軟正黑體" panose="020B0604030504040204" pitchFamily="34" charset="-120"/>
              </a:rPr>
              <a:t>114</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7</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31</a:t>
            </a:r>
            <a:r>
              <a:rPr lang="zh-TW" altLang="en-US" kern="100" dirty="0">
                <a:latin typeface="微軟正黑體" panose="020B0604030504040204" pitchFamily="34" charset="-120"/>
              </a:rPr>
              <a:t>日</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，應填</a:t>
            </a:r>
            <a:r>
              <a:rPr lang="zh-TW" altLang="en-US" b="1" kern="100" dirty="0">
                <a:solidFill>
                  <a:srgbClr val="FF0000"/>
                </a:solidFill>
                <a:latin typeface="微軟正黑體" panose="020B0604030504040204" pitchFamily="34" charset="-120"/>
              </a:rPr>
              <a:t>「是」</a:t>
            </a:r>
            <a:r>
              <a:rPr lang="zh-TW" altLang="en-US" kern="100" dirty="0">
                <a:latin typeface="微軟正黑體" panose="020B0604030504040204" pitchFamily="34" charset="-120"/>
              </a:rPr>
              <a:t>。</a:t>
            </a: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人事處</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補充定義</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7" name="內容版面配置區 6">
            <a:extLst>
              <a:ext uri="{FF2B5EF4-FFF2-40B4-BE49-F238E27FC236}">
                <a16:creationId xmlns:a16="http://schemas.microsoft.com/office/drawing/2014/main" id="{B4B9AF03-421C-46E8-AC4E-3B5EC4ABD792}"/>
              </a:ext>
            </a:extLst>
          </p:cNvPr>
          <p:cNvGraphicFramePr>
            <a:graphicFrameLocks noGrp="1"/>
          </p:cNvGraphicFramePr>
          <p:nvPr>
            <p:ph sz="quarter" idx="13"/>
            <p:extLst>
              <p:ext uri="{D42A27DB-BD31-4B8C-83A1-F6EECF244321}">
                <p14:modId xmlns:p14="http://schemas.microsoft.com/office/powerpoint/2010/main" val="1501566444"/>
              </p:ext>
            </p:extLst>
          </p:nvPr>
        </p:nvGraphicFramePr>
        <p:xfrm>
          <a:off x="161925" y="886194"/>
          <a:ext cx="11847198" cy="2085820"/>
        </p:xfrm>
        <a:graphic>
          <a:graphicData uri="http://schemas.openxmlformats.org/drawingml/2006/table">
            <a:tbl>
              <a:tblPr firstRow="1" firstCol="1" bandRow="1">
                <a:tableStyleId>{5C22544A-7EE6-4342-B048-85BDC9FD1C3A}</a:tableStyleId>
              </a:tblPr>
              <a:tblGrid>
                <a:gridCol w="471920">
                  <a:extLst>
                    <a:ext uri="{9D8B030D-6E8A-4147-A177-3AD203B41FA5}">
                      <a16:colId xmlns:a16="http://schemas.microsoft.com/office/drawing/2014/main" val="3473194596"/>
                    </a:ext>
                  </a:extLst>
                </a:gridCol>
                <a:gridCol w="561110">
                  <a:extLst>
                    <a:ext uri="{9D8B030D-6E8A-4147-A177-3AD203B41FA5}">
                      <a16:colId xmlns:a16="http://schemas.microsoft.com/office/drawing/2014/main" val="1581815498"/>
                    </a:ext>
                  </a:extLst>
                </a:gridCol>
                <a:gridCol w="1091045">
                  <a:extLst>
                    <a:ext uri="{9D8B030D-6E8A-4147-A177-3AD203B41FA5}">
                      <a16:colId xmlns:a16="http://schemas.microsoft.com/office/drawing/2014/main" val="796690708"/>
                    </a:ext>
                  </a:extLst>
                </a:gridCol>
                <a:gridCol w="1132609">
                  <a:extLst>
                    <a:ext uri="{9D8B030D-6E8A-4147-A177-3AD203B41FA5}">
                      <a16:colId xmlns:a16="http://schemas.microsoft.com/office/drawing/2014/main" val="1452372136"/>
                    </a:ext>
                  </a:extLst>
                </a:gridCol>
                <a:gridCol w="1054678">
                  <a:extLst>
                    <a:ext uri="{9D8B030D-6E8A-4147-A177-3AD203B41FA5}">
                      <a16:colId xmlns:a16="http://schemas.microsoft.com/office/drawing/2014/main" val="3311613179"/>
                    </a:ext>
                  </a:extLst>
                </a:gridCol>
                <a:gridCol w="774122">
                  <a:extLst>
                    <a:ext uri="{9D8B030D-6E8A-4147-A177-3AD203B41FA5}">
                      <a16:colId xmlns:a16="http://schemas.microsoft.com/office/drawing/2014/main" val="3796197133"/>
                    </a:ext>
                  </a:extLst>
                </a:gridCol>
                <a:gridCol w="2057401">
                  <a:extLst>
                    <a:ext uri="{9D8B030D-6E8A-4147-A177-3AD203B41FA5}">
                      <a16:colId xmlns:a16="http://schemas.microsoft.com/office/drawing/2014/main" val="1478964755"/>
                    </a:ext>
                  </a:extLst>
                </a:gridCol>
                <a:gridCol w="737755">
                  <a:extLst>
                    <a:ext uri="{9D8B030D-6E8A-4147-A177-3AD203B41FA5}">
                      <a16:colId xmlns:a16="http://schemas.microsoft.com/office/drawing/2014/main" val="391486693"/>
                    </a:ext>
                  </a:extLst>
                </a:gridCol>
                <a:gridCol w="675409">
                  <a:extLst>
                    <a:ext uri="{9D8B030D-6E8A-4147-A177-3AD203B41FA5}">
                      <a16:colId xmlns:a16="http://schemas.microsoft.com/office/drawing/2014/main" val="1611333079"/>
                    </a:ext>
                  </a:extLst>
                </a:gridCol>
                <a:gridCol w="1517071">
                  <a:extLst>
                    <a:ext uri="{9D8B030D-6E8A-4147-A177-3AD203B41FA5}">
                      <a16:colId xmlns:a16="http://schemas.microsoft.com/office/drawing/2014/main" val="1078554006"/>
                    </a:ext>
                  </a:extLst>
                </a:gridCol>
                <a:gridCol w="955964">
                  <a:extLst>
                    <a:ext uri="{9D8B030D-6E8A-4147-A177-3AD203B41FA5}">
                      <a16:colId xmlns:a16="http://schemas.microsoft.com/office/drawing/2014/main" val="1053240344"/>
                    </a:ext>
                  </a:extLst>
                </a:gridCol>
                <a:gridCol w="818114">
                  <a:extLst>
                    <a:ext uri="{9D8B030D-6E8A-4147-A177-3AD203B41FA5}">
                      <a16:colId xmlns:a16="http://schemas.microsoft.com/office/drawing/2014/main" val="1050839960"/>
                    </a:ext>
                  </a:extLst>
                </a:gridCol>
              </a:tblGrid>
              <a:tr h="383575">
                <a:tc rowSpan="4">
                  <a:txBody>
                    <a:bodyPr/>
                    <a:lstStyle/>
                    <a:p>
                      <a:pPr marL="71755" marR="71755" algn="ctr">
                        <a:spcAft>
                          <a:spcPts val="0"/>
                        </a:spcAft>
                      </a:pPr>
                      <a:r>
                        <a:rPr lang="zh-TW" sz="800" b="0" kern="100" dirty="0">
                          <a:solidFill>
                            <a:schemeClr val="bg1">
                              <a:lumMod val="50000"/>
                            </a:schemeClr>
                          </a:solidFill>
                          <a:effectLst/>
                        </a:rPr>
                        <a:t>學年度</a:t>
                      </a:r>
                      <a:r>
                        <a:rPr lang="en-US" sz="800" b="0" kern="100" dirty="0">
                          <a:solidFill>
                            <a:schemeClr val="bg1">
                              <a:lumMod val="50000"/>
                            </a:schemeClr>
                          </a:solidFill>
                          <a:effectLst/>
                        </a:rPr>
                        <a:t>/</a:t>
                      </a:r>
                      <a:r>
                        <a:rPr lang="zh-TW" sz="800" b="0" kern="100" dirty="0">
                          <a:solidFill>
                            <a:schemeClr val="bg1">
                              <a:lumMod val="50000"/>
                            </a:schemeClr>
                          </a:solidFill>
                          <a:effectLst/>
                        </a:rPr>
                        <a:t>學期</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zh-TW" sz="800" b="0" kern="100" dirty="0">
                          <a:solidFill>
                            <a:schemeClr val="bg1">
                              <a:lumMod val="50000"/>
                            </a:schemeClr>
                          </a:solidFill>
                          <a:effectLst/>
                        </a:rPr>
                        <a:t>教師職級</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zh-TW" sz="800" b="0" kern="100" dirty="0">
                          <a:solidFill>
                            <a:schemeClr val="bg1">
                              <a:lumMod val="50000"/>
                            </a:schemeClr>
                          </a:solidFill>
                          <a:effectLst/>
                        </a:rPr>
                        <a:t>現行本薪</a:t>
                      </a:r>
                      <a:r>
                        <a:rPr lang="en-US" sz="800" b="0" kern="100" dirty="0">
                          <a:solidFill>
                            <a:schemeClr val="bg1">
                              <a:lumMod val="50000"/>
                            </a:schemeClr>
                          </a:solidFill>
                          <a:effectLst/>
                        </a:rPr>
                        <a:t>(</a:t>
                      </a:r>
                      <a:r>
                        <a:rPr lang="zh-TW" sz="800" b="0" kern="100" dirty="0">
                          <a:solidFill>
                            <a:schemeClr val="bg1">
                              <a:lumMod val="50000"/>
                            </a:schemeClr>
                          </a:solidFill>
                          <a:effectLst/>
                        </a:rPr>
                        <a:t>年功薪</a:t>
                      </a:r>
                      <a:r>
                        <a:rPr lang="en-US" sz="800" b="0" kern="100" dirty="0">
                          <a:solidFill>
                            <a:schemeClr val="bg1">
                              <a:lumMod val="50000"/>
                            </a:schemeClr>
                          </a:solidFill>
                          <a:effectLst/>
                        </a:rPr>
                        <a:t>)</a:t>
                      </a:r>
                      <a:br>
                        <a:rPr lang="en-US" sz="800" b="0" kern="100" dirty="0">
                          <a:solidFill>
                            <a:schemeClr val="bg1">
                              <a:lumMod val="50000"/>
                            </a:schemeClr>
                          </a:solidFill>
                          <a:effectLst/>
                        </a:rPr>
                      </a:br>
                      <a:r>
                        <a:rPr lang="zh-TW" sz="800" b="0" kern="100" dirty="0">
                          <a:solidFill>
                            <a:schemeClr val="bg1">
                              <a:lumMod val="50000"/>
                            </a:schemeClr>
                          </a:solidFill>
                          <a:effectLst/>
                        </a:rPr>
                        <a:t>月支數額</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9">
                  <a:txBody>
                    <a:bodyPr/>
                    <a:lstStyle/>
                    <a:p>
                      <a:pPr algn="ctr"/>
                      <a:r>
                        <a:rPr lang="zh-TW" sz="2000" b="0" kern="100" dirty="0">
                          <a:solidFill>
                            <a:schemeClr val="tx1"/>
                          </a:solidFill>
                          <a:effectLst/>
                        </a:rPr>
                        <a:t>學術研究加給數額及調整情形</a:t>
                      </a:r>
                      <a:endParaRPr lang="zh-TW" sz="20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247183633"/>
                  </a:ext>
                </a:extLst>
              </a:tr>
              <a:tr h="38357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6">
                  <a:txBody>
                    <a:bodyPr/>
                    <a:lstStyle/>
                    <a:p>
                      <a:pPr algn="ctr"/>
                      <a:r>
                        <a:rPr lang="zh-TW" sz="2000" b="0" kern="100" dirty="0">
                          <a:solidFill>
                            <a:schemeClr val="tx1"/>
                          </a:solidFill>
                          <a:effectLst/>
                        </a:rPr>
                        <a:t>現行學術研究加給支給情形</a:t>
                      </a:r>
                      <a:endParaRPr lang="zh-TW" sz="20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ctr"/>
                      <a:r>
                        <a:rPr lang="zh-TW" sz="2000" b="0" kern="100" dirty="0">
                          <a:solidFill>
                            <a:schemeClr val="tx1"/>
                          </a:solidFill>
                          <a:effectLst/>
                        </a:rPr>
                        <a:t>調整學術研究加給情形</a:t>
                      </a:r>
                      <a:endParaRPr lang="zh-TW" sz="20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699202208"/>
                  </a:ext>
                </a:extLst>
              </a:tr>
              <a:tr h="37288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algn="ctr"/>
                      <a:r>
                        <a:rPr lang="zh-TW" sz="800" b="0" kern="100" dirty="0">
                          <a:solidFill>
                            <a:schemeClr val="bg1">
                              <a:lumMod val="50000"/>
                            </a:schemeClr>
                          </a:solidFill>
                          <a:effectLst/>
                        </a:rPr>
                        <a:t>支給數額是否採分級制</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zh-TW" sz="800" b="0" kern="100" dirty="0">
                          <a:solidFill>
                            <a:schemeClr val="bg1">
                              <a:lumMod val="50000"/>
                            </a:schemeClr>
                          </a:solidFill>
                          <a:effectLst/>
                        </a:rPr>
                        <a:t>支給數額規定</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3">
                  <a:txBody>
                    <a:bodyPr/>
                    <a:lstStyle/>
                    <a:p>
                      <a:pPr algn="ctr"/>
                      <a:r>
                        <a:rPr lang="zh-TW" sz="2000" b="0" kern="100" dirty="0">
                          <a:solidFill>
                            <a:schemeClr val="tx1"/>
                          </a:solidFill>
                          <a:effectLst/>
                        </a:rPr>
                        <a:t>依聘約所載數額支給情形</a:t>
                      </a:r>
                      <a:endParaRPr lang="zh-TW" sz="20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rowSpan="2">
                  <a:txBody>
                    <a:bodyPr/>
                    <a:lstStyle/>
                    <a:p>
                      <a:pPr algn="ctr"/>
                      <a:r>
                        <a:rPr lang="zh-TW" sz="2000" b="1" kern="100" dirty="0">
                          <a:solidFill>
                            <a:srgbClr val="FF0000"/>
                          </a:solidFill>
                          <a:effectLst/>
                        </a:rPr>
                        <a:t>是否調整</a:t>
                      </a:r>
                      <a:endParaRPr lang="zh-TW" sz="20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r>
                        <a:rPr lang="zh-TW" sz="800" b="0" kern="100" dirty="0">
                          <a:solidFill>
                            <a:schemeClr val="bg1">
                              <a:lumMod val="50000"/>
                            </a:schemeClr>
                          </a:solidFill>
                          <a:effectLst/>
                        </a:rPr>
                        <a:t>支給數額調整情形</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800" b="0" kern="100" dirty="0">
                          <a:solidFill>
                            <a:schemeClr val="bg1">
                              <a:lumMod val="50000"/>
                            </a:schemeClr>
                          </a:solidFill>
                          <a:effectLst/>
                        </a:rPr>
                        <a:t>經與教師協議並納入聘約</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7548903"/>
                  </a:ext>
                </a:extLst>
              </a:tr>
              <a:tr h="4260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800" b="0" kern="100" dirty="0">
                          <a:solidFill>
                            <a:schemeClr val="bg1">
                              <a:lumMod val="50000"/>
                            </a:schemeClr>
                          </a:solidFill>
                          <a:effectLst/>
                        </a:rPr>
                        <a:t>規定開始適用之日期</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100" dirty="0">
                          <a:solidFill>
                            <a:schemeClr val="bg1">
                              <a:lumMod val="50000"/>
                            </a:schemeClr>
                          </a:solidFill>
                          <a:effectLst/>
                        </a:rPr>
                        <a:t>規定支給數額</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1" kern="100" dirty="0">
                          <a:solidFill>
                            <a:srgbClr val="FF0000"/>
                          </a:solidFill>
                          <a:effectLst/>
                        </a:rPr>
                        <a:t>支給人數</a:t>
                      </a:r>
                      <a:endParaRPr lang="zh-TW" sz="20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800" b="0" kern="100" dirty="0">
                          <a:solidFill>
                            <a:schemeClr val="bg1">
                              <a:lumMod val="50000"/>
                            </a:schemeClr>
                          </a:solidFill>
                          <a:effectLst/>
                        </a:rPr>
                        <a:t>支給總額</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b="0" kern="100" dirty="0">
                          <a:solidFill>
                            <a:schemeClr val="bg1">
                              <a:lumMod val="50000"/>
                            </a:schemeClr>
                          </a:solidFill>
                          <a:effectLst/>
                        </a:rPr>
                        <a:t>平均支</a:t>
                      </a:r>
                    </a:p>
                    <a:p>
                      <a:pPr algn="ctr"/>
                      <a:r>
                        <a:rPr lang="zh-TW" sz="800" b="0" kern="100" dirty="0">
                          <a:solidFill>
                            <a:schemeClr val="bg1">
                              <a:lumMod val="50000"/>
                            </a:schemeClr>
                          </a:solidFill>
                          <a:effectLst/>
                        </a:rPr>
                        <a:t>給數額</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454770455"/>
                  </a:ext>
                </a:extLst>
              </a:tr>
              <a:tr h="127858">
                <a:tc rowSpan="4">
                  <a:txBody>
                    <a:bodyPr/>
                    <a:lstStyle/>
                    <a:p>
                      <a:r>
                        <a:rPr lang="en-US" sz="800" b="0" kern="100">
                          <a:solidFill>
                            <a:schemeClr val="bg1">
                              <a:lumMod val="50000"/>
                            </a:schemeClr>
                          </a:solidFill>
                          <a:effectLst/>
                        </a:rPr>
                        <a:t> </a:t>
                      </a:r>
                      <a:endParaRPr lang="zh-TW" sz="800" b="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800" b="0" kern="100" dirty="0">
                          <a:solidFill>
                            <a:schemeClr val="bg1">
                              <a:lumMod val="50000"/>
                            </a:schemeClr>
                          </a:solidFill>
                          <a:effectLst/>
                        </a:rPr>
                        <a:t>教授</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a:solidFill>
                            <a:schemeClr val="bg1">
                              <a:lumMod val="50000"/>
                            </a:schemeClr>
                          </a:solidFill>
                          <a:effectLst/>
                        </a:rPr>
                        <a:t>□</a:t>
                      </a:r>
                      <a:r>
                        <a:rPr lang="zh-TW" sz="800" b="0" kern="100">
                          <a:solidFill>
                            <a:schemeClr val="bg1">
                              <a:lumMod val="50000"/>
                            </a:schemeClr>
                          </a:solidFill>
                          <a:effectLst/>
                        </a:rPr>
                        <a:t>與公立大專校院一致</a:t>
                      </a:r>
                    </a:p>
                    <a:p>
                      <a:r>
                        <a:rPr lang="en-US" sz="800" b="0" kern="100">
                          <a:solidFill>
                            <a:schemeClr val="bg1">
                              <a:lumMod val="50000"/>
                            </a:schemeClr>
                          </a:solidFill>
                          <a:effectLst/>
                        </a:rPr>
                        <a:t>□</a:t>
                      </a:r>
                      <a:r>
                        <a:rPr lang="zh-TW" sz="800" b="0" kern="100">
                          <a:solidFill>
                            <a:schemeClr val="bg1">
                              <a:lumMod val="50000"/>
                            </a:schemeClr>
                          </a:solidFill>
                          <a:effectLst/>
                        </a:rPr>
                        <a:t>高於公立大專校院</a:t>
                      </a:r>
                    </a:p>
                    <a:p>
                      <a:r>
                        <a:rPr lang="en-US" sz="800" b="0" kern="100">
                          <a:solidFill>
                            <a:schemeClr val="bg1">
                              <a:lumMod val="50000"/>
                            </a:schemeClr>
                          </a:solidFill>
                          <a:effectLst/>
                        </a:rPr>
                        <a:t>□</a:t>
                      </a:r>
                      <a:r>
                        <a:rPr lang="zh-TW" sz="800" b="0" kern="100">
                          <a:solidFill>
                            <a:schemeClr val="bg1">
                              <a:lumMod val="50000"/>
                            </a:schemeClr>
                          </a:solidFill>
                          <a:effectLst/>
                        </a:rPr>
                        <a:t>低於公立大專校院</a:t>
                      </a:r>
                    </a:p>
                    <a:p>
                      <a:r>
                        <a:rPr lang="en-US" sz="800" b="0" kern="100">
                          <a:solidFill>
                            <a:schemeClr val="bg1">
                              <a:lumMod val="50000"/>
                            </a:schemeClr>
                          </a:solidFill>
                          <a:effectLst/>
                        </a:rPr>
                        <a:t>□</a:t>
                      </a:r>
                      <a:r>
                        <a:rPr lang="zh-TW" sz="800" b="0" kern="100">
                          <a:solidFill>
                            <a:schemeClr val="bg1">
                              <a:lumMod val="50000"/>
                            </a:schemeClr>
                          </a:solidFill>
                          <a:effectLst/>
                        </a:rPr>
                        <a:t>其他</a:t>
                      </a:r>
                      <a:endParaRPr lang="zh-TW" sz="800" b="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a:solidFill>
                            <a:schemeClr val="bg1">
                              <a:lumMod val="50000"/>
                            </a:schemeClr>
                          </a:solidFill>
                          <a:effectLst/>
                        </a:rPr>
                        <a:t> </a:t>
                      </a:r>
                      <a:endParaRPr lang="zh-TW" sz="800" b="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a:solidFill>
                            <a:schemeClr val="bg1">
                              <a:lumMod val="50000"/>
                            </a:schemeClr>
                          </a:solidFill>
                          <a:effectLst/>
                        </a:rPr>
                        <a:t> </a:t>
                      </a:r>
                      <a:endParaRPr lang="zh-TW" sz="800" b="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dirty="0">
                          <a:solidFill>
                            <a:schemeClr val="bg1">
                              <a:lumMod val="50000"/>
                            </a:schemeClr>
                          </a:solidFill>
                          <a:effectLst/>
                        </a:rPr>
                        <a:t> </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dirty="0">
                          <a:solidFill>
                            <a:schemeClr val="bg1">
                              <a:lumMod val="50000"/>
                            </a:schemeClr>
                          </a:solidFill>
                          <a:effectLst/>
                        </a:rPr>
                        <a:t> </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dirty="0">
                          <a:solidFill>
                            <a:schemeClr val="bg1">
                              <a:lumMod val="50000"/>
                            </a:schemeClr>
                          </a:solidFill>
                          <a:effectLst/>
                        </a:rPr>
                        <a:t> </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a:solidFill>
                            <a:schemeClr val="bg1">
                              <a:lumMod val="50000"/>
                            </a:schemeClr>
                          </a:solidFill>
                          <a:effectLst/>
                        </a:rPr>
                        <a:t> </a:t>
                      </a:r>
                      <a:endParaRPr lang="zh-TW" sz="800" b="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dirty="0">
                          <a:solidFill>
                            <a:schemeClr val="bg1">
                              <a:lumMod val="50000"/>
                            </a:schemeClr>
                          </a:solidFill>
                          <a:effectLst/>
                        </a:rPr>
                        <a:t>□</a:t>
                      </a:r>
                      <a:r>
                        <a:rPr lang="zh-TW" sz="800" b="0" kern="100" dirty="0">
                          <a:solidFill>
                            <a:schemeClr val="bg1">
                              <a:lumMod val="50000"/>
                            </a:schemeClr>
                          </a:solidFill>
                          <a:effectLst/>
                        </a:rPr>
                        <a:t>是</a:t>
                      </a:r>
                      <a:endParaRPr lang="en-US" altLang="zh-TW" sz="800" b="0" kern="100" dirty="0">
                        <a:solidFill>
                          <a:schemeClr val="bg1">
                            <a:lumMod val="50000"/>
                          </a:schemeClr>
                        </a:solidFill>
                        <a:effectLst/>
                      </a:endParaRPr>
                    </a:p>
                    <a:p>
                      <a:r>
                        <a:rPr lang="en-US" sz="800" b="0" kern="100" dirty="0">
                          <a:solidFill>
                            <a:schemeClr val="bg1">
                              <a:lumMod val="50000"/>
                            </a:schemeClr>
                          </a:solidFill>
                          <a:effectLst/>
                        </a:rPr>
                        <a:t>□</a:t>
                      </a:r>
                      <a:r>
                        <a:rPr lang="zh-TW" sz="800" b="0" kern="100" dirty="0">
                          <a:solidFill>
                            <a:schemeClr val="bg1">
                              <a:lumMod val="50000"/>
                            </a:schemeClr>
                          </a:solidFill>
                          <a:effectLst/>
                        </a:rPr>
                        <a:t>否</a:t>
                      </a:r>
                      <a:r>
                        <a:rPr lang="en-US" sz="800" b="0" kern="100" dirty="0">
                          <a:solidFill>
                            <a:schemeClr val="bg1">
                              <a:lumMod val="50000"/>
                            </a:schemeClr>
                          </a:solidFill>
                          <a:effectLst/>
                        </a:rPr>
                        <a:t>(</a:t>
                      </a:r>
                      <a:r>
                        <a:rPr lang="zh-TW" sz="800" b="0" kern="100" dirty="0">
                          <a:solidFill>
                            <a:schemeClr val="bg1">
                              <a:lumMod val="50000"/>
                            </a:schemeClr>
                          </a:solidFill>
                          <a:effectLst/>
                        </a:rPr>
                        <a:t>右列免填</a:t>
                      </a:r>
                      <a:r>
                        <a:rPr lang="en-US" sz="800" b="0" kern="100" dirty="0">
                          <a:solidFill>
                            <a:schemeClr val="bg1">
                              <a:lumMod val="50000"/>
                            </a:schemeClr>
                          </a:solidFill>
                          <a:effectLst/>
                        </a:rPr>
                        <a:t>)</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a:solidFill>
                            <a:schemeClr val="bg1">
                              <a:lumMod val="50000"/>
                            </a:schemeClr>
                          </a:solidFill>
                          <a:effectLst/>
                        </a:rPr>
                        <a:t>□</a:t>
                      </a:r>
                      <a:r>
                        <a:rPr lang="zh-TW" sz="800" b="0" kern="100">
                          <a:solidFill>
                            <a:schemeClr val="bg1">
                              <a:lumMod val="50000"/>
                            </a:schemeClr>
                          </a:solidFill>
                          <a:effectLst/>
                        </a:rPr>
                        <a:t>調高</a:t>
                      </a:r>
                    </a:p>
                    <a:p>
                      <a:r>
                        <a:rPr lang="en-US" sz="800" b="0" kern="100">
                          <a:solidFill>
                            <a:schemeClr val="bg1">
                              <a:lumMod val="50000"/>
                            </a:schemeClr>
                          </a:solidFill>
                          <a:effectLst/>
                        </a:rPr>
                        <a:t>□</a:t>
                      </a:r>
                      <a:r>
                        <a:rPr lang="zh-TW" sz="800" b="0" kern="100">
                          <a:solidFill>
                            <a:schemeClr val="bg1">
                              <a:lumMod val="50000"/>
                            </a:schemeClr>
                          </a:solidFill>
                          <a:effectLst/>
                        </a:rPr>
                        <a:t>調低</a:t>
                      </a:r>
                      <a:endParaRPr lang="zh-TW" sz="800" b="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lang="en-US" sz="800" b="0" kern="100" dirty="0">
                          <a:solidFill>
                            <a:schemeClr val="bg1">
                              <a:lumMod val="50000"/>
                            </a:schemeClr>
                          </a:solidFill>
                          <a:effectLst/>
                        </a:rPr>
                        <a:t> </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0876719"/>
                  </a:ext>
                </a:extLst>
              </a:tr>
              <a:tr h="127858">
                <a:tc vMerge="1">
                  <a:txBody>
                    <a:bodyPr/>
                    <a:lstStyle/>
                    <a:p>
                      <a:endParaRPr lang="zh-TW" altLang="en-US"/>
                    </a:p>
                  </a:txBody>
                  <a:tcPr/>
                </a:tc>
                <a:tc>
                  <a:txBody>
                    <a:bodyPr/>
                    <a:lstStyle/>
                    <a:p>
                      <a:r>
                        <a:rPr lang="zh-TW" sz="800" b="0" kern="100" dirty="0">
                          <a:solidFill>
                            <a:schemeClr val="bg1">
                              <a:lumMod val="50000"/>
                            </a:schemeClr>
                          </a:solidFill>
                          <a:effectLst/>
                        </a:rPr>
                        <a:t>副教授</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241789928"/>
                  </a:ext>
                </a:extLst>
              </a:tr>
              <a:tr h="127858">
                <a:tc vMerge="1">
                  <a:txBody>
                    <a:bodyPr/>
                    <a:lstStyle/>
                    <a:p>
                      <a:endParaRPr lang="zh-TW" altLang="en-US"/>
                    </a:p>
                  </a:txBody>
                  <a:tcPr/>
                </a:tc>
                <a:tc>
                  <a:txBody>
                    <a:bodyPr/>
                    <a:lstStyle/>
                    <a:p>
                      <a:r>
                        <a:rPr lang="zh-TW" sz="800" b="0" kern="100" dirty="0">
                          <a:solidFill>
                            <a:schemeClr val="bg1">
                              <a:lumMod val="50000"/>
                            </a:schemeClr>
                          </a:solidFill>
                          <a:effectLst/>
                        </a:rPr>
                        <a:t>助理教授</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4081160674"/>
                  </a:ext>
                </a:extLst>
              </a:tr>
              <a:tr h="136185">
                <a:tc vMerge="1">
                  <a:txBody>
                    <a:bodyPr/>
                    <a:lstStyle/>
                    <a:p>
                      <a:endParaRPr lang="zh-TW" altLang="en-US"/>
                    </a:p>
                  </a:txBody>
                  <a:tcPr/>
                </a:tc>
                <a:tc>
                  <a:txBody>
                    <a:bodyPr/>
                    <a:lstStyle/>
                    <a:p>
                      <a:r>
                        <a:rPr lang="zh-TW" sz="800" b="0" kern="100" dirty="0">
                          <a:solidFill>
                            <a:schemeClr val="bg1">
                              <a:lumMod val="50000"/>
                            </a:schemeClr>
                          </a:solidFill>
                          <a:effectLst/>
                        </a:rPr>
                        <a:t>講師</a:t>
                      </a:r>
                      <a:endParaRPr lang="zh-TW" sz="800" b="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4446" marR="144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83818377"/>
                  </a:ext>
                </a:extLst>
              </a:tr>
            </a:tbl>
          </a:graphicData>
        </a:graphic>
      </p:graphicFrame>
    </p:spTree>
    <p:extLst>
      <p:ext uri="{BB962C8B-B14F-4D97-AF65-F5344CB8AC3E}">
        <p14:creationId xmlns:p14="http://schemas.microsoft.com/office/powerpoint/2010/main" val="273678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AAFF7-7AAA-452B-963F-545859948A44}"/>
              </a:ext>
            </a:extLst>
          </p:cNvPr>
          <p:cNvSpPr>
            <a:spLocks noGrp="1"/>
          </p:cNvSpPr>
          <p:nvPr>
            <p:ph type="title"/>
          </p:nvPr>
        </p:nvSpPr>
        <p:spPr/>
        <p:txBody>
          <a:bodyPr>
            <a:noAutofit/>
          </a:bodyPr>
          <a:lstStyle/>
          <a:p>
            <a:r>
              <a:rPr lang="zh-TW" altLang="en-US" sz="2800" dirty="0"/>
              <a:t>表</a:t>
            </a:r>
            <a:r>
              <a:rPr lang="en-US" altLang="zh-TW" sz="2800" dirty="0"/>
              <a:t>3-5-3</a:t>
            </a:r>
            <a:r>
              <a:rPr lang="zh-TW" altLang="en-US" sz="2800" dirty="0"/>
              <a:t>專任教師實際授課時數低於規定職級之基本授課時數調查表</a:t>
            </a:r>
          </a:p>
        </p:txBody>
      </p:sp>
      <p:sp>
        <p:nvSpPr>
          <p:cNvPr id="3" name="投影片編號版面配置區 2">
            <a:extLst>
              <a:ext uri="{FF2B5EF4-FFF2-40B4-BE49-F238E27FC236}">
                <a16:creationId xmlns:a16="http://schemas.microsoft.com/office/drawing/2014/main" id="{46210382-766E-49C2-BE0C-D0AF273FAEA9}"/>
              </a:ext>
            </a:extLst>
          </p:cNvPr>
          <p:cNvSpPr>
            <a:spLocks noGrp="1"/>
          </p:cNvSpPr>
          <p:nvPr>
            <p:ph type="sldNum" sz="quarter" idx="12"/>
          </p:nvPr>
        </p:nvSpPr>
        <p:spPr/>
        <p:txBody>
          <a:bodyPr/>
          <a:lstStyle/>
          <a:p>
            <a:fld id="{D4B37BC5-01F3-4DA6-AE9F-6749599A3EE9}" type="slidenum">
              <a:rPr lang="zh-TW" altLang="en-US" smtClean="0"/>
              <a:t>9</a:t>
            </a:fld>
            <a:endParaRPr lang="zh-TW" altLang="en-US"/>
          </a:p>
        </p:txBody>
      </p:sp>
      <p:sp>
        <p:nvSpPr>
          <p:cNvPr id="6" name="文字版面配置區 5">
            <a:extLst>
              <a:ext uri="{FF2B5EF4-FFF2-40B4-BE49-F238E27FC236}">
                <a16:creationId xmlns:a16="http://schemas.microsoft.com/office/drawing/2014/main" id="{B0EE6EEB-16B1-469E-83D2-B86C00FA6467}"/>
              </a:ext>
            </a:extLst>
          </p:cNvPr>
          <p:cNvSpPr>
            <a:spLocks noGrp="1"/>
          </p:cNvSpPr>
          <p:nvPr>
            <p:ph type="body" sz="quarter" idx="15"/>
          </p:nvPr>
        </p:nvSpPr>
        <p:spPr/>
        <p:txBody>
          <a:bodyPr/>
          <a:lstStyle/>
          <a:p>
            <a:r>
              <a:rPr lang="en-US" altLang="zh-TW" dirty="0"/>
              <a:t>02</a:t>
            </a:r>
            <a:endParaRPr lang="zh-TW" altLang="en-US" dirty="0"/>
          </a:p>
        </p:txBody>
      </p:sp>
      <p:sp>
        <p:nvSpPr>
          <p:cNvPr id="8" name="內容版面配置區 3">
            <a:extLst>
              <a:ext uri="{FF2B5EF4-FFF2-40B4-BE49-F238E27FC236}">
                <a16:creationId xmlns:a16="http://schemas.microsoft.com/office/drawing/2014/main" id="{52B9A14D-260A-4BB8-AE87-3C3311103454}"/>
              </a:ext>
            </a:extLst>
          </p:cNvPr>
          <p:cNvSpPr txBox="1">
            <a:spLocks noGrp="1"/>
          </p:cNvSpPr>
          <p:nvPr>
            <p:ph sz="quarter" idx="14"/>
          </p:nvPr>
        </p:nvSpPr>
        <p:spPr>
          <a:xfrm>
            <a:off x="161925" y="2355843"/>
            <a:ext cx="11847513" cy="4502158"/>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修改表名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endParaRPr lang="zh-TW" altLang="en-US" b="1" kern="100" dirty="0">
              <a:solidFill>
                <a:srgbClr val="FF0000"/>
              </a:solidFill>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原表名為「專任教師減授時數調查表」改為「專任教師實際授課時數低於規定職級之基本授課時數調查表」</a:t>
            </a:r>
          </a:p>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低於規定職級之基本授課時數的原因及時數、低於規定職級之基本授課總時數</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原欄位名稱</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減授原因及時數</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改為</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低於規定職級之基本授課時數的原因及時數</a:t>
            </a:r>
            <a:r>
              <a:rPr lang="en-US" altLang="zh-TW" kern="100" dirty="0">
                <a:latin typeface="微軟正黑體" panose="020B0604030504040204" pitchFamily="34" charset="-120"/>
              </a:rPr>
              <a:t>』</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原欄位名稱</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減授總時數</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改為</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低於規定職級之基本授課總時數</a:t>
            </a:r>
            <a:r>
              <a:rPr lang="en-US" altLang="zh-TW" kern="100" dirty="0">
                <a:latin typeface="微軟正黑體" panose="020B0604030504040204" pitchFamily="34" charset="-120"/>
              </a:rPr>
              <a:t>』</a:t>
            </a:r>
            <a:endParaRPr lang="zh-TW" altLang="en-US"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114</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修改表名及欄位名稱</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graphicFrame>
        <p:nvGraphicFramePr>
          <p:cNvPr id="7" name="內容版面配置區 6">
            <a:extLst>
              <a:ext uri="{FF2B5EF4-FFF2-40B4-BE49-F238E27FC236}">
                <a16:creationId xmlns:a16="http://schemas.microsoft.com/office/drawing/2014/main" id="{C03EBBE2-E229-4FD4-A7CE-337CA76797A8}"/>
              </a:ext>
            </a:extLst>
          </p:cNvPr>
          <p:cNvGraphicFramePr>
            <a:graphicFrameLocks noGrp="1"/>
          </p:cNvGraphicFramePr>
          <p:nvPr>
            <p:ph sz="quarter" idx="13"/>
            <p:extLst>
              <p:ext uri="{D42A27DB-BD31-4B8C-83A1-F6EECF244321}">
                <p14:modId xmlns:p14="http://schemas.microsoft.com/office/powerpoint/2010/main" val="2237357018"/>
              </p:ext>
            </p:extLst>
          </p:nvPr>
        </p:nvGraphicFramePr>
        <p:xfrm>
          <a:off x="182563" y="976184"/>
          <a:ext cx="11826557" cy="1205907"/>
        </p:xfrm>
        <a:graphic>
          <a:graphicData uri="http://schemas.openxmlformats.org/drawingml/2006/table">
            <a:tbl>
              <a:tblPr>
                <a:tableStyleId>{5C22544A-7EE6-4342-B048-85BDC9FD1C3A}</a:tableStyleId>
              </a:tblPr>
              <a:tblGrid>
                <a:gridCol w="440892">
                  <a:extLst>
                    <a:ext uri="{9D8B030D-6E8A-4147-A177-3AD203B41FA5}">
                      <a16:colId xmlns:a16="http://schemas.microsoft.com/office/drawing/2014/main" val="2340286282"/>
                    </a:ext>
                  </a:extLst>
                </a:gridCol>
                <a:gridCol w="311727">
                  <a:extLst>
                    <a:ext uri="{9D8B030D-6E8A-4147-A177-3AD203B41FA5}">
                      <a16:colId xmlns:a16="http://schemas.microsoft.com/office/drawing/2014/main" val="1041650118"/>
                    </a:ext>
                  </a:extLst>
                </a:gridCol>
                <a:gridCol w="332509">
                  <a:extLst>
                    <a:ext uri="{9D8B030D-6E8A-4147-A177-3AD203B41FA5}">
                      <a16:colId xmlns:a16="http://schemas.microsoft.com/office/drawing/2014/main" val="2832370675"/>
                    </a:ext>
                  </a:extLst>
                </a:gridCol>
                <a:gridCol w="529936">
                  <a:extLst>
                    <a:ext uri="{9D8B030D-6E8A-4147-A177-3AD203B41FA5}">
                      <a16:colId xmlns:a16="http://schemas.microsoft.com/office/drawing/2014/main" val="1896634489"/>
                    </a:ext>
                  </a:extLst>
                </a:gridCol>
                <a:gridCol w="5403273">
                  <a:extLst>
                    <a:ext uri="{9D8B030D-6E8A-4147-A177-3AD203B41FA5}">
                      <a16:colId xmlns:a16="http://schemas.microsoft.com/office/drawing/2014/main" val="1958127013"/>
                    </a:ext>
                  </a:extLst>
                </a:gridCol>
                <a:gridCol w="4229100">
                  <a:extLst>
                    <a:ext uri="{9D8B030D-6E8A-4147-A177-3AD203B41FA5}">
                      <a16:colId xmlns:a16="http://schemas.microsoft.com/office/drawing/2014/main" val="1618899006"/>
                    </a:ext>
                  </a:extLst>
                </a:gridCol>
                <a:gridCol w="579120">
                  <a:extLst>
                    <a:ext uri="{9D8B030D-6E8A-4147-A177-3AD203B41FA5}">
                      <a16:colId xmlns:a16="http://schemas.microsoft.com/office/drawing/2014/main" val="1775280803"/>
                    </a:ext>
                  </a:extLst>
                </a:gridCol>
              </a:tblGrid>
              <a:tr h="1205907">
                <a:tc>
                  <a:txBody>
                    <a:bodyPr/>
                    <a:lstStyle/>
                    <a:p>
                      <a:pPr algn="ctr"/>
                      <a:r>
                        <a:rPr lang="zh-TW" sz="800" kern="100" dirty="0">
                          <a:solidFill>
                            <a:schemeClr val="bg1">
                              <a:lumMod val="50000"/>
                            </a:schemeClr>
                          </a:solidFill>
                          <a:effectLst/>
                          <a:latin typeface="+mn-ea"/>
                          <a:ea typeface="+mn-ea"/>
                        </a:rPr>
                        <a:t>學年度</a:t>
                      </a:r>
                      <a:r>
                        <a:rPr lang="en-US" sz="800" kern="100" dirty="0">
                          <a:solidFill>
                            <a:schemeClr val="bg1">
                              <a:lumMod val="50000"/>
                            </a:schemeClr>
                          </a:solidFill>
                          <a:effectLst/>
                          <a:latin typeface="+mn-ea"/>
                          <a:ea typeface="+mn-ea"/>
                        </a:rPr>
                        <a:t>/</a:t>
                      </a:r>
                      <a:r>
                        <a:rPr lang="zh-TW" sz="800" kern="100" dirty="0">
                          <a:solidFill>
                            <a:schemeClr val="bg1">
                              <a:lumMod val="50000"/>
                            </a:schemeClr>
                          </a:solidFill>
                          <a:effectLst/>
                          <a:latin typeface="+mn-ea"/>
                          <a:ea typeface="+mn-ea"/>
                        </a:rPr>
                        <a:t>學期</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系所</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教師</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800" kern="100" dirty="0">
                          <a:solidFill>
                            <a:schemeClr val="bg1">
                              <a:lumMod val="50000"/>
                            </a:schemeClr>
                          </a:solidFill>
                          <a:effectLst/>
                          <a:latin typeface="+mn-ea"/>
                          <a:ea typeface="+mn-ea"/>
                        </a:rPr>
                        <a:t>基本授課時數</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000" b="1" strike="sngStrike" kern="100" dirty="0">
                          <a:solidFill>
                            <a:srgbClr val="FF0000"/>
                          </a:solidFill>
                          <a:effectLst/>
                          <a:latin typeface="+mn-ea"/>
                          <a:ea typeface="+mn-ea"/>
                        </a:rPr>
                        <a:t>減授</a:t>
                      </a:r>
                      <a:r>
                        <a:rPr lang="zh-TW" sz="2000" b="1" kern="100" dirty="0">
                          <a:solidFill>
                            <a:srgbClr val="FF0000"/>
                          </a:solidFill>
                          <a:effectLst/>
                          <a:latin typeface="+mn-ea"/>
                          <a:ea typeface="+mn-ea"/>
                        </a:rPr>
                        <a:t>低於規定職級之基本授課時數的原因及時數</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000" b="1" strike="sngStrike" kern="100" dirty="0">
                          <a:solidFill>
                            <a:srgbClr val="FF0000"/>
                          </a:solidFill>
                          <a:effectLst/>
                          <a:latin typeface="+mn-ea"/>
                          <a:ea typeface="+mn-ea"/>
                        </a:rPr>
                        <a:t>減授</a:t>
                      </a:r>
                      <a:r>
                        <a:rPr lang="zh-TW" sz="2000" b="1" kern="100" dirty="0">
                          <a:solidFill>
                            <a:srgbClr val="FF0000"/>
                          </a:solidFill>
                          <a:effectLst/>
                          <a:latin typeface="+mn-ea"/>
                          <a:ea typeface="+mn-ea"/>
                        </a:rPr>
                        <a:t>低於規定職級之基本授課總時數</a:t>
                      </a:r>
                      <a:r>
                        <a:rPr lang="en-US" sz="2000" b="1" kern="100" dirty="0">
                          <a:solidFill>
                            <a:srgbClr val="FF0000"/>
                          </a:solidFill>
                          <a:effectLst/>
                          <a:latin typeface="+mn-ea"/>
                          <a:ea typeface="+mn-ea"/>
                        </a:rPr>
                        <a:t/>
                      </a:r>
                      <a:br>
                        <a:rPr lang="en-US" sz="2000" b="1" kern="100" dirty="0">
                          <a:solidFill>
                            <a:srgbClr val="FF0000"/>
                          </a:solidFill>
                          <a:effectLst/>
                          <a:latin typeface="+mn-ea"/>
                          <a:ea typeface="+mn-ea"/>
                        </a:rPr>
                      </a:br>
                      <a:r>
                        <a:rPr lang="zh-TW" sz="2000" b="1" kern="100" dirty="0">
                          <a:solidFill>
                            <a:srgbClr val="FF0000"/>
                          </a:solidFill>
                          <a:effectLst/>
                          <a:latin typeface="+mn-ea"/>
                          <a:ea typeface="+mn-ea"/>
                        </a:rPr>
                        <a:t>（系統自動代入）</a:t>
                      </a:r>
                      <a:endParaRPr lang="zh-TW" sz="2000" b="1" kern="100" dirty="0">
                        <a:solidFill>
                          <a:srgbClr val="FF0000"/>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800" kern="100" dirty="0">
                          <a:solidFill>
                            <a:schemeClr val="bg1">
                              <a:lumMod val="50000"/>
                            </a:schemeClr>
                          </a:solidFill>
                          <a:effectLst/>
                          <a:latin typeface="+mn-ea"/>
                          <a:ea typeface="+mn-ea"/>
                        </a:rPr>
                        <a:t>學校基本授課時數減授之相關規定</a:t>
                      </a:r>
                      <a:endParaRPr lang="zh-TW" sz="800" kern="100" dirty="0">
                        <a:solidFill>
                          <a:schemeClr val="bg1">
                            <a:lumMod val="50000"/>
                          </a:schemeClr>
                        </a:solidFill>
                        <a:effectLst/>
                        <a:latin typeface="+mn-ea"/>
                        <a:ea typeface="+mn-ea"/>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2560769"/>
                  </a:ext>
                </a:extLst>
              </a:tr>
            </a:tbl>
          </a:graphicData>
        </a:graphic>
      </p:graphicFrame>
      <p:cxnSp>
        <p:nvCxnSpPr>
          <p:cNvPr id="10" name="直線接點 9">
            <a:extLst>
              <a:ext uri="{FF2B5EF4-FFF2-40B4-BE49-F238E27FC236}">
                <a16:creationId xmlns:a16="http://schemas.microsoft.com/office/drawing/2014/main" id="{1683FAC2-0012-4B8D-A4A1-279CCE641791}"/>
              </a:ext>
            </a:extLst>
          </p:cNvPr>
          <p:cNvCxnSpPr>
            <a:cxnSpLocks/>
          </p:cNvCxnSpPr>
          <p:nvPr/>
        </p:nvCxnSpPr>
        <p:spPr>
          <a:xfrm>
            <a:off x="1851267" y="1640608"/>
            <a:ext cx="51898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61F3A9BB-BC26-4198-A291-24577D1CECDB}"/>
              </a:ext>
            </a:extLst>
          </p:cNvPr>
          <p:cNvCxnSpPr>
            <a:cxnSpLocks/>
          </p:cNvCxnSpPr>
          <p:nvPr/>
        </p:nvCxnSpPr>
        <p:spPr>
          <a:xfrm>
            <a:off x="1851267" y="1533516"/>
            <a:ext cx="51898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7919C49B-0547-4DE4-A552-41B98EF3275E}"/>
              </a:ext>
            </a:extLst>
          </p:cNvPr>
          <p:cNvCxnSpPr>
            <a:cxnSpLocks/>
          </p:cNvCxnSpPr>
          <p:nvPr/>
        </p:nvCxnSpPr>
        <p:spPr>
          <a:xfrm>
            <a:off x="7270735" y="1484745"/>
            <a:ext cx="51898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AB649242-0574-41A7-8447-97C2D25E1D2E}"/>
              </a:ext>
            </a:extLst>
          </p:cNvPr>
          <p:cNvCxnSpPr>
            <a:cxnSpLocks/>
          </p:cNvCxnSpPr>
          <p:nvPr/>
        </p:nvCxnSpPr>
        <p:spPr>
          <a:xfrm>
            <a:off x="7270735" y="1377653"/>
            <a:ext cx="51898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837334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140954</TotalTime>
  <Words>4967</Words>
  <Application>Microsoft Office PowerPoint</Application>
  <PresentationFormat>寬螢幕</PresentationFormat>
  <Paragraphs>644</Paragraphs>
  <Slides>22</Slides>
  <Notes>1</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22</vt:i4>
      </vt:variant>
    </vt:vector>
  </HeadingPairs>
  <TitlesOfParts>
    <vt:vector size="34" baseType="lpstr">
      <vt:lpstr>Roboto Bold</vt:lpstr>
      <vt:lpstr>黑体</vt:lpstr>
      <vt:lpstr>微軟正黑體</vt:lpstr>
      <vt:lpstr>新細明體</vt:lpstr>
      <vt:lpstr>新細明體</vt:lpstr>
      <vt:lpstr>標楷體</vt:lpstr>
      <vt:lpstr>Arial</vt:lpstr>
      <vt:lpstr>Calibri</vt:lpstr>
      <vt:lpstr>Times New Roman</vt:lpstr>
      <vt:lpstr>Wingdings</vt:lpstr>
      <vt:lpstr>Wingdings 2</vt:lpstr>
      <vt:lpstr>Office 佈景主題</vt:lpstr>
      <vt:lpstr>PowerPoint 簡報</vt:lpstr>
      <vt:lpstr>本期需填報表冊</vt:lpstr>
      <vt:lpstr>本期需填報表冊</vt:lpstr>
      <vt:lpstr>本期報表（3月）</vt:lpstr>
      <vt:lpstr>表冊應用單位</vt:lpstr>
      <vt:lpstr>表冊應用單位</vt:lpstr>
      <vt:lpstr>PowerPoint 簡報</vt:lpstr>
      <vt:lpstr>表1-20私立大專校院編制內專任教師待遇標準</vt:lpstr>
      <vt:lpstr>表3-5-3專任教師實際授課時數低於規定職級之基本授課時數調查表</vt:lpstr>
      <vt:lpstr>表4-7-2學生實習資料表</vt:lpstr>
      <vt:lpstr>表4-7-4實習機構及實習條件表</vt:lpstr>
      <vt:lpstr>表4-7-4實習機構及實習條件表</vt:lpstr>
      <vt:lpstr>表4-7-4實習機構及實習條件表</vt:lpstr>
      <vt:lpstr>表4-7-4實習機構及實習條件表</vt:lpstr>
      <vt:lpstr>表4-7-4實習機構及實習條件表</vt:lpstr>
      <vt:lpstr>表4-19 退學人數暨原因資料表</vt:lpstr>
      <vt:lpstr>表8-6學校設置太陽光電發電設備容量表</vt:lpstr>
      <vt:lpstr>表10-3學校校長、董事會成員配偶或三親等任職本校情形</vt:lpstr>
      <vt:lpstr>表14-5各種智慧財產權衍生運用總金額表</vt:lpstr>
      <vt:lpstr>PowerPoint 簡報</vt:lpstr>
      <vt:lpstr>表2-7新生內含名額及國家重點領域研究學院新生保留學籍學生人數</vt:lpstr>
      <vt:lpstr>表4-10 畢業生出路調查表</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宛諭 李</dc:creator>
  <cp:lastModifiedBy>昌易</cp:lastModifiedBy>
  <cp:revision>1056</cp:revision>
  <cp:lastPrinted>2025-01-16T01:31:50Z</cp:lastPrinted>
  <dcterms:created xsi:type="dcterms:W3CDTF">2021-01-12T02:33:10Z</dcterms:created>
  <dcterms:modified xsi:type="dcterms:W3CDTF">2025-02-18T01:49:46Z</dcterms:modified>
</cp:coreProperties>
</file>