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857" r:id="rId2"/>
    <p:sldId id="859" r:id="rId3"/>
    <p:sldId id="839" r:id="rId4"/>
    <p:sldId id="841" r:id="rId5"/>
    <p:sldId id="842" r:id="rId6"/>
    <p:sldId id="784" r:id="rId7"/>
    <p:sldId id="844" r:id="rId8"/>
    <p:sldId id="817" r:id="rId9"/>
    <p:sldId id="820" r:id="rId10"/>
    <p:sldId id="773" r:id="rId11"/>
    <p:sldId id="822" r:id="rId12"/>
    <p:sldId id="847" r:id="rId13"/>
  </p:sldIdLst>
  <p:sldSz cx="12192000" cy="6858000"/>
  <p:notesSz cx="10234613" cy="710406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76"/>
    <a:srgbClr val="444444"/>
    <a:srgbClr val="A8D08D"/>
    <a:srgbClr val="41AB5D"/>
    <a:srgbClr val="ADDD8E"/>
    <a:srgbClr val="E7E6E6"/>
    <a:srgbClr val="F4B183"/>
    <a:srgbClr val="F8D7CD"/>
    <a:srgbClr val="B7DB9E"/>
    <a:srgbClr val="F2FC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85018" autoAdjust="0"/>
  </p:normalViewPr>
  <p:slideViewPr>
    <p:cSldViewPr snapToGrid="0">
      <p:cViewPr varScale="1">
        <p:scale>
          <a:sx n="93" d="100"/>
          <a:sy n="93" d="100"/>
        </p:scale>
        <p:origin x="10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4998" cy="356437"/>
          </a:xfrm>
          <a:prstGeom prst="rect">
            <a:avLst/>
          </a:prstGeom>
        </p:spPr>
        <p:txBody>
          <a:bodyPr vert="horz" lIns="94772" tIns="47385" rIns="94772" bIns="4738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797248" y="0"/>
            <a:ext cx="4434998" cy="356437"/>
          </a:xfrm>
          <a:prstGeom prst="rect">
            <a:avLst/>
          </a:prstGeom>
        </p:spPr>
        <p:txBody>
          <a:bodyPr vert="horz" lIns="94772" tIns="47385" rIns="94772" bIns="47385" rtlCol="0"/>
          <a:lstStyle>
            <a:lvl1pPr algn="r">
              <a:defRPr sz="1200"/>
            </a:lvl1pPr>
          </a:lstStyle>
          <a:p>
            <a:fld id="{5EF67E66-3F5C-4904-B5C5-18C97F4E1829}" type="datetimeFigureOut">
              <a:rPr lang="zh-TW" altLang="en-US" smtClean="0"/>
              <a:t>2025/8/18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6747631"/>
            <a:ext cx="4434998" cy="356436"/>
          </a:xfrm>
          <a:prstGeom prst="rect">
            <a:avLst/>
          </a:prstGeom>
        </p:spPr>
        <p:txBody>
          <a:bodyPr vert="horz" lIns="94772" tIns="47385" rIns="94772" bIns="4738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797248" y="6747631"/>
            <a:ext cx="4434998" cy="356436"/>
          </a:xfrm>
          <a:prstGeom prst="rect">
            <a:avLst/>
          </a:prstGeom>
        </p:spPr>
        <p:txBody>
          <a:bodyPr vert="horz" lIns="94772" tIns="47385" rIns="94772" bIns="47385" rtlCol="0" anchor="b"/>
          <a:lstStyle>
            <a:lvl1pPr algn="r">
              <a:defRPr sz="1200"/>
            </a:lvl1pPr>
          </a:lstStyle>
          <a:p>
            <a:fld id="{29110EBA-6524-432F-B1B7-97555015D0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5265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34998" cy="356437"/>
          </a:xfrm>
          <a:prstGeom prst="rect">
            <a:avLst/>
          </a:prstGeom>
        </p:spPr>
        <p:txBody>
          <a:bodyPr vert="horz" lIns="94772" tIns="47385" rIns="94772" bIns="4738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797248" y="0"/>
            <a:ext cx="4434998" cy="356437"/>
          </a:xfrm>
          <a:prstGeom prst="rect">
            <a:avLst/>
          </a:prstGeom>
        </p:spPr>
        <p:txBody>
          <a:bodyPr vert="horz" lIns="94772" tIns="47385" rIns="94772" bIns="47385" rtlCol="0"/>
          <a:lstStyle>
            <a:lvl1pPr algn="r">
              <a:defRPr sz="1200"/>
            </a:lvl1pPr>
          </a:lstStyle>
          <a:p>
            <a:fld id="{816F1A50-C26C-4C2E-8537-C722BC8C7E78}" type="datetimeFigureOut">
              <a:rPr lang="zh-TW" altLang="en-US" smtClean="0"/>
              <a:t>2025/8/18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87675" y="887413"/>
            <a:ext cx="4259263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2" tIns="47385" rIns="94772" bIns="4738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1023463" y="3418831"/>
            <a:ext cx="8187690" cy="2797224"/>
          </a:xfrm>
          <a:prstGeom prst="rect">
            <a:avLst/>
          </a:prstGeom>
        </p:spPr>
        <p:txBody>
          <a:bodyPr vert="horz" lIns="94772" tIns="47385" rIns="94772" bIns="47385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6747631"/>
            <a:ext cx="4434998" cy="356436"/>
          </a:xfrm>
          <a:prstGeom prst="rect">
            <a:avLst/>
          </a:prstGeom>
        </p:spPr>
        <p:txBody>
          <a:bodyPr vert="horz" lIns="94772" tIns="47385" rIns="94772" bIns="4738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797248" y="6747631"/>
            <a:ext cx="4434998" cy="356436"/>
          </a:xfrm>
          <a:prstGeom prst="rect">
            <a:avLst/>
          </a:prstGeom>
        </p:spPr>
        <p:txBody>
          <a:bodyPr vert="horz" lIns="94772" tIns="47385" rIns="94772" bIns="47385" rtlCol="0" anchor="b"/>
          <a:lstStyle>
            <a:lvl1pPr algn="r">
              <a:defRPr sz="1200"/>
            </a:lvl1pPr>
          </a:lstStyle>
          <a:p>
            <a:fld id="{4B562836-289B-4A25-A8F6-F44FECB183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7895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562836-289B-4A25-A8F6-F44FECB1834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336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562836-289B-4A25-A8F6-F44FECB1834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8957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1"/>
          <p:cNvGrpSpPr>
            <a:grpSpLocks/>
          </p:cNvGrpSpPr>
          <p:nvPr userDrawn="1"/>
        </p:nvGrpSpPr>
        <p:grpSpPr bwMode="auto">
          <a:xfrm>
            <a:off x="3" y="0"/>
            <a:ext cx="11696700" cy="6858000"/>
            <a:chOff x="0" y="-4087"/>
            <a:chExt cx="11696700" cy="6283320"/>
          </a:xfrm>
        </p:grpSpPr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0" y="476440"/>
              <a:ext cx="11696700" cy="5343455"/>
            </a:xfrm>
            <a:custGeom>
              <a:avLst/>
              <a:gdLst>
                <a:gd name="T0" fmla="*/ 0 w 4756"/>
                <a:gd name="T1" fmla="*/ 0 h 2239"/>
                <a:gd name="T2" fmla="*/ 2147483646 w 4756"/>
                <a:gd name="T3" fmla="*/ 0 h 2239"/>
                <a:gd name="T4" fmla="*/ 2147483646 w 4756"/>
                <a:gd name="T5" fmla="*/ 2147483646 h 2239"/>
                <a:gd name="T6" fmla="*/ 2147483646 w 4756"/>
                <a:gd name="T7" fmla="*/ 2147483646 h 2239"/>
                <a:gd name="T8" fmla="*/ 0 w 4756"/>
                <a:gd name="T9" fmla="*/ 2147483646 h 2239"/>
                <a:gd name="T10" fmla="*/ 0 w 4756"/>
                <a:gd name="T11" fmla="*/ 0 h 22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56" h="2239">
                  <a:moveTo>
                    <a:pt x="0" y="0"/>
                  </a:moveTo>
                  <a:lnTo>
                    <a:pt x="3897" y="0"/>
                  </a:lnTo>
                  <a:lnTo>
                    <a:pt x="4756" y="1121"/>
                  </a:lnTo>
                  <a:lnTo>
                    <a:pt x="3897" y="2239"/>
                  </a:lnTo>
                  <a:lnTo>
                    <a:pt x="0" y="22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8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128580" tIns="64290" rIns="128580" bIns="64290"/>
            <a:lstStyle/>
            <a:p>
              <a:endParaRPr lang="zh-TW" altLang="en-US" sz="1800">
                <a:ln>
                  <a:solidFill>
                    <a:srgbClr val="004529"/>
                  </a:solidFill>
                </a:ln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5942716" y="-4087"/>
              <a:ext cx="4620789" cy="6283320"/>
            </a:xfrm>
            <a:custGeom>
              <a:avLst/>
              <a:gdLst>
                <a:gd name="T0" fmla="*/ 0 w 1940"/>
                <a:gd name="T1" fmla="*/ 0 h 3040"/>
                <a:gd name="T2" fmla="*/ 2147483646 w 1940"/>
                <a:gd name="T3" fmla="*/ 0 h 3040"/>
                <a:gd name="T4" fmla="*/ 2147483646 w 1940"/>
                <a:gd name="T5" fmla="*/ 2147483646 h 3040"/>
                <a:gd name="T6" fmla="*/ 2147483646 w 1940"/>
                <a:gd name="T7" fmla="*/ 2147483646 h 3040"/>
                <a:gd name="T8" fmla="*/ 2147483646 w 1940"/>
                <a:gd name="T9" fmla="*/ 2147483646 h 3040"/>
                <a:gd name="T10" fmla="*/ 0 w 1940"/>
                <a:gd name="T11" fmla="*/ 2147483646 h 3040"/>
                <a:gd name="T12" fmla="*/ 2147483646 w 1940"/>
                <a:gd name="T13" fmla="*/ 2147483646 h 3040"/>
                <a:gd name="T14" fmla="*/ 0 w 1940"/>
                <a:gd name="T15" fmla="*/ 0 h 30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40" h="3040">
                  <a:moveTo>
                    <a:pt x="0" y="0"/>
                  </a:moveTo>
                  <a:lnTo>
                    <a:pt x="774" y="0"/>
                  </a:lnTo>
                  <a:lnTo>
                    <a:pt x="1938" y="1537"/>
                  </a:lnTo>
                  <a:lnTo>
                    <a:pt x="1940" y="1537"/>
                  </a:lnTo>
                  <a:lnTo>
                    <a:pt x="774" y="3040"/>
                  </a:lnTo>
                  <a:lnTo>
                    <a:pt x="0" y="3040"/>
                  </a:lnTo>
                  <a:lnTo>
                    <a:pt x="1167" y="15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DD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lIns="128580" tIns="64290" rIns="128580" bIns="64290"/>
            <a:lstStyle/>
            <a:p>
              <a:endParaRPr lang="zh-TW" altLang="en-US" sz="1800">
                <a:ln>
                  <a:solidFill>
                    <a:srgbClr val="004529"/>
                  </a:solidFill>
                </a:ln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7341" y="1695269"/>
            <a:ext cx="7612823" cy="2387600"/>
          </a:xfrm>
        </p:spPr>
        <p:txBody>
          <a:bodyPr anchor="t">
            <a:normAutofit/>
          </a:bodyPr>
          <a:lstStyle>
            <a:lvl1pPr algn="ctr">
              <a:defRPr sz="6500">
                <a:ln>
                  <a:solidFill>
                    <a:srgbClr val="004529"/>
                  </a:solidFill>
                </a:ln>
                <a:solidFill>
                  <a:srgbClr val="FFFFE5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04800" y="2889069"/>
            <a:ext cx="9144000" cy="462280"/>
          </a:xfrm>
        </p:spPr>
        <p:txBody>
          <a:bodyPr>
            <a:noAutofit/>
          </a:bodyPr>
          <a:lstStyle>
            <a:lvl1pPr marL="0" indent="0" algn="ctr">
              <a:buNone/>
              <a:defRPr sz="5400">
                <a:ln>
                  <a:solidFill>
                    <a:srgbClr val="004529"/>
                  </a:solidFill>
                </a:ln>
                <a:solidFill>
                  <a:srgbClr val="FFFFE5"/>
                </a:solidFill>
              </a:defRPr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1800"/>
            </a:lvl3pPr>
            <a:lvl4pPr marL="1371498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7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0156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878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5871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4448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0052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0"/>
          </p:nvPr>
        </p:nvSpPr>
        <p:spPr>
          <a:xfrm>
            <a:off x="9334500" y="6362708"/>
            <a:ext cx="2743200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defTabSz="914332">
              <a:defRPr/>
            </a:pPr>
            <a:fld id="{96369EF2-77D1-43E4-85C1-AA3A565F65CF}" type="slidenum">
              <a:rPr lang="zh-TW" altLang="en-US" sz="1800" smtClean="0">
                <a:solidFill>
                  <a:prstClr val="black"/>
                </a:solidFill>
              </a:rPr>
              <a:pPr defTabSz="914332">
                <a:defRPr/>
              </a:pPr>
              <a:t>‹#›</a:t>
            </a:fld>
            <a:endParaRPr lang="zh-TW" altLang="en-US" sz="1800">
              <a:solidFill>
                <a:prstClr val="black"/>
              </a:solidFill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2771A0DE-4905-4317-8222-AD778319557C}"/>
              </a:ext>
            </a:extLst>
          </p:cNvPr>
          <p:cNvGrpSpPr/>
          <p:nvPr userDrawn="1"/>
        </p:nvGrpSpPr>
        <p:grpSpPr>
          <a:xfrm>
            <a:off x="0" y="0"/>
            <a:ext cx="12203113" cy="802433"/>
            <a:chOff x="0" y="1137955"/>
            <a:chExt cx="12203113" cy="802433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CFCB4032-7C84-45F2-974C-A712843D08C6}"/>
                </a:ext>
              </a:extLst>
            </p:cNvPr>
            <p:cNvSpPr/>
            <p:nvPr userDrawn="1"/>
          </p:nvSpPr>
          <p:spPr>
            <a:xfrm>
              <a:off x="0" y="1137955"/>
              <a:ext cx="1383454" cy="800691"/>
            </a:xfrm>
            <a:prstGeom prst="rect">
              <a:avLst/>
            </a:prstGeom>
            <a:solidFill>
              <a:srgbClr val="ADDD8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8552AC7A-17BA-418A-B86C-2A029288C751}"/>
                </a:ext>
              </a:extLst>
            </p:cNvPr>
            <p:cNvSpPr/>
            <p:nvPr userDrawn="1"/>
          </p:nvSpPr>
          <p:spPr>
            <a:xfrm>
              <a:off x="1383454" y="1137955"/>
              <a:ext cx="10819659" cy="802433"/>
            </a:xfrm>
            <a:prstGeom prst="rect">
              <a:avLst/>
            </a:prstGeom>
            <a:solidFill>
              <a:srgbClr val="41AB5D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</p:grpSp>
      <p:sp>
        <p:nvSpPr>
          <p:cNvPr id="11" name="標題 1">
            <a:extLst>
              <a:ext uri="{FF2B5EF4-FFF2-40B4-BE49-F238E27FC236}">
                <a16:creationId xmlns:a16="http://schemas.microsoft.com/office/drawing/2014/main" id="{F228AC9D-D33B-4B44-8CA0-E4E6C0EB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455" y="1"/>
            <a:ext cx="10625666" cy="802432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FFFFE5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7" name="文字版面配置區 17">
            <a:extLst>
              <a:ext uri="{FF2B5EF4-FFF2-40B4-BE49-F238E27FC236}">
                <a16:creationId xmlns:a16="http://schemas.microsoft.com/office/drawing/2014/main" id="{BF4B774F-02E4-456B-A752-956B7103F8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0" y="-1"/>
            <a:ext cx="1383454" cy="800691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solidFill>
                  <a:srgbClr val="004529"/>
                </a:solidFill>
              </a:defRPr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88640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06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/>
        </p:nvSpPr>
        <p:spPr>
          <a:xfrm>
            <a:off x="0" y="6754813"/>
            <a:ext cx="12192000" cy="114300"/>
          </a:xfrm>
          <a:prstGeom prst="rect">
            <a:avLst/>
          </a:prstGeom>
          <a:solidFill>
            <a:srgbClr val="41A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13"/>
          </p:nvPr>
        </p:nvSpPr>
        <p:spPr>
          <a:xfrm>
            <a:off x="401802" y="955678"/>
            <a:ext cx="11607318" cy="4957449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AAFBD933-0F49-4247-9278-3B3BF7A943A0}"/>
              </a:ext>
            </a:extLst>
          </p:cNvPr>
          <p:cNvGrpSpPr/>
          <p:nvPr userDrawn="1"/>
        </p:nvGrpSpPr>
        <p:grpSpPr>
          <a:xfrm>
            <a:off x="0" y="0"/>
            <a:ext cx="12203113" cy="802433"/>
            <a:chOff x="0" y="1137955"/>
            <a:chExt cx="12203113" cy="802433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14F07868-AB0A-490A-912E-1FACA7E7794D}"/>
                </a:ext>
              </a:extLst>
            </p:cNvPr>
            <p:cNvSpPr/>
            <p:nvPr userDrawn="1"/>
          </p:nvSpPr>
          <p:spPr>
            <a:xfrm>
              <a:off x="0" y="1137955"/>
              <a:ext cx="1383454" cy="800691"/>
            </a:xfrm>
            <a:prstGeom prst="rect">
              <a:avLst/>
            </a:prstGeom>
            <a:solidFill>
              <a:srgbClr val="ADDD8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D88A1521-DDB6-47DE-A5F3-15DA890C5CD5}"/>
                </a:ext>
              </a:extLst>
            </p:cNvPr>
            <p:cNvSpPr/>
            <p:nvPr userDrawn="1"/>
          </p:nvSpPr>
          <p:spPr>
            <a:xfrm>
              <a:off x="1383454" y="1137955"/>
              <a:ext cx="10819659" cy="802433"/>
            </a:xfrm>
            <a:prstGeom prst="rect">
              <a:avLst/>
            </a:prstGeom>
            <a:solidFill>
              <a:srgbClr val="41AB5D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</p:grpSp>
      <p:sp>
        <p:nvSpPr>
          <p:cNvPr id="17" name="標題 1">
            <a:extLst>
              <a:ext uri="{FF2B5EF4-FFF2-40B4-BE49-F238E27FC236}">
                <a16:creationId xmlns:a16="http://schemas.microsoft.com/office/drawing/2014/main" id="{B6EFD8E9-FEAC-46B5-92CB-DFE25A592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454" y="1"/>
            <a:ext cx="10625666" cy="802432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FFFFE5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8" name="文字版面配置區 17">
            <a:extLst>
              <a:ext uri="{FF2B5EF4-FFF2-40B4-BE49-F238E27FC236}">
                <a16:creationId xmlns:a16="http://schemas.microsoft.com/office/drawing/2014/main" id="{110FC308-A126-4934-B90B-237AB43979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0" y="-1"/>
            <a:ext cx="1383454" cy="800691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solidFill>
                  <a:srgbClr val="004529"/>
                </a:solidFill>
              </a:defRPr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13945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/>
        </p:nvSpPr>
        <p:spPr>
          <a:xfrm>
            <a:off x="0" y="6754813"/>
            <a:ext cx="12192000" cy="114300"/>
          </a:xfrm>
          <a:prstGeom prst="rect">
            <a:avLst/>
          </a:prstGeom>
          <a:solidFill>
            <a:srgbClr val="41A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16C6CDC8-470E-4252-934C-4FC8705BE4CA}"/>
              </a:ext>
            </a:extLst>
          </p:cNvPr>
          <p:cNvGrpSpPr/>
          <p:nvPr userDrawn="1"/>
        </p:nvGrpSpPr>
        <p:grpSpPr>
          <a:xfrm>
            <a:off x="0" y="0"/>
            <a:ext cx="12203113" cy="802433"/>
            <a:chOff x="0" y="1137955"/>
            <a:chExt cx="12203113" cy="802433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5BBE1BDE-E60B-4F39-AA67-8EC100122412}"/>
                </a:ext>
              </a:extLst>
            </p:cNvPr>
            <p:cNvSpPr/>
            <p:nvPr userDrawn="1"/>
          </p:nvSpPr>
          <p:spPr>
            <a:xfrm>
              <a:off x="0" y="1137955"/>
              <a:ext cx="1383454" cy="800691"/>
            </a:xfrm>
            <a:prstGeom prst="rect">
              <a:avLst/>
            </a:prstGeom>
            <a:solidFill>
              <a:srgbClr val="ADDD8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263CF78-9D27-412D-8E0F-9F68B40E366B}"/>
                </a:ext>
              </a:extLst>
            </p:cNvPr>
            <p:cNvSpPr/>
            <p:nvPr userDrawn="1"/>
          </p:nvSpPr>
          <p:spPr>
            <a:xfrm>
              <a:off x="1383454" y="1137955"/>
              <a:ext cx="10819659" cy="802433"/>
            </a:xfrm>
            <a:prstGeom prst="rect">
              <a:avLst/>
            </a:prstGeom>
            <a:solidFill>
              <a:srgbClr val="41AB5D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</p:grpSp>
      <p:sp>
        <p:nvSpPr>
          <p:cNvPr id="15" name="標題 1">
            <a:extLst>
              <a:ext uri="{FF2B5EF4-FFF2-40B4-BE49-F238E27FC236}">
                <a16:creationId xmlns:a16="http://schemas.microsoft.com/office/drawing/2014/main" id="{EFFBF99A-931E-48BC-8F18-1B1919316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454" y="1"/>
            <a:ext cx="10625666" cy="802432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FFFFE5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6" name="文字版面配置區 17">
            <a:extLst>
              <a:ext uri="{FF2B5EF4-FFF2-40B4-BE49-F238E27FC236}">
                <a16:creationId xmlns:a16="http://schemas.microsoft.com/office/drawing/2014/main" id="{A57A7CB5-81B6-4212-81EC-04B4C2D1A8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0" y="-1"/>
            <a:ext cx="1383454" cy="800691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solidFill>
                  <a:srgbClr val="004529"/>
                </a:solidFill>
              </a:defRPr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4023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 userDrawn="1"/>
        </p:nvSpPr>
        <p:spPr>
          <a:xfrm>
            <a:off x="0" y="6754813"/>
            <a:ext cx="12192000" cy="114300"/>
          </a:xfrm>
          <a:prstGeom prst="rect">
            <a:avLst/>
          </a:prstGeom>
          <a:solidFill>
            <a:srgbClr val="41A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dirty="0"/>
          </a:p>
        </p:txBody>
      </p:sp>
      <p:grpSp>
        <p:nvGrpSpPr>
          <p:cNvPr id="7" name="群組 6"/>
          <p:cNvGrpSpPr/>
          <p:nvPr userDrawn="1"/>
        </p:nvGrpSpPr>
        <p:grpSpPr>
          <a:xfrm>
            <a:off x="0" y="0"/>
            <a:ext cx="12203113" cy="802433"/>
            <a:chOff x="0" y="1137955"/>
            <a:chExt cx="12203113" cy="802433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1137955"/>
              <a:ext cx="1383454" cy="800691"/>
            </a:xfrm>
            <a:prstGeom prst="rect">
              <a:avLst/>
            </a:prstGeom>
            <a:solidFill>
              <a:srgbClr val="ADDD8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383454" y="1137955"/>
              <a:ext cx="10819659" cy="802433"/>
            </a:xfrm>
            <a:prstGeom prst="rect">
              <a:avLst/>
            </a:prstGeom>
            <a:solidFill>
              <a:srgbClr val="41AB5D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800"/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83455" y="1"/>
            <a:ext cx="10625666" cy="802432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FFFFE5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13"/>
          </p:nvPr>
        </p:nvSpPr>
        <p:spPr>
          <a:xfrm>
            <a:off x="162566" y="877079"/>
            <a:ext cx="11846559" cy="2576326"/>
          </a:xfrm>
        </p:spPr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4"/>
          </p:nvPr>
        </p:nvSpPr>
        <p:spPr>
          <a:xfrm>
            <a:off x="162566" y="3528052"/>
            <a:ext cx="11846559" cy="3329956"/>
          </a:xfrm>
        </p:spPr>
        <p:txBody>
          <a:bodyPr/>
          <a:lstStyle>
            <a:lvl1pPr marL="228584" indent="-228584">
              <a:buFont typeface="Wingdings" panose="05000000000000000000" pitchFamily="2" charset="2"/>
              <a:buChar char="u"/>
              <a:defRPr sz="2400"/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8" name="文字版面配置區 17"/>
          <p:cNvSpPr>
            <a:spLocks noGrp="1"/>
          </p:cNvSpPr>
          <p:nvPr>
            <p:ph type="body" sz="quarter" idx="15"/>
          </p:nvPr>
        </p:nvSpPr>
        <p:spPr>
          <a:xfrm>
            <a:off x="0" y="-1"/>
            <a:ext cx="1383454" cy="800691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solidFill>
                  <a:srgbClr val="004529"/>
                </a:solidFill>
              </a:defRPr>
            </a:lvl1pPr>
          </a:lstStyle>
          <a:p>
            <a:pPr lvl="0"/>
            <a:r>
              <a:rPr lang="zh-TW" altLang="en-US" dirty="0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9253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13169" y="1709746"/>
            <a:ext cx="763428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13167" y="4589471"/>
            <a:ext cx="763428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reeform 7"/>
          <p:cNvSpPr>
            <a:spLocks/>
          </p:cNvSpPr>
          <p:nvPr userDrawn="1"/>
        </p:nvSpPr>
        <p:spPr bwMode="auto">
          <a:xfrm>
            <a:off x="693740" y="2713038"/>
            <a:ext cx="935037" cy="912812"/>
          </a:xfrm>
          <a:custGeom>
            <a:avLst/>
            <a:gdLst>
              <a:gd name="T0" fmla="*/ 158 w 524"/>
              <a:gd name="T1" fmla="*/ 0 h 423"/>
              <a:gd name="T2" fmla="*/ 365 w 524"/>
              <a:gd name="T3" fmla="*/ 0 h 423"/>
              <a:gd name="T4" fmla="*/ 366 w 524"/>
              <a:gd name="T5" fmla="*/ 0 h 423"/>
              <a:gd name="T6" fmla="*/ 366 w 524"/>
              <a:gd name="T7" fmla="*/ 0 h 423"/>
              <a:gd name="T8" fmla="*/ 523 w 524"/>
              <a:gd name="T9" fmla="*/ 157 h 423"/>
              <a:gd name="T10" fmla="*/ 524 w 524"/>
              <a:gd name="T11" fmla="*/ 423 h 423"/>
              <a:gd name="T12" fmla="*/ 388 w 524"/>
              <a:gd name="T13" fmla="*/ 321 h 423"/>
              <a:gd name="T14" fmla="*/ 158 w 524"/>
              <a:gd name="T15" fmla="*/ 316 h 423"/>
              <a:gd name="T16" fmla="*/ 0 w 524"/>
              <a:gd name="T17" fmla="*/ 158 h 423"/>
              <a:gd name="T18" fmla="*/ 158 w 524"/>
              <a:gd name="T19" fmla="*/ 0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4" h="423">
                <a:moveTo>
                  <a:pt x="158" y="0"/>
                </a:moveTo>
                <a:cubicBezTo>
                  <a:pt x="365" y="0"/>
                  <a:pt x="365" y="0"/>
                  <a:pt x="365" y="0"/>
                </a:cubicBezTo>
                <a:cubicBezTo>
                  <a:pt x="365" y="0"/>
                  <a:pt x="365" y="0"/>
                  <a:pt x="366" y="0"/>
                </a:cubicBezTo>
                <a:cubicBezTo>
                  <a:pt x="366" y="0"/>
                  <a:pt x="366" y="0"/>
                  <a:pt x="366" y="0"/>
                </a:cubicBezTo>
                <a:cubicBezTo>
                  <a:pt x="453" y="0"/>
                  <a:pt x="523" y="71"/>
                  <a:pt x="523" y="157"/>
                </a:cubicBezTo>
                <a:cubicBezTo>
                  <a:pt x="523" y="244"/>
                  <a:pt x="524" y="423"/>
                  <a:pt x="524" y="423"/>
                </a:cubicBezTo>
                <a:cubicBezTo>
                  <a:pt x="524" y="423"/>
                  <a:pt x="484" y="335"/>
                  <a:pt x="388" y="321"/>
                </a:cubicBezTo>
                <a:cubicBezTo>
                  <a:pt x="376" y="319"/>
                  <a:pt x="158" y="316"/>
                  <a:pt x="158" y="316"/>
                </a:cubicBezTo>
                <a:cubicBezTo>
                  <a:pt x="70" y="316"/>
                  <a:pt x="0" y="246"/>
                  <a:pt x="0" y="158"/>
                </a:cubicBezTo>
                <a:cubicBezTo>
                  <a:pt x="0" y="71"/>
                  <a:pt x="70" y="0"/>
                  <a:pt x="158" y="0"/>
                </a:cubicBezTo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5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1547" kern="0" dirty="0">
              <a:solidFill>
                <a:prstClr val="white"/>
              </a:solidFill>
              <a:latin typeface="Roboto Bold" charset="0"/>
            </a:endParaRPr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6" y="3513138"/>
            <a:ext cx="1628775" cy="1585912"/>
          </a:xfrm>
          <a:custGeom>
            <a:avLst/>
            <a:gdLst>
              <a:gd name="T0" fmla="*/ 275 w 913"/>
              <a:gd name="T1" fmla="*/ 0 h 735"/>
              <a:gd name="T2" fmla="*/ 636 w 913"/>
              <a:gd name="T3" fmla="*/ 0 h 735"/>
              <a:gd name="T4" fmla="*/ 637 w 913"/>
              <a:gd name="T5" fmla="*/ 0 h 735"/>
              <a:gd name="T6" fmla="*/ 638 w 913"/>
              <a:gd name="T7" fmla="*/ 0 h 735"/>
              <a:gd name="T8" fmla="*/ 911 w 913"/>
              <a:gd name="T9" fmla="*/ 273 h 735"/>
              <a:gd name="T10" fmla="*/ 913 w 913"/>
              <a:gd name="T11" fmla="*/ 735 h 735"/>
              <a:gd name="T12" fmla="*/ 677 w 913"/>
              <a:gd name="T13" fmla="*/ 557 h 735"/>
              <a:gd name="T14" fmla="*/ 275 w 913"/>
              <a:gd name="T15" fmla="*/ 550 h 735"/>
              <a:gd name="T16" fmla="*/ 0 w 913"/>
              <a:gd name="T17" fmla="*/ 275 h 735"/>
              <a:gd name="T18" fmla="*/ 275 w 913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3" h="735">
                <a:moveTo>
                  <a:pt x="275" y="0"/>
                </a:move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7" y="0"/>
                  <a:pt x="637" y="0"/>
                </a:cubicBezTo>
                <a:cubicBezTo>
                  <a:pt x="637" y="0"/>
                  <a:pt x="638" y="0"/>
                  <a:pt x="638" y="0"/>
                </a:cubicBezTo>
                <a:cubicBezTo>
                  <a:pt x="789" y="0"/>
                  <a:pt x="911" y="122"/>
                  <a:pt x="911" y="273"/>
                </a:cubicBezTo>
                <a:cubicBezTo>
                  <a:pt x="911" y="424"/>
                  <a:pt x="913" y="735"/>
                  <a:pt x="913" y="735"/>
                </a:cubicBezTo>
                <a:cubicBezTo>
                  <a:pt x="913" y="735"/>
                  <a:pt x="844" y="582"/>
                  <a:pt x="677" y="557"/>
                </a:cubicBezTo>
                <a:cubicBezTo>
                  <a:pt x="656" y="554"/>
                  <a:pt x="275" y="550"/>
                  <a:pt x="275" y="550"/>
                </a:cubicBezTo>
                <a:cubicBezTo>
                  <a:pt x="123" y="550"/>
                  <a:pt x="0" y="427"/>
                  <a:pt x="0" y="275"/>
                </a:cubicBezTo>
                <a:cubicBezTo>
                  <a:pt x="0" y="123"/>
                  <a:pt x="123" y="0"/>
                  <a:pt x="275" y="0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5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3093" kern="0" dirty="0">
              <a:solidFill>
                <a:prstClr val="white"/>
              </a:solidFill>
              <a:latin typeface="Roboto Bold" charset="0"/>
            </a:endParaRPr>
          </a:p>
        </p:txBody>
      </p:sp>
      <p:sp>
        <p:nvSpPr>
          <p:cNvPr id="9" name="Freeform 9"/>
          <p:cNvSpPr>
            <a:spLocks/>
          </p:cNvSpPr>
          <p:nvPr userDrawn="1"/>
        </p:nvSpPr>
        <p:spPr bwMode="auto">
          <a:xfrm>
            <a:off x="6" y="4857750"/>
            <a:ext cx="1628775" cy="1587500"/>
          </a:xfrm>
          <a:custGeom>
            <a:avLst/>
            <a:gdLst>
              <a:gd name="T0" fmla="*/ 275 w 913"/>
              <a:gd name="T1" fmla="*/ 0 h 735"/>
              <a:gd name="T2" fmla="*/ 636 w 913"/>
              <a:gd name="T3" fmla="*/ 0 h 735"/>
              <a:gd name="T4" fmla="*/ 637 w 913"/>
              <a:gd name="T5" fmla="*/ 0 h 735"/>
              <a:gd name="T6" fmla="*/ 638 w 913"/>
              <a:gd name="T7" fmla="*/ 0 h 735"/>
              <a:gd name="T8" fmla="*/ 911 w 913"/>
              <a:gd name="T9" fmla="*/ 273 h 735"/>
              <a:gd name="T10" fmla="*/ 913 w 913"/>
              <a:gd name="T11" fmla="*/ 735 h 735"/>
              <a:gd name="T12" fmla="*/ 677 w 913"/>
              <a:gd name="T13" fmla="*/ 557 h 735"/>
              <a:gd name="T14" fmla="*/ 275 w 913"/>
              <a:gd name="T15" fmla="*/ 550 h 735"/>
              <a:gd name="T16" fmla="*/ 0 w 913"/>
              <a:gd name="T17" fmla="*/ 275 h 735"/>
              <a:gd name="T18" fmla="*/ 275 w 913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3" h="735">
                <a:moveTo>
                  <a:pt x="275" y="0"/>
                </a:move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7" y="0"/>
                  <a:pt x="637" y="0"/>
                </a:cubicBezTo>
                <a:cubicBezTo>
                  <a:pt x="637" y="0"/>
                  <a:pt x="638" y="0"/>
                  <a:pt x="638" y="0"/>
                </a:cubicBezTo>
                <a:cubicBezTo>
                  <a:pt x="789" y="0"/>
                  <a:pt x="911" y="122"/>
                  <a:pt x="911" y="273"/>
                </a:cubicBezTo>
                <a:cubicBezTo>
                  <a:pt x="911" y="424"/>
                  <a:pt x="913" y="735"/>
                  <a:pt x="913" y="735"/>
                </a:cubicBezTo>
                <a:cubicBezTo>
                  <a:pt x="913" y="735"/>
                  <a:pt x="844" y="582"/>
                  <a:pt x="677" y="557"/>
                </a:cubicBezTo>
                <a:cubicBezTo>
                  <a:pt x="656" y="554"/>
                  <a:pt x="275" y="550"/>
                  <a:pt x="275" y="550"/>
                </a:cubicBezTo>
                <a:cubicBezTo>
                  <a:pt x="123" y="550"/>
                  <a:pt x="0" y="427"/>
                  <a:pt x="0" y="275"/>
                </a:cubicBezTo>
                <a:cubicBezTo>
                  <a:pt x="0" y="123"/>
                  <a:pt x="123" y="0"/>
                  <a:pt x="275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5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3656" kern="0" dirty="0">
              <a:solidFill>
                <a:prstClr val="white"/>
              </a:solidFill>
              <a:latin typeface="Roboto Bold" charset="0"/>
            </a:endParaRPr>
          </a:p>
        </p:txBody>
      </p:sp>
      <p:sp>
        <p:nvSpPr>
          <p:cNvPr id="10" name="Freeform 10"/>
          <p:cNvSpPr>
            <a:spLocks/>
          </p:cNvSpPr>
          <p:nvPr userDrawn="1"/>
        </p:nvSpPr>
        <p:spPr bwMode="auto">
          <a:xfrm>
            <a:off x="1660530" y="4860933"/>
            <a:ext cx="2052639" cy="1997075"/>
          </a:xfrm>
          <a:custGeom>
            <a:avLst/>
            <a:gdLst>
              <a:gd name="T0" fmla="*/ 1020384 w 1151"/>
              <a:gd name="T1" fmla="*/ 0 h 926"/>
              <a:gd name="T2" fmla="*/ 442928 w 1151"/>
              <a:gd name="T3" fmla="*/ 0 h 926"/>
              <a:gd name="T4" fmla="*/ 441659 w 1151"/>
              <a:gd name="T5" fmla="*/ 0 h 926"/>
              <a:gd name="T6" fmla="*/ 440390 w 1151"/>
              <a:gd name="T7" fmla="*/ 0 h 926"/>
              <a:gd name="T8" fmla="*/ 3807 w 1151"/>
              <a:gd name="T9" fmla="*/ 529890 h 926"/>
              <a:gd name="T10" fmla="*/ 0 w 1151"/>
              <a:gd name="T11" fmla="*/ 1422256 h 926"/>
              <a:gd name="T12" fmla="*/ 378202 w 1151"/>
              <a:gd name="T13" fmla="*/ 1079747 h 926"/>
              <a:gd name="T14" fmla="*/ 1020384 w 1151"/>
              <a:gd name="T15" fmla="*/ 1064388 h 926"/>
              <a:gd name="T16" fmla="*/ 1460774 w 1151"/>
              <a:gd name="T17" fmla="*/ 532962 h 926"/>
              <a:gd name="T18" fmla="*/ 1020384 w 1151"/>
              <a:gd name="T19" fmla="*/ 0 h 92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1"/>
              <a:gd name="T31" fmla="*/ 0 h 926"/>
              <a:gd name="T32" fmla="*/ 1151 w 1151"/>
              <a:gd name="T33" fmla="*/ 926 h 92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1" h="926">
                <a:moveTo>
                  <a:pt x="804" y="0"/>
                </a:moveTo>
                <a:cubicBezTo>
                  <a:pt x="349" y="0"/>
                  <a:pt x="349" y="0"/>
                  <a:pt x="349" y="0"/>
                </a:cubicBezTo>
                <a:cubicBezTo>
                  <a:pt x="349" y="0"/>
                  <a:pt x="348" y="0"/>
                  <a:pt x="348" y="0"/>
                </a:cubicBezTo>
                <a:cubicBezTo>
                  <a:pt x="348" y="0"/>
                  <a:pt x="347" y="0"/>
                  <a:pt x="347" y="0"/>
                </a:cubicBezTo>
                <a:cubicBezTo>
                  <a:pt x="157" y="0"/>
                  <a:pt x="3" y="154"/>
                  <a:pt x="3" y="345"/>
                </a:cubicBezTo>
                <a:cubicBezTo>
                  <a:pt x="3" y="535"/>
                  <a:pt x="0" y="926"/>
                  <a:pt x="0" y="926"/>
                </a:cubicBezTo>
                <a:cubicBezTo>
                  <a:pt x="0" y="926"/>
                  <a:pt x="88" y="734"/>
                  <a:pt x="298" y="703"/>
                </a:cubicBezTo>
                <a:cubicBezTo>
                  <a:pt x="325" y="699"/>
                  <a:pt x="804" y="693"/>
                  <a:pt x="804" y="693"/>
                </a:cubicBezTo>
                <a:cubicBezTo>
                  <a:pt x="996" y="693"/>
                  <a:pt x="1151" y="538"/>
                  <a:pt x="1151" y="347"/>
                </a:cubicBezTo>
                <a:cubicBezTo>
                  <a:pt x="1151" y="155"/>
                  <a:pt x="996" y="0"/>
                  <a:pt x="804" y="0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5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4219" kern="0" dirty="0">
              <a:solidFill>
                <a:prstClr val="white"/>
              </a:solidFill>
              <a:latin typeface="Roboto Bold" charset="0"/>
            </a:endParaRPr>
          </a:p>
        </p:txBody>
      </p:sp>
      <p:sp>
        <p:nvSpPr>
          <p:cNvPr id="11" name="Freeform 6"/>
          <p:cNvSpPr>
            <a:spLocks/>
          </p:cNvSpPr>
          <p:nvPr userDrawn="1"/>
        </p:nvSpPr>
        <p:spPr bwMode="auto">
          <a:xfrm>
            <a:off x="1660530" y="2371725"/>
            <a:ext cx="1363663" cy="1328738"/>
          </a:xfrm>
          <a:custGeom>
            <a:avLst/>
            <a:gdLst>
              <a:gd name="T0" fmla="*/ 534 w 764"/>
              <a:gd name="T1" fmla="*/ 0 h 615"/>
              <a:gd name="T2" fmla="*/ 232 w 764"/>
              <a:gd name="T3" fmla="*/ 0 h 615"/>
              <a:gd name="T4" fmla="*/ 231 w 764"/>
              <a:gd name="T5" fmla="*/ 0 h 615"/>
              <a:gd name="T6" fmla="*/ 230 w 764"/>
              <a:gd name="T7" fmla="*/ 0 h 615"/>
              <a:gd name="T8" fmla="*/ 2 w 764"/>
              <a:gd name="T9" fmla="*/ 229 h 615"/>
              <a:gd name="T10" fmla="*/ 0 w 764"/>
              <a:gd name="T11" fmla="*/ 615 h 615"/>
              <a:gd name="T12" fmla="*/ 198 w 764"/>
              <a:gd name="T13" fmla="*/ 466 h 615"/>
              <a:gd name="T14" fmla="*/ 534 w 764"/>
              <a:gd name="T15" fmla="*/ 460 h 615"/>
              <a:gd name="T16" fmla="*/ 764 w 764"/>
              <a:gd name="T17" fmla="*/ 230 h 615"/>
              <a:gd name="T18" fmla="*/ 534 w 764"/>
              <a:gd name="T19" fmla="*/ 0 h 6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64" h="615">
                <a:moveTo>
                  <a:pt x="534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32" y="0"/>
                  <a:pt x="231" y="0"/>
                  <a:pt x="231" y="0"/>
                </a:cubicBezTo>
                <a:cubicBezTo>
                  <a:pt x="231" y="0"/>
                  <a:pt x="231" y="0"/>
                  <a:pt x="230" y="0"/>
                </a:cubicBezTo>
                <a:cubicBezTo>
                  <a:pt x="104" y="0"/>
                  <a:pt x="2" y="102"/>
                  <a:pt x="2" y="229"/>
                </a:cubicBezTo>
                <a:cubicBezTo>
                  <a:pt x="2" y="355"/>
                  <a:pt x="0" y="615"/>
                  <a:pt x="0" y="615"/>
                </a:cubicBezTo>
                <a:cubicBezTo>
                  <a:pt x="0" y="615"/>
                  <a:pt x="58" y="487"/>
                  <a:pt x="198" y="466"/>
                </a:cubicBezTo>
                <a:cubicBezTo>
                  <a:pt x="216" y="464"/>
                  <a:pt x="534" y="460"/>
                  <a:pt x="534" y="460"/>
                </a:cubicBezTo>
                <a:cubicBezTo>
                  <a:pt x="661" y="460"/>
                  <a:pt x="764" y="357"/>
                  <a:pt x="764" y="230"/>
                </a:cubicBezTo>
                <a:cubicBezTo>
                  <a:pt x="764" y="103"/>
                  <a:pt x="661" y="0"/>
                  <a:pt x="534" y="0"/>
                </a:cubicBezTo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5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2109" kern="0" dirty="0">
              <a:solidFill>
                <a:prstClr val="white"/>
              </a:solidFill>
              <a:latin typeface="Roboto Bold" charset="0"/>
            </a:endParaRPr>
          </a:p>
        </p:txBody>
      </p:sp>
      <p:sp>
        <p:nvSpPr>
          <p:cNvPr id="12" name="Freeform 5"/>
          <p:cNvSpPr>
            <a:spLocks/>
          </p:cNvSpPr>
          <p:nvPr userDrawn="1"/>
        </p:nvSpPr>
        <p:spPr bwMode="auto">
          <a:xfrm>
            <a:off x="1660530" y="3513138"/>
            <a:ext cx="1631951" cy="1585912"/>
          </a:xfrm>
          <a:custGeom>
            <a:avLst/>
            <a:gdLst>
              <a:gd name="T0" fmla="*/ 639 w 914"/>
              <a:gd name="T1" fmla="*/ 0 h 735"/>
              <a:gd name="T2" fmla="*/ 277 w 914"/>
              <a:gd name="T3" fmla="*/ 0 h 735"/>
              <a:gd name="T4" fmla="*/ 276 w 914"/>
              <a:gd name="T5" fmla="*/ 0 h 735"/>
              <a:gd name="T6" fmla="*/ 275 w 914"/>
              <a:gd name="T7" fmla="*/ 0 h 735"/>
              <a:gd name="T8" fmla="*/ 2 w 914"/>
              <a:gd name="T9" fmla="*/ 273 h 735"/>
              <a:gd name="T10" fmla="*/ 0 w 914"/>
              <a:gd name="T11" fmla="*/ 735 h 735"/>
              <a:gd name="T12" fmla="*/ 237 w 914"/>
              <a:gd name="T13" fmla="*/ 557 h 735"/>
              <a:gd name="T14" fmla="*/ 639 w 914"/>
              <a:gd name="T15" fmla="*/ 550 h 735"/>
              <a:gd name="T16" fmla="*/ 914 w 914"/>
              <a:gd name="T17" fmla="*/ 275 h 735"/>
              <a:gd name="T18" fmla="*/ 639 w 914"/>
              <a:gd name="T19" fmla="*/ 0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4" h="735">
                <a:moveTo>
                  <a:pt x="639" y="0"/>
                </a:moveTo>
                <a:cubicBezTo>
                  <a:pt x="277" y="0"/>
                  <a:pt x="277" y="0"/>
                  <a:pt x="277" y="0"/>
                </a:cubicBezTo>
                <a:cubicBezTo>
                  <a:pt x="277" y="0"/>
                  <a:pt x="277" y="0"/>
                  <a:pt x="276" y="0"/>
                </a:cubicBezTo>
                <a:cubicBezTo>
                  <a:pt x="276" y="0"/>
                  <a:pt x="276" y="0"/>
                  <a:pt x="275" y="0"/>
                </a:cubicBezTo>
                <a:cubicBezTo>
                  <a:pt x="125" y="0"/>
                  <a:pt x="2" y="122"/>
                  <a:pt x="2" y="273"/>
                </a:cubicBezTo>
                <a:cubicBezTo>
                  <a:pt x="2" y="424"/>
                  <a:pt x="0" y="735"/>
                  <a:pt x="0" y="735"/>
                </a:cubicBezTo>
                <a:cubicBezTo>
                  <a:pt x="0" y="735"/>
                  <a:pt x="70" y="582"/>
                  <a:pt x="237" y="557"/>
                </a:cubicBezTo>
                <a:cubicBezTo>
                  <a:pt x="258" y="554"/>
                  <a:pt x="639" y="550"/>
                  <a:pt x="639" y="550"/>
                </a:cubicBezTo>
                <a:cubicBezTo>
                  <a:pt x="790" y="550"/>
                  <a:pt x="914" y="427"/>
                  <a:pt x="914" y="275"/>
                </a:cubicBezTo>
                <a:cubicBezTo>
                  <a:pt x="914" y="123"/>
                  <a:pt x="790" y="0"/>
                  <a:pt x="639" y="0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lIns="96417" tIns="48208" rIns="96417" bIns="48208" anchor="ctr"/>
          <a:lstStyle/>
          <a:p>
            <a:pPr algn="ctr" defTabSz="12855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AU" sz="3093" kern="0" dirty="0">
              <a:solidFill>
                <a:prstClr val="white"/>
              </a:solidFill>
              <a:latin typeface="Roboto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65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749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172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575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07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9448800" y="64928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37BC5-01F3-4DA6-AE9F-6749599A3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91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8" r:id="rId14"/>
    <p:sldLayoutId id="2147483671" r:id="rId15"/>
  </p:sldLayoutIdLst>
  <p:hf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004529"/>
          </a:solidFill>
          <a:latin typeface="Arial" panose="020B0604020202020204" pitchFamily="34" charset="0"/>
          <a:ea typeface="微軟正黑體" panose="020B0604030504040204" pitchFamily="34" charset="-120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" panose="020B0604020202020204" pitchFamily="34" charset="0"/>
          <a:ea typeface="微軟正黑體" panose="020B0604030504040204" pitchFamily="34" charset="-120"/>
          <a:cs typeface="+mn-cs"/>
        </a:defRPr>
      </a:lvl1pPr>
      <a:lvl2pPr marL="685750" indent="-228584" algn="l" defTabSz="914332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Arial" panose="020B0604020202020204" pitchFamily="34" charset="0"/>
          <a:ea typeface="微軟正黑體" panose="020B0604030504040204" pitchFamily="34" charset="-120"/>
          <a:cs typeface="+mn-cs"/>
        </a:defRPr>
      </a:lvl2pPr>
      <a:lvl3pPr marL="1142914" indent="-228584" algn="l" defTabSz="914332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微軟正黑體" panose="020B0604030504040204" pitchFamily="34" charset="-120"/>
          <a:cs typeface="+mn-cs"/>
        </a:defRPr>
      </a:lvl3pPr>
      <a:lvl4pPr marL="1600080" indent="-228584" algn="l" defTabSz="914332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微軟正黑體" panose="020B0604030504040204" pitchFamily="34" charset="-120"/>
          <a:cs typeface="+mn-cs"/>
        </a:defRPr>
      </a:lvl4pPr>
      <a:lvl5pPr marL="2057247" indent="-228584" algn="l" defTabSz="914332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微軟正黑體" panose="020B0604030504040204" pitchFamily="34" charset="-120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6B73B35-39A2-41C4-94CD-211CACE498D5}"/>
              </a:ext>
            </a:extLst>
          </p:cNvPr>
          <p:cNvSpPr txBox="1"/>
          <p:nvPr/>
        </p:nvSpPr>
        <p:spPr>
          <a:xfrm>
            <a:off x="4237181" y="290946"/>
            <a:ext cx="6319982" cy="6061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arenR"/>
            </a:pPr>
            <a:r>
              <a:rPr lang="zh-TW" altLang="en-US" sz="4400" b="1" dirty="0">
                <a:solidFill>
                  <a:srgbClr val="E7E6E6"/>
                </a:solidFill>
              </a:rPr>
              <a:t>本期填報表冊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/>
            </a:pPr>
            <a:r>
              <a:rPr lang="zh-TW" altLang="en-US" sz="4400" b="1" dirty="0">
                <a:solidFill>
                  <a:srgbClr val="444444"/>
                </a:solidFill>
              </a:rPr>
              <a:t>表冊異動</a:t>
            </a:r>
            <a:endParaRPr lang="en-US" altLang="zh-TW" sz="4400" b="1" dirty="0">
              <a:solidFill>
                <a:srgbClr val="444444"/>
              </a:solidFill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arenR"/>
            </a:pPr>
            <a:r>
              <a:rPr lang="zh-TW" altLang="en-US" sz="4400" b="1" dirty="0">
                <a:solidFill>
                  <a:srgbClr val="E7E6E6"/>
                </a:solidFill>
              </a:rPr>
              <a:t>下期表冊異動預告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/>
            </a:pPr>
            <a:r>
              <a:rPr lang="zh-TW" altLang="en-US" sz="4400" b="1" dirty="0">
                <a:solidFill>
                  <a:srgbClr val="E7E6E6"/>
                </a:solidFill>
              </a:rPr>
              <a:t>作業期程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/>
            </a:pPr>
            <a:r>
              <a:rPr lang="zh-TW" altLang="en-US" sz="4400" b="1" dirty="0">
                <a:solidFill>
                  <a:srgbClr val="E7E6E6"/>
                </a:solidFill>
              </a:rPr>
              <a:t>重要事項宣導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/>
            </a:pPr>
            <a:r>
              <a:rPr lang="zh-TW" altLang="en-US" sz="4400" b="1" dirty="0">
                <a:solidFill>
                  <a:srgbClr val="E7E6E6"/>
                </a:solidFill>
              </a:rPr>
              <a:t>會後支援資訊</a:t>
            </a:r>
          </a:p>
        </p:txBody>
      </p:sp>
    </p:spTree>
    <p:extLst>
      <p:ext uri="{BB962C8B-B14F-4D97-AF65-F5344CB8AC3E}">
        <p14:creationId xmlns:p14="http://schemas.microsoft.com/office/powerpoint/2010/main" val="3618140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A63BF1-721D-40E2-AE55-C7F9DC838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表</a:t>
            </a:r>
            <a:r>
              <a:rPr lang="en-US" altLang="zh-TW" dirty="0"/>
              <a:t>5-2-1</a:t>
            </a:r>
            <a:r>
              <a:rPr lang="zh-TW" altLang="en-US" dirty="0"/>
              <a:t>圖書館人力資源表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A9F958DB-A29B-4A6C-BC75-8FB652F73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C4C784E-1BFC-40CF-9555-7772F7F0278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62566" y="2984098"/>
            <a:ext cx="11846559" cy="387391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dirty="0"/>
              <a:t>📝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【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調整定義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】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：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技術職務人員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sz="2400" kern="100" dirty="0">
                <a:latin typeface="微軟正黑體" panose="020B0604030504040204" pitchFamily="34" charset="-120"/>
              </a:rPr>
              <a:t>技術職員：凡具圖書館電腦、資訊、視聽</a:t>
            </a:r>
            <a:r>
              <a:rPr lang="zh-TW" altLang="en-US" sz="2400" b="1" strike="sngStrike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、裝裱、工程、空調及機具</a:t>
            </a:r>
            <a:r>
              <a:rPr lang="zh-TW" altLang="en-US" sz="2400" kern="100" dirty="0">
                <a:latin typeface="微軟正黑體" panose="020B0604030504040204" pitchFamily="34" charset="-120"/>
              </a:rPr>
              <a:t>及操作維修等專長，</a:t>
            </a:r>
            <a:r>
              <a:rPr lang="zh-TW" altLang="en-US" sz="2400" b="1" strike="sngStrike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依技術人員任用條例任用</a:t>
            </a:r>
            <a:r>
              <a:rPr lang="zh-TW" altLang="en-US" sz="2400" kern="100" dirty="0">
                <a:latin typeface="微軟正黑體" panose="020B0604030504040204" pitchFamily="34" charset="-120"/>
              </a:rPr>
              <a:t>並擔任圖書館技術工作者屬之。。</a:t>
            </a:r>
            <a:endParaRPr lang="en-US" altLang="zh-TW" sz="2400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sz="2400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sz="2400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zh-TW" altLang="en-US" sz="2400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None/>
              <a:defRPr/>
            </a:pPr>
            <a:r>
              <a:rPr lang="en-US" altLang="zh-TW" sz="1600" kern="100" dirty="0">
                <a:latin typeface="微軟正黑體" panose="020B0604030504040204" pitchFamily="34" charset="-120"/>
              </a:rPr>
              <a:t>【114</a:t>
            </a:r>
            <a:r>
              <a:rPr lang="zh-TW" altLang="en-US" sz="1600" kern="100" dirty="0">
                <a:latin typeface="微軟正黑體" panose="020B0604030504040204" pitchFamily="34" charset="-120"/>
              </a:rPr>
              <a:t>年</a:t>
            </a:r>
            <a:r>
              <a:rPr lang="en-US" altLang="zh-TW" sz="1600" kern="100" dirty="0">
                <a:latin typeface="微軟正黑體" panose="020B0604030504040204" pitchFamily="34" charset="-120"/>
              </a:rPr>
              <a:t>10</a:t>
            </a:r>
            <a:r>
              <a:rPr lang="zh-TW" altLang="en-US" sz="1600" kern="100" dirty="0">
                <a:latin typeface="微軟正黑體" panose="020B0604030504040204" pitchFamily="34" charset="-120"/>
              </a:rPr>
              <a:t>月因應「台灣評鑑協會」調整定義</a:t>
            </a:r>
            <a:r>
              <a:rPr lang="en-US" altLang="zh-TW" sz="1600" kern="100" dirty="0">
                <a:latin typeface="微軟正黑體" panose="020B0604030504040204" pitchFamily="34" charset="-120"/>
              </a:rPr>
              <a:t>】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AA31177B-9D40-48AC-AD7F-A5A5628FA3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08</a:t>
            </a:r>
            <a:endParaRPr lang="zh-TW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D213F511-E423-44F1-8778-828B2D6B9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659431"/>
              </p:ext>
            </p:extLst>
          </p:nvPr>
        </p:nvGraphicFramePr>
        <p:xfrm>
          <a:off x="162565" y="948739"/>
          <a:ext cx="11846557" cy="1889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4426">
                  <a:extLst>
                    <a:ext uri="{9D8B030D-6E8A-4147-A177-3AD203B41FA5}">
                      <a16:colId xmlns:a16="http://schemas.microsoft.com/office/drawing/2014/main" val="3105527453"/>
                    </a:ext>
                  </a:extLst>
                </a:gridCol>
                <a:gridCol w="1974426">
                  <a:extLst>
                    <a:ext uri="{9D8B030D-6E8A-4147-A177-3AD203B41FA5}">
                      <a16:colId xmlns:a16="http://schemas.microsoft.com/office/drawing/2014/main" val="2659608174"/>
                    </a:ext>
                  </a:extLst>
                </a:gridCol>
                <a:gridCol w="2352445">
                  <a:extLst>
                    <a:ext uri="{9D8B030D-6E8A-4147-A177-3AD203B41FA5}">
                      <a16:colId xmlns:a16="http://schemas.microsoft.com/office/drawing/2014/main" val="2736788220"/>
                    </a:ext>
                  </a:extLst>
                </a:gridCol>
                <a:gridCol w="1848420">
                  <a:extLst>
                    <a:ext uri="{9D8B030D-6E8A-4147-A177-3AD203B41FA5}">
                      <a16:colId xmlns:a16="http://schemas.microsoft.com/office/drawing/2014/main" val="934709471"/>
                    </a:ext>
                  </a:extLst>
                </a:gridCol>
                <a:gridCol w="1848420">
                  <a:extLst>
                    <a:ext uri="{9D8B030D-6E8A-4147-A177-3AD203B41FA5}">
                      <a16:colId xmlns:a16="http://schemas.microsoft.com/office/drawing/2014/main" val="638875188"/>
                    </a:ext>
                  </a:extLst>
                </a:gridCol>
                <a:gridCol w="1848420">
                  <a:extLst>
                    <a:ext uri="{9D8B030D-6E8A-4147-A177-3AD203B41FA5}">
                      <a16:colId xmlns:a16="http://schemas.microsoft.com/office/drawing/2014/main" val="3811002739"/>
                    </a:ext>
                  </a:extLst>
                </a:gridCol>
              </a:tblGrid>
              <a:tr h="542365">
                <a:tc gridSpan="6">
                  <a:txBody>
                    <a:bodyPr/>
                    <a:lstStyle/>
                    <a:p>
                      <a:pPr algn="ctr"/>
                      <a:r>
                        <a:rPr lang="zh-TW" sz="16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人力分配</a:t>
                      </a:r>
                      <a:r>
                        <a:rPr lang="en-US" sz="16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zh-TW" sz="16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人數</a:t>
                      </a:r>
                      <a:r>
                        <a:rPr lang="en-US" sz="16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)</a:t>
                      </a:r>
                      <a:endParaRPr lang="zh-TW" sz="16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675021"/>
                  </a:ext>
                </a:extLst>
              </a:tr>
              <a:tr h="1346688"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專業館員</a:t>
                      </a:r>
                      <a:endParaRPr lang="zh-TW" sz="16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教師兼行政工作</a:t>
                      </a:r>
                      <a:endParaRPr lang="zh-TW" sz="16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</a:rPr>
                        <a:t>技術職務人員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技工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工友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其他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528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273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2AAFF7-7AAA-452B-963F-545859948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表</a:t>
            </a:r>
            <a:r>
              <a:rPr lang="en-US" altLang="zh-TW" dirty="0"/>
              <a:t>10-2 </a:t>
            </a:r>
            <a:r>
              <a:rPr lang="zh-TW" altLang="en-US" dirty="0"/>
              <a:t>學校董事會暨財團法人現況明細表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6210382-766E-49C2-BE0C-D0AF273F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B0EE6EEB-16B1-469E-83D2-B86C00FA64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09</a:t>
            </a:r>
            <a:endParaRPr lang="zh-TW" altLang="en-US" dirty="0"/>
          </a:p>
        </p:txBody>
      </p:sp>
      <p:sp>
        <p:nvSpPr>
          <p:cNvPr id="8" name="內容版面配置區 3">
            <a:extLst>
              <a:ext uri="{FF2B5EF4-FFF2-40B4-BE49-F238E27FC236}">
                <a16:creationId xmlns:a16="http://schemas.microsoft.com/office/drawing/2014/main" id="{52B9A14D-260A-4BB8-AE87-3C3311103454}"/>
              </a:ext>
            </a:extLst>
          </p:cNvPr>
          <p:cNvSpPr txBox="1">
            <a:spLocks noGrp="1"/>
          </p:cNvSpPr>
          <p:nvPr>
            <p:ph sz="quarter" idx="14"/>
          </p:nvPr>
        </p:nvSpPr>
        <p:spPr>
          <a:xfrm>
            <a:off x="161925" y="2645302"/>
            <a:ext cx="11847513" cy="421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84" indent="-228584" algn="l" defTabSz="914332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u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1pPr>
            <a:lvl2pPr marL="68575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2pPr>
            <a:lvl3pPr marL="1142914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3pPr>
            <a:lvl4pPr marL="160008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4pPr>
            <a:lvl5pPr marL="2057247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dirty="0"/>
              <a:t>📝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【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調整定義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】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：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學年度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/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學期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本表改為按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「學期」</a:t>
            </a:r>
            <a:r>
              <a:rPr lang="zh-TW" altLang="en-US" kern="100" dirty="0">
                <a:latin typeface="微軟正黑體" panose="020B0604030504040204" pitchFamily="34" charset="-120"/>
              </a:rPr>
              <a:t>收集資料（原為按「學年度」收集）。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本期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私校</a:t>
            </a:r>
            <a:r>
              <a:rPr lang="zh-TW" altLang="en-US" kern="100" dirty="0">
                <a:latin typeface="微軟正黑體" panose="020B0604030504040204" pitchFamily="34" charset="-120"/>
              </a:rPr>
              <a:t>填報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114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學年度上學期</a:t>
            </a:r>
            <a:r>
              <a:rPr lang="zh-TW" altLang="en-US" kern="100" dirty="0">
                <a:latin typeface="微軟正黑體" panose="020B0604030504040204" pitchFamily="34" charset="-120"/>
              </a:rPr>
              <a:t>，以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10/15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為資料調查基準日</a:t>
            </a:r>
            <a:r>
              <a:rPr lang="zh-TW" altLang="en-US" kern="100" dirty="0">
                <a:latin typeface="微軟正黑體" panose="020B0604030504040204" pitchFamily="34" charset="-120"/>
              </a:rPr>
              <a:t>。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altLang="zh-TW" sz="1800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zh-TW" altLang="zh-TW" sz="1800" kern="100" dirty="0">
                <a:latin typeface="微軟正黑體" panose="020B0604030504040204" pitchFamily="34" charset="-120"/>
              </a:rPr>
              <a:t>【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114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年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10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月「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技職司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」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調整定義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】</a:t>
            </a:r>
            <a:endParaRPr lang="zh-TW" altLang="zh-TW" sz="1800" kern="1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07E2036B-EA19-4DAC-B210-6061B3546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268646"/>
              </p:ext>
            </p:extLst>
          </p:nvPr>
        </p:nvGraphicFramePr>
        <p:xfrm>
          <a:off x="161925" y="914400"/>
          <a:ext cx="11847195" cy="1618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3358">
                  <a:extLst>
                    <a:ext uri="{9D8B030D-6E8A-4147-A177-3AD203B41FA5}">
                      <a16:colId xmlns:a16="http://schemas.microsoft.com/office/drawing/2014/main" val="4265443672"/>
                    </a:ext>
                  </a:extLst>
                </a:gridCol>
                <a:gridCol w="740979">
                  <a:extLst>
                    <a:ext uri="{9D8B030D-6E8A-4147-A177-3AD203B41FA5}">
                      <a16:colId xmlns:a16="http://schemas.microsoft.com/office/drawing/2014/main" val="4144603701"/>
                    </a:ext>
                  </a:extLst>
                </a:gridCol>
                <a:gridCol w="1198179">
                  <a:extLst>
                    <a:ext uri="{9D8B030D-6E8A-4147-A177-3AD203B41FA5}">
                      <a16:colId xmlns:a16="http://schemas.microsoft.com/office/drawing/2014/main" val="3964898243"/>
                    </a:ext>
                  </a:extLst>
                </a:gridCol>
                <a:gridCol w="719959">
                  <a:extLst>
                    <a:ext uri="{9D8B030D-6E8A-4147-A177-3AD203B41FA5}">
                      <a16:colId xmlns:a16="http://schemas.microsoft.com/office/drawing/2014/main" val="3502902663"/>
                    </a:ext>
                  </a:extLst>
                </a:gridCol>
                <a:gridCol w="719959">
                  <a:extLst>
                    <a:ext uri="{9D8B030D-6E8A-4147-A177-3AD203B41FA5}">
                      <a16:colId xmlns:a16="http://schemas.microsoft.com/office/drawing/2014/main" val="279211805"/>
                    </a:ext>
                  </a:extLst>
                </a:gridCol>
                <a:gridCol w="719959">
                  <a:extLst>
                    <a:ext uri="{9D8B030D-6E8A-4147-A177-3AD203B41FA5}">
                      <a16:colId xmlns:a16="http://schemas.microsoft.com/office/drawing/2014/main" val="2240786484"/>
                    </a:ext>
                  </a:extLst>
                </a:gridCol>
                <a:gridCol w="1040523">
                  <a:extLst>
                    <a:ext uri="{9D8B030D-6E8A-4147-A177-3AD203B41FA5}">
                      <a16:colId xmlns:a16="http://schemas.microsoft.com/office/drawing/2014/main" val="3773695583"/>
                    </a:ext>
                  </a:extLst>
                </a:gridCol>
                <a:gridCol w="646387">
                  <a:extLst>
                    <a:ext uri="{9D8B030D-6E8A-4147-A177-3AD203B41FA5}">
                      <a16:colId xmlns:a16="http://schemas.microsoft.com/office/drawing/2014/main" val="3343327287"/>
                    </a:ext>
                  </a:extLst>
                </a:gridCol>
                <a:gridCol w="1072055">
                  <a:extLst>
                    <a:ext uri="{9D8B030D-6E8A-4147-A177-3AD203B41FA5}">
                      <a16:colId xmlns:a16="http://schemas.microsoft.com/office/drawing/2014/main" val="590570612"/>
                    </a:ext>
                  </a:extLst>
                </a:gridCol>
                <a:gridCol w="1355835">
                  <a:extLst>
                    <a:ext uri="{9D8B030D-6E8A-4147-A177-3AD203B41FA5}">
                      <a16:colId xmlns:a16="http://schemas.microsoft.com/office/drawing/2014/main" val="1515643522"/>
                    </a:ext>
                  </a:extLst>
                </a:gridCol>
                <a:gridCol w="709449">
                  <a:extLst>
                    <a:ext uri="{9D8B030D-6E8A-4147-A177-3AD203B41FA5}">
                      <a16:colId xmlns:a16="http://schemas.microsoft.com/office/drawing/2014/main" val="831198541"/>
                    </a:ext>
                  </a:extLst>
                </a:gridCol>
                <a:gridCol w="1020553">
                  <a:extLst>
                    <a:ext uri="{9D8B030D-6E8A-4147-A177-3AD203B41FA5}">
                      <a16:colId xmlns:a16="http://schemas.microsoft.com/office/drawing/2014/main" val="3279887329"/>
                    </a:ext>
                  </a:extLst>
                </a:gridCol>
              </a:tblGrid>
              <a:tr h="1618935">
                <a:tc>
                  <a:txBody>
                    <a:bodyPr/>
                    <a:lstStyle/>
                    <a:p>
                      <a:pPr algn="ctr"/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</a:rPr>
                        <a:t>學年度</a:t>
                      </a: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</a:rPr>
                        <a:t>/</a:t>
                      </a: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</a:rPr>
                        <a:t>學期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屆次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學校財團法人名稱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類別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姓名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性別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出生年月日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學歷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經歷與現職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任職起迄年月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備註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聯絡地址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829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072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2AAFF7-7AAA-452B-963F-545859948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2800" dirty="0"/>
              <a:t>表</a:t>
            </a:r>
            <a:r>
              <a:rPr lang="en-US" altLang="zh-TW" sz="2800" dirty="0"/>
              <a:t>13-9</a:t>
            </a:r>
            <a:r>
              <a:rPr lang="zh-TW" altLang="en-US" sz="2800" dirty="0"/>
              <a:t>校長、一級行政主管、學術主管及各類中心主管明細資料表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6210382-766E-49C2-BE0C-D0AF273F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B0EE6EEB-16B1-469E-83D2-B86C00FA64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8" name="內容版面配置區 3">
            <a:extLst>
              <a:ext uri="{FF2B5EF4-FFF2-40B4-BE49-F238E27FC236}">
                <a16:creationId xmlns:a16="http://schemas.microsoft.com/office/drawing/2014/main" id="{52B9A14D-260A-4BB8-AE87-3C3311103454}"/>
              </a:ext>
            </a:extLst>
          </p:cNvPr>
          <p:cNvSpPr txBox="1">
            <a:spLocks noGrp="1"/>
          </p:cNvSpPr>
          <p:nvPr>
            <p:ph sz="quarter" idx="14"/>
          </p:nvPr>
        </p:nvSpPr>
        <p:spPr>
          <a:xfrm>
            <a:off x="161925" y="3719257"/>
            <a:ext cx="11847513" cy="31387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584" indent="-228584" algn="l" defTabSz="914332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u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1pPr>
            <a:lvl2pPr marL="68575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2pPr>
            <a:lvl3pPr marL="1142914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3pPr>
            <a:lvl4pPr marL="160008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4pPr>
            <a:lvl5pPr marL="2057247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sz="2600" dirty="0"/>
              <a:t>📝</a:t>
            </a:r>
            <a:r>
              <a:rPr lang="en-US" altLang="zh-TW" sz="2600" b="1" kern="100" dirty="0">
                <a:latin typeface="微軟正黑體" panose="020B0604030504040204" pitchFamily="34" charset="-120"/>
              </a:rPr>
              <a:t>【</a:t>
            </a:r>
            <a:r>
              <a:rPr lang="zh-TW" altLang="en-US" sz="2600" b="1" kern="100" dirty="0">
                <a:latin typeface="微軟正黑體" panose="020B0604030504040204" pitchFamily="34" charset="-120"/>
              </a:rPr>
              <a:t>調整定義</a:t>
            </a:r>
            <a:r>
              <a:rPr lang="en-US" altLang="zh-TW" sz="2600" b="1" kern="100" dirty="0">
                <a:latin typeface="微軟正黑體" panose="020B0604030504040204" pitchFamily="34" charset="-120"/>
              </a:rPr>
              <a:t>】</a:t>
            </a:r>
            <a:r>
              <a:rPr lang="zh-TW" altLang="en-US" sz="2600" b="1" kern="100" dirty="0">
                <a:latin typeface="微軟正黑體" panose="020B0604030504040204" pitchFamily="34" charset="-120"/>
              </a:rPr>
              <a:t>：</a:t>
            </a:r>
            <a:r>
              <a:rPr lang="zh-TW" altLang="en-US" sz="2600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姓名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sz="2600" kern="100" dirty="0">
                <a:latin typeface="微軟正黑體" panose="020B0604030504040204" pitchFamily="34" charset="-120"/>
              </a:rPr>
              <a:t>若學校組織編制中</a:t>
            </a:r>
            <a:r>
              <a:rPr lang="zh-TW" altLang="en-US" sz="2600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未設置該行政主管職務</a:t>
            </a:r>
            <a:r>
              <a:rPr lang="zh-TW" altLang="en-US" sz="2600" kern="100" dirty="0">
                <a:latin typeface="微軟正黑體" panose="020B0604030504040204" pitchFamily="34" charset="-120"/>
              </a:rPr>
              <a:t>（如：副校長），請於</a:t>
            </a:r>
            <a:r>
              <a:rPr lang="en-US" altLang="zh-TW" sz="2600" kern="100" dirty="0">
                <a:latin typeface="微軟正黑體" panose="020B0604030504040204" pitchFamily="34" charset="-120"/>
              </a:rPr>
              <a:t>【</a:t>
            </a:r>
            <a:r>
              <a:rPr lang="zh-TW" altLang="en-US" sz="2600" kern="100" dirty="0">
                <a:latin typeface="微軟正黑體" panose="020B0604030504040204" pitchFamily="34" charset="-120"/>
              </a:rPr>
              <a:t>姓名</a:t>
            </a:r>
            <a:r>
              <a:rPr lang="en-US" altLang="zh-TW" sz="2600" kern="100" dirty="0">
                <a:latin typeface="微軟正黑體" panose="020B0604030504040204" pitchFamily="34" charset="-120"/>
              </a:rPr>
              <a:t>】</a:t>
            </a:r>
            <a:r>
              <a:rPr lang="zh-TW" altLang="en-US" sz="2600" kern="100" dirty="0">
                <a:latin typeface="微軟正黑體" panose="020B0604030504040204" pitchFamily="34" charset="-120"/>
              </a:rPr>
              <a:t>欄填寫</a:t>
            </a:r>
            <a:r>
              <a:rPr lang="zh-TW" altLang="en-US" sz="2600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「無該職缺</a:t>
            </a:r>
            <a:r>
              <a:rPr lang="zh-TW" altLang="en-US" sz="2600" kern="100" dirty="0">
                <a:latin typeface="微軟正黑體" panose="020B0604030504040204" pitchFamily="34" charset="-120"/>
              </a:rPr>
              <a:t>」。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sz="2600" kern="100" dirty="0">
                <a:latin typeface="微軟正黑體" panose="020B0604030504040204" pitchFamily="34" charset="-120"/>
              </a:rPr>
              <a:t>若該行政或學術主管已依校內程序辦理聘任作業者，惟截至資料填報基準日</a:t>
            </a:r>
            <a:r>
              <a:rPr lang="en-US" altLang="zh-TW" sz="2600" kern="100" dirty="0">
                <a:latin typeface="微軟正黑體" panose="020B0604030504040204" pitchFamily="34" charset="-120"/>
              </a:rPr>
              <a:t>(10</a:t>
            </a:r>
            <a:r>
              <a:rPr lang="zh-TW" altLang="en-US" sz="2600" kern="100" dirty="0">
                <a:latin typeface="微軟正黑體" panose="020B0604030504040204" pitchFamily="34" charset="-120"/>
              </a:rPr>
              <a:t>月</a:t>
            </a:r>
            <a:r>
              <a:rPr lang="en-US" altLang="zh-TW" sz="2600" kern="100" dirty="0">
                <a:latin typeface="微軟正黑體" panose="020B0604030504040204" pitchFamily="34" charset="-120"/>
              </a:rPr>
              <a:t>15</a:t>
            </a:r>
            <a:r>
              <a:rPr lang="zh-TW" altLang="en-US" sz="2600" kern="100" dirty="0">
                <a:latin typeface="微軟正黑體" panose="020B0604030504040204" pitchFamily="34" charset="-120"/>
              </a:rPr>
              <a:t>日</a:t>
            </a:r>
            <a:r>
              <a:rPr lang="en-US" altLang="zh-TW" sz="2600" kern="100" dirty="0">
                <a:latin typeface="微軟正黑體" panose="020B0604030504040204" pitchFamily="34" charset="-120"/>
              </a:rPr>
              <a:t>)</a:t>
            </a:r>
            <a:r>
              <a:rPr lang="zh-TW" altLang="en-US" sz="2600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尚未完成聘任者</a:t>
            </a:r>
            <a:r>
              <a:rPr lang="zh-TW" altLang="en-US" sz="2600" kern="100" dirty="0">
                <a:latin typeface="微軟正黑體" panose="020B0604030504040204" pitchFamily="34" charset="-120"/>
              </a:rPr>
              <a:t>，請於</a:t>
            </a:r>
            <a:r>
              <a:rPr lang="en-US" altLang="zh-TW" sz="2600" kern="100" dirty="0">
                <a:latin typeface="微軟正黑體" panose="020B0604030504040204" pitchFamily="34" charset="-120"/>
              </a:rPr>
              <a:t>【</a:t>
            </a:r>
            <a:r>
              <a:rPr lang="zh-TW" altLang="en-US" sz="2600" kern="100" dirty="0">
                <a:latin typeface="微軟正黑體" panose="020B0604030504040204" pitchFamily="34" charset="-120"/>
              </a:rPr>
              <a:t>姓名</a:t>
            </a:r>
            <a:r>
              <a:rPr lang="en-US" altLang="zh-TW" sz="2600" kern="100" dirty="0">
                <a:latin typeface="微軟正黑體" panose="020B0604030504040204" pitchFamily="34" charset="-120"/>
              </a:rPr>
              <a:t>】</a:t>
            </a:r>
            <a:r>
              <a:rPr lang="zh-TW" altLang="en-US" sz="2600" kern="100" dirty="0">
                <a:latin typeface="微軟正黑體" panose="020B0604030504040204" pitchFamily="34" charset="-120"/>
              </a:rPr>
              <a:t>欄填寫</a:t>
            </a:r>
            <a:r>
              <a:rPr lang="zh-TW" altLang="en-US" sz="2600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「待聘」</a:t>
            </a:r>
            <a:r>
              <a:rPr lang="zh-TW" altLang="en-US" sz="2600" kern="100" dirty="0">
                <a:latin typeface="微軟正黑體" panose="020B0604030504040204" pitchFamily="34" charset="-120"/>
              </a:rPr>
              <a:t>。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zh-TW" altLang="en-US" sz="2600" kern="100" dirty="0">
              <a:solidFill>
                <a:srgbClr val="FF0000"/>
              </a:solidFill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altLang="zh-TW" sz="1800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zh-TW" altLang="zh-TW" sz="1800" kern="100" dirty="0">
                <a:latin typeface="微軟正黑體" panose="020B0604030504040204" pitchFamily="34" charset="-120"/>
              </a:rPr>
              <a:t>【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114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年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10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月「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統計處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」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調整定義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】</a:t>
            </a:r>
            <a:endParaRPr lang="zh-TW" altLang="zh-TW" sz="1800" kern="1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32B3319-EDDC-4B31-8DCE-35F835D3F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496657"/>
              </p:ext>
            </p:extLst>
          </p:nvPr>
        </p:nvGraphicFramePr>
        <p:xfrm>
          <a:off x="111434" y="892076"/>
          <a:ext cx="11973193" cy="26822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97721">
                  <a:extLst>
                    <a:ext uri="{9D8B030D-6E8A-4147-A177-3AD203B41FA5}">
                      <a16:colId xmlns:a16="http://schemas.microsoft.com/office/drawing/2014/main" val="888083313"/>
                    </a:ext>
                  </a:extLst>
                </a:gridCol>
                <a:gridCol w="2140527">
                  <a:extLst>
                    <a:ext uri="{9D8B030D-6E8A-4147-A177-3AD203B41FA5}">
                      <a16:colId xmlns:a16="http://schemas.microsoft.com/office/drawing/2014/main" val="137816067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139530710"/>
                    </a:ext>
                  </a:extLst>
                </a:gridCol>
                <a:gridCol w="850985">
                  <a:extLst>
                    <a:ext uri="{9D8B030D-6E8A-4147-A177-3AD203B41FA5}">
                      <a16:colId xmlns:a16="http://schemas.microsoft.com/office/drawing/2014/main" val="677164689"/>
                    </a:ext>
                  </a:extLst>
                </a:gridCol>
                <a:gridCol w="675288">
                  <a:extLst>
                    <a:ext uri="{9D8B030D-6E8A-4147-A177-3AD203B41FA5}">
                      <a16:colId xmlns:a16="http://schemas.microsoft.com/office/drawing/2014/main" val="4016142908"/>
                    </a:ext>
                  </a:extLst>
                </a:gridCol>
                <a:gridCol w="675288">
                  <a:extLst>
                    <a:ext uri="{9D8B030D-6E8A-4147-A177-3AD203B41FA5}">
                      <a16:colId xmlns:a16="http://schemas.microsoft.com/office/drawing/2014/main" val="1926887510"/>
                    </a:ext>
                  </a:extLst>
                </a:gridCol>
                <a:gridCol w="826150">
                  <a:extLst>
                    <a:ext uri="{9D8B030D-6E8A-4147-A177-3AD203B41FA5}">
                      <a16:colId xmlns:a16="http://schemas.microsoft.com/office/drawing/2014/main" val="3859041407"/>
                    </a:ext>
                  </a:extLst>
                </a:gridCol>
                <a:gridCol w="828545">
                  <a:extLst>
                    <a:ext uri="{9D8B030D-6E8A-4147-A177-3AD203B41FA5}">
                      <a16:colId xmlns:a16="http://schemas.microsoft.com/office/drawing/2014/main" val="4098728706"/>
                    </a:ext>
                  </a:extLst>
                </a:gridCol>
                <a:gridCol w="828545">
                  <a:extLst>
                    <a:ext uri="{9D8B030D-6E8A-4147-A177-3AD203B41FA5}">
                      <a16:colId xmlns:a16="http://schemas.microsoft.com/office/drawing/2014/main" val="319347080"/>
                    </a:ext>
                  </a:extLst>
                </a:gridCol>
                <a:gridCol w="1029695">
                  <a:extLst>
                    <a:ext uri="{9D8B030D-6E8A-4147-A177-3AD203B41FA5}">
                      <a16:colId xmlns:a16="http://schemas.microsoft.com/office/drawing/2014/main" val="3753717816"/>
                    </a:ext>
                  </a:extLst>
                </a:gridCol>
                <a:gridCol w="1403277">
                  <a:extLst>
                    <a:ext uri="{9D8B030D-6E8A-4147-A177-3AD203B41FA5}">
                      <a16:colId xmlns:a16="http://schemas.microsoft.com/office/drawing/2014/main" val="1881658614"/>
                    </a:ext>
                  </a:extLst>
                </a:gridCol>
                <a:gridCol w="1278718">
                  <a:extLst>
                    <a:ext uri="{9D8B030D-6E8A-4147-A177-3AD203B41FA5}">
                      <a16:colId xmlns:a16="http://schemas.microsoft.com/office/drawing/2014/main" val="3363090459"/>
                    </a:ext>
                  </a:extLst>
                </a:gridCol>
                <a:gridCol w="466954">
                  <a:extLst>
                    <a:ext uri="{9D8B030D-6E8A-4147-A177-3AD203B41FA5}">
                      <a16:colId xmlns:a16="http://schemas.microsoft.com/office/drawing/2014/main" val="24299154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學年度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身分類別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單位名稱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姓名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性別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職稱</a:t>
                      </a:r>
                      <a:endParaRPr lang="zh-TW" sz="1600" b="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公務聯絡電話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分機號碼</a:t>
                      </a:r>
                      <a:endParaRPr lang="zh-TW" sz="1600" b="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公務傳真電話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公務電子郵件信箱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是否為原住民籍</a:t>
                      </a:r>
                      <a:endParaRPr lang="zh-TW" sz="1600" b="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現職是否為代理人擔任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備註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649422"/>
                  </a:ext>
                </a:extLst>
              </a:tr>
              <a:tr h="1471295">
                <a:tc>
                  <a:txBody>
                    <a:bodyPr/>
                    <a:lstStyle/>
                    <a:p>
                      <a:r>
                        <a:rPr lang="en-US" sz="1600" b="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b="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校長</a:t>
                      </a:r>
                    </a:p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副校長</a:t>
                      </a:r>
                    </a:p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一級行政單位主管</a:t>
                      </a:r>
                    </a:p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一級學術單位主管</a:t>
                      </a:r>
                    </a:p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學術</a:t>
                      </a:r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學院</a:t>
                      </a:r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主管</a:t>
                      </a:r>
                    </a:p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學術</a:t>
                      </a:r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系所</a:t>
                      </a:r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主管</a:t>
                      </a:r>
                    </a:p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學術</a:t>
                      </a:r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學位學程</a:t>
                      </a:r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主管</a:t>
                      </a:r>
                    </a:p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其他單位主管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b="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b="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b="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b="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226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25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3">
            <a:extLst>
              <a:ext uri="{FF2B5EF4-FFF2-40B4-BE49-F238E27FC236}">
                <a16:creationId xmlns:a16="http://schemas.microsoft.com/office/drawing/2014/main" id="{AF688635-F2B7-4680-945E-399100E220E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35103999"/>
              </p:ext>
            </p:extLst>
          </p:nvPr>
        </p:nvGraphicFramePr>
        <p:xfrm>
          <a:off x="161925" y="1122946"/>
          <a:ext cx="11847512" cy="536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8702">
                  <a:extLst>
                    <a:ext uri="{9D8B030D-6E8A-4147-A177-3AD203B41FA5}">
                      <a16:colId xmlns:a16="http://schemas.microsoft.com/office/drawing/2014/main" val="1211767830"/>
                    </a:ext>
                  </a:extLst>
                </a:gridCol>
                <a:gridCol w="4887920">
                  <a:extLst>
                    <a:ext uri="{9D8B030D-6E8A-4147-A177-3AD203B41FA5}">
                      <a16:colId xmlns:a16="http://schemas.microsoft.com/office/drawing/2014/main" val="3427972571"/>
                    </a:ext>
                  </a:extLst>
                </a:gridCol>
                <a:gridCol w="4180890">
                  <a:extLst>
                    <a:ext uri="{9D8B030D-6E8A-4147-A177-3AD203B41FA5}">
                      <a16:colId xmlns:a16="http://schemas.microsoft.com/office/drawing/2014/main" val="3364513182"/>
                    </a:ext>
                  </a:extLst>
                </a:gridCol>
              </a:tblGrid>
              <a:tr h="1300183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TW" altLang="en-US" sz="2400" b="1" i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異動類型​</a:t>
                      </a:r>
                      <a:endParaRPr lang="zh-TW" altLang="en-US" sz="24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005A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表冊編號</a:t>
                      </a:r>
                    </a:p>
                  </a:txBody>
                  <a:tcPr anchor="ctr">
                    <a:solidFill>
                      <a:srgbClr val="005A3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備註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rgbClr val="005A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418084"/>
                  </a:ext>
                </a:extLst>
              </a:tr>
              <a:tr h="1300183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altLang="zh-TW" sz="2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❌</a:t>
                      </a:r>
                      <a:r>
                        <a:rPr lang="zh-TW" altLang="en-US" sz="2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刪除​表冊</a:t>
                      </a:r>
                      <a:endParaRPr lang="zh-TW" altLang="en-US" sz="2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B7DB9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/>
                        <a:t>表</a:t>
                      </a:r>
                      <a:r>
                        <a:rPr lang="en-US" altLang="zh-TW" sz="2400" dirty="0"/>
                        <a:t>1-2-2</a:t>
                      </a:r>
                      <a:r>
                        <a:rPr lang="zh-TW" altLang="en-US" sz="2400" dirty="0"/>
                        <a:t>、表</a:t>
                      </a:r>
                      <a:r>
                        <a:rPr lang="en-US" altLang="zh-TW" sz="2400" dirty="0"/>
                        <a:t>1-4</a:t>
                      </a:r>
                      <a:r>
                        <a:rPr lang="zh-TW" altLang="en-US" sz="2400" dirty="0"/>
                        <a:t>、</a:t>
                      </a:r>
                      <a:r>
                        <a:rPr lang="en-US" altLang="zh-TW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表3-2-2</a:t>
                      </a:r>
                      <a:r>
                        <a:rPr lang="zh-TW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TW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表13-5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rgbClr val="B7DB9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2400" dirty="0"/>
                    </a:p>
                  </a:txBody>
                  <a:tcPr anchor="ctr">
                    <a:solidFill>
                      <a:srgbClr val="B7D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970351"/>
                  </a:ext>
                </a:extLst>
              </a:tr>
              <a:tr h="1300183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TW" altLang="en-US" sz="2400" dirty="0"/>
                        <a:t>➕</a:t>
                      </a:r>
                      <a:r>
                        <a:rPr lang="zh-TW" altLang="en-US" sz="2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新增蒐集​</a:t>
                      </a:r>
                      <a:endParaRPr lang="zh-TW" altLang="en-US" sz="2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F2F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/>
                        <a:t>表</a:t>
                      </a:r>
                      <a:r>
                        <a:rPr lang="en-US" altLang="zh-TW" sz="2400" dirty="0"/>
                        <a:t>2-7​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rgbClr val="F2FC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/>
                        <a:t>表冊新增蒐集「研究學院」資料。</a:t>
                      </a:r>
                    </a:p>
                  </a:txBody>
                  <a:tcPr anchor="ctr">
                    <a:solidFill>
                      <a:srgbClr val="F2F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156326"/>
                  </a:ext>
                </a:extLst>
              </a:tr>
              <a:tr h="1467645"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TW" altLang="en-US" sz="2400" dirty="0"/>
                        <a:t>📝</a:t>
                      </a:r>
                      <a:r>
                        <a:rPr lang="zh-TW" altLang="en-US" sz="2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欄位</a:t>
                      </a:r>
                      <a:r>
                        <a:rPr lang="en-US" altLang="zh-TW" sz="2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定義</a:t>
                      </a:r>
                      <a:r>
                        <a:rPr lang="en-US" altLang="zh-TW" sz="2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調整</a:t>
                      </a:r>
                      <a:endParaRPr lang="zh-TW" altLang="en-US" sz="24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B7DB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表</a:t>
                      </a:r>
                      <a:r>
                        <a:rPr lang="en-US" altLang="zh-TW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1-14</a:t>
                      </a:r>
                      <a:r>
                        <a:rPr lang="zh-TW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、表</a:t>
                      </a:r>
                      <a:r>
                        <a:rPr lang="en-US" altLang="zh-TW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1-20</a:t>
                      </a:r>
                      <a:r>
                        <a:rPr lang="zh-TW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、表</a:t>
                      </a:r>
                      <a:r>
                        <a:rPr lang="en-US" altLang="zh-TW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1-21</a:t>
                      </a:r>
                      <a:r>
                        <a:rPr lang="zh-TW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、表</a:t>
                      </a:r>
                      <a:r>
                        <a:rPr lang="en-US" altLang="zh-TW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4-10</a:t>
                      </a:r>
                      <a:r>
                        <a:rPr lang="zh-TW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、表</a:t>
                      </a:r>
                      <a:r>
                        <a:rPr lang="en-US" altLang="zh-TW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4-18</a:t>
                      </a:r>
                      <a:r>
                        <a:rPr lang="zh-TW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、表</a:t>
                      </a:r>
                      <a:r>
                        <a:rPr lang="en-US" altLang="zh-TW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5-2-1</a:t>
                      </a:r>
                      <a:r>
                        <a:rPr lang="zh-TW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、表</a:t>
                      </a:r>
                      <a:r>
                        <a:rPr lang="en-US" altLang="zh-TW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10-2</a:t>
                      </a:r>
                      <a:r>
                        <a:rPr lang="zh-TW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、表</a:t>
                      </a:r>
                      <a:r>
                        <a:rPr lang="en-US" altLang="zh-TW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13-9</a:t>
                      </a:r>
                      <a:endParaRPr lang="zh-TW" altLang="en-US" sz="2400" dirty="0"/>
                    </a:p>
                  </a:txBody>
                  <a:tcPr anchor="ctr">
                    <a:solidFill>
                      <a:srgbClr val="B7DB9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600"/>
                      </a:pPr>
                      <a:endParaRPr dirty="0"/>
                    </a:p>
                  </a:txBody>
                  <a:tcPr>
                    <a:solidFill>
                      <a:srgbClr val="B7D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328081"/>
                  </a:ext>
                </a:extLst>
              </a:tr>
            </a:tbl>
          </a:graphicData>
        </a:graphic>
      </p:graphicFrame>
      <p:sp>
        <p:nvSpPr>
          <p:cNvPr id="2" name="標題 1">
            <a:extLst>
              <a:ext uri="{FF2B5EF4-FFF2-40B4-BE49-F238E27FC236}">
                <a16:creationId xmlns:a16="http://schemas.microsoft.com/office/drawing/2014/main" id="{A72AAFF7-7AAA-452B-963F-545859948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本期異動摘要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6210382-766E-49C2-BE0C-D0AF273F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B0EE6EEB-16B1-469E-83D2-B86C00FA64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00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954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4CB679C7-ABB4-4823-B12D-A5FC8E632960}"/>
              </a:ext>
            </a:extLst>
          </p:cNvPr>
          <p:cNvSpPr/>
          <p:nvPr/>
        </p:nvSpPr>
        <p:spPr>
          <a:xfrm>
            <a:off x="-1" y="26570"/>
            <a:ext cx="1383454" cy="1999658"/>
          </a:xfrm>
          <a:prstGeom prst="rect">
            <a:avLst/>
          </a:prstGeom>
          <a:solidFill>
            <a:srgbClr val="ADDD8E"/>
          </a:solidFill>
          <a:ln>
            <a:solidFill>
              <a:srgbClr val="ADDD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9315C9A-0B48-4904-8F80-F08247CA7EC0}"/>
              </a:ext>
            </a:extLst>
          </p:cNvPr>
          <p:cNvSpPr/>
          <p:nvPr/>
        </p:nvSpPr>
        <p:spPr>
          <a:xfrm>
            <a:off x="1383454" y="47350"/>
            <a:ext cx="10808546" cy="1978878"/>
          </a:xfrm>
          <a:prstGeom prst="rect">
            <a:avLst/>
          </a:prstGeom>
          <a:solidFill>
            <a:srgbClr val="41AB5D"/>
          </a:solidFill>
          <a:ln>
            <a:solidFill>
              <a:srgbClr val="41AB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A72AAFF7-7AAA-452B-963F-545859948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455" y="0"/>
            <a:ext cx="10625666" cy="2026227"/>
          </a:xfrm>
        </p:spPr>
        <p:txBody>
          <a:bodyPr>
            <a:noAutofit/>
          </a:bodyPr>
          <a:lstStyle/>
          <a:p>
            <a:r>
              <a:rPr lang="zh-TW" altLang="en-US" dirty="0"/>
              <a:t>表</a:t>
            </a:r>
            <a:r>
              <a:rPr lang="en-US" altLang="zh-TW" dirty="0"/>
              <a:t>1-2-2 </a:t>
            </a:r>
            <a:r>
              <a:rPr lang="zh-TW" altLang="en-US" dirty="0"/>
              <a:t>教師相關證照資料表</a:t>
            </a:r>
            <a:br>
              <a:rPr lang="en-US" altLang="zh-TW" dirty="0"/>
            </a:br>
            <a:r>
              <a:rPr lang="zh-TW" altLang="en-US" dirty="0"/>
              <a:t>表</a:t>
            </a:r>
            <a:r>
              <a:rPr lang="en-US" altLang="zh-TW" dirty="0"/>
              <a:t>1-4    </a:t>
            </a:r>
            <a:r>
              <a:rPr lang="zh-TW" altLang="en-US" dirty="0"/>
              <a:t>教師進修資料表</a:t>
            </a:r>
            <a:br>
              <a:rPr lang="en-US" altLang="zh-TW" dirty="0"/>
            </a:br>
            <a:r>
              <a:rPr lang="zh-TW" altLang="en-US" dirty="0"/>
              <a:t>表</a:t>
            </a:r>
            <a:r>
              <a:rPr lang="en-US" altLang="zh-TW" dirty="0"/>
              <a:t>3-2-2 </a:t>
            </a:r>
            <a:r>
              <a:rPr lang="zh-TW" altLang="en-US" dirty="0"/>
              <a:t>課程發展相關組織資料表</a:t>
            </a:r>
            <a:br>
              <a:rPr lang="en-US" altLang="zh-TW" dirty="0"/>
            </a:br>
            <a:r>
              <a:rPr lang="zh-TW" altLang="zh-TW" dirty="0"/>
              <a:t>表</a:t>
            </a:r>
            <a:r>
              <a:rPr lang="en-US" altLang="zh-TW" dirty="0"/>
              <a:t>13-5  </a:t>
            </a:r>
            <a:r>
              <a:rPr lang="zh-TW" altLang="zh-TW" dirty="0"/>
              <a:t>學校學院</a:t>
            </a:r>
            <a:r>
              <a:rPr lang="en-US" altLang="zh-TW" dirty="0"/>
              <a:t>/</a:t>
            </a:r>
            <a:r>
              <a:rPr lang="zh-TW" altLang="zh-TW" dirty="0"/>
              <a:t>學群資料</a:t>
            </a:r>
            <a:endParaRPr lang="zh-TW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6210382-766E-49C2-BE0C-D0AF273F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B0EE6EEB-16B1-469E-83D2-B86C00FA64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0" y="-1"/>
            <a:ext cx="1383454" cy="2026227"/>
          </a:xfrm>
        </p:spPr>
        <p:txBody>
          <a:bodyPr/>
          <a:lstStyle/>
          <a:p>
            <a:r>
              <a:rPr lang="en-US" altLang="zh-TW" dirty="0"/>
              <a:t>01</a:t>
            </a:r>
            <a:endParaRPr lang="zh-TW" altLang="en-US" dirty="0"/>
          </a:p>
        </p:txBody>
      </p:sp>
      <p:sp>
        <p:nvSpPr>
          <p:cNvPr id="8" name="內容版面配置區 3">
            <a:extLst>
              <a:ext uri="{FF2B5EF4-FFF2-40B4-BE49-F238E27FC236}">
                <a16:creationId xmlns:a16="http://schemas.microsoft.com/office/drawing/2014/main" id="{52B9A14D-260A-4BB8-AE87-3C3311103454}"/>
              </a:ext>
            </a:extLst>
          </p:cNvPr>
          <p:cNvSpPr txBox="1">
            <a:spLocks noGrp="1"/>
          </p:cNvSpPr>
          <p:nvPr>
            <p:ph sz="quarter" idx="14"/>
          </p:nvPr>
        </p:nvSpPr>
        <p:spPr>
          <a:xfrm>
            <a:off x="161925" y="2244437"/>
            <a:ext cx="11847513" cy="4613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84" indent="-228584" algn="l" defTabSz="914332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u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1pPr>
            <a:lvl2pPr marL="68575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2pPr>
            <a:lvl3pPr marL="1142914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3pPr>
            <a:lvl4pPr marL="160008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4pPr>
            <a:lvl5pPr marL="2057247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en-US" altLang="zh-TW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❌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【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刪除表冊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】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：</a:t>
            </a:r>
            <a:endParaRPr lang="zh-TW" altLang="en-US" b="1" kern="100" dirty="0">
              <a:solidFill>
                <a:srgbClr val="FF0000"/>
              </a:solidFill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自</a:t>
            </a:r>
            <a:r>
              <a:rPr lang="en-US" altLang="zh-TW" kern="100" dirty="0">
                <a:latin typeface="微軟正黑體" panose="020B0604030504040204" pitchFamily="34" charset="-120"/>
              </a:rPr>
              <a:t>114</a:t>
            </a:r>
            <a:r>
              <a:rPr lang="zh-TW" altLang="en-US" kern="100" dirty="0">
                <a:latin typeface="微軟正黑體" panose="020B0604030504040204" pitchFamily="34" charset="-120"/>
              </a:rPr>
              <a:t>年</a:t>
            </a:r>
            <a:r>
              <a:rPr lang="en-US" altLang="zh-TW" kern="100" dirty="0">
                <a:latin typeface="微軟正黑體" panose="020B0604030504040204" pitchFamily="34" charset="-120"/>
              </a:rPr>
              <a:t>10</a:t>
            </a:r>
            <a:r>
              <a:rPr lang="zh-TW" altLang="en-US" kern="100" dirty="0">
                <a:latin typeface="微軟正黑體" panose="020B0604030504040204" pitchFamily="34" charset="-120"/>
              </a:rPr>
              <a:t>月起，刪除以下</a:t>
            </a:r>
            <a:r>
              <a:rPr lang="en-US" altLang="zh-TW" kern="100" dirty="0">
                <a:latin typeface="微軟正黑體" panose="020B0604030504040204" pitchFamily="34" charset="-120"/>
              </a:rPr>
              <a:t>4</a:t>
            </a:r>
            <a:r>
              <a:rPr lang="zh-TW" altLang="en-US" kern="100" dirty="0">
                <a:latin typeface="微軟正黑體" panose="020B0604030504040204" pitchFamily="34" charset="-120"/>
              </a:rPr>
              <a:t>張表冊</a:t>
            </a:r>
            <a:endParaRPr lang="en-US" altLang="zh-TW" kern="100" dirty="0">
              <a:latin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「表</a:t>
            </a:r>
            <a:r>
              <a:rPr lang="en-US" altLang="zh-TW" kern="100" dirty="0">
                <a:latin typeface="微軟正黑體" panose="020B0604030504040204" pitchFamily="34" charset="-120"/>
              </a:rPr>
              <a:t>1-2-2 </a:t>
            </a:r>
            <a:r>
              <a:rPr lang="zh-TW" altLang="en-US" kern="100" dirty="0">
                <a:latin typeface="微軟正黑體" panose="020B0604030504040204" pitchFamily="34" charset="-120"/>
              </a:rPr>
              <a:t>教師相關證照資料表」</a:t>
            </a:r>
            <a:endParaRPr lang="en-US" altLang="zh-TW" kern="100" dirty="0">
              <a:latin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「表</a:t>
            </a:r>
            <a:r>
              <a:rPr lang="en-US" altLang="zh-TW" kern="100" dirty="0">
                <a:latin typeface="微軟正黑體" panose="020B0604030504040204" pitchFamily="34" charset="-120"/>
              </a:rPr>
              <a:t>1-4    </a:t>
            </a:r>
            <a:r>
              <a:rPr lang="zh-TW" altLang="en-US" kern="100" dirty="0">
                <a:latin typeface="微軟正黑體" panose="020B0604030504040204" pitchFamily="34" charset="-120"/>
              </a:rPr>
              <a:t>教師進修資料表」</a:t>
            </a:r>
            <a:endParaRPr lang="en-US" altLang="zh-TW" kern="100" dirty="0">
              <a:latin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「表</a:t>
            </a:r>
            <a:r>
              <a:rPr lang="en-US" altLang="zh-TW" kern="100" dirty="0">
                <a:latin typeface="微軟正黑體" panose="020B0604030504040204" pitchFamily="34" charset="-120"/>
              </a:rPr>
              <a:t>3-2-2 </a:t>
            </a:r>
            <a:r>
              <a:rPr lang="zh-TW" altLang="en-US" kern="100" dirty="0">
                <a:latin typeface="微軟正黑體" panose="020B0604030504040204" pitchFamily="34" charset="-120"/>
              </a:rPr>
              <a:t>課程發展相關組織資料表」</a:t>
            </a:r>
            <a:endParaRPr lang="en-US" altLang="zh-TW" kern="100" dirty="0">
              <a:latin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「表</a:t>
            </a:r>
            <a:r>
              <a:rPr lang="en-US" altLang="zh-TW" kern="100" dirty="0">
                <a:latin typeface="微軟正黑體" panose="020B0604030504040204" pitchFamily="34" charset="-120"/>
              </a:rPr>
              <a:t>13-5  </a:t>
            </a:r>
            <a:r>
              <a:rPr lang="zh-TW" altLang="en-US" kern="100" dirty="0">
                <a:latin typeface="微軟正黑體" panose="020B0604030504040204" pitchFamily="34" charset="-120"/>
              </a:rPr>
              <a:t>學校學院</a:t>
            </a:r>
            <a:r>
              <a:rPr lang="en-US" altLang="zh-TW" kern="100" dirty="0">
                <a:latin typeface="微軟正黑體" panose="020B0604030504040204" pitchFamily="34" charset="-120"/>
              </a:rPr>
              <a:t>/</a:t>
            </a:r>
            <a:r>
              <a:rPr lang="zh-TW" altLang="en-US" kern="100" dirty="0">
                <a:latin typeface="微軟正黑體" panose="020B0604030504040204" pitchFamily="34" charset="-120"/>
              </a:rPr>
              <a:t>學群資料」</a:t>
            </a: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zh-TW" altLang="en-US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zh-TW" sz="1800" kern="100" dirty="0">
                <a:latin typeface="微軟正黑體" panose="020B0604030504040204" pitchFamily="34" charset="-120"/>
              </a:rPr>
              <a:t>【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114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年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10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月「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技職司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」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刪除表冊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】</a:t>
            </a:r>
            <a:endParaRPr lang="zh-TW" altLang="zh-TW" sz="1800" kern="1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2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7CE526-E14B-45E5-872C-59921375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表</a:t>
            </a:r>
            <a:r>
              <a:rPr lang="en-US" altLang="zh-TW" dirty="0"/>
              <a:t>1-14 </a:t>
            </a:r>
            <a:r>
              <a:rPr lang="zh-TW" altLang="en-US" dirty="0"/>
              <a:t>職技資料表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A25A4871-496F-45D9-8BA8-9003D50B9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873B6E63-19BC-46EF-879F-67C0CBF4B2A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02</a:t>
            </a:r>
            <a:endParaRPr lang="zh-TW" altLang="en-US" dirty="0"/>
          </a:p>
        </p:txBody>
      </p:sp>
      <p:sp>
        <p:nvSpPr>
          <p:cNvPr id="20" name="內容版面配置區 3">
            <a:extLst>
              <a:ext uri="{FF2B5EF4-FFF2-40B4-BE49-F238E27FC236}">
                <a16:creationId xmlns:a16="http://schemas.microsoft.com/office/drawing/2014/main" id="{C06DC3E1-36AD-4644-9F79-86DBF3D9B9F1}"/>
              </a:ext>
            </a:extLst>
          </p:cNvPr>
          <p:cNvSpPr txBox="1">
            <a:spLocks/>
          </p:cNvSpPr>
          <p:nvPr/>
        </p:nvSpPr>
        <p:spPr>
          <a:xfrm>
            <a:off x="162565" y="3429000"/>
            <a:ext cx="11846559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84" indent="-228584" algn="l" defTabSz="914332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u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1pPr>
            <a:lvl2pPr marL="68575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2pPr>
            <a:lvl3pPr marL="1142914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3pPr>
            <a:lvl4pPr marL="160008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4pPr>
            <a:lvl5pPr marL="2057247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zh-TW" altLang="en-US" dirty="0"/>
              <a:t>✂ 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【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刪除欄位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】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：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學歷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自</a:t>
            </a:r>
            <a:r>
              <a:rPr lang="en-US" altLang="zh-TW" kern="100" dirty="0">
                <a:latin typeface="微軟正黑體" panose="020B0604030504040204" pitchFamily="34" charset="-120"/>
              </a:rPr>
              <a:t>114</a:t>
            </a:r>
            <a:r>
              <a:rPr lang="zh-TW" altLang="en-US" kern="100" dirty="0">
                <a:latin typeface="微軟正黑體" panose="020B0604030504040204" pitchFamily="34" charset="-120"/>
              </a:rPr>
              <a:t>年</a:t>
            </a:r>
            <a:r>
              <a:rPr lang="en-US" altLang="zh-TW" kern="100" dirty="0">
                <a:latin typeface="微軟正黑體" panose="020B0604030504040204" pitchFamily="34" charset="-120"/>
              </a:rPr>
              <a:t>10</a:t>
            </a:r>
            <a:r>
              <a:rPr lang="zh-TW" altLang="en-US" kern="100" dirty="0">
                <a:latin typeface="微軟正黑體" panose="020B0604030504040204" pitchFamily="34" charset="-120"/>
              </a:rPr>
              <a:t>月起，表</a:t>
            </a:r>
            <a:r>
              <a:rPr lang="en-US" altLang="zh-TW" kern="100" dirty="0">
                <a:latin typeface="微軟正黑體" panose="020B0604030504040204" pitchFamily="34" charset="-120"/>
              </a:rPr>
              <a:t>1-14</a:t>
            </a:r>
            <a:r>
              <a:rPr lang="zh-TW" altLang="en-US" kern="100" dirty="0">
                <a:latin typeface="微軟正黑體" panose="020B0604030504040204" pitchFamily="34" charset="-120"/>
              </a:rPr>
              <a:t>停止蒐集「學歷」欄位。</a:t>
            </a: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altLang="zh-TW" sz="1800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zh-TW" altLang="zh-TW" sz="1800" kern="100" dirty="0">
                <a:latin typeface="微軟正黑體" panose="020B0604030504040204" pitchFamily="34" charset="-120"/>
              </a:rPr>
              <a:t>【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114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年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10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月「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技職司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」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刪除欄位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】</a:t>
            </a:r>
            <a:endParaRPr lang="zh-TW" altLang="zh-TW" sz="1800" kern="1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4EE7042-E753-4CAB-B1A1-2940FA98E0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660134"/>
              </p:ext>
            </p:extLst>
          </p:nvPr>
        </p:nvGraphicFramePr>
        <p:xfrm>
          <a:off x="162565" y="943173"/>
          <a:ext cx="11846560" cy="233204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5771">
                  <a:extLst>
                    <a:ext uri="{9D8B030D-6E8A-4147-A177-3AD203B41FA5}">
                      <a16:colId xmlns:a16="http://schemas.microsoft.com/office/drawing/2014/main" val="4031354631"/>
                    </a:ext>
                  </a:extLst>
                </a:gridCol>
                <a:gridCol w="575771">
                  <a:extLst>
                    <a:ext uri="{9D8B030D-6E8A-4147-A177-3AD203B41FA5}">
                      <a16:colId xmlns:a16="http://schemas.microsoft.com/office/drawing/2014/main" val="1253489160"/>
                    </a:ext>
                  </a:extLst>
                </a:gridCol>
                <a:gridCol w="575771">
                  <a:extLst>
                    <a:ext uri="{9D8B030D-6E8A-4147-A177-3AD203B41FA5}">
                      <a16:colId xmlns:a16="http://schemas.microsoft.com/office/drawing/2014/main" val="1756277111"/>
                    </a:ext>
                  </a:extLst>
                </a:gridCol>
                <a:gridCol w="575771">
                  <a:extLst>
                    <a:ext uri="{9D8B030D-6E8A-4147-A177-3AD203B41FA5}">
                      <a16:colId xmlns:a16="http://schemas.microsoft.com/office/drawing/2014/main" val="3717696477"/>
                    </a:ext>
                  </a:extLst>
                </a:gridCol>
                <a:gridCol w="575771">
                  <a:extLst>
                    <a:ext uri="{9D8B030D-6E8A-4147-A177-3AD203B41FA5}">
                      <a16:colId xmlns:a16="http://schemas.microsoft.com/office/drawing/2014/main" val="748058830"/>
                    </a:ext>
                  </a:extLst>
                </a:gridCol>
                <a:gridCol w="575771">
                  <a:extLst>
                    <a:ext uri="{9D8B030D-6E8A-4147-A177-3AD203B41FA5}">
                      <a16:colId xmlns:a16="http://schemas.microsoft.com/office/drawing/2014/main" val="4110283118"/>
                    </a:ext>
                  </a:extLst>
                </a:gridCol>
                <a:gridCol w="575771">
                  <a:extLst>
                    <a:ext uri="{9D8B030D-6E8A-4147-A177-3AD203B41FA5}">
                      <a16:colId xmlns:a16="http://schemas.microsoft.com/office/drawing/2014/main" val="3602422622"/>
                    </a:ext>
                  </a:extLst>
                </a:gridCol>
                <a:gridCol w="575771">
                  <a:extLst>
                    <a:ext uri="{9D8B030D-6E8A-4147-A177-3AD203B41FA5}">
                      <a16:colId xmlns:a16="http://schemas.microsoft.com/office/drawing/2014/main" val="196048368"/>
                    </a:ext>
                  </a:extLst>
                </a:gridCol>
                <a:gridCol w="575771">
                  <a:extLst>
                    <a:ext uri="{9D8B030D-6E8A-4147-A177-3AD203B41FA5}">
                      <a16:colId xmlns:a16="http://schemas.microsoft.com/office/drawing/2014/main" val="690106215"/>
                    </a:ext>
                  </a:extLst>
                </a:gridCol>
                <a:gridCol w="575771">
                  <a:extLst>
                    <a:ext uri="{9D8B030D-6E8A-4147-A177-3AD203B41FA5}">
                      <a16:colId xmlns:a16="http://schemas.microsoft.com/office/drawing/2014/main" val="2718596118"/>
                    </a:ext>
                  </a:extLst>
                </a:gridCol>
                <a:gridCol w="575771">
                  <a:extLst>
                    <a:ext uri="{9D8B030D-6E8A-4147-A177-3AD203B41FA5}">
                      <a16:colId xmlns:a16="http://schemas.microsoft.com/office/drawing/2014/main" val="3261001236"/>
                    </a:ext>
                  </a:extLst>
                </a:gridCol>
                <a:gridCol w="1401045">
                  <a:extLst>
                    <a:ext uri="{9D8B030D-6E8A-4147-A177-3AD203B41FA5}">
                      <a16:colId xmlns:a16="http://schemas.microsoft.com/office/drawing/2014/main" val="3465319867"/>
                    </a:ext>
                  </a:extLst>
                </a:gridCol>
                <a:gridCol w="685339">
                  <a:extLst>
                    <a:ext uri="{9D8B030D-6E8A-4147-A177-3AD203B41FA5}">
                      <a16:colId xmlns:a16="http://schemas.microsoft.com/office/drawing/2014/main" val="2864496429"/>
                    </a:ext>
                  </a:extLst>
                </a:gridCol>
                <a:gridCol w="685339">
                  <a:extLst>
                    <a:ext uri="{9D8B030D-6E8A-4147-A177-3AD203B41FA5}">
                      <a16:colId xmlns:a16="http://schemas.microsoft.com/office/drawing/2014/main" val="433578340"/>
                    </a:ext>
                  </a:extLst>
                </a:gridCol>
                <a:gridCol w="685339">
                  <a:extLst>
                    <a:ext uri="{9D8B030D-6E8A-4147-A177-3AD203B41FA5}">
                      <a16:colId xmlns:a16="http://schemas.microsoft.com/office/drawing/2014/main" val="4204364621"/>
                    </a:ext>
                  </a:extLst>
                </a:gridCol>
                <a:gridCol w="685339">
                  <a:extLst>
                    <a:ext uri="{9D8B030D-6E8A-4147-A177-3AD203B41FA5}">
                      <a16:colId xmlns:a16="http://schemas.microsoft.com/office/drawing/2014/main" val="2057548181"/>
                    </a:ext>
                  </a:extLst>
                </a:gridCol>
                <a:gridCol w="685339">
                  <a:extLst>
                    <a:ext uri="{9D8B030D-6E8A-4147-A177-3AD203B41FA5}">
                      <a16:colId xmlns:a16="http://schemas.microsoft.com/office/drawing/2014/main" val="901824213"/>
                    </a:ext>
                  </a:extLst>
                </a:gridCol>
                <a:gridCol w="685339">
                  <a:extLst>
                    <a:ext uri="{9D8B030D-6E8A-4147-A177-3AD203B41FA5}">
                      <a16:colId xmlns:a16="http://schemas.microsoft.com/office/drawing/2014/main" val="119335906"/>
                    </a:ext>
                  </a:extLst>
                </a:gridCol>
              </a:tblGrid>
              <a:tr h="233204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學年度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學期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任職部門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國籍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姓名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性別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電子郵件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編制內</a:t>
                      </a:r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編制外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是否為派遣人力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職員分類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職稱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2400" b="1" strike="sngStrike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學歷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任現職日期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聘期達一年以上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任職狀態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是否為退休再任人員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最早到校任職日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印領清冊頁碼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836211"/>
                  </a:ext>
                </a:extLst>
              </a:tr>
            </a:tbl>
          </a:graphicData>
        </a:graphic>
      </p:graphicFrame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938A02C4-BB04-4B08-B383-4402D817ADD3}"/>
              </a:ext>
            </a:extLst>
          </p:cNvPr>
          <p:cNvCxnSpPr/>
          <p:nvPr/>
        </p:nvCxnSpPr>
        <p:spPr>
          <a:xfrm>
            <a:off x="6799811" y="2144684"/>
            <a:ext cx="8091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D93768B3-7026-464A-935C-D63B765CCB54}"/>
              </a:ext>
            </a:extLst>
          </p:cNvPr>
          <p:cNvCxnSpPr/>
          <p:nvPr/>
        </p:nvCxnSpPr>
        <p:spPr>
          <a:xfrm>
            <a:off x="6799811" y="2028306"/>
            <a:ext cx="8091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21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>
            <a:extLst>
              <a:ext uri="{FF2B5EF4-FFF2-40B4-BE49-F238E27FC236}">
                <a16:creationId xmlns:a16="http://schemas.microsoft.com/office/drawing/2014/main" id="{022A5E6B-85AF-4278-B5EE-1FC80C11B1E7}"/>
              </a:ext>
            </a:extLst>
          </p:cNvPr>
          <p:cNvSpPr/>
          <p:nvPr/>
        </p:nvSpPr>
        <p:spPr>
          <a:xfrm>
            <a:off x="0" y="409273"/>
            <a:ext cx="1383454" cy="800691"/>
          </a:xfrm>
          <a:prstGeom prst="rect">
            <a:avLst/>
          </a:prstGeom>
          <a:solidFill>
            <a:srgbClr val="ADDD8E"/>
          </a:solidFill>
          <a:ln>
            <a:solidFill>
              <a:srgbClr val="ADDD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FF152BA-72C4-487C-BEED-AB86A3725E5C}"/>
              </a:ext>
            </a:extLst>
          </p:cNvPr>
          <p:cNvSpPr/>
          <p:nvPr/>
        </p:nvSpPr>
        <p:spPr>
          <a:xfrm>
            <a:off x="1383454" y="414760"/>
            <a:ext cx="10808546" cy="800691"/>
          </a:xfrm>
          <a:prstGeom prst="rect">
            <a:avLst/>
          </a:prstGeom>
          <a:solidFill>
            <a:srgbClr val="41AB5D"/>
          </a:solidFill>
          <a:ln>
            <a:solidFill>
              <a:srgbClr val="41AB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A72AAFF7-7AAA-452B-963F-545859948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455" y="0"/>
            <a:ext cx="10625666" cy="1215451"/>
          </a:xfrm>
        </p:spPr>
        <p:txBody>
          <a:bodyPr>
            <a:normAutofit/>
          </a:bodyPr>
          <a:lstStyle/>
          <a:p>
            <a:r>
              <a:rPr lang="zh-TW" altLang="en-US" dirty="0"/>
              <a:t>表</a:t>
            </a:r>
            <a:r>
              <a:rPr lang="en-US" altLang="zh-TW" dirty="0"/>
              <a:t>1-20 </a:t>
            </a:r>
            <a:r>
              <a:rPr lang="zh-TW" altLang="en-US" dirty="0"/>
              <a:t>私立大專校院編制內專任教師待遇標準</a:t>
            </a:r>
            <a:br>
              <a:rPr lang="en-US" altLang="zh-TW" dirty="0"/>
            </a:br>
            <a:r>
              <a:rPr lang="zh-TW" altLang="en-US" dirty="0"/>
              <a:t>表</a:t>
            </a:r>
            <a:r>
              <a:rPr lang="en-US" altLang="zh-TW" dirty="0"/>
              <a:t>1-22 </a:t>
            </a:r>
            <a:r>
              <a:rPr lang="zh-TW" altLang="en-US" dirty="0"/>
              <a:t>公、私立大專校院編制外專任教師薪酬標準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6210382-766E-49C2-BE0C-D0AF273F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B0EE6EEB-16B1-469E-83D2-B86C00FA64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0" y="-1"/>
            <a:ext cx="1383454" cy="1209965"/>
          </a:xfrm>
        </p:spPr>
        <p:txBody>
          <a:bodyPr/>
          <a:lstStyle/>
          <a:p>
            <a:r>
              <a:rPr lang="en-US" altLang="zh-TW" dirty="0"/>
              <a:t>03</a:t>
            </a:r>
            <a:endParaRPr lang="zh-TW" altLang="en-US" dirty="0"/>
          </a:p>
        </p:txBody>
      </p:sp>
      <p:sp>
        <p:nvSpPr>
          <p:cNvPr id="8" name="內容版面配置區 3">
            <a:extLst>
              <a:ext uri="{FF2B5EF4-FFF2-40B4-BE49-F238E27FC236}">
                <a16:creationId xmlns:a16="http://schemas.microsoft.com/office/drawing/2014/main" id="{52B9A14D-260A-4BB8-AE87-3C3311103454}"/>
              </a:ext>
            </a:extLst>
          </p:cNvPr>
          <p:cNvSpPr txBox="1">
            <a:spLocks noGrp="1"/>
          </p:cNvSpPr>
          <p:nvPr>
            <p:ph sz="quarter" idx="14"/>
          </p:nvPr>
        </p:nvSpPr>
        <p:spPr>
          <a:xfrm>
            <a:off x="161925" y="1309256"/>
            <a:ext cx="11847513" cy="55487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84" indent="-228584" algn="l" defTabSz="914332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u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1pPr>
            <a:lvl2pPr marL="68575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2pPr>
            <a:lvl3pPr marL="1142914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3pPr>
            <a:lvl4pPr marL="160008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4pPr>
            <a:lvl5pPr marL="2057247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dirty="0"/>
              <a:t>📝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【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調整定義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】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：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調整本薪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(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年功薪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)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月支數額、學術研究加給支給數額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zh-TW" kern="100" dirty="0">
                <a:latin typeface="微軟正黑體" panose="020B0604030504040204" pitchFamily="34" charset="-120"/>
              </a:rPr>
              <a:t>依</a:t>
            </a:r>
            <a:r>
              <a:rPr lang="zh-TW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教育部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114</a:t>
            </a:r>
            <a:r>
              <a:rPr lang="zh-TW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年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4</a:t>
            </a:r>
            <a:r>
              <a:rPr lang="zh-TW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月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30</a:t>
            </a:r>
            <a:r>
              <a:rPr lang="zh-TW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日臺教人（四）字第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1140043879</a:t>
            </a:r>
            <a:r>
              <a:rPr lang="zh-TW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號函</a:t>
            </a:r>
            <a:r>
              <a:rPr lang="zh-TW" altLang="en-US" kern="100" dirty="0">
                <a:latin typeface="微軟正黑體" panose="020B0604030504040204" pitchFamily="34" charset="-120"/>
              </a:rPr>
              <a:t>調整「本薪</a:t>
            </a:r>
            <a:r>
              <a:rPr lang="en-US" altLang="zh-TW" kern="100" dirty="0">
                <a:latin typeface="微軟正黑體" panose="020B0604030504040204" pitchFamily="34" charset="-120"/>
              </a:rPr>
              <a:t>(</a:t>
            </a:r>
            <a:r>
              <a:rPr lang="zh-TW" altLang="en-US" kern="100" dirty="0">
                <a:latin typeface="微軟正黑體" panose="020B0604030504040204" pitchFamily="34" charset="-120"/>
              </a:rPr>
              <a:t>年功薪</a:t>
            </a:r>
            <a:r>
              <a:rPr lang="en-US" altLang="zh-TW" kern="100" dirty="0">
                <a:latin typeface="微軟正黑體" panose="020B0604030504040204" pitchFamily="34" charset="-120"/>
              </a:rPr>
              <a:t>)</a:t>
            </a:r>
            <a:r>
              <a:rPr lang="zh-TW" altLang="en-US" kern="100" dirty="0">
                <a:latin typeface="微軟正黑體" panose="020B0604030504040204" pitchFamily="34" charset="-120"/>
              </a:rPr>
              <a:t>月支數額」與「學術研究加給數額」</a:t>
            </a: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zh-TW" b="1" kern="100" dirty="0">
                <a:latin typeface="微軟正黑體" panose="020B0604030504040204" pitchFamily="34" charset="-120"/>
              </a:rPr>
              <a:t>「公立大專校院」編制內專任教師本薪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(</a:t>
            </a:r>
            <a:r>
              <a:rPr lang="zh-TW" altLang="zh-TW" b="1" kern="100" dirty="0">
                <a:latin typeface="微軟正黑體" panose="020B0604030504040204" pitchFamily="34" charset="-120"/>
              </a:rPr>
              <a:t>年功薪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)</a:t>
            </a:r>
            <a:r>
              <a:rPr lang="zh-TW" altLang="zh-TW" b="1" kern="100" dirty="0">
                <a:latin typeface="微軟正黑體" panose="020B0604030504040204" pitchFamily="34" charset="-120"/>
              </a:rPr>
              <a:t>月支數額</a:t>
            </a:r>
            <a:r>
              <a:rPr lang="zh-TW" altLang="en-US" kern="100" dirty="0">
                <a:latin typeface="微軟正黑體" panose="020B0604030504040204" pitchFamily="34" charset="-120"/>
              </a:rPr>
              <a:t>，如下表</a:t>
            </a:r>
            <a:r>
              <a:rPr lang="zh-TW" altLang="zh-TW" kern="100" dirty="0">
                <a:latin typeface="微軟正黑體" panose="020B0604030504040204" pitchFamily="34" charset="-120"/>
              </a:rPr>
              <a:t>：</a:t>
            </a: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sz="1200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sz="1200" b="1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b="1" kern="100" dirty="0">
                <a:latin typeface="微軟正黑體" panose="020B0604030504040204" pitchFamily="34" charset="-120"/>
              </a:rPr>
              <a:t>學術研究加給數額（未實施分級制）</a:t>
            </a:r>
            <a:r>
              <a:rPr lang="zh-TW" altLang="en-US" kern="100" dirty="0">
                <a:latin typeface="微軟正黑體" panose="020B0604030504040204" pitchFamily="34" charset="-120"/>
              </a:rPr>
              <a:t>，如下表：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TW" dirty="0"/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altLang="zh-TW" sz="1800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altLang="zh-TW" sz="1800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zh-TW" altLang="zh-TW" sz="1800" kern="100" dirty="0">
                <a:latin typeface="微軟正黑體" panose="020B0604030504040204" pitchFamily="34" charset="-120"/>
              </a:rPr>
              <a:t>【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114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年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10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月「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技職司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」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調整定義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】</a:t>
            </a:r>
            <a:endParaRPr lang="zh-TW" altLang="zh-TW" sz="1800" kern="1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03532B9A-BB67-458A-A295-BE24B7131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416668"/>
              </p:ext>
            </p:extLst>
          </p:nvPr>
        </p:nvGraphicFramePr>
        <p:xfrm>
          <a:off x="769252" y="3076821"/>
          <a:ext cx="10954328" cy="136009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529776">
                  <a:extLst>
                    <a:ext uri="{9D8B030D-6E8A-4147-A177-3AD203B41FA5}">
                      <a16:colId xmlns:a16="http://schemas.microsoft.com/office/drawing/2014/main" val="2387735862"/>
                    </a:ext>
                  </a:extLst>
                </a:gridCol>
                <a:gridCol w="2356138">
                  <a:extLst>
                    <a:ext uri="{9D8B030D-6E8A-4147-A177-3AD203B41FA5}">
                      <a16:colId xmlns:a16="http://schemas.microsoft.com/office/drawing/2014/main" val="3607951214"/>
                    </a:ext>
                  </a:extLst>
                </a:gridCol>
                <a:gridCol w="2356138">
                  <a:extLst>
                    <a:ext uri="{9D8B030D-6E8A-4147-A177-3AD203B41FA5}">
                      <a16:colId xmlns:a16="http://schemas.microsoft.com/office/drawing/2014/main" val="1425447201"/>
                    </a:ext>
                  </a:extLst>
                </a:gridCol>
                <a:gridCol w="2356138">
                  <a:extLst>
                    <a:ext uri="{9D8B030D-6E8A-4147-A177-3AD203B41FA5}">
                      <a16:colId xmlns:a16="http://schemas.microsoft.com/office/drawing/2014/main" val="3939746596"/>
                    </a:ext>
                  </a:extLst>
                </a:gridCol>
                <a:gridCol w="2356138">
                  <a:extLst>
                    <a:ext uri="{9D8B030D-6E8A-4147-A177-3AD203B41FA5}">
                      <a16:colId xmlns:a16="http://schemas.microsoft.com/office/drawing/2014/main" val="3841086939"/>
                    </a:ext>
                  </a:extLst>
                </a:gridCol>
              </a:tblGrid>
              <a:tr h="379273"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教授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副教授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助理教授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講師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26548"/>
                  </a:ext>
                </a:extLst>
              </a:tr>
              <a:tr h="414662"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alt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薪</a:t>
                      </a:r>
                      <a:r>
                        <a:rPr kumimoji="0" lang="en-US" altLang="zh-TW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zh-TW" alt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俸</a:t>
                      </a:r>
                      <a:r>
                        <a:rPr kumimoji="0" lang="en-US" altLang="zh-TW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zh-TW" alt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額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658495" algn="l"/>
                        </a:tabLst>
                      </a:pPr>
                      <a:r>
                        <a:rPr kumimoji="0" lang="en-US" sz="2000" b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475-770</a:t>
                      </a:r>
                      <a:endParaRPr kumimoji="0" lang="zh-TW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en-US" altLang="zh-TW" sz="2000" b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390-710</a:t>
                      </a:r>
                      <a:endParaRPr kumimoji="0" lang="zh-TW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en-US" altLang="zh-TW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310-650</a:t>
                      </a:r>
                      <a:endParaRPr kumimoji="0" lang="zh-TW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en-US" altLang="zh-TW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245-625</a:t>
                      </a:r>
                      <a:endParaRPr kumimoji="0" lang="zh-TW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5030565"/>
                  </a:ext>
                </a:extLst>
              </a:tr>
              <a:tr h="566162"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alt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月支數額</a:t>
                      </a:r>
                      <a:r>
                        <a:rPr kumimoji="0" lang="en-US" altLang="zh-TW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zh-TW" alt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元</a:t>
                      </a:r>
                      <a:r>
                        <a:rPr kumimoji="0" lang="en-US" altLang="zh-TW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)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44,970-63,570</a:t>
                      </a:r>
                      <a:endParaRPr kumimoji="0" lang="zh-TW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38,460-59,520</a:t>
                      </a:r>
                      <a:endParaRPr kumimoji="0" lang="zh-TW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33,860-55,690</a:t>
                      </a:r>
                      <a:endParaRPr kumimoji="0" lang="zh-TW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29,270-54,160</a:t>
                      </a:r>
                      <a:endParaRPr kumimoji="0" lang="zh-TW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19384"/>
                  </a:ext>
                </a:extLst>
              </a:tr>
            </a:tbl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83FA26A6-D783-45F7-9AF7-B5942A977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183755"/>
              </p:ext>
            </p:extLst>
          </p:nvPr>
        </p:nvGraphicFramePr>
        <p:xfrm>
          <a:off x="769252" y="5089694"/>
          <a:ext cx="10954328" cy="11760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529776">
                  <a:extLst>
                    <a:ext uri="{9D8B030D-6E8A-4147-A177-3AD203B41FA5}">
                      <a16:colId xmlns:a16="http://schemas.microsoft.com/office/drawing/2014/main" val="2387735862"/>
                    </a:ext>
                  </a:extLst>
                </a:gridCol>
                <a:gridCol w="2356138">
                  <a:extLst>
                    <a:ext uri="{9D8B030D-6E8A-4147-A177-3AD203B41FA5}">
                      <a16:colId xmlns:a16="http://schemas.microsoft.com/office/drawing/2014/main" val="3607951214"/>
                    </a:ext>
                  </a:extLst>
                </a:gridCol>
                <a:gridCol w="2356138">
                  <a:extLst>
                    <a:ext uri="{9D8B030D-6E8A-4147-A177-3AD203B41FA5}">
                      <a16:colId xmlns:a16="http://schemas.microsoft.com/office/drawing/2014/main" val="1425447201"/>
                    </a:ext>
                  </a:extLst>
                </a:gridCol>
                <a:gridCol w="2356138">
                  <a:extLst>
                    <a:ext uri="{9D8B030D-6E8A-4147-A177-3AD203B41FA5}">
                      <a16:colId xmlns:a16="http://schemas.microsoft.com/office/drawing/2014/main" val="3939746596"/>
                    </a:ext>
                  </a:extLst>
                </a:gridCol>
                <a:gridCol w="2356138">
                  <a:extLst>
                    <a:ext uri="{9D8B030D-6E8A-4147-A177-3AD203B41FA5}">
                      <a16:colId xmlns:a16="http://schemas.microsoft.com/office/drawing/2014/main" val="3841086939"/>
                    </a:ext>
                  </a:extLst>
                </a:gridCol>
              </a:tblGrid>
              <a:tr h="327943">
                <a:tc rowSpan="3"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alt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未實施學術研究加給分級制</a:t>
                      </a:r>
                      <a:r>
                        <a:rPr kumimoji="0" lang="en-US" altLang="zh-TW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zh-TW" alt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元</a:t>
                      </a:r>
                      <a:r>
                        <a:rPr kumimoji="0" lang="en-US" altLang="zh-TW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alt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公立大專校院教師學術研究加給表</a:t>
                      </a:r>
                      <a:r>
                        <a:rPr kumimoji="0" lang="en-US" alt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(114</a:t>
                      </a:r>
                      <a:r>
                        <a:rPr kumimoji="0" lang="zh-TW" alt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年</a:t>
                      </a:r>
                      <a:r>
                        <a:rPr kumimoji="0" lang="en-US" alt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r>
                        <a:rPr kumimoji="0" lang="zh-TW" alt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月</a:t>
                      </a:r>
                      <a:r>
                        <a:rPr kumimoji="0" lang="en-US" alt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r>
                        <a:rPr kumimoji="0" lang="zh-TW" alt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日生效</a:t>
                      </a:r>
                      <a:r>
                        <a:rPr kumimoji="0" lang="en-US" alt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26548"/>
                  </a:ext>
                </a:extLst>
              </a:tr>
              <a:tr h="358543">
                <a:tc vMerge="1"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教授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副教授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助理教授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講師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5030565"/>
                  </a:ext>
                </a:extLst>
              </a:tr>
              <a:tr h="489539">
                <a:tc vMerge="1"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b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73,800</a:t>
                      </a:r>
                      <a:endParaRPr lang="zh-TW" sz="2000" b="0" kern="12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b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56,960</a:t>
                      </a:r>
                      <a:endParaRPr lang="zh-TW" sz="2000" b="0" kern="12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b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49,860</a:t>
                      </a:r>
                      <a:endParaRPr lang="zh-TW" sz="2000" b="0" kern="12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b="0" kern="12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35,580</a:t>
                      </a:r>
                      <a:endParaRPr lang="zh-TW" sz="2000" b="0" kern="12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19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559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2AAFF7-7AAA-452B-963F-545859948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表</a:t>
            </a:r>
            <a:r>
              <a:rPr lang="en-US" altLang="zh-TW" dirty="0"/>
              <a:t>1-21 </a:t>
            </a:r>
            <a:r>
              <a:rPr lang="zh-TW" altLang="en-US" dirty="0"/>
              <a:t>私立大專校院兼任教師鐘點費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6210382-766E-49C2-BE0C-D0AF273F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B0EE6EEB-16B1-469E-83D2-B86C00FA64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04</a:t>
            </a:r>
            <a:endParaRPr lang="zh-TW" altLang="en-US" dirty="0"/>
          </a:p>
        </p:txBody>
      </p:sp>
      <p:sp>
        <p:nvSpPr>
          <p:cNvPr id="8" name="內容版面配置區 3">
            <a:extLst>
              <a:ext uri="{FF2B5EF4-FFF2-40B4-BE49-F238E27FC236}">
                <a16:creationId xmlns:a16="http://schemas.microsoft.com/office/drawing/2014/main" id="{52B9A14D-260A-4BB8-AE87-3C3311103454}"/>
              </a:ext>
            </a:extLst>
          </p:cNvPr>
          <p:cNvSpPr txBox="1">
            <a:spLocks noGrp="1"/>
          </p:cNvSpPr>
          <p:nvPr>
            <p:ph sz="quarter" idx="14"/>
          </p:nvPr>
        </p:nvSpPr>
        <p:spPr>
          <a:xfrm>
            <a:off x="161925" y="1057835"/>
            <a:ext cx="11847513" cy="5800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84" indent="-228584" algn="l" defTabSz="914332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u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1pPr>
            <a:lvl2pPr marL="68575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2pPr>
            <a:lvl3pPr marL="1142914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3pPr>
            <a:lvl4pPr marL="160008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4pPr>
            <a:lvl5pPr marL="2057247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dirty="0"/>
              <a:t>📝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【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調整定義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】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：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調整鐘點費支給基準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公立大專校院兼任教師鐘點費支給基準：係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依教育部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114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年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4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月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25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日臺教人（一）字第</a:t>
            </a:r>
            <a:r>
              <a:rPr lang="en-US" altLang="zh-TW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1140043939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號函</a:t>
            </a:r>
            <a:r>
              <a:rPr lang="zh-TW" altLang="en-US" kern="100" dirty="0">
                <a:latin typeface="微軟正黑體" panose="020B0604030504040204" pitchFamily="34" charset="-120"/>
              </a:rPr>
              <a:t>調整基準表</a:t>
            </a:r>
            <a:r>
              <a:rPr lang="en-US" altLang="zh-TW" kern="100" dirty="0">
                <a:latin typeface="微軟正黑體" panose="020B0604030504040204" pitchFamily="34" charset="-120"/>
              </a:rPr>
              <a:t>(114</a:t>
            </a:r>
            <a:r>
              <a:rPr lang="zh-TW" altLang="en-US" kern="100" dirty="0">
                <a:latin typeface="微軟正黑體" panose="020B0604030504040204" pitchFamily="34" charset="-120"/>
              </a:rPr>
              <a:t>年</a:t>
            </a:r>
            <a:r>
              <a:rPr lang="en-US" altLang="zh-TW" kern="100" dirty="0">
                <a:latin typeface="微軟正黑體" panose="020B0604030504040204" pitchFamily="34" charset="-120"/>
              </a:rPr>
              <a:t>2</a:t>
            </a:r>
            <a:r>
              <a:rPr lang="zh-TW" altLang="en-US" kern="100" dirty="0">
                <a:latin typeface="微軟正黑體" panose="020B0604030504040204" pitchFamily="34" charset="-120"/>
              </a:rPr>
              <a:t>月</a:t>
            </a:r>
            <a:r>
              <a:rPr lang="en-US" altLang="zh-TW" kern="100" dirty="0">
                <a:latin typeface="微軟正黑體" panose="020B0604030504040204" pitchFamily="34" charset="-120"/>
              </a:rPr>
              <a:t>1</a:t>
            </a:r>
            <a:r>
              <a:rPr lang="zh-TW" altLang="en-US" kern="100" dirty="0">
                <a:latin typeface="微軟正黑體" panose="020B0604030504040204" pitchFamily="34" charset="-120"/>
              </a:rPr>
              <a:t>日生效適用</a:t>
            </a:r>
            <a:r>
              <a:rPr lang="en-US" altLang="zh-TW" kern="100" dirty="0">
                <a:latin typeface="微軟正黑體" panose="020B0604030504040204" pitchFamily="34" charset="-120"/>
              </a:rPr>
              <a:t>)</a:t>
            </a:r>
            <a:r>
              <a:rPr lang="zh-TW" altLang="en-US" kern="100" dirty="0">
                <a:latin typeface="微軟正黑體" panose="020B0604030504040204" pitchFamily="34" charset="-120"/>
              </a:rPr>
              <a:t>，如下表：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altLang="zh-TW" sz="1800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zh-TW" altLang="zh-TW" sz="1800" kern="100" dirty="0">
                <a:latin typeface="微軟正黑體" panose="020B0604030504040204" pitchFamily="34" charset="-120"/>
              </a:rPr>
              <a:t>【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113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年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10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月「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技職司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」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修改定義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】</a:t>
            </a:r>
            <a:endParaRPr lang="zh-TW" altLang="zh-TW" sz="1800" kern="1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182D4BF5-97D4-425C-B67B-B61DB8CF2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304069"/>
              </p:ext>
            </p:extLst>
          </p:nvPr>
        </p:nvGraphicFramePr>
        <p:xfrm>
          <a:off x="103012" y="2641362"/>
          <a:ext cx="11965338" cy="226799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296017">
                  <a:extLst>
                    <a:ext uri="{9D8B030D-6E8A-4147-A177-3AD203B41FA5}">
                      <a16:colId xmlns:a16="http://schemas.microsoft.com/office/drawing/2014/main" val="2117733505"/>
                    </a:ext>
                  </a:extLst>
                </a:gridCol>
                <a:gridCol w="3383280">
                  <a:extLst>
                    <a:ext uri="{9D8B030D-6E8A-4147-A177-3AD203B41FA5}">
                      <a16:colId xmlns:a16="http://schemas.microsoft.com/office/drawing/2014/main" val="238773586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07951214"/>
                    </a:ext>
                  </a:extLst>
                </a:gridCol>
                <a:gridCol w="1591056">
                  <a:extLst>
                    <a:ext uri="{9D8B030D-6E8A-4147-A177-3AD203B41FA5}">
                      <a16:colId xmlns:a16="http://schemas.microsoft.com/office/drawing/2014/main" val="1425447201"/>
                    </a:ext>
                  </a:extLst>
                </a:gridCol>
                <a:gridCol w="1517904">
                  <a:extLst>
                    <a:ext uri="{9D8B030D-6E8A-4147-A177-3AD203B41FA5}">
                      <a16:colId xmlns:a16="http://schemas.microsoft.com/office/drawing/2014/main" val="3939746596"/>
                    </a:ext>
                  </a:extLst>
                </a:gridCol>
                <a:gridCol w="1622601">
                  <a:extLst>
                    <a:ext uri="{9D8B030D-6E8A-4147-A177-3AD203B41FA5}">
                      <a16:colId xmlns:a16="http://schemas.microsoft.com/office/drawing/2014/main" val="3841086939"/>
                    </a:ext>
                  </a:extLst>
                </a:gridCol>
              </a:tblGrid>
              <a:tr h="624522">
                <a:tc gridSpan="2"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類別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教授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副教授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助理教授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講師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26548"/>
                  </a:ext>
                </a:extLst>
              </a:tr>
              <a:tr h="821736"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支給基準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新臺幣</a:t>
                      </a:r>
                      <a:r>
                        <a:rPr kumimoji="0" 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/</a:t>
                      </a: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元</a:t>
                      </a:r>
                      <a:r>
                        <a:rPr kumimoji="0" 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日間授課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658495" algn="l"/>
                        </a:tabLst>
                      </a:pPr>
                      <a:r>
                        <a:rPr kumimoji="0" lang="en-US" sz="22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1,070</a:t>
                      </a:r>
                      <a:endParaRPr kumimoji="0" lang="zh-TW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en-US" sz="22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920</a:t>
                      </a:r>
                      <a:endParaRPr kumimoji="0" lang="zh-TW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en-US" sz="22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855</a:t>
                      </a:r>
                      <a:endParaRPr kumimoji="0" lang="zh-TW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en-US" sz="22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780</a:t>
                      </a:r>
                      <a:endParaRPr kumimoji="0" lang="zh-TW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5030565"/>
                  </a:ext>
                </a:extLst>
              </a:tr>
              <a:tr h="82173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夜間授課</a:t>
                      </a:r>
                    </a:p>
                    <a:p>
                      <a:pPr marL="0" algn="ctr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kumimoji="0" 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授課時間下午</a:t>
                      </a:r>
                      <a:r>
                        <a:rPr kumimoji="0" 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r>
                        <a:rPr kumimoji="0" lang="zh-TW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時以後</a:t>
                      </a:r>
                      <a:r>
                        <a:rPr kumimoji="0" lang="en-US" sz="20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endParaRPr kumimoji="0" lang="zh-TW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2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1,115</a:t>
                      </a:r>
                      <a:endParaRPr kumimoji="0" lang="zh-TW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2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955</a:t>
                      </a:r>
                      <a:endParaRPr kumimoji="0" lang="zh-TW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2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軟正黑體" panose="020B0604030504040204" pitchFamily="34" charset="-120"/>
                          <a:cs typeface="Arial" panose="020B0604020202020204" pitchFamily="34" charset="0"/>
                        </a:rPr>
                        <a:t>900</a:t>
                      </a:r>
                      <a:endParaRPr kumimoji="0" lang="zh-TW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200" b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830</a:t>
                      </a:r>
                      <a:endParaRPr kumimoji="0" lang="zh-TW" sz="22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19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357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3D6F96-6234-4110-BDBD-C47CB726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454" y="1"/>
            <a:ext cx="10808545" cy="802432"/>
          </a:xfrm>
        </p:spPr>
        <p:txBody>
          <a:bodyPr>
            <a:noAutofit/>
          </a:bodyPr>
          <a:lstStyle/>
          <a:p>
            <a:r>
              <a:rPr lang="zh-TW" altLang="en-US" sz="2800" dirty="0"/>
              <a:t>表</a:t>
            </a:r>
            <a:r>
              <a:rPr lang="en-US" altLang="zh-TW" sz="2800" dirty="0"/>
              <a:t>2-7</a:t>
            </a:r>
            <a:r>
              <a:rPr lang="zh-TW" altLang="en-US" sz="2800" dirty="0"/>
              <a:t>新生內含名額</a:t>
            </a:r>
            <a:r>
              <a:rPr lang="zh-TW" altLang="en-US" sz="2800" dirty="0">
                <a:solidFill>
                  <a:srgbClr val="FF0000"/>
                </a:solidFill>
              </a:rPr>
              <a:t>及國家重點領域研究學院</a:t>
            </a:r>
            <a:r>
              <a:rPr lang="zh-TW" altLang="en-US" sz="2800" dirty="0"/>
              <a:t>新生保留學籍學生人數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3A1DA3C-05FD-40CE-B9EB-E79D3B1D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7D0FB84-F656-4E8C-9864-C60733DF14C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62566" y="2566555"/>
            <a:ext cx="11846559" cy="429145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sz="2400" dirty="0"/>
              <a:t>➕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【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新增蒐集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】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：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國家重點領域研究學院新生保留學籍學生人數</a:t>
            </a:r>
            <a:endParaRPr lang="en-US" altLang="zh-TW" b="1" kern="100" dirty="0">
              <a:solidFill>
                <a:srgbClr val="FF0000"/>
              </a:solidFill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b="1" dirty="0">
                <a:solidFill>
                  <a:srgbClr val="FF0000"/>
                </a:solidFill>
              </a:rPr>
              <a:t>目前僅有國立臺灣科技大學及國立臺北科技大學 </a:t>
            </a:r>
            <a:r>
              <a:rPr lang="en-US" altLang="zh-TW" b="1" dirty="0">
                <a:solidFill>
                  <a:srgbClr val="FF0000"/>
                </a:solidFill>
              </a:rPr>
              <a:t>2 </a:t>
            </a:r>
            <a:r>
              <a:rPr lang="zh-TW" altLang="en-US" b="1" dirty="0">
                <a:solidFill>
                  <a:srgbClr val="FF0000"/>
                </a:solidFill>
              </a:rPr>
              <a:t>校有「國家重點領域研究學院」資料。</a:t>
            </a:r>
          </a:p>
          <a:p>
            <a:pPr marL="342874" indent="-342874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表</a:t>
            </a:r>
            <a:r>
              <a:rPr lang="en-US" altLang="zh-TW" kern="100" dirty="0">
                <a:latin typeface="微軟正黑體" panose="020B0604030504040204" pitchFamily="34" charset="-120"/>
              </a:rPr>
              <a:t>2-7</a:t>
            </a:r>
            <a:r>
              <a:rPr lang="zh-TW" altLang="en-US" kern="100" dirty="0">
                <a:latin typeface="微軟正黑體" panose="020B0604030504040204" pitchFamily="34" charset="-120"/>
              </a:rPr>
              <a:t>在原保留學籍統計基礎上，新增填報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「國家重點領域研究學院新生」</a:t>
            </a:r>
            <a:r>
              <a:rPr lang="zh-TW" altLang="en-US" kern="100" dirty="0">
                <a:latin typeface="微軟正黑體" panose="020B0604030504040204" pitchFamily="34" charset="-120"/>
              </a:rPr>
              <a:t>保留學籍人數。</a:t>
            </a:r>
          </a:p>
          <a:p>
            <a:pPr marL="342874" indent="-342874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 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本次未異動欄位定義，僅擴增統計對象，並調整表名。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zh-TW" altLang="en-US" sz="2400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None/>
              <a:defRPr/>
            </a:pPr>
            <a:r>
              <a:rPr lang="en-US" altLang="zh-TW" sz="1600" kern="100" dirty="0">
                <a:latin typeface="微軟正黑體" panose="020B0604030504040204" pitchFamily="34" charset="-120"/>
              </a:rPr>
              <a:t>【114</a:t>
            </a:r>
            <a:r>
              <a:rPr lang="zh-TW" altLang="en-US" sz="1600" kern="100" dirty="0">
                <a:latin typeface="微軟正黑體" panose="020B0604030504040204" pitchFamily="34" charset="-120"/>
              </a:rPr>
              <a:t>年</a:t>
            </a:r>
            <a:r>
              <a:rPr lang="en-US" altLang="zh-TW" sz="1600" kern="100" dirty="0">
                <a:latin typeface="微軟正黑體" panose="020B0604030504040204" pitchFamily="34" charset="-120"/>
              </a:rPr>
              <a:t>03</a:t>
            </a:r>
            <a:r>
              <a:rPr lang="zh-TW" altLang="en-US" sz="1600" kern="100" dirty="0">
                <a:latin typeface="微軟正黑體" panose="020B0604030504040204" pitchFamily="34" charset="-120"/>
              </a:rPr>
              <a:t>月因應「技職司」新增蒐集</a:t>
            </a:r>
            <a:r>
              <a:rPr lang="en-US" altLang="zh-TW" sz="1600" kern="100" dirty="0">
                <a:latin typeface="微軟正黑體" panose="020B0604030504040204" pitchFamily="34" charset="-120"/>
              </a:rPr>
              <a:t>】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E0C92AB5-37C4-4EFB-AEFD-E1AF6664A2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05</a:t>
            </a:r>
            <a:endParaRPr lang="zh-TW" altLang="en-US" dirty="0"/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15C6A94B-EBE1-4E37-9303-B8470CD5FA5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44953620"/>
              </p:ext>
            </p:extLst>
          </p:nvPr>
        </p:nvGraphicFramePr>
        <p:xfrm>
          <a:off x="146634" y="904240"/>
          <a:ext cx="11846559" cy="13505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8560">
                  <a:extLst>
                    <a:ext uri="{9D8B030D-6E8A-4147-A177-3AD203B41FA5}">
                      <a16:colId xmlns:a16="http://schemas.microsoft.com/office/drawing/2014/main" val="3783884115"/>
                    </a:ext>
                  </a:extLst>
                </a:gridCol>
                <a:gridCol w="1984339">
                  <a:extLst>
                    <a:ext uri="{9D8B030D-6E8A-4147-A177-3AD203B41FA5}">
                      <a16:colId xmlns:a16="http://schemas.microsoft.com/office/drawing/2014/main" val="2655813679"/>
                    </a:ext>
                  </a:extLst>
                </a:gridCol>
                <a:gridCol w="3689836">
                  <a:extLst>
                    <a:ext uri="{9D8B030D-6E8A-4147-A177-3AD203B41FA5}">
                      <a16:colId xmlns:a16="http://schemas.microsoft.com/office/drawing/2014/main" val="3167094896"/>
                    </a:ext>
                  </a:extLst>
                </a:gridCol>
                <a:gridCol w="4283824">
                  <a:extLst>
                    <a:ext uri="{9D8B030D-6E8A-4147-A177-3AD203B41FA5}">
                      <a16:colId xmlns:a16="http://schemas.microsoft.com/office/drawing/2014/main" val="1862051684"/>
                    </a:ext>
                  </a:extLst>
                </a:gridCol>
              </a:tblGrid>
              <a:tr h="1350587">
                <a:tc>
                  <a:txBody>
                    <a:bodyPr/>
                    <a:lstStyle/>
                    <a:p>
                      <a:pPr algn="ctr"/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</a:rPr>
                        <a:t>系所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</a:rPr>
                        <a:t>學制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</a:rPr>
                        <a:t>保留學籍學生人數</a:t>
                      </a:r>
                    </a:p>
                    <a:p>
                      <a:pPr algn="ctr"/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</a:rPr>
                        <a:t>不含高中生申請入學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高中生申請入學</a:t>
                      </a:r>
                      <a:b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保留學籍學生人數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154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649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2AAFF7-7AAA-452B-963F-545859948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表</a:t>
            </a:r>
            <a:r>
              <a:rPr lang="en-US" altLang="zh-TW" dirty="0"/>
              <a:t>4-10 </a:t>
            </a:r>
            <a:r>
              <a:rPr lang="zh-TW" altLang="en-US" dirty="0"/>
              <a:t>畢業生出路調查表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6210382-766E-49C2-BE0C-D0AF273F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B0EE6EEB-16B1-469E-83D2-B86C00FA64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06</a:t>
            </a:r>
            <a:endParaRPr lang="zh-TW" altLang="en-US" dirty="0"/>
          </a:p>
        </p:txBody>
      </p:sp>
      <p:sp>
        <p:nvSpPr>
          <p:cNvPr id="8" name="內容版面配置區 3">
            <a:extLst>
              <a:ext uri="{FF2B5EF4-FFF2-40B4-BE49-F238E27FC236}">
                <a16:creationId xmlns:a16="http://schemas.microsoft.com/office/drawing/2014/main" id="{52B9A14D-260A-4BB8-AE87-3C3311103454}"/>
              </a:ext>
            </a:extLst>
          </p:cNvPr>
          <p:cNvSpPr txBox="1">
            <a:spLocks noGrp="1"/>
          </p:cNvSpPr>
          <p:nvPr>
            <p:ph sz="quarter" idx="14"/>
          </p:nvPr>
        </p:nvSpPr>
        <p:spPr>
          <a:xfrm>
            <a:off x="161925" y="2535079"/>
            <a:ext cx="11847513" cy="43229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84" indent="-228584" algn="l" defTabSz="914332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u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1pPr>
            <a:lvl2pPr marL="68575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2pPr>
            <a:lvl3pPr marL="1142914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3pPr>
            <a:lvl4pPr marL="160008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4pPr>
            <a:lvl5pPr marL="2057247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dirty="0"/>
              <a:t>📝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【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調整定義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】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：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待業、其他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待業：</a:t>
            </a:r>
            <a:r>
              <a:rPr lang="zh-TW" altLang="en-US" kern="100" dirty="0">
                <a:latin typeface="微軟正黑體" panose="020B0604030504040204" pitchFamily="34" charset="-120"/>
              </a:rPr>
              <a:t>係指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學生於畢業後至調查時間期間</a:t>
            </a:r>
            <a:r>
              <a:rPr lang="zh-TW" altLang="en-US" kern="100" dirty="0">
                <a:latin typeface="微軟正黑體" panose="020B0604030504040204" pitchFamily="34" charset="-120"/>
              </a:rPr>
              <a:t>，因準備出國留學、國內升學或就業考試</a:t>
            </a:r>
            <a:r>
              <a:rPr lang="en-US" altLang="zh-TW" kern="100" dirty="0">
                <a:latin typeface="微軟正黑體" panose="020B0604030504040204" pitchFamily="34" charset="-120"/>
              </a:rPr>
              <a:t>(</a:t>
            </a:r>
            <a:r>
              <a:rPr lang="zh-TW" altLang="en-US" kern="100" dirty="0">
                <a:latin typeface="微軟正黑體" panose="020B0604030504040204" pitchFamily="34" charset="-120"/>
              </a:rPr>
              <a:t>研究所、高普考、證照考等</a:t>
            </a:r>
            <a:r>
              <a:rPr lang="en-US" altLang="zh-TW" kern="100" dirty="0">
                <a:latin typeface="微軟正黑體" panose="020B0604030504040204" pitchFamily="34" charset="-120"/>
              </a:rPr>
              <a:t>)</a:t>
            </a:r>
            <a:r>
              <a:rPr lang="zh-TW" altLang="en-US" kern="100" dirty="0">
                <a:latin typeface="微軟正黑體" panose="020B0604030504040204" pitchFamily="34" charset="-120"/>
              </a:rPr>
              <a:t>、暫無符合個人專長的工作機會、不滿意工作條件</a:t>
            </a:r>
            <a:r>
              <a:rPr lang="en-US" altLang="zh-TW" kern="100" dirty="0">
                <a:latin typeface="微軟正黑體" panose="020B0604030504040204" pitchFamily="34" charset="-120"/>
              </a:rPr>
              <a:t>(</a:t>
            </a:r>
            <a:r>
              <a:rPr lang="zh-TW" altLang="en-US" kern="100" dirty="0">
                <a:latin typeface="微軟正黑體" panose="020B0604030504040204" pitchFamily="34" charset="-120"/>
              </a:rPr>
              <a:t>如薪資、地點、人事、時間等</a:t>
            </a:r>
            <a:r>
              <a:rPr lang="en-US" altLang="zh-TW" kern="100" dirty="0">
                <a:latin typeface="微軟正黑體" panose="020B0604030504040204" pitchFamily="34" charset="-120"/>
              </a:rPr>
              <a:t>)</a:t>
            </a:r>
            <a:r>
              <a:rPr lang="zh-TW" altLang="en-US" kern="100" dirty="0">
                <a:latin typeface="微軟正黑體" panose="020B0604030504040204" pitchFamily="34" charset="-120"/>
              </a:rPr>
              <a:t>、目前無工作打算、工作單位關廠、裁員而被資遣者、被解雇等因素而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未就業</a:t>
            </a:r>
            <a:r>
              <a:rPr lang="zh-TW" altLang="en-US" kern="100" dirty="0">
                <a:latin typeface="微軟正黑體" panose="020B0604030504040204" pitchFamily="34" charset="-120"/>
              </a:rPr>
              <a:t>。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其他：</a:t>
            </a:r>
            <a:r>
              <a:rPr lang="zh-TW" altLang="en-US" kern="100" dirty="0">
                <a:latin typeface="微軟正黑體" panose="020B0604030504040204" pitchFamily="34" charset="-120"/>
              </a:rPr>
              <a:t>非屬以上所列之原因者，應列入此項。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  <a:defRPr/>
            </a:pP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altLang="zh-TW" sz="1800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zh-TW" altLang="zh-TW" sz="1800" kern="100" dirty="0">
                <a:latin typeface="微軟正黑體" panose="020B0604030504040204" pitchFamily="34" charset="-120"/>
              </a:rPr>
              <a:t>【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114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年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03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月「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台灣評鑑協會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」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調整定義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】</a:t>
            </a:r>
            <a:endParaRPr lang="zh-TW" altLang="zh-TW" sz="1800" kern="1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3290C88C-FDD4-4618-8345-0BABE01B98A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52419546"/>
              </p:ext>
            </p:extLst>
          </p:nvPr>
        </p:nvGraphicFramePr>
        <p:xfrm>
          <a:off x="161925" y="951470"/>
          <a:ext cx="11847197" cy="13449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927">
                  <a:extLst>
                    <a:ext uri="{9D8B030D-6E8A-4147-A177-3AD203B41FA5}">
                      <a16:colId xmlns:a16="http://schemas.microsoft.com/office/drawing/2014/main" val="3992727499"/>
                    </a:ext>
                  </a:extLst>
                </a:gridCol>
                <a:gridCol w="629827">
                  <a:extLst>
                    <a:ext uri="{9D8B030D-6E8A-4147-A177-3AD203B41FA5}">
                      <a16:colId xmlns:a16="http://schemas.microsoft.com/office/drawing/2014/main" val="3233731887"/>
                    </a:ext>
                  </a:extLst>
                </a:gridCol>
                <a:gridCol w="627338">
                  <a:extLst>
                    <a:ext uri="{9D8B030D-6E8A-4147-A177-3AD203B41FA5}">
                      <a16:colId xmlns:a16="http://schemas.microsoft.com/office/drawing/2014/main" val="398557329"/>
                    </a:ext>
                  </a:extLst>
                </a:gridCol>
                <a:gridCol w="525272">
                  <a:extLst>
                    <a:ext uri="{9D8B030D-6E8A-4147-A177-3AD203B41FA5}">
                      <a16:colId xmlns:a16="http://schemas.microsoft.com/office/drawing/2014/main" val="3920927006"/>
                    </a:ext>
                  </a:extLst>
                </a:gridCol>
                <a:gridCol w="1030727">
                  <a:extLst>
                    <a:ext uri="{9D8B030D-6E8A-4147-A177-3AD203B41FA5}">
                      <a16:colId xmlns:a16="http://schemas.microsoft.com/office/drawing/2014/main" val="2031242087"/>
                    </a:ext>
                  </a:extLst>
                </a:gridCol>
                <a:gridCol w="583857">
                  <a:extLst>
                    <a:ext uri="{9D8B030D-6E8A-4147-A177-3AD203B41FA5}">
                      <a16:colId xmlns:a16="http://schemas.microsoft.com/office/drawing/2014/main" val="334717640"/>
                    </a:ext>
                  </a:extLst>
                </a:gridCol>
                <a:gridCol w="583857">
                  <a:extLst>
                    <a:ext uri="{9D8B030D-6E8A-4147-A177-3AD203B41FA5}">
                      <a16:colId xmlns:a16="http://schemas.microsoft.com/office/drawing/2014/main" val="1444562693"/>
                    </a:ext>
                  </a:extLst>
                </a:gridCol>
                <a:gridCol w="583857">
                  <a:extLst>
                    <a:ext uri="{9D8B030D-6E8A-4147-A177-3AD203B41FA5}">
                      <a16:colId xmlns:a16="http://schemas.microsoft.com/office/drawing/2014/main" val="888402825"/>
                    </a:ext>
                  </a:extLst>
                </a:gridCol>
                <a:gridCol w="583857">
                  <a:extLst>
                    <a:ext uri="{9D8B030D-6E8A-4147-A177-3AD203B41FA5}">
                      <a16:colId xmlns:a16="http://schemas.microsoft.com/office/drawing/2014/main" val="2020726596"/>
                    </a:ext>
                  </a:extLst>
                </a:gridCol>
                <a:gridCol w="583857">
                  <a:extLst>
                    <a:ext uri="{9D8B030D-6E8A-4147-A177-3AD203B41FA5}">
                      <a16:colId xmlns:a16="http://schemas.microsoft.com/office/drawing/2014/main" val="3743308029"/>
                    </a:ext>
                  </a:extLst>
                </a:gridCol>
                <a:gridCol w="583857">
                  <a:extLst>
                    <a:ext uri="{9D8B030D-6E8A-4147-A177-3AD203B41FA5}">
                      <a16:colId xmlns:a16="http://schemas.microsoft.com/office/drawing/2014/main" val="925666132"/>
                    </a:ext>
                  </a:extLst>
                </a:gridCol>
                <a:gridCol w="583857">
                  <a:extLst>
                    <a:ext uri="{9D8B030D-6E8A-4147-A177-3AD203B41FA5}">
                      <a16:colId xmlns:a16="http://schemas.microsoft.com/office/drawing/2014/main" val="296748053"/>
                    </a:ext>
                  </a:extLst>
                </a:gridCol>
                <a:gridCol w="583857">
                  <a:extLst>
                    <a:ext uri="{9D8B030D-6E8A-4147-A177-3AD203B41FA5}">
                      <a16:colId xmlns:a16="http://schemas.microsoft.com/office/drawing/2014/main" val="2901469844"/>
                    </a:ext>
                  </a:extLst>
                </a:gridCol>
                <a:gridCol w="661087">
                  <a:extLst>
                    <a:ext uri="{9D8B030D-6E8A-4147-A177-3AD203B41FA5}">
                      <a16:colId xmlns:a16="http://schemas.microsoft.com/office/drawing/2014/main" val="620299350"/>
                    </a:ext>
                  </a:extLst>
                </a:gridCol>
                <a:gridCol w="661087">
                  <a:extLst>
                    <a:ext uri="{9D8B030D-6E8A-4147-A177-3AD203B41FA5}">
                      <a16:colId xmlns:a16="http://schemas.microsoft.com/office/drawing/2014/main" val="1398273796"/>
                    </a:ext>
                  </a:extLst>
                </a:gridCol>
                <a:gridCol w="981538">
                  <a:extLst>
                    <a:ext uri="{9D8B030D-6E8A-4147-A177-3AD203B41FA5}">
                      <a16:colId xmlns:a16="http://schemas.microsoft.com/office/drawing/2014/main" val="2818043294"/>
                    </a:ext>
                  </a:extLst>
                </a:gridCol>
                <a:gridCol w="981538">
                  <a:extLst>
                    <a:ext uri="{9D8B030D-6E8A-4147-A177-3AD203B41FA5}">
                      <a16:colId xmlns:a16="http://schemas.microsoft.com/office/drawing/2014/main" val="2291008156"/>
                    </a:ext>
                  </a:extLst>
                </a:gridCol>
              </a:tblGrid>
              <a:tr h="740606">
                <a:tc rowSpan="2"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畢業學年度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學院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系所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學制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班級類別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升學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就業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服兵役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留學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sz="20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待業</a:t>
                      </a:r>
                      <a:endParaRPr lang="zh-TW" sz="2000" b="1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sz="20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其他</a:t>
                      </a:r>
                      <a:r>
                        <a:rPr lang="en-US" sz="2000" b="1" strike="sngStrike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sz="2000" b="1" strike="sngStrike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含待業</a:t>
                      </a:r>
                      <a:r>
                        <a:rPr lang="en-US" sz="2000" b="1" strike="sngStrike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zh-TW" sz="2000" b="1" strike="sngStrike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875828"/>
                  </a:ext>
                </a:extLst>
              </a:tr>
              <a:tr h="6043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男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女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男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女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男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女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男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女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男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女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男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女</a:t>
                      </a:r>
                      <a:endParaRPr lang="zh-TW" sz="16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415911"/>
                  </a:ext>
                </a:extLst>
              </a:tr>
            </a:tbl>
          </a:graphicData>
        </a:graphic>
      </p:graphicFrame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8E715F08-E5AB-41C5-84F2-FFFA15828179}"/>
              </a:ext>
            </a:extLst>
          </p:cNvPr>
          <p:cNvCxnSpPr>
            <a:cxnSpLocks/>
          </p:cNvCxnSpPr>
          <p:nvPr/>
        </p:nvCxnSpPr>
        <p:spPr>
          <a:xfrm>
            <a:off x="10837718" y="1412007"/>
            <a:ext cx="10202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2774793C-8A86-4B6B-9473-351932DC92B6}"/>
              </a:ext>
            </a:extLst>
          </p:cNvPr>
          <p:cNvCxnSpPr>
            <a:cxnSpLocks/>
          </p:cNvCxnSpPr>
          <p:nvPr/>
        </p:nvCxnSpPr>
        <p:spPr>
          <a:xfrm>
            <a:off x="10806545" y="1313153"/>
            <a:ext cx="10638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309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2AAFF7-7AAA-452B-963F-545859948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表</a:t>
            </a:r>
            <a:r>
              <a:rPr lang="en-US" altLang="zh-TW" dirty="0"/>
              <a:t>4-18 </a:t>
            </a:r>
            <a:r>
              <a:rPr lang="zh-TW" altLang="en-US" dirty="0"/>
              <a:t>休學人數暨原因資料表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6210382-766E-49C2-BE0C-D0AF273F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7BC5-01F3-4DA6-AE9F-6749599A3EE9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B0EE6EEB-16B1-469E-83D2-B86C00FA64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07</a:t>
            </a:r>
            <a:endParaRPr lang="zh-TW" altLang="en-US" dirty="0"/>
          </a:p>
        </p:txBody>
      </p:sp>
      <p:sp>
        <p:nvSpPr>
          <p:cNvPr id="8" name="內容版面配置區 3">
            <a:extLst>
              <a:ext uri="{FF2B5EF4-FFF2-40B4-BE49-F238E27FC236}">
                <a16:creationId xmlns:a16="http://schemas.microsoft.com/office/drawing/2014/main" id="{52B9A14D-260A-4BB8-AE87-3C3311103454}"/>
              </a:ext>
            </a:extLst>
          </p:cNvPr>
          <p:cNvSpPr txBox="1">
            <a:spLocks noGrp="1"/>
          </p:cNvSpPr>
          <p:nvPr>
            <p:ph sz="quarter" idx="14"/>
          </p:nvPr>
        </p:nvSpPr>
        <p:spPr>
          <a:xfrm>
            <a:off x="161925" y="2948152"/>
            <a:ext cx="11847513" cy="3909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84" indent="-228584" algn="l" defTabSz="914332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u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1pPr>
            <a:lvl2pPr marL="68575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2pPr>
            <a:lvl3pPr marL="1142914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3pPr>
            <a:lvl4pPr marL="1600080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4pPr>
            <a:lvl5pPr marL="2057247" indent="-228584" algn="l" defTabSz="914332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zh-TW" altLang="en-US" dirty="0"/>
              <a:t>📝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【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調整定義</a:t>
            </a:r>
            <a:r>
              <a:rPr lang="en-US" altLang="zh-TW" b="1" kern="100" dirty="0">
                <a:latin typeface="微軟正黑體" panose="020B0604030504040204" pitchFamily="34" charset="-120"/>
              </a:rPr>
              <a:t>】</a:t>
            </a:r>
            <a:r>
              <a:rPr lang="zh-TW" altLang="en-US" b="1" kern="100" dirty="0">
                <a:latin typeface="微軟正黑體" panose="020B0604030504040204" pitchFamily="34" charset="-120"/>
              </a:rPr>
              <a:t>：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休學及休學減少原因</a:t>
            </a: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r>
              <a:rPr lang="zh-TW" altLang="en-US" kern="100" dirty="0">
                <a:latin typeface="微軟正黑體" panose="020B0604030504040204" pitchFamily="34" charset="-120"/>
              </a:rPr>
              <a:t>考試訓練：準備研究所、公職、就業、證照考試或參加</a:t>
            </a:r>
            <a:r>
              <a:rPr lang="zh-TW" altLang="en-US" b="1" kern="100" dirty="0">
                <a:solidFill>
                  <a:srgbClr val="FF0000"/>
                </a:solidFill>
                <a:latin typeface="微軟正黑體" panose="020B0604030504040204" pitchFamily="34" charset="-120"/>
              </a:rPr>
              <a:t>培訓</a:t>
            </a:r>
            <a:r>
              <a:rPr lang="zh-TW" altLang="en-US" kern="100" dirty="0">
                <a:latin typeface="微軟正黑體" panose="020B0604030504040204" pitchFamily="34" charset="-120"/>
              </a:rPr>
              <a:t>、職業訓練等。</a:t>
            </a:r>
            <a:endParaRPr lang="en-US" altLang="zh-TW" kern="100" dirty="0"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solidFill>
                <a:srgbClr val="FF0000"/>
              </a:solidFill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en-US" altLang="zh-TW" kern="100" dirty="0">
              <a:solidFill>
                <a:srgbClr val="FF0000"/>
              </a:solidFill>
              <a:latin typeface="微軟正黑體" panose="020B0604030504040204" pitchFamily="34" charset="-120"/>
            </a:endParaRPr>
          </a:p>
          <a:p>
            <a:pPr marL="342874" indent="-342874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"/>
              <a:defRPr/>
            </a:pPr>
            <a:endParaRPr lang="zh-TW" altLang="en-US" kern="100" dirty="0">
              <a:solidFill>
                <a:srgbClr val="FF0000"/>
              </a:solidFill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en-US" altLang="zh-TW" sz="1800" kern="100" dirty="0">
              <a:latin typeface="微軟正黑體" panose="020B0604030504040204" pitchFamily="34" charset="-120"/>
            </a:endParaRP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r>
              <a:rPr lang="zh-TW" altLang="zh-TW" sz="1800" kern="100" dirty="0">
                <a:latin typeface="微軟正黑體" panose="020B0604030504040204" pitchFamily="34" charset="-120"/>
              </a:rPr>
              <a:t>【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114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年</a:t>
            </a:r>
            <a:r>
              <a:rPr lang="en-US" altLang="zh-TW" sz="1800" kern="100" dirty="0">
                <a:latin typeface="微軟正黑體" panose="020B0604030504040204" pitchFamily="34" charset="-120"/>
              </a:rPr>
              <a:t>10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月「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統計處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」</a:t>
            </a:r>
            <a:r>
              <a:rPr lang="zh-TW" altLang="en-US" sz="1800" kern="100" dirty="0">
                <a:latin typeface="微軟正黑體" panose="020B0604030504040204" pitchFamily="34" charset="-120"/>
              </a:rPr>
              <a:t>調整定義</a:t>
            </a:r>
            <a:r>
              <a:rPr lang="zh-TW" altLang="zh-TW" sz="1800" kern="100" dirty="0">
                <a:latin typeface="微軟正黑體" panose="020B0604030504040204" pitchFamily="34" charset="-120"/>
              </a:rPr>
              <a:t>】</a:t>
            </a:r>
            <a:endParaRPr lang="zh-TW" altLang="zh-TW" sz="1800" kern="100" dirty="0">
              <a:latin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AA02CBEC-47C1-4039-866D-21E9ECA41E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28658"/>
              </p:ext>
            </p:extLst>
          </p:nvPr>
        </p:nvGraphicFramePr>
        <p:xfrm>
          <a:off x="161924" y="842959"/>
          <a:ext cx="11725274" cy="1931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3552">
                  <a:extLst>
                    <a:ext uri="{9D8B030D-6E8A-4147-A177-3AD203B41FA5}">
                      <a16:colId xmlns:a16="http://schemas.microsoft.com/office/drawing/2014/main" val="2694310557"/>
                    </a:ext>
                  </a:extLst>
                </a:gridCol>
                <a:gridCol w="614855">
                  <a:extLst>
                    <a:ext uri="{9D8B030D-6E8A-4147-A177-3AD203B41FA5}">
                      <a16:colId xmlns:a16="http://schemas.microsoft.com/office/drawing/2014/main" val="3750519793"/>
                    </a:ext>
                  </a:extLst>
                </a:gridCol>
                <a:gridCol w="614855">
                  <a:extLst>
                    <a:ext uri="{9D8B030D-6E8A-4147-A177-3AD203B41FA5}">
                      <a16:colId xmlns:a16="http://schemas.microsoft.com/office/drawing/2014/main" val="2047183452"/>
                    </a:ext>
                  </a:extLst>
                </a:gridCol>
                <a:gridCol w="614855">
                  <a:extLst>
                    <a:ext uri="{9D8B030D-6E8A-4147-A177-3AD203B41FA5}">
                      <a16:colId xmlns:a16="http://schemas.microsoft.com/office/drawing/2014/main" val="1269388275"/>
                    </a:ext>
                  </a:extLst>
                </a:gridCol>
                <a:gridCol w="1072058">
                  <a:extLst>
                    <a:ext uri="{9D8B030D-6E8A-4147-A177-3AD203B41FA5}">
                      <a16:colId xmlns:a16="http://schemas.microsoft.com/office/drawing/2014/main" val="3398806449"/>
                    </a:ext>
                  </a:extLst>
                </a:gridCol>
                <a:gridCol w="2191406">
                  <a:extLst>
                    <a:ext uri="{9D8B030D-6E8A-4147-A177-3AD203B41FA5}">
                      <a16:colId xmlns:a16="http://schemas.microsoft.com/office/drawing/2014/main" val="2100106104"/>
                    </a:ext>
                  </a:extLst>
                </a:gridCol>
                <a:gridCol w="1915511">
                  <a:extLst>
                    <a:ext uri="{9D8B030D-6E8A-4147-A177-3AD203B41FA5}">
                      <a16:colId xmlns:a16="http://schemas.microsoft.com/office/drawing/2014/main" val="767280054"/>
                    </a:ext>
                  </a:extLst>
                </a:gridCol>
                <a:gridCol w="1915511">
                  <a:extLst>
                    <a:ext uri="{9D8B030D-6E8A-4147-A177-3AD203B41FA5}">
                      <a16:colId xmlns:a16="http://schemas.microsoft.com/office/drawing/2014/main" val="3343989279"/>
                    </a:ext>
                  </a:extLst>
                </a:gridCol>
                <a:gridCol w="1702671">
                  <a:extLst>
                    <a:ext uri="{9D8B030D-6E8A-4147-A177-3AD203B41FA5}">
                      <a16:colId xmlns:a16="http://schemas.microsoft.com/office/drawing/2014/main" val="1049274784"/>
                    </a:ext>
                  </a:extLst>
                </a:gridCol>
              </a:tblGrid>
              <a:tr h="1931772"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學年度</a:t>
                      </a:r>
                      <a:r>
                        <a:rPr lang="en-US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/</a:t>
                      </a: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學期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學院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系所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學制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身分類別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</a:rPr>
                        <a:t>休學及休學</a:t>
                      </a:r>
                      <a:br>
                        <a:rPr lang="en-US" altLang="zh-TW" sz="2400" b="1" kern="100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</a:rPr>
                        <a:t>減少原因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1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學期間休學人數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學期間休學減少人數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於學期底處於</a:t>
                      </a:r>
                      <a:br>
                        <a:rPr lang="en-US" alt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</a:br>
                      <a:r>
                        <a:rPr lang="zh-TW" sz="16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休學狀態之人數</a:t>
                      </a:r>
                      <a:endParaRPr lang="zh-TW" sz="16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817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050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105085</TotalTime>
  <Words>1381</Words>
  <Application>Microsoft Office PowerPoint</Application>
  <PresentationFormat>寬螢幕</PresentationFormat>
  <Paragraphs>274</Paragraphs>
  <Slides>12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Roboto Bold</vt:lpstr>
      <vt:lpstr>微軟正黑體</vt:lpstr>
      <vt:lpstr>Arial</vt:lpstr>
      <vt:lpstr>Calibri</vt:lpstr>
      <vt:lpstr>Times New Roman</vt:lpstr>
      <vt:lpstr>Wingdings</vt:lpstr>
      <vt:lpstr>Office 佈景主題</vt:lpstr>
      <vt:lpstr>PowerPoint 簡報</vt:lpstr>
      <vt:lpstr>本期異動摘要</vt:lpstr>
      <vt:lpstr>表1-2-2 教師相關證照資料表 表1-4    教師進修資料表 表3-2-2 課程發展相關組織資料表 表13-5  學校學院/學群資料</vt:lpstr>
      <vt:lpstr>表1-14 職技資料表</vt:lpstr>
      <vt:lpstr>表1-20 私立大專校院編制內專任教師待遇標準 表1-22 公、私立大專校院編制外專任教師薪酬標準</vt:lpstr>
      <vt:lpstr>表1-21 私立大專校院兼任教師鐘點費</vt:lpstr>
      <vt:lpstr>表2-7新生內含名額及國家重點領域研究學院新生保留學籍學生人數</vt:lpstr>
      <vt:lpstr>表4-10 畢業生出路調查表</vt:lpstr>
      <vt:lpstr>表4-18 休學人數暨原因資料表</vt:lpstr>
      <vt:lpstr>表5-2-1圖書館人力資源表</vt:lpstr>
      <vt:lpstr>表10-2 學校董事會暨財團法人現況明細表</vt:lpstr>
      <vt:lpstr>表13-9校長、一級行政主管、學術主管及各類中心主管明細資料表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宛諭 李</dc:creator>
  <cp:lastModifiedBy>彥傑 程</cp:lastModifiedBy>
  <cp:revision>1069</cp:revision>
  <cp:lastPrinted>2025-07-21T01:02:55Z</cp:lastPrinted>
  <dcterms:created xsi:type="dcterms:W3CDTF">2021-01-12T02:33:10Z</dcterms:created>
  <dcterms:modified xsi:type="dcterms:W3CDTF">2025-08-18T03:37:09Z</dcterms:modified>
</cp:coreProperties>
</file>