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920" r:id="rId2"/>
    <p:sldId id="967" r:id="rId3"/>
    <p:sldId id="942" r:id="rId4"/>
    <p:sldId id="943" r:id="rId5"/>
    <p:sldId id="974" r:id="rId6"/>
    <p:sldId id="944" r:id="rId7"/>
    <p:sldId id="945" r:id="rId8"/>
    <p:sldId id="946" r:id="rId9"/>
    <p:sldId id="948" r:id="rId10"/>
    <p:sldId id="969" r:id="rId11"/>
    <p:sldId id="970" r:id="rId12"/>
    <p:sldId id="971" r:id="rId13"/>
    <p:sldId id="972" r:id="rId14"/>
    <p:sldId id="952" r:id="rId15"/>
    <p:sldId id="955" r:id="rId16"/>
    <p:sldId id="956" r:id="rId17"/>
    <p:sldId id="977" r:id="rId18"/>
    <p:sldId id="957" r:id="rId19"/>
    <p:sldId id="958" r:id="rId20"/>
    <p:sldId id="959" r:id="rId21"/>
    <p:sldId id="960" r:id="rId22"/>
    <p:sldId id="961" r:id="rId23"/>
    <p:sldId id="973" r:id="rId24"/>
    <p:sldId id="962" r:id="rId25"/>
    <p:sldId id="963" r:id="rId26"/>
    <p:sldId id="964" r:id="rId27"/>
    <p:sldId id="966" r:id="rId28"/>
    <p:sldId id="965" r:id="rId29"/>
    <p:sldId id="980" r:id="rId30"/>
    <p:sldId id="873" r:id="rId31"/>
    <p:sldId id="872" r:id="rId32"/>
    <p:sldId id="916" r:id="rId33"/>
  </p:sldIdLst>
  <p:sldSz cx="12192000" cy="6858000"/>
  <p:notesSz cx="9926638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0開場" id="{91613D0E-2F60-45C3-9180-559C580422DE}">
          <p14:sldIdLst/>
        </p14:section>
        <p14:section name="本期填報表冊" id="{84B70B2A-24EB-453F-8607-809436CB00C7}">
          <p14:sldIdLst/>
        </p14:section>
        <p14:section name="表冊異動" id="{2A5194C1-3B1F-4D27-9CEC-A83F38451B80}">
          <p14:sldIdLst>
            <p14:sldId id="920"/>
            <p14:sldId id="967"/>
            <p14:sldId id="942"/>
            <p14:sldId id="943"/>
            <p14:sldId id="974"/>
            <p14:sldId id="944"/>
            <p14:sldId id="945"/>
            <p14:sldId id="946"/>
            <p14:sldId id="948"/>
            <p14:sldId id="969"/>
            <p14:sldId id="970"/>
            <p14:sldId id="971"/>
            <p14:sldId id="972"/>
            <p14:sldId id="952"/>
            <p14:sldId id="955"/>
            <p14:sldId id="956"/>
            <p14:sldId id="977"/>
            <p14:sldId id="957"/>
            <p14:sldId id="958"/>
            <p14:sldId id="959"/>
            <p14:sldId id="960"/>
            <p14:sldId id="961"/>
            <p14:sldId id="973"/>
            <p14:sldId id="962"/>
            <p14:sldId id="963"/>
            <p14:sldId id="964"/>
            <p14:sldId id="966"/>
            <p14:sldId id="965"/>
            <p14:sldId id="980"/>
          </p14:sldIdLst>
        </p14:section>
        <p14:section name="下期表冊異動預告" id="{AF471FA9-3427-4C95-8871-985177DE0966}">
          <p14:sldIdLst>
            <p14:sldId id="873"/>
            <p14:sldId id="872"/>
            <p14:sldId id="916"/>
          </p14:sldIdLst>
        </p14:section>
        <p14:section name="作業時程" id="{9F25C41B-BACA-4E15-BA33-D7A049D1BFCA}">
          <p14:sldIdLst/>
        </p14:section>
        <p14:section name="5重要事項宣導" id="{6C72D986-65EC-4EB9-87BC-B383F83F81B6}">
          <p14:sldIdLst/>
        </p14:section>
        <p14:section name="6聯絡資訊" id="{5B106FA2-640C-48B6-B986-73FB24A943E9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176"/>
    <a:srgbClr val="D5E3CF"/>
    <a:srgbClr val="EBF1E9"/>
    <a:srgbClr val="D2DEEF"/>
    <a:srgbClr val="444444"/>
    <a:srgbClr val="F4A300"/>
    <a:srgbClr val="F5F5F5"/>
    <a:srgbClr val="00703C"/>
    <a:srgbClr val="A8D08D"/>
    <a:srgbClr val="F7FC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淺色樣式 3 - 輔色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中等深淺樣式 1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D7AC3CCA-C797-4891-BE02-D94E43425B78}" styleName="中等深淺樣式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9012ECD-51FC-41F1-AA8D-1B2483CD663E}" styleName="淺色樣式 2 - 輔色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9CF1AB2-1976-4502-BF36-3FF5EA218861}" styleName="中等深淺樣式 4 - 輔色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淺色樣式 3 - 輔色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38B1855-1B75-4FBE-930C-398BA8C253C6}" styleName="佈景主題樣式 2 - 輔色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佈景主題樣式 1 - 輔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8603FDC-E32A-4AB5-989C-0864C3EAD2B8}" styleName="佈景主題樣式 2 - 輔色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E171933-4619-4E11-9A3F-F7608DF75F80}" styleName="中等深淺樣式 1 - 輔色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49160" autoAdjust="0"/>
    <p:restoredTop sz="85018" autoAdjust="0"/>
  </p:normalViewPr>
  <p:slideViewPr>
    <p:cSldViewPr snapToGrid="0">
      <p:cViewPr varScale="1">
        <p:scale>
          <a:sx n="89" d="100"/>
          <a:sy n="89" d="100"/>
        </p:scale>
        <p:origin x="546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40" d="100"/>
        <a:sy n="140" d="100"/>
      </p:scale>
      <p:origin x="0" y="-86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542" cy="341064"/>
          </a:xfrm>
          <a:prstGeom prst="rect">
            <a:avLst/>
          </a:prstGeom>
        </p:spPr>
        <p:txBody>
          <a:bodyPr vert="horz" lIns="91393" tIns="45696" rIns="91393" bIns="4569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2800" y="2"/>
            <a:ext cx="4301542" cy="341064"/>
          </a:xfrm>
          <a:prstGeom prst="rect">
            <a:avLst/>
          </a:prstGeom>
        </p:spPr>
        <p:txBody>
          <a:bodyPr vert="horz" lIns="91393" tIns="45696" rIns="91393" bIns="45696" rtlCol="0"/>
          <a:lstStyle>
            <a:lvl1pPr algn="r">
              <a:defRPr sz="1200"/>
            </a:lvl1pPr>
          </a:lstStyle>
          <a:p>
            <a:fld id="{5EF67E66-3F5C-4904-B5C5-18C97F4E1829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2" y="6456619"/>
            <a:ext cx="4301542" cy="341063"/>
          </a:xfrm>
          <a:prstGeom prst="rect">
            <a:avLst/>
          </a:prstGeom>
        </p:spPr>
        <p:txBody>
          <a:bodyPr vert="horz" lIns="91393" tIns="45696" rIns="91393" bIns="4569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2800" y="6456619"/>
            <a:ext cx="4301542" cy="341063"/>
          </a:xfrm>
          <a:prstGeom prst="rect">
            <a:avLst/>
          </a:prstGeom>
        </p:spPr>
        <p:txBody>
          <a:bodyPr vert="horz" lIns="91393" tIns="45696" rIns="91393" bIns="45696" rtlCol="0" anchor="b"/>
          <a:lstStyle>
            <a:lvl1pPr algn="r">
              <a:defRPr sz="1200"/>
            </a:lvl1pPr>
          </a:lstStyle>
          <a:p>
            <a:fld id="{29110EBA-6524-432F-B1B7-97555015D0C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5265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4301542" cy="341064"/>
          </a:xfrm>
          <a:prstGeom prst="rect">
            <a:avLst/>
          </a:prstGeom>
        </p:spPr>
        <p:txBody>
          <a:bodyPr vert="horz" lIns="91393" tIns="45696" rIns="91393" bIns="4569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2800" y="2"/>
            <a:ext cx="4301542" cy="341064"/>
          </a:xfrm>
          <a:prstGeom prst="rect">
            <a:avLst/>
          </a:prstGeom>
        </p:spPr>
        <p:txBody>
          <a:bodyPr vert="horz" lIns="91393" tIns="45696" rIns="91393" bIns="45696" rtlCol="0"/>
          <a:lstStyle>
            <a:lvl1pPr algn="r">
              <a:defRPr sz="1200"/>
            </a:lvl1pPr>
          </a:lstStyle>
          <a:p>
            <a:fld id="{816F1A50-C26C-4C2E-8537-C722BC8C7E78}" type="datetimeFigureOut">
              <a:rPr lang="zh-TW" altLang="en-US" smtClean="0"/>
              <a:t>2026/2/23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3" tIns="45696" rIns="91393" bIns="4569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5" y="3271383"/>
            <a:ext cx="7941310" cy="2676584"/>
          </a:xfrm>
          <a:prstGeom prst="rect">
            <a:avLst/>
          </a:prstGeom>
        </p:spPr>
        <p:txBody>
          <a:bodyPr vert="horz" lIns="91393" tIns="45696" rIns="91393" bIns="45696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2" y="6456619"/>
            <a:ext cx="4301542" cy="341063"/>
          </a:xfrm>
          <a:prstGeom prst="rect">
            <a:avLst/>
          </a:prstGeom>
        </p:spPr>
        <p:txBody>
          <a:bodyPr vert="horz" lIns="91393" tIns="45696" rIns="91393" bIns="4569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2800" y="6456619"/>
            <a:ext cx="4301542" cy="341063"/>
          </a:xfrm>
          <a:prstGeom prst="rect">
            <a:avLst/>
          </a:prstGeom>
        </p:spPr>
        <p:txBody>
          <a:bodyPr vert="horz" lIns="91393" tIns="45696" rIns="91393" bIns="45696" rtlCol="0" anchor="b"/>
          <a:lstStyle>
            <a:lvl1pPr algn="r">
              <a:defRPr sz="1200"/>
            </a:lvl1pPr>
          </a:lstStyle>
          <a:p>
            <a:fld id="{4B562836-289B-4A25-A8F6-F44FECB1834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895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62836-289B-4A25-A8F6-F44FECB1834A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27664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b="1" dirty="0"/>
              <a:t>全校總經費是唯一人工填寫欄位</a:t>
            </a:r>
            <a:endParaRPr lang="zh-TW" altLang="en-US" dirty="0"/>
          </a:p>
          <a:p>
            <a:r>
              <a:rPr lang="zh-TW" altLang="en-US" dirty="0"/>
              <a:t>填「年度」不是「學年度」</a:t>
            </a:r>
          </a:p>
          <a:p>
            <a:r>
              <a:rPr lang="zh-TW" altLang="en-US" dirty="0"/>
              <a:t>台科大、北科大要填「學校、研究學院」</a:t>
            </a:r>
          </a:p>
          <a:p>
            <a:r>
              <a:rPr lang="zh-TW" altLang="en-US" dirty="0"/>
              <a:t>其他學校只填「學校」</a:t>
            </a:r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62836-289B-4A25-A8F6-F44FECB1834A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063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62836-289B-4A25-A8F6-F44FECB1834A}" type="slidenum">
              <a:rPr lang="zh-TW" altLang="en-US" smtClean="0"/>
              <a:t>22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33562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562836-289B-4A25-A8F6-F44FECB1834A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3940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562836-289B-4A25-A8F6-F44FECB1834A}" type="slidenum">
              <a:rPr lang="zh-TW" altLang="en-US" smtClean="0"/>
              <a:t>26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6798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群組 1"/>
          <p:cNvGrpSpPr>
            <a:grpSpLocks/>
          </p:cNvGrpSpPr>
          <p:nvPr userDrawn="1"/>
        </p:nvGrpSpPr>
        <p:grpSpPr bwMode="auto">
          <a:xfrm>
            <a:off x="3" y="0"/>
            <a:ext cx="11696700" cy="6858000"/>
            <a:chOff x="0" y="-4087"/>
            <a:chExt cx="11696700" cy="6283320"/>
          </a:xfrm>
        </p:grpSpPr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0" y="476440"/>
              <a:ext cx="11696700" cy="5343455"/>
            </a:xfrm>
            <a:custGeom>
              <a:avLst/>
              <a:gdLst>
                <a:gd name="T0" fmla="*/ 0 w 4756"/>
                <a:gd name="T1" fmla="*/ 0 h 2239"/>
                <a:gd name="T2" fmla="*/ 2147483646 w 4756"/>
                <a:gd name="T3" fmla="*/ 0 h 2239"/>
                <a:gd name="T4" fmla="*/ 2147483646 w 4756"/>
                <a:gd name="T5" fmla="*/ 2147483646 h 2239"/>
                <a:gd name="T6" fmla="*/ 2147483646 w 4756"/>
                <a:gd name="T7" fmla="*/ 2147483646 h 2239"/>
                <a:gd name="T8" fmla="*/ 0 w 4756"/>
                <a:gd name="T9" fmla="*/ 2147483646 h 2239"/>
                <a:gd name="T10" fmla="*/ 0 w 4756"/>
                <a:gd name="T11" fmla="*/ 0 h 223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756" h="2239">
                  <a:moveTo>
                    <a:pt x="0" y="0"/>
                  </a:moveTo>
                  <a:lnTo>
                    <a:pt x="3897" y="0"/>
                  </a:lnTo>
                  <a:lnTo>
                    <a:pt x="4756" y="1121"/>
                  </a:lnTo>
                  <a:lnTo>
                    <a:pt x="3897" y="2239"/>
                  </a:lnTo>
                  <a:lnTo>
                    <a:pt x="0" y="22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8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lIns="128580" tIns="64290" rIns="128580" bIns="64290"/>
            <a:lstStyle/>
            <a:p>
              <a:endParaRPr lang="zh-TW" altLang="en-US" sz="1800">
                <a:ln>
                  <a:solidFill>
                    <a:srgbClr val="004529"/>
                  </a:solidFill>
                </a:ln>
              </a:endParaRPr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5942716" y="-4087"/>
              <a:ext cx="4620789" cy="6283320"/>
            </a:xfrm>
            <a:custGeom>
              <a:avLst/>
              <a:gdLst>
                <a:gd name="T0" fmla="*/ 0 w 1940"/>
                <a:gd name="T1" fmla="*/ 0 h 3040"/>
                <a:gd name="T2" fmla="*/ 2147483646 w 1940"/>
                <a:gd name="T3" fmla="*/ 0 h 3040"/>
                <a:gd name="T4" fmla="*/ 2147483646 w 1940"/>
                <a:gd name="T5" fmla="*/ 2147483646 h 3040"/>
                <a:gd name="T6" fmla="*/ 2147483646 w 1940"/>
                <a:gd name="T7" fmla="*/ 2147483646 h 3040"/>
                <a:gd name="T8" fmla="*/ 2147483646 w 1940"/>
                <a:gd name="T9" fmla="*/ 2147483646 h 3040"/>
                <a:gd name="T10" fmla="*/ 0 w 1940"/>
                <a:gd name="T11" fmla="*/ 2147483646 h 3040"/>
                <a:gd name="T12" fmla="*/ 2147483646 w 1940"/>
                <a:gd name="T13" fmla="*/ 2147483646 h 3040"/>
                <a:gd name="T14" fmla="*/ 0 w 1940"/>
                <a:gd name="T15" fmla="*/ 0 h 3040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1940" h="3040">
                  <a:moveTo>
                    <a:pt x="0" y="0"/>
                  </a:moveTo>
                  <a:lnTo>
                    <a:pt x="774" y="0"/>
                  </a:lnTo>
                  <a:lnTo>
                    <a:pt x="1938" y="1537"/>
                  </a:lnTo>
                  <a:lnTo>
                    <a:pt x="1940" y="1537"/>
                  </a:lnTo>
                  <a:lnTo>
                    <a:pt x="774" y="3040"/>
                  </a:lnTo>
                  <a:lnTo>
                    <a:pt x="0" y="3040"/>
                  </a:lnTo>
                  <a:lnTo>
                    <a:pt x="1167" y="153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DDD8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0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lIns="128580" tIns="64290" rIns="128580" bIns="64290"/>
            <a:lstStyle/>
            <a:p>
              <a:endParaRPr lang="zh-TW" altLang="en-US" sz="1800">
                <a:ln>
                  <a:solidFill>
                    <a:srgbClr val="004529"/>
                  </a:solidFill>
                </a:ln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7341" y="1695269"/>
            <a:ext cx="7612823" cy="2387600"/>
          </a:xfrm>
        </p:spPr>
        <p:txBody>
          <a:bodyPr anchor="t">
            <a:normAutofit/>
          </a:bodyPr>
          <a:lstStyle>
            <a:lvl1pPr algn="ctr">
              <a:defRPr sz="6500">
                <a:ln>
                  <a:solidFill>
                    <a:srgbClr val="004529"/>
                  </a:solidFill>
                </a:ln>
                <a:solidFill>
                  <a:srgbClr val="FFFFE5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4800" y="2889069"/>
            <a:ext cx="9144000" cy="462280"/>
          </a:xfrm>
        </p:spPr>
        <p:txBody>
          <a:bodyPr>
            <a:noAutofit/>
          </a:bodyPr>
          <a:lstStyle>
            <a:lvl1pPr marL="0" indent="0" algn="ctr">
              <a:buNone/>
              <a:defRPr sz="5400">
                <a:ln>
                  <a:solidFill>
                    <a:srgbClr val="004529"/>
                  </a:solidFill>
                </a:ln>
                <a:solidFill>
                  <a:srgbClr val="FFFFE5"/>
                </a:solidFill>
              </a:defRPr>
            </a:lvl1pPr>
            <a:lvl2pPr marL="457167" indent="0" algn="ctr">
              <a:buNone/>
              <a:defRPr sz="2000"/>
            </a:lvl2pPr>
            <a:lvl3pPr marL="914332" indent="0" algn="ctr">
              <a:buNone/>
              <a:defRPr sz="1800"/>
            </a:lvl3pPr>
            <a:lvl4pPr marL="1371498" indent="0" algn="ctr">
              <a:buNone/>
              <a:defRPr sz="1600"/>
            </a:lvl4pPr>
            <a:lvl5pPr marL="1828664" indent="0" algn="ctr">
              <a:buNone/>
              <a:defRPr sz="1600"/>
            </a:lvl5pPr>
            <a:lvl6pPr marL="2285830" indent="0" algn="ctr">
              <a:buNone/>
              <a:defRPr sz="1600"/>
            </a:lvl6pPr>
            <a:lvl7pPr marL="2742994" indent="0" algn="ctr">
              <a:buNone/>
              <a:defRPr sz="1600"/>
            </a:lvl7pPr>
            <a:lvl8pPr marL="3200160" indent="0" algn="ctr">
              <a:buNone/>
              <a:defRPr sz="1600"/>
            </a:lvl8pPr>
            <a:lvl9pPr marL="3657327" indent="0" algn="ctr">
              <a:buNone/>
              <a:defRPr sz="1600"/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15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8782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67" indent="0">
              <a:buNone/>
              <a:defRPr sz="1400"/>
            </a:lvl2pPr>
            <a:lvl3pPr marL="914332" indent="0">
              <a:buNone/>
              <a:defRPr sz="1200"/>
            </a:lvl3pPr>
            <a:lvl4pPr marL="1371498" indent="0">
              <a:buNone/>
              <a:defRPr sz="1000"/>
            </a:lvl4pPr>
            <a:lvl5pPr marL="1828664" indent="0">
              <a:buNone/>
              <a:defRPr sz="1000"/>
            </a:lvl5pPr>
            <a:lvl6pPr marL="2285830" indent="0">
              <a:buNone/>
              <a:defRPr sz="1000"/>
            </a:lvl6pPr>
            <a:lvl7pPr marL="2742994" indent="0">
              <a:buNone/>
              <a:defRPr sz="1000"/>
            </a:lvl7pPr>
            <a:lvl8pPr marL="3200160" indent="0">
              <a:buNone/>
              <a:defRPr sz="1000"/>
            </a:lvl8pPr>
            <a:lvl9pPr marL="3657327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58718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44487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0052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9334500" y="6362708"/>
            <a:ext cx="2743200" cy="365125"/>
          </a:xfrm>
          <a:prstGeom prst="rect">
            <a:avLst/>
          </a:prstGeom>
        </p:spPr>
        <p:txBody>
          <a:bodyPr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</a:defRPr>
            </a:lvl1pPr>
          </a:lstStyle>
          <a:p>
            <a:pPr defTabSz="914332">
              <a:defRPr/>
            </a:pPr>
            <a:fld id="{96369EF2-77D1-43E4-85C1-AA3A565F65CF}" type="slidenum">
              <a:rPr lang="zh-TW" altLang="en-US" sz="1800" smtClean="0">
                <a:solidFill>
                  <a:prstClr val="black"/>
                </a:solidFill>
              </a:rPr>
              <a:pPr defTabSz="914332">
                <a:defRPr/>
              </a:pPr>
              <a:t>‹#›</a:t>
            </a:fld>
            <a:endParaRPr lang="zh-TW" altLang="en-US" sz="1800">
              <a:solidFill>
                <a:prstClr val="black"/>
              </a:solidFill>
            </a:endParaRPr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2771A0DE-4905-4317-8222-AD778319557C}"/>
              </a:ext>
            </a:extLst>
          </p:cNvPr>
          <p:cNvGrpSpPr/>
          <p:nvPr userDrawn="1"/>
        </p:nvGrpSpPr>
        <p:grpSpPr>
          <a:xfrm>
            <a:off x="0" y="0"/>
            <a:ext cx="12203113" cy="802433"/>
            <a:chOff x="0" y="1137955"/>
            <a:chExt cx="12203113" cy="802433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CFCB4032-7C84-45F2-974C-A712843D08C6}"/>
                </a:ext>
              </a:extLst>
            </p:cNvPr>
            <p:cNvSpPr/>
            <p:nvPr userDrawn="1"/>
          </p:nvSpPr>
          <p:spPr>
            <a:xfrm>
              <a:off x="0" y="1137955"/>
              <a:ext cx="1383454" cy="800691"/>
            </a:xfrm>
            <a:prstGeom prst="rect">
              <a:avLst/>
            </a:prstGeom>
            <a:solidFill>
              <a:srgbClr val="ADDD8E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8552AC7A-17BA-418A-B86C-2A029288C751}"/>
                </a:ext>
              </a:extLst>
            </p:cNvPr>
            <p:cNvSpPr/>
            <p:nvPr userDrawn="1"/>
          </p:nvSpPr>
          <p:spPr>
            <a:xfrm>
              <a:off x="1383454" y="1137955"/>
              <a:ext cx="10819659" cy="802433"/>
            </a:xfrm>
            <a:prstGeom prst="rect">
              <a:avLst/>
            </a:prstGeom>
            <a:solidFill>
              <a:srgbClr val="41AB5D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</p:grpSp>
      <p:sp>
        <p:nvSpPr>
          <p:cNvPr id="11" name="標題 1">
            <a:extLst>
              <a:ext uri="{FF2B5EF4-FFF2-40B4-BE49-F238E27FC236}">
                <a16:creationId xmlns:a16="http://schemas.microsoft.com/office/drawing/2014/main" id="{F228AC9D-D33B-4B44-8CA0-E4E6C0EBF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5" y="1"/>
            <a:ext cx="10625666" cy="802432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FFFFE5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7" name="文字版面配置區 17">
            <a:extLst>
              <a:ext uri="{FF2B5EF4-FFF2-40B4-BE49-F238E27FC236}">
                <a16:creationId xmlns:a16="http://schemas.microsoft.com/office/drawing/2014/main" id="{BF4B774F-02E4-456B-A752-956B7103F8A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-1"/>
            <a:ext cx="1383454" cy="800691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solidFill>
                  <a:srgbClr val="004529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886404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8060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/>
        </p:nvSpPr>
        <p:spPr>
          <a:xfrm>
            <a:off x="0" y="6754813"/>
            <a:ext cx="12192000" cy="114300"/>
          </a:xfrm>
          <a:prstGeom prst="rect">
            <a:avLst/>
          </a:prstGeom>
          <a:solidFill>
            <a:srgbClr val="41AB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13"/>
          </p:nvPr>
        </p:nvSpPr>
        <p:spPr>
          <a:xfrm>
            <a:off x="401802" y="955678"/>
            <a:ext cx="11607318" cy="4957449"/>
          </a:xfr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grpSp>
        <p:nvGrpSpPr>
          <p:cNvPr id="12" name="群組 11">
            <a:extLst>
              <a:ext uri="{FF2B5EF4-FFF2-40B4-BE49-F238E27FC236}">
                <a16:creationId xmlns:a16="http://schemas.microsoft.com/office/drawing/2014/main" id="{AAFBD933-0F49-4247-9278-3B3BF7A943A0}"/>
              </a:ext>
            </a:extLst>
          </p:cNvPr>
          <p:cNvGrpSpPr/>
          <p:nvPr userDrawn="1"/>
        </p:nvGrpSpPr>
        <p:grpSpPr>
          <a:xfrm>
            <a:off x="0" y="0"/>
            <a:ext cx="12203113" cy="802433"/>
            <a:chOff x="0" y="1137955"/>
            <a:chExt cx="12203113" cy="802433"/>
          </a:xfrm>
        </p:grpSpPr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14F07868-AB0A-490A-912E-1FACA7E7794D}"/>
                </a:ext>
              </a:extLst>
            </p:cNvPr>
            <p:cNvSpPr/>
            <p:nvPr userDrawn="1"/>
          </p:nvSpPr>
          <p:spPr>
            <a:xfrm>
              <a:off x="0" y="1137955"/>
              <a:ext cx="1383454" cy="800691"/>
            </a:xfrm>
            <a:prstGeom prst="rect">
              <a:avLst/>
            </a:prstGeom>
            <a:solidFill>
              <a:srgbClr val="ADDD8E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6" name="矩形 15">
              <a:extLst>
                <a:ext uri="{FF2B5EF4-FFF2-40B4-BE49-F238E27FC236}">
                  <a16:creationId xmlns:a16="http://schemas.microsoft.com/office/drawing/2014/main" id="{D88A1521-DDB6-47DE-A5F3-15DA890C5CD5}"/>
                </a:ext>
              </a:extLst>
            </p:cNvPr>
            <p:cNvSpPr/>
            <p:nvPr userDrawn="1"/>
          </p:nvSpPr>
          <p:spPr>
            <a:xfrm>
              <a:off x="1383454" y="1137955"/>
              <a:ext cx="10819659" cy="802433"/>
            </a:xfrm>
            <a:prstGeom prst="rect">
              <a:avLst/>
            </a:prstGeom>
            <a:solidFill>
              <a:srgbClr val="41AB5D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</p:grpSp>
      <p:sp>
        <p:nvSpPr>
          <p:cNvPr id="17" name="標題 1">
            <a:extLst>
              <a:ext uri="{FF2B5EF4-FFF2-40B4-BE49-F238E27FC236}">
                <a16:creationId xmlns:a16="http://schemas.microsoft.com/office/drawing/2014/main" id="{B6EFD8E9-FEAC-46B5-92CB-DFE25A592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4" y="1"/>
            <a:ext cx="10625666" cy="802432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FFFFE5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8" name="文字版面配置區 17">
            <a:extLst>
              <a:ext uri="{FF2B5EF4-FFF2-40B4-BE49-F238E27FC236}">
                <a16:creationId xmlns:a16="http://schemas.microsoft.com/office/drawing/2014/main" id="{110FC308-A126-4934-B90B-237AB43979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-1"/>
            <a:ext cx="1383454" cy="800691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solidFill>
                  <a:srgbClr val="004529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139459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 userDrawn="1"/>
        </p:nvSpPr>
        <p:spPr>
          <a:xfrm>
            <a:off x="0" y="6754813"/>
            <a:ext cx="12192000" cy="114300"/>
          </a:xfrm>
          <a:prstGeom prst="rect">
            <a:avLst/>
          </a:prstGeom>
          <a:solidFill>
            <a:srgbClr val="41AB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16C6CDC8-470E-4252-934C-4FC8705BE4CA}"/>
              </a:ext>
            </a:extLst>
          </p:cNvPr>
          <p:cNvGrpSpPr/>
          <p:nvPr userDrawn="1"/>
        </p:nvGrpSpPr>
        <p:grpSpPr>
          <a:xfrm>
            <a:off x="0" y="0"/>
            <a:ext cx="12203113" cy="802433"/>
            <a:chOff x="0" y="1137955"/>
            <a:chExt cx="12203113" cy="802433"/>
          </a:xfrm>
        </p:grpSpPr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5BBE1BDE-E60B-4F39-AA67-8EC100122412}"/>
                </a:ext>
              </a:extLst>
            </p:cNvPr>
            <p:cNvSpPr/>
            <p:nvPr userDrawn="1"/>
          </p:nvSpPr>
          <p:spPr>
            <a:xfrm>
              <a:off x="0" y="1137955"/>
              <a:ext cx="1383454" cy="800691"/>
            </a:xfrm>
            <a:prstGeom prst="rect">
              <a:avLst/>
            </a:prstGeom>
            <a:solidFill>
              <a:srgbClr val="ADDD8E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B263CF78-9D27-412D-8E0F-9F68B40E366B}"/>
                </a:ext>
              </a:extLst>
            </p:cNvPr>
            <p:cNvSpPr/>
            <p:nvPr userDrawn="1"/>
          </p:nvSpPr>
          <p:spPr>
            <a:xfrm>
              <a:off x="1383454" y="1137955"/>
              <a:ext cx="10819659" cy="802433"/>
            </a:xfrm>
            <a:prstGeom prst="rect">
              <a:avLst/>
            </a:prstGeom>
            <a:solidFill>
              <a:srgbClr val="41AB5D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</p:grpSp>
      <p:sp>
        <p:nvSpPr>
          <p:cNvPr id="15" name="標題 1">
            <a:extLst>
              <a:ext uri="{FF2B5EF4-FFF2-40B4-BE49-F238E27FC236}">
                <a16:creationId xmlns:a16="http://schemas.microsoft.com/office/drawing/2014/main" id="{EFFBF99A-931E-48BC-8F18-1B19193164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4" y="1"/>
            <a:ext cx="10625666" cy="802432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FFFFE5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16" name="文字版面配置區 17">
            <a:extLst>
              <a:ext uri="{FF2B5EF4-FFF2-40B4-BE49-F238E27FC236}">
                <a16:creationId xmlns:a16="http://schemas.microsoft.com/office/drawing/2014/main" id="{A57A7CB5-81B6-4212-81EC-04B4C2D1A85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-1"/>
            <a:ext cx="1383454" cy="800691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solidFill>
                  <a:srgbClr val="004529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40231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 userDrawn="1"/>
        </p:nvSpPr>
        <p:spPr>
          <a:xfrm>
            <a:off x="0" y="6754813"/>
            <a:ext cx="12192000" cy="114300"/>
          </a:xfrm>
          <a:prstGeom prst="rect">
            <a:avLst/>
          </a:prstGeom>
          <a:solidFill>
            <a:srgbClr val="41AB5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800" dirty="0"/>
          </a:p>
        </p:txBody>
      </p:sp>
      <p:grpSp>
        <p:nvGrpSpPr>
          <p:cNvPr id="7" name="群組 6"/>
          <p:cNvGrpSpPr/>
          <p:nvPr userDrawn="1"/>
        </p:nvGrpSpPr>
        <p:grpSpPr>
          <a:xfrm>
            <a:off x="0" y="0"/>
            <a:ext cx="12203113" cy="802433"/>
            <a:chOff x="0" y="1137955"/>
            <a:chExt cx="12203113" cy="802433"/>
          </a:xfrm>
        </p:grpSpPr>
        <p:sp>
          <p:nvSpPr>
            <p:cNvPr id="8" name="矩形 7"/>
            <p:cNvSpPr/>
            <p:nvPr userDrawn="1"/>
          </p:nvSpPr>
          <p:spPr>
            <a:xfrm>
              <a:off x="0" y="1137955"/>
              <a:ext cx="1383454" cy="800691"/>
            </a:xfrm>
            <a:prstGeom prst="rect">
              <a:avLst/>
            </a:prstGeom>
            <a:solidFill>
              <a:srgbClr val="ADDD8E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  <p:sp>
          <p:nvSpPr>
            <p:cNvPr id="11" name="矩形 10"/>
            <p:cNvSpPr/>
            <p:nvPr userDrawn="1"/>
          </p:nvSpPr>
          <p:spPr>
            <a:xfrm>
              <a:off x="1383454" y="1137955"/>
              <a:ext cx="10819659" cy="802433"/>
            </a:xfrm>
            <a:prstGeom prst="rect">
              <a:avLst/>
            </a:prstGeom>
            <a:solidFill>
              <a:srgbClr val="41AB5D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sz="1800"/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83455" y="1"/>
            <a:ext cx="10625666" cy="802432"/>
          </a:xfrm>
        </p:spPr>
        <p:txBody>
          <a:bodyPr>
            <a:normAutofit/>
          </a:bodyPr>
          <a:lstStyle>
            <a:lvl1pPr algn="l">
              <a:defRPr sz="3200">
                <a:solidFill>
                  <a:srgbClr val="FFFFE5"/>
                </a:solidFill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13"/>
          </p:nvPr>
        </p:nvSpPr>
        <p:spPr>
          <a:xfrm>
            <a:off x="162566" y="877079"/>
            <a:ext cx="11846559" cy="2576326"/>
          </a:xfrm>
        </p:spPr>
        <p:txBody>
          <a:bodyPr/>
          <a:lstStyle/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14"/>
          </p:nvPr>
        </p:nvSpPr>
        <p:spPr>
          <a:xfrm>
            <a:off x="162566" y="3528052"/>
            <a:ext cx="11846559" cy="3329956"/>
          </a:xfrm>
        </p:spPr>
        <p:txBody>
          <a:bodyPr/>
          <a:lstStyle>
            <a:lvl1pPr marL="228584" indent="-228584">
              <a:buFont typeface="Wingdings" panose="05000000000000000000" pitchFamily="2" charset="2"/>
              <a:buChar char="u"/>
              <a:defRPr sz="2400"/>
            </a:lvl1pPr>
          </a:lstStyle>
          <a:p>
            <a:pPr lvl="0"/>
            <a:r>
              <a:rPr lang="zh-TW" altLang="en-US" dirty="0"/>
              <a:t>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8" name="文字版面配置區 17"/>
          <p:cNvSpPr>
            <a:spLocks noGrp="1"/>
          </p:cNvSpPr>
          <p:nvPr>
            <p:ph type="body" sz="quarter" idx="15"/>
          </p:nvPr>
        </p:nvSpPr>
        <p:spPr>
          <a:xfrm>
            <a:off x="0" y="-1"/>
            <a:ext cx="1383454" cy="800691"/>
          </a:xfrm>
        </p:spPr>
        <p:txBody>
          <a:bodyPr anchor="ctr">
            <a:noAutofit/>
          </a:bodyPr>
          <a:lstStyle>
            <a:lvl1pPr marL="0" indent="0" algn="ctr">
              <a:buNone/>
              <a:defRPr sz="3600" b="1">
                <a:solidFill>
                  <a:srgbClr val="004529"/>
                </a:solidFill>
              </a:defRPr>
            </a:lvl1pPr>
          </a:lstStyle>
          <a:p>
            <a:pPr lvl="0"/>
            <a:r>
              <a:rPr lang="zh-TW" altLang="en-US" dirty="0"/>
              <a:t>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9253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713169" y="1709746"/>
            <a:ext cx="763428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713167" y="4589471"/>
            <a:ext cx="763428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Freeform 7"/>
          <p:cNvSpPr>
            <a:spLocks/>
          </p:cNvSpPr>
          <p:nvPr userDrawn="1"/>
        </p:nvSpPr>
        <p:spPr bwMode="auto">
          <a:xfrm>
            <a:off x="693740" y="2713038"/>
            <a:ext cx="935037" cy="912812"/>
          </a:xfrm>
          <a:custGeom>
            <a:avLst/>
            <a:gdLst>
              <a:gd name="T0" fmla="*/ 158 w 524"/>
              <a:gd name="T1" fmla="*/ 0 h 423"/>
              <a:gd name="T2" fmla="*/ 365 w 524"/>
              <a:gd name="T3" fmla="*/ 0 h 423"/>
              <a:gd name="T4" fmla="*/ 366 w 524"/>
              <a:gd name="T5" fmla="*/ 0 h 423"/>
              <a:gd name="T6" fmla="*/ 366 w 524"/>
              <a:gd name="T7" fmla="*/ 0 h 423"/>
              <a:gd name="T8" fmla="*/ 523 w 524"/>
              <a:gd name="T9" fmla="*/ 157 h 423"/>
              <a:gd name="T10" fmla="*/ 524 w 524"/>
              <a:gd name="T11" fmla="*/ 423 h 423"/>
              <a:gd name="T12" fmla="*/ 388 w 524"/>
              <a:gd name="T13" fmla="*/ 321 h 423"/>
              <a:gd name="T14" fmla="*/ 158 w 524"/>
              <a:gd name="T15" fmla="*/ 316 h 423"/>
              <a:gd name="T16" fmla="*/ 0 w 524"/>
              <a:gd name="T17" fmla="*/ 158 h 423"/>
              <a:gd name="T18" fmla="*/ 158 w 524"/>
              <a:gd name="T19" fmla="*/ 0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524" h="423">
                <a:moveTo>
                  <a:pt x="158" y="0"/>
                </a:moveTo>
                <a:cubicBezTo>
                  <a:pt x="365" y="0"/>
                  <a:pt x="365" y="0"/>
                  <a:pt x="365" y="0"/>
                </a:cubicBezTo>
                <a:cubicBezTo>
                  <a:pt x="365" y="0"/>
                  <a:pt x="365" y="0"/>
                  <a:pt x="366" y="0"/>
                </a:cubicBezTo>
                <a:cubicBezTo>
                  <a:pt x="366" y="0"/>
                  <a:pt x="366" y="0"/>
                  <a:pt x="366" y="0"/>
                </a:cubicBezTo>
                <a:cubicBezTo>
                  <a:pt x="453" y="0"/>
                  <a:pt x="523" y="71"/>
                  <a:pt x="523" y="157"/>
                </a:cubicBezTo>
                <a:cubicBezTo>
                  <a:pt x="523" y="244"/>
                  <a:pt x="524" y="423"/>
                  <a:pt x="524" y="423"/>
                </a:cubicBezTo>
                <a:cubicBezTo>
                  <a:pt x="524" y="423"/>
                  <a:pt x="484" y="335"/>
                  <a:pt x="388" y="321"/>
                </a:cubicBezTo>
                <a:cubicBezTo>
                  <a:pt x="376" y="319"/>
                  <a:pt x="158" y="316"/>
                  <a:pt x="158" y="316"/>
                </a:cubicBezTo>
                <a:cubicBezTo>
                  <a:pt x="70" y="316"/>
                  <a:pt x="0" y="246"/>
                  <a:pt x="0" y="158"/>
                </a:cubicBezTo>
                <a:cubicBezTo>
                  <a:pt x="0" y="71"/>
                  <a:pt x="70" y="0"/>
                  <a:pt x="158" y="0"/>
                </a:cubicBezTo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5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 sz="1547" kern="0" dirty="0">
              <a:solidFill>
                <a:prstClr val="white"/>
              </a:solidFill>
              <a:latin typeface="Roboto Bold" charset="0"/>
            </a:endParaRPr>
          </a:p>
        </p:txBody>
      </p:sp>
      <p:sp>
        <p:nvSpPr>
          <p:cNvPr id="8" name="Freeform 8"/>
          <p:cNvSpPr>
            <a:spLocks/>
          </p:cNvSpPr>
          <p:nvPr userDrawn="1"/>
        </p:nvSpPr>
        <p:spPr bwMode="auto">
          <a:xfrm>
            <a:off x="6" y="3513138"/>
            <a:ext cx="1628775" cy="1585912"/>
          </a:xfrm>
          <a:custGeom>
            <a:avLst/>
            <a:gdLst>
              <a:gd name="T0" fmla="*/ 275 w 913"/>
              <a:gd name="T1" fmla="*/ 0 h 735"/>
              <a:gd name="T2" fmla="*/ 636 w 913"/>
              <a:gd name="T3" fmla="*/ 0 h 735"/>
              <a:gd name="T4" fmla="*/ 637 w 913"/>
              <a:gd name="T5" fmla="*/ 0 h 735"/>
              <a:gd name="T6" fmla="*/ 638 w 913"/>
              <a:gd name="T7" fmla="*/ 0 h 735"/>
              <a:gd name="T8" fmla="*/ 911 w 913"/>
              <a:gd name="T9" fmla="*/ 273 h 735"/>
              <a:gd name="T10" fmla="*/ 913 w 913"/>
              <a:gd name="T11" fmla="*/ 735 h 735"/>
              <a:gd name="T12" fmla="*/ 677 w 913"/>
              <a:gd name="T13" fmla="*/ 557 h 735"/>
              <a:gd name="T14" fmla="*/ 275 w 913"/>
              <a:gd name="T15" fmla="*/ 550 h 735"/>
              <a:gd name="T16" fmla="*/ 0 w 913"/>
              <a:gd name="T17" fmla="*/ 275 h 735"/>
              <a:gd name="T18" fmla="*/ 275 w 913"/>
              <a:gd name="T19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3" h="735">
                <a:moveTo>
                  <a:pt x="275" y="0"/>
                </a:move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7" y="0"/>
                  <a:pt x="637" y="0"/>
                </a:cubicBezTo>
                <a:cubicBezTo>
                  <a:pt x="637" y="0"/>
                  <a:pt x="638" y="0"/>
                  <a:pt x="638" y="0"/>
                </a:cubicBezTo>
                <a:cubicBezTo>
                  <a:pt x="789" y="0"/>
                  <a:pt x="911" y="122"/>
                  <a:pt x="911" y="273"/>
                </a:cubicBezTo>
                <a:cubicBezTo>
                  <a:pt x="911" y="424"/>
                  <a:pt x="913" y="735"/>
                  <a:pt x="913" y="735"/>
                </a:cubicBezTo>
                <a:cubicBezTo>
                  <a:pt x="913" y="735"/>
                  <a:pt x="844" y="582"/>
                  <a:pt x="677" y="557"/>
                </a:cubicBezTo>
                <a:cubicBezTo>
                  <a:pt x="656" y="554"/>
                  <a:pt x="275" y="550"/>
                  <a:pt x="275" y="550"/>
                </a:cubicBezTo>
                <a:cubicBezTo>
                  <a:pt x="123" y="550"/>
                  <a:pt x="0" y="427"/>
                  <a:pt x="0" y="275"/>
                </a:cubicBezTo>
                <a:cubicBezTo>
                  <a:pt x="0" y="123"/>
                  <a:pt x="123" y="0"/>
                  <a:pt x="275" y="0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5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 sz="3093" kern="0" dirty="0">
              <a:solidFill>
                <a:prstClr val="white"/>
              </a:solidFill>
              <a:latin typeface="Roboto Bold" charset="0"/>
            </a:endParaRPr>
          </a:p>
        </p:txBody>
      </p:sp>
      <p:sp>
        <p:nvSpPr>
          <p:cNvPr id="9" name="Freeform 9"/>
          <p:cNvSpPr>
            <a:spLocks/>
          </p:cNvSpPr>
          <p:nvPr userDrawn="1"/>
        </p:nvSpPr>
        <p:spPr bwMode="auto">
          <a:xfrm>
            <a:off x="6" y="4857750"/>
            <a:ext cx="1628775" cy="1587500"/>
          </a:xfrm>
          <a:custGeom>
            <a:avLst/>
            <a:gdLst>
              <a:gd name="T0" fmla="*/ 275 w 913"/>
              <a:gd name="T1" fmla="*/ 0 h 735"/>
              <a:gd name="T2" fmla="*/ 636 w 913"/>
              <a:gd name="T3" fmla="*/ 0 h 735"/>
              <a:gd name="T4" fmla="*/ 637 w 913"/>
              <a:gd name="T5" fmla="*/ 0 h 735"/>
              <a:gd name="T6" fmla="*/ 638 w 913"/>
              <a:gd name="T7" fmla="*/ 0 h 735"/>
              <a:gd name="T8" fmla="*/ 911 w 913"/>
              <a:gd name="T9" fmla="*/ 273 h 735"/>
              <a:gd name="T10" fmla="*/ 913 w 913"/>
              <a:gd name="T11" fmla="*/ 735 h 735"/>
              <a:gd name="T12" fmla="*/ 677 w 913"/>
              <a:gd name="T13" fmla="*/ 557 h 735"/>
              <a:gd name="T14" fmla="*/ 275 w 913"/>
              <a:gd name="T15" fmla="*/ 550 h 735"/>
              <a:gd name="T16" fmla="*/ 0 w 913"/>
              <a:gd name="T17" fmla="*/ 275 h 735"/>
              <a:gd name="T18" fmla="*/ 275 w 913"/>
              <a:gd name="T19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3" h="735">
                <a:moveTo>
                  <a:pt x="275" y="0"/>
                </a:moveTo>
                <a:cubicBezTo>
                  <a:pt x="636" y="0"/>
                  <a:pt x="636" y="0"/>
                  <a:pt x="636" y="0"/>
                </a:cubicBezTo>
                <a:cubicBezTo>
                  <a:pt x="636" y="0"/>
                  <a:pt x="637" y="0"/>
                  <a:pt x="637" y="0"/>
                </a:cubicBezTo>
                <a:cubicBezTo>
                  <a:pt x="637" y="0"/>
                  <a:pt x="638" y="0"/>
                  <a:pt x="638" y="0"/>
                </a:cubicBezTo>
                <a:cubicBezTo>
                  <a:pt x="789" y="0"/>
                  <a:pt x="911" y="122"/>
                  <a:pt x="911" y="273"/>
                </a:cubicBezTo>
                <a:cubicBezTo>
                  <a:pt x="911" y="424"/>
                  <a:pt x="913" y="735"/>
                  <a:pt x="913" y="735"/>
                </a:cubicBezTo>
                <a:cubicBezTo>
                  <a:pt x="913" y="735"/>
                  <a:pt x="844" y="582"/>
                  <a:pt x="677" y="557"/>
                </a:cubicBezTo>
                <a:cubicBezTo>
                  <a:pt x="656" y="554"/>
                  <a:pt x="275" y="550"/>
                  <a:pt x="275" y="550"/>
                </a:cubicBezTo>
                <a:cubicBezTo>
                  <a:pt x="123" y="550"/>
                  <a:pt x="0" y="427"/>
                  <a:pt x="0" y="275"/>
                </a:cubicBezTo>
                <a:cubicBezTo>
                  <a:pt x="0" y="123"/>
                  <a:pt x="123" y="0"/>
                  <a:pt x="275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5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 sz="3656" kern="0" dirty="0">
              <a:solidFill>
                <a:prstClr val="white"/>
              </a:solidFill>
              <a:latin typeface="Roboto Bold" charset="0"/>
            </a:endParaRPr>
          </a:p>
        </p:txBody>
      </p:sp>
      <p:sp>
        <p:nvSpPr>
          <p:cNvPr id="10" name="Freeform 10"/>
          <p:cNvSpPr>
            <a:spLocks/>
          </p:cNvSpPr>
          <p:nvPr userDrawn="1"/>
        </p:nvSpPr>
        <p:spPr bwMode="auto">
          <a:xfrm>
            <a:off x="1660530" y="4860933"/>
            <a:ext cx="2052639" cy="1997075"/>
          </a:xfrm>
          <a:custGeom>
            <a:avLst/>
            <a:gdLst>
              <a:gd name="T0" fmla="*/ 1020384 w 1151"/>
              <a:gd name="T1" fmla="*/ 0 h 926"/>
              <a:gd name="T2" fmla="*/ 442928 w 1151"/>
              <a:gd name="T3" fmla="*/ 0 h 926"/>
              <a:gd name="T4" fmla="*/ 441659 w 1151"/>
              <a:gd name="T5" fmla="*/ 0 h 926"/>
              <a:gd name="T6" fmla="*/ 440390 w 1151"/>
              <a:gd name="T7" fmla="*/ 0 h 926"/>
              <a:gd name="T8" fmla="*/ 3807 w 1151"/>
              <a:gd name="T9" fmla="*/ 529890 h 926"/>
              <a:gd name="T10" fmla="*/ 0 w 1151"/>
              <a:gd name="T11" fmla="*/ 1422256 h 926"/>
              <a:gd name="T12" fmla="*/ 378202 w 1151"/>
              <a:gd name="T13" fmla="*/ 1079747 h 926"/>
              <a:gd name="T14" fmla="*/ 1020384 w 1151"/>
              <a:gd name="T15" fmla="*/ 1064388 h 926"/>
              <a:gd name="T16" fmla="*/ 1460774 w 1151"/>
              <a:gd name="T17" fmla="*/ 532962 h 926"/>
              <a:gd name="T18" fmla="*/ 1020384 w 1151"/>
              <a:gd name="T19" fmla="*/ 0 h 92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151"/>
              <a:gd name="T31" fmla="*/ 0 h 926"/>
              <a:gd name="T32" fmla="*/ 1151 w 1151"/>
              <a:gd name="T33" fmla="*/ 926 h 92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151" h="926">
                <a:moveTo>
                  <a:pt x="804" y="0"/>
                </a:moveTo>
                <a:cubicBezTo>
                  <a:pt x="349" y="0"/>
                  <a:pt x="349" y="0"/>
                  <a:pt x="349" y="0"/>
                </a:cubicBezTo>
                <a:cubicBezTo>
                  <a:pt x="349" y="0"/>
                  <a:pt x="348" y="0"/>
                  <a:pt x="348" y="0"/>
                </a:cubicBezTo>
                <a:cubicBezTo>
                  <a:pt x="348" y="0"/>
                  <a:pt x="347" y="0"/>
                  <a:pt x="347" y="0"/>
                </a:cubicBezTo>
                <a:cubicBezTo>
                  <a:pt x="157" y="0"/>
                  <a:pt x="3" y="154"/>
                  <a:pt x="3" y="345"/>
                </a:cubicBezTo>
                <a:cubicBezTo>
                  <a:pt x="3" y="535"/>
                  <a:pt x="0" y="926"/>
                  <a:pt x="0" y="926"/>
                </a:cubicBezTo>
                <a:cubicBezTo>
                  <a:pt x="0" y="926"/>
                  <a:pt x="88" y="734"/>
                  <a:pt x="298" y="703"/>
                </a:cubicBezTo>
                <a:cubicBezTo>
                  <a:pt x="325" y="699"/>
                  <a:pt x="804" y="693"/>
                  <a:pt x="804" y="693"/>
                </a:cubicBezTo>
                <a:cubicBezTo>
                  <a:pt x="996" y="693"/>
                  <a:pt x="1151" y="538"/>
                  <a:pt x="1151" y="347"/>
                </a:cubicBezTo>
                <a:cubicBezTo>
                  <a:pt x="1151" y="155"/>
                  <a:pt x="996" y="0"/>
                  <a:pt x="804" y="0"/>
                </a:cubicBezTo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5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 sz="4219" kern="0" dirty="0">
              <a:solidFill>
                <a:prstClr val="white"/>
              </a:solidFill>
              <a:latin typeface="Roboto Bold" charset="0"/>
            </a:endParaRPr>
          </a:p>
        </p:txBody>
      </p:sp>
      <p:sp>
        <p:nvSpPr>
          <p:cNvPr id="11" name="Freeform 6"/>
          <p:cNvSpPr>
            <a:spLocks/>
          </p:cNvSpPr>
          <p:nvPr userDrawn="1"/>
        </p:nvSpPr>
        <p:spPr bwMode="auto">
          <a:xfrm>
            <a:off x="1660530" y="2371725"/>
            <a:ext cx="1363663" cy="1328738"/>
          </a:xfrm>
          <a:custGeom>
            <a:avLst/>
            <a:gdLst>
              <a:gd name="T0" fmla="*/ 534 w 764"/>
              <a:gd name="T1" fmla="*/ 0 h 615"/>
              <a:gd name="T2" fmla="*/ 232 w 764"/>
              <a:gd name="T3" fmla="*/ 0 h 615"/>
              <a:gd name="T4" fmla="*/ 231 w 764"/>
              <a:gd name="T5" fmla="*/ 0 h 615"/>
              <a:gd name="T6" fmla="*/ 230 w 764"/>
              <a:gd name="T7" fmla="*/ 0 h 615"/>
              <a:gd name="T8" fmla="*/ 2 w 764"/>
              <a:gd name="T9" fmla="*/ 229 h 615"/>
              <a:gd name="T10" fmla="*/ 0 w 764"/>
              <a:gd name="T11" fmla="*/ 615 h 615"/>
              <a:gd name="T12" fmla="*/ 198 w 764"/>
              <a:gd name="T13" fmla="*/ 466 h 615"/>
              <a:gd name="T14" fmla="*/ 534 w 764"/>
              <a:gd name="T15" fmla="*/ 460 h 615"/>
              <a:gd name="T16" fmla="*/ 764 w 764"/>
              <a:gd name="T17" fmla="*/ 230 h 615"/>
              <a:gd name="T18" fmla="*/ 534 w 764"/>
              <a:gd name="T19" fmla="*/ 0 h 6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764" h="615">
                <a:moveTo>
                  <a:pt x="534" y="0"/>
                </a:moveTo>
                <a:cubicBezTo>
                  <a:pt x="232" y="0"/>
                  <a:pt x="232" y="0"/>
                  <a:pt x="232" y="0"/>
                </a:cubicBezTo>
                <a:cubicBezTo>
                  <a:pt x="232" y="0"/>
                  <a:pt x="231" y="0"/>
                  <a:pt x="231" y="0"/>
                </a:cubicBezTo>
                <a:cubicBezTo>
                  <a:pt x="231" y="0"/>
                  <a:pt x="231" y="0"/>
                  <a:pt x="230" y="0"/>
                </a:cubicBezTo>
                <a:cubicBezTo>
                  <a:pt x="104" y="0"/>
                  <a:pt x="2" y="102"/>
                  <a:pt x="2" y="229"/>
                </a:cubicBezTo>
                <a:cubicBezTo>
                  <a:pt x="2" y="355"/>
                  <a:pt x="0" y="615"/>
                  <a:pt x="0" y="615"/>
                </a:cubicBezTo>
                <a:cubicBezTo>
                  <a:pt x="0" y="615"/>
                  <a:pt x="58" y="487"/>
                  <a:pt x="198" y="466"/>
                </a:cubicBezTo>
                <a:cubicBezTo>
                  <a:pt x="216" y="464"/>
                  <a:pt x="534" y="460"/>
                  <a:pt x="534" y="460"/>
                </a:cubicBezTo>
                <a:cubicBezTo>
                  <a:pt x="661" y="460"/>
                  <a:pt x="764" y="357"/>
                  <a:pt x="764" y="230"/>
                </a:cubicBezTo>
                <a:cubicBezTo>
                  <a:pt x="764" y="103"/>
                  <a:pt x="661" y="0"/>
                  <a:pt x="534" y="0"/>
                </a:cubicBezTo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5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 sz="2109" kern="0" dirty="0">
              <a:solidFill>
                <a:prstClr val="white"/>
              </a:solidFill>
              <a:latin typeface="Roboto Bold" charset="0"/>
            </a:endParaRPr>
          </a:p>
        </p:txBody>
      </p:sp>
      <p:sp>
        <p:nvSpPr>
          <p:cNvPr id="12" name="Freeform 5"/>
          <p:cNvSpPr>
            <a:spLocks/>
          </p:cNvSpPr>
          <p:nvPr userDrawn="1"/>
        </p:nvSpPr>
        <p:spPr bwMode="auto">
          <a:xfrm>
            <a:off x="1660530" y="3513138"/>
            <a:ext cx="1631951" cy="1585912"/>
          </a:xfrm>
          <a:custGeom>
            <a:avLst/>
            <a:gdLst>
              <a:gd name="T0" fmla="*/ 639 w 914"/>
              <a:gd name="T1" fmla="*/ 0 h 735"/>
              <a:gd name="T2" fmla="*/ 277 w 914"/>
              <a:gd name="T3" fmla="*/ 0 h 735"/>
              <a:gd name="T4" fmla="*/ 276 w 914"/>
              <a:gd name="T5" fmla="*/ 0 h 735"/>
              <a:gd name="T6" fmla="*/ 275 w 914"/>
              <a:gd name="T7" fmla="*/ 0 h 735"/>
              <a:gd name="T8" fmla="*/ 2 w 914"/>
              <a:gd name="T9" fmla="*/ 273 h 735"/>
              <a:gd name="T10" fmla="*/ 0 w 914"/>
              <a:gd name="T11" fmla="*/ 735 h 735"/>
              <a:gd name="T12" fmla="*/ 237 w 914"/>
              <a:gd name="T13" fmla="*/ 557 h 735"/>
              <a:gd name="T14" fmla="*/ 639 w 914"/>
              <a:gd name="T15" fmla="*/ 550 h 735"/>
              <a:gd name="T16" fmla="*/ 914 w 914"/>
              <a:gd name="T17" fmla="*/ 275 h 735"/>
              <a:gd name="T18" fmla="*/ 639 w 914"/>
              <a:gd name="T19" fmla="*/ 0 h 7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914" h="735">
                <a:moveTo>
                  <a:pt x="639" y="0"/>
                </a:moveTo>
                <a:cubicBezTo>
                  <a:pt x="277" y="0"/>
                  <a:pt x="277" y="0"/>
                  <a:pt x="277" y="0"/>
                </a:cubicBezTo>
                <a:cubicBezTo>
                  <a:pt x="277" y="0"/>
                  <a:pt x="277" y="0"/>
                  <a:pt x="276" y="0"/>
                </a:cubicBezTo>
                <a:cubicBezTo>
                  <a:pt x="276" y="0"/>
                  <a:pt x="276" y="0"/>
                  <a:pt x="275" y="0"/>
                </a:cubicBezTo>
                <a:cubicBezTo>
                  <a:pt x="125" y="0"/>
                  <a:pt x="2" y="122"/>
                  <a:pt x="2" y="273"/>
                </a:cubicBezTo>
                <a:cubicBezTo>
                  <a:pt x="2" y="424"/>
                  <a:pt x="0" y="735"/>
                  <a:pt x="0" y="735"/>
                </a:cubicBezTo>
                <a:cubicBezTo>
                  <a:pt x="0" y="735"/>
                  <a:pt x="70" y="582"/>
                  <a:pt x="237" y="557"/>
                </a:cubicBezTo>
                <a:cubicBezTo>
                  <a:pt x="258" y="554"/>
                  <a:pt x="639" y="550"/>
                  <a:pt x="639" y="550"/>
                </a:cubicBezTo>
                <a:cubicBezTo>
                  <a:pt x="790" y="550"/>
                  <a:pt x="914" y="427"/>
                  <a:pt x="914" y="275"/>
                </a:cubicBezTo>
                <a:cubicBezTo>
                  <a:pt x="914" y="123"/>
                  <a:pt x="790" y="0"/>
                  <a:pt x="639" y="0"/>
                </a:cubicBezTo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txBody>
          <a:bodyPr lIns="96417" tIns="48208" rIns="96417" bIns="48208" anchor="ctr"/>
          <a:lstStyle/>
          <a:p>
            <a:pPr algn="ctr" defTabSz="128551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AU" sz="3093" kern="0" dirty="0">
              <a:solidFill>
                <a:prstClr val="white"/>
              </a:solidFill>
              <a:latin typeface="Roboto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657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7494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722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5759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4075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9448800" y="64928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37BC5-01F3-4DA6-AE9F-6749599A3E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9140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2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8" r:id="rId14"/>
    <p:sldLayoutId id="2147483671" r:id="rId15"/>
  </p:sldLayoutIdLst>
  <p:hf hdr="0" ftr="0" dt="0"/>
  <p:txStyles>
    <p:titleStyle>
      <a:lvl1pPr algn="l" defTabSz="914332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004529"/>
          </a:solidFill>
          <a:latin typeface="Arial" panose="020B0604020202020204" pitchFamily="34" charset="0"/>
          <a:ea typeface="微軟正黑體" panose="020B0604030504040204" pitchFamily="34" charset="-120"/>
          <a:cs typeface="+mj-cs"/>
        </a:defRPr>
      </a:lvl1pPr>
    </p:titleStyle>
    <p:bodyStyle>
      <a:lvl1pPr marL="228584" indent="-228584" algn="l" defTabSz="914332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1pPr>
      <a:lvl2pPr marL="685750" indent="-228584" algn="l" defTabSz="914332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2pPr>
      <a:lvl3pPr marL="1142914" indent="-228584" algn="l" defTabSz="914332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3pPr>
      <a:lvl4pPr marL="1600080" indent="-228584" algn="l" defTabSz="914332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4pPr>
      <a:lvl5pPr marL="2057247" indent="-228584" algn="l" defTabSz="914332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Arial" panose="020B0604020202020204" pitchFamily="34" charset="0"/>
          <a:ea typeface="微軟正黑體" panose="020B0604030504040204" pitchFamily="34" charset="-120"/>
          <a:cs typeface="+mn-cs"/>
        </a:defRPr>
      </a:lvl5pPr>
      <a:lvl6pPr marL="2514412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</a:t>
            </a:fld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6B73B35-39A2-41C4-94CD-211CACE498D5}"/>
              </a:ext>
            </a:extLst>
          </p:cNvPr>
          <p:cNvSpPr txBox="1"/>
          <p:nvPr/>
        </p:nvSpPr>
        <p:spPr>
          <a:xfrm>
            <a:off x="4237181" y="290946"/>
            <a:ext cx="6319982" cy="6061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本期填報表冊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444444"/>
                </a:solidFill>
              </a:rPr>
              <a:t>表冊異動</a:t>
            </a:r>
            <a:endParaRPr lang="en-US" altLang="zh-TW" sz="4400" b="1" dirty="0">
              <a:solidFill>
                <a:srgbClr val="444444"/>
              </a:solidFill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下期表冊異動預告</a:t>
            </a:r>
            <a:endParaRPr lang="en-US" altLang="zh-TW" sz="4400" b="1" dirty="0">
              <a:solidFill>
                <a:srgbClr val="E7E6E6"/>
              </a:solidFill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作業期程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重要事項宣導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會後支援資訊</a:t>
            </a:r>
          </a:p>
        </p:txBody>
      </p:sp>
    </p:spTree>
    <p:extLst>
      <p:ext uri="{BB962C8B-B14F-4D97-AF65-F5344CB8AC3E}">
        <p14:creationId xmlns:p14="http://schemas.microsoft.com/office/powerpoint/2010/main" val="1761554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10</a:t>
            </a:fld>
            <a:endParaRPr lang="zh-TW" altLang="en-US"/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0493AE08-2117-4FE3-B7AD-B605EFA7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6D69E5B-C277-4DA8-AD0C-3709D660FF3F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22EAAA6-FBDA-40EE-A193-02CCCED38BDF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標題 1">
            <a:extLst>
              <a:ext uri="{FF2B5EF4-FFF2-40B4-BE49-F238E27FC236}">
                <a16:creationId xmlns:a16="http://schemas.microsoft.com/office/drawing/2014/main" id="{58138D5A-002C-4C38-855B-D083CFADDB74}"/>
              </a:ext>
            </a:extLst>
          </p:cNvPr>
          <p:cNvSpPr txBox="1">
            <a:spLocks/>
          </p:cNvSpPr>
          <p:nvPr/>
        </p:nvSpPr>
        <p:spPr>
          <a:xfrm>
            <a:off x="1383454" y="1"/>
            <a:ext cx="10808545" cy="1101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rgbClr val="FFFFE5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sz="2800" dirty="0"/>
              <a:t>表</a:t>
            </a:r>
            <a:r>
              <a:rPr lang="en-US" altLang="zh-TW" sz="2800" dirty="0"/>
              <a:t>14-1 </a:t>
            </a:r>
            <a:r>
              <a:rPr lang="zh-TW" altLang="en-US" sz="2800" dirty="0"/>
              <a:t>學校、</a:t>
            </a:r>
            <a:r>
              <a:rPr lang="zh-TW" altLang="en-US" sz="2800" dirty="0">
                <a:solidFill>
                  <a:srgbClr val="C00000"/>
                </a:solidFill>
              </a:rPr>
              <a:t>研究學院</a:t>
            </a:r>
            <a:r>
              <a:rPr lang="zh-TW" altLang="en-US" sz="2800" dirty="0"/>
              <a:t>承接產學計畫經費與全校總經費資料表</a:t>
            </a:r>
            <a:endParaRPr lang="en-US" altLang="zh-TW" sz="2800" dirty="0"/>
          </a:p>
          <a:p>
            <a:r>
              <a:rPr lang="zh-TW" altLang="en-US" sz="2800" dirty="0"/>
              <a:t>表</a:t>
            </a:r>
            <a:r>
              <a:rPr lang="en-US" altLang="zh-TW" sz="2800" dirty="0"/>
              <a:t>14-2 </a:t>
            </a:r>
            <a:r>
              <a:rPr lang="zh-TW" altLang="en-US" sz="2800" dirty="0"/>
              <a:t>學校、</a:t>
            </a:r>
            <a:r>
              <a:rPr lang="zh-TW" altLang="en-US" sz="2800" dirty="0">
                <a:solidFill>
                  <a:srgbClr val="C00000"/>
                </a:solidFill>
              </a:rPr>
              <a:t>研究學院</a:t>
            </a:r>
            <a:r>
              <a:rPr lang="zh-TW" altLang="en-US" sz="2800" dirty="0"/>
              <a:t>承接產學計畫案件數表</a:t>
            </a:r>
            <a:endParaRPr lang="zh-TW" altLang="en-US" sz="2400" dirty="0"/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A359FFB3-5EFB-4899-B2D1-DFF3F5D22E2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383454" cy="10748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 baseline="0">
                <a:solidFill>
                  <a:srgbClr val="004529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07</a:t>
            </a:r>
            <a:endParaRPr lang="zh-TW" altLang="en-US" dirty="0"/>
          </a:p>
        </p:txBody>
      </p:sp>
      <p:sp>
        <p:nvSpPr>
          <p:cNvPr id="10" name="內容版面配置區 4">
            <a:extLst>
              <a:ext uri="{FF2B5EF4-FFF2-40B4-BE49-F238E27FC236}">
                <a16:creationId xmlns:a16="http://schemas.microsoft.com/office/drawing/2014/main" id="{D22128AB-CF07-4867-BAF9-AF86F33D60F3}"/>
              </a:ext>
            </a:extLst>
          </p:cNvPr>
          <p:cNvSpPr txBox="1">
            <a:spLocks/>
          </p:cNvSpPr>
          <p:nvPr/>
        </p:nvSpPr>
        <p:spPr>
          <a:xfrm>
            <a:off x="349827" y="5674417"/>
            <a:ext cx="11492345" cy="959518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表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14-1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、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14-2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本期新增欄位說明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承接代表、專任教師、非由教師</a:t>
            </a:r>
            <a:endParaRPr lang="en-US" altLang="zh-TW" kern="100" dirty="0">
              <a:latin typeface="微軟正黑體" panose="020B0604030504040204" pitchFamily="34" charset="-120"/>
            </a:endParaRPr>
          </a:p>
        </p:txBody>
      </p:sp>
      <p:graphicFrame>
        <p:nvGraphicFramePr>
          <p:cNvPr id="18" name="內容版面配置區 6">
            <a:extLst>
              <a:ext uri="{FF2B5EF4-FFF2-40B4-BE49-F238E27FC236}">
                <a16:creationId xmlns:a16="http://schemas.microsoft.com/office/drawing/2014/main" id="{5F17F482-9D69-4266-8FE6-F138687E5B87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156187776"/>
              </p:ext>
            </p:extLst>
          </p:nvPr>
        </p:nvGraphicFramePr>
        <p:xfrm>
          <a:off x="1268361" y="1253521"/>
          <a:ext cx="10573810" cy="2362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9648">
                  <a:extLst>
                    <a:ext uri="{9D8B030D-6E8A-4147-A177-3AD203B41FA5}">
                      <a16:colId xmlns:a16="http://schemas.microsoft.com/office/drawing/2014/main" val="1968922940"/>
                    </a:ext>
                  </a:extLst>
                </a:gridCol>
                <a:gridCol w="1635976">
                  <a:extLst>
                    <a:ext uri="{9D8B030D-6E8A-4147-A177-3AD203B41FA5}">
                      <a16:colId xmlns:a16="http://schemas.microsoft.com/office/drawing/2014/main" val="3622092834"/>
                    </a:ext>
                  </a:extLst>
                </a:gridCol>
                <a:gridCol w="1571354">
                  <a:extLst>
                    <a:ext uri="{9D8B030D-6E8A-4147-A177-3AD203B41FA5}">
                      <a16:colId xmlns:a16="http://schemas.microsoft.com/office/drawing/2014/main" val="3411478018"/>
                    </a:ext>
                  </a:extLst>
                </a:gridCol>
                <a:gridCol w="3054504">
                  <a:extLst>
                    <a:ext uri="{9D8B030D-6E8A-4147-A177-3AD203B41FA5}">
                      <a16:colId xmlns:a16="http://schemas.microsoft.com/office/drawing/2014/main" val="26155358"/>
                    </a:ext>
                  </a:extLst>
                </a:gridCol>
                <a:gridCol w="1876164">
                  <a:extLst>
                    <a:ext uri="{9D8B030D-6E8A-4147-A177-3AD203B41FA5}">
                      <a16:colId xmlns:a16="http://schemas.microsoft.com/office/drawing/2014/main" val="4147072024"/>
                    </a:ext>
                  </a:extLst>
                </a:gridCol>
                <a:gridCol w="1876164">
                  <a:extLst>
                    <a:ext uri="{9D8B030D-6E8A-4147-A177-3AD203B41FA5}">
                      <a16:colId xmlns:a16="http://schemas.microsoft.com/office/drawing/2014/main" val="2351025304"/>
                    </a:ext>
                  </a:extLst>
                </a:gridCol>
              </a:tblGrid>
              <a:tr h="189720">
                <a:tc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0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項目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經費</a:t>
                      </a:r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單位：元</a:t>
                      </a:r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972271"/>
                  </a:ext>
                </a:extLst>
              </a:tr>
              <a:tr h="189720">
                <a:tc rowSpan="9">
                  <a:txBody>
                    <a:bodyPr/>
                    <a:lstStyle/>
                    <a:p>
                      <a:pPr algn="ctr"/>
                      <a:r>
                        <a:rPr lang="en-US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l"/>
                      <a:r>
                        <a:rPr 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□學校</a:t>
                      </a:r>
                    </a:p>
                    <a:p>
                      <a:pPr algn="l"/>
                      <a:r>
                        <a:rPr 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□研究學院</a:t>
                      </a:r>
                      <a:endParaRPr lang="zh-TW" sz="20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學校</a:t>
                      </a:r>
                      <a:r>
                        <a:rPr lang="en-US" alt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zh-TW" altLang="en-US" sz="2000" b="0" kern="100" dirty="0">
                          <a:solidFill>
                            <a:schemeClr val="tx1"/>
                          </a:solidFill>
                          <a:effectLst/>
                        </a:rPr>
                        <a:t>研究學院</a:t>
                      </a:r>
                      <a:r>
                        <a:rPr lang="zh-TW" altLang="zh-TW" sz="2000" b="0" kern="100" dirty="0">
                          <a:solidFill>
                            <a:schemeClr val="tx1"/>
                          </a:solidFill>
                          <a:effectLst/>
                        </a:rPr>
                        <a:t>總經費</a:t>
                      </a:r>
                      <a:endParaRPr lang="zh-TW" sz="20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請學校填報</a:t>
                      </a:r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947540"/>
                  </a:ext>
                </a:extLst>
              </a:tr>
              <a:tr h="132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1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經費來源</a:t>
                      </a:r>
                      <a:endParaRPr lang="zh-TW" sz="11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計畫類型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經費</a:t>
                      </a:r>
                      <a:r>
                        <a:rPr lang="en-US" alt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zh-TW" alt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單位：元</a:t>
                      </a:r>
                      <a:r>
                        <a:rPr lang="en-US" alt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zh-TW" alt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265602"/>
                  </a:ext>
                </a:extLst>
              </a:tr>
              <a:tr h="1897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專任教師</a:t>
                      </a:r>
                      <a:endParaRPr lang="zh-TW" altLang="zh-TW" sz="20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b="1" cap="all" dirty="0">
                          <a:solidFill>
                            <a:srgbClr val="FF0000"/>
                          </a:solidFill>
                          <a:cs typeface="Arial" panose="020B0604020202020204" pitchFamily="34" charset="0"/>
                        </a:rPr>
                        <a:t>非由教師</a:t>
                      </a:r>
                      <a:endParaRPr lang="zh-TW" altLang="zh-TW" sz="20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63968"/>
                  </a:ext>
                </a:extLst>
              </a:tr>
              <a:tr h="1043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政府部門資助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系統自動代入</a:t>
                      </a:r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 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(</a:t>
                      </a:r>
                      <a:r>
                        <a:rPr lang="zh-TW" altLang="en-US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系統自動代入</a:t>
                      </a:r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 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914767"/>
                  </a:ext>
                </a:extLst>
              </a:tr>
              <a:tr h="132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17121"/>
                  </a:ext>
                </a:extLst>
              </a:tr>
              <a:tr h="132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企業部門資助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020869"/>
                  </a:ext>
                </a:extLst>
              </a:tr>
              <a:tr h="132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312097"/>
                  </a:ext>
                </a:extLst>
              </a:tr>
              <a:tr h="132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其他單位資助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1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26479"/>
                  </a:ext>
                </a:extLst>
              </a:tr>
              <a:tr h="1328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1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1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191677"/>
                  </a:ext>
                </a:extLst>
              </a:tr>
            </a:tbl>
          </a:graphicData>
        </a:graphic>
      </p:graphicFrame>
      <p:graphicFrame>
        <p:nvGraphicFramePr>
          <p:cNvPr id="19" name="表格 18">
            <a:extLst>
              <a:ext uri="{FF2B5EF4-FFF2-40B4-BE49-F238E27FC236}">
                <a16:creationId xmlns:a16="http://schemas.microsoft.com/office/drawing/2014/main" id="{8E6F5465-F2C6-4D27-A1E7-A8C12144B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1662934"/>
              </p:ext>
            </p:extLst>
          </p:nvPr>
        </p:nvGraphicFramePr>
        <p:xfrm>
          <a:off x="1268361" y="3745909"/>
          <a:ext cx="10672431" cy="1798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23237">
                  <a:extLst>
                    <a:ext uri="{9D8B030D-6E8A-4147-A177-3AD203B41FA5}">
                      <a16:colId xmlns:a16="http://schemas.microsoft.com/office/drawing/2014/main" val="1514505337"/>
                    </a:ext>
                  </a:extLst>
                </a:gridCol>
                <a:gridCol w="2098232">
                  <a:extLst>
                    <a:ext uri="{9D8B030D-6E8A-4147-A177-3AD203B41FA5}">
                      <a16:colId xmlns:a16="http://schemas.microsoft.com/office/drawing/2014/main" val="4248910650"/>
                    </a:ext>
                  </a:extLst>
                </a:gridCol>
                <a:gridCol w="2037232">
                  <a:extLst>
                    <a:ext uri="{9D8B030D-6E8A-4147-A177-3AD203B41FA5}">
                      <a16:colId xmlns:a16="http://schemas.microsoft.com/office/drawing/2014/main" val="2675067558"/>
                    </a:ext>
                  </a:extLst>
                </a:gridCol>
                <a:gridCol w="2188138">
                  <a:extLst>
                    <a:ext uri="{9D8B030D-6E8A-4147-A177-3AD203B41FA5}">
                      <a16:colId xmlns:a16="http://schemas.microsoft.com/office/drawing/2014/main" val="2383513279"/>
                    </a:ext>
                  </a:extLst>
                </a:gridCol>
                <a:gridCol w="1867462">
                  <a:extLst>
                    <a:ext uri="{9D8B030D-6E8A-4147-A177-3AD203B41FA5}">
                      <a16:colId xmlns:a16="http://schemas.microsoft.com/office/drawing/2014/main" val="549282780"/>
                    </a:ext>
                  </a:extLst>
                </a:gridCol>
                <a:gridCol w="1558130">
                  <a:extLst>
                    <a:ext uri="{9D8B030D-6E8A-4147-A177-3AD203B41FA5}">
                      <a16:colId xmlns:a16="http://schemas.microsoft.com/office/drawing/2014/main" val="308586257"/>
                    </a:ext>
                  </a:extLst>
                </a:gridCol>
              </a:tblGrid>
              <a:tr h="84088">
                <a:tc rowSpan="2">
                  <a:txBody>
                    <a:bodyPr/>
                    <a:lstStyle/>
                    <a:p>
                      <a:pPr algn="ctr"/>
                      <a:r>
                        <a:rPr lang="zh-TW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0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承接計畫來源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承接計畫類別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承接計畫總件數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34959"/>
                  </a:ext>
                </a:extLst>
              </a:tr>
              <a:tr h="10014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altLang="en-US" sz="20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專任教師</a:t>
                      </a: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altLang="en-US" sz="20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非由教師</a:t>
                      </a: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7430080"/>
                  </a:ext>
                </a:extLst>
              </a:tr>
              <a:tr h="70105">
                <a:tc rowSpan="6"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6">
                  <a:txBody>
                    <a:bodyPr/>
                    <a:lstStyle/>
                    <a:p>
                      <a:pPr algn="l"/>
                      <a:r>
                        <a:rPr 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□學校</a:t>
                      </a:r>
                    </a:p>
                    <a:p>
                      <a:pPr algn="l"/>
                      <a:r>
                        <a:rPr lang="zh-TW" sz="2000" b="1" kern="100" dirty="0">
                          <a:solidFill>
                            <a:srgbClr val="FF0000"/>
                          </a:solidFill>
                          <a:effectLst/>
                        </a:rPr>
                        <a:t>□研究學院</a:t>
                      </a:r>
                      <a:endParaRPr lang="zh-TW" sz="20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政府部門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81314"/>
                  </a:ext>
                </a:extLst>
              </a:tr>
              <a:tr h="701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委訓計畫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868624"/>
                  </a:ext>
                </a:extLst>
              </a:tr>
              <a:tr h="701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企業部門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133355"/>
                  </a:ext>
                </a:extLst>
              </a:tr>
              <a:tr h="701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委訓計畫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906473"/>
                  </a:ext>
                </a:extLst>
              </a:tr>
              <a:tr h="701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其他單位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7553695"/>
                  </a:ext>
                </a:extLst>
              </a:tr>
              <a:tr h="701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4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委訓計畫</a:t>
                      </a:r>
                      <a:endParaRPr lang="zh-TW" sz="14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4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996953"/>
                  </a:ext>
                </a:extLst>
              </a:tr>
            </a:tbl>
          </a:graphicData>
        </a:graphic>
      </p:graphicFrame>
      <p:sp>
        <p:nvSpPr>
          <p:cNvPr id="20" name="文字方塊 19">
            <a:extLst>
              <a:ext uri="{FF2B5EF4-FFF2-40B4-BE49-F238E27FC236}">
                <a16:creationId xmlns:a16="http://schemas.microsoft.com/office/drawing/2014/main" id="{81D269B0-7CC6-484D-A737-99294EF0BC68}"/>
              </a:ext>
            </a:extLst>
          </p:cNvPr>
          <p:cNvSpPr txBox="1"/>
          <p:nvPr/>
        </p:nvSpPr>
        <p:spPr>
          <a:xfrm>
            <a:off x="-1" y="1205056"/>
            <a:ext cx="12208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/>
              <a:t>表</a:t>
            </a:r>
            <a:r>
              <a:rPr lang="en-US" altLang="zh-TW" sz="2400" b="1" dirty="0"/>
              <a:t>14-1</a:t>
            </a:r>
            <a:endParaRPr lang="zh-TW" altLang="en-US" sz="2400" b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9CA2D7D-96D6-4E09-B44D-829C4B0D618B}"/>
              </a:ext>
            </a:extLst>
          </p:cNvPr>
          <p:cNvSpPr txBox="1"/>
          <p:nvPr/>
        </p:nvSpPr>
        <p:spPr>
          <a:xfrm>
            <a:off x="-2" y="3725417"/>
            <a:ext cx="12208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/>
              <a:t>表</a:t>
            </a:r>
            <a:r>
              <a:rPr lang="en-US" altLang="zh-TW" sz="2400" b="1" dirty="0"/>
              <a:t>14-2</a:t>
            </a:r>
            <a:endParaRPr lang="zh-TW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951084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11</a:t>
            </a:fld>
            <a:endParaRPr lang="zh-TW" altLang="en-US"/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0493AE08-2117-4FE3-B7AD-B605EFA7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6D69E5B-C277-4DA8-AD0C-3709D660FF3F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22EAAA6-FBDA-40EE-A193-02CCCED38BDF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標題 1">
            <a:extLst>
              <a:ext uri="{FF2B5EF4-FFF2-40B4-BE49-F238E27FC236}">
                <a16:creationId xmlns:a16="http://schemas.microsoft.com/office/drawing/2014/main" id="{58138D5A-002C-4C38-855B-D083CFADDB74}"/>
              </a:ext>
            </a:extLst>
          </p:cNvPr>
          <p:cNvSpPr txBox="1">
            <a:spLocks/>
          </p:cNvSpPr>
          <p:nvPr/>
        </p:nvSpPr>
        <p:spPr>
          <a:xfrm>
            <a:off x="1383454" y="1"/>
            <a:ext cx="10808545" cy="1101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rgbClr val="FFFFE5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sz="2800" dirty="0"/>
              <a:t>表</a:t>
            </a:r>
            <a:r>
              <a:rPr lang="en-US" altLang="zh-TW" sz="2800" dirty="0"/>
              <a:t>14-1 </a:t>
            </a:r>
            <a:r>
              <a:rPr lang="zh-TW" altLang="en-US" sz="2800" dirty="0"/>
              <a:t>學校、</a:t>
            </a:r>
            <a:r>
              <a:rPr lang="zh-TW" altLang="en-US" sz="2800" dirty="0">
                <a:solidFill>
                  <a:srgbClr val="C00000"/>
                </a:solidFill>
              </a:rPr>
              <a:t>研究學院</a:t>
            </a:r>
            <a:r>
              <a:rPr lang="zh-TW" altLang="en-US" sz="2800" dirty="0"/>
              <a:t>承接產學計畫經費與全校總經費資料表</a:t>
            </a:r>
            <a:endParaRPr lang="en-US" altLang="zh-TW" sz="2800" dirty="0"/>
          </a:p>
          <a:p>
            <a:r>
              <a:rPr lang="zh-TW" altLang="en-US" sz="2800" dirty="0"/>
              <a:t>表</a:t>
            </a:r>
            <a:r>
              <a:rPr lang="en-US" altLang="zh-TW" sz="2800" dirty="0"/>
              <a:t>14-2 </a:t>
            </a:r>
            <a:r>
              <a:rPr lang="zh-TW" altLang="en-US" sz="2800" dirty="0"/>
              <a:t>學校、</a:t>
            </a:r>
            <a:r>
              <a:rPr lang="zh-TW" altLang="en-US" sz="2800" dirty="0">
                <a:solidFill>
                  <a:srgbClr val="C00000"/>
                </a:solidFill>
              </a:rPr>
              <a:t>研究學院</a:t>
            </a:r>
            <a:r>
              <a:rPr lang="zh-TW" altLang="en-US" sz="2800" dirty="0"/>
              <a:t>承接產學計畫案件數表</a:t>
            </a:r>
            <a:endParaRPr lang="zh-TW" altLang="en-US" sz="2400" dirty="0"/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A359FFB3-5EFB-4899-B2D1-DFF3F5D22E2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383454" cy="10748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 baseline="0">
                <a:solidFill>
                  <a:srgbClr val="004529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08</a:t>
            </a:r>
            <a:endParaRPr lang="zh-TW" altLang="en-US" dirty="0"/>
          </a:p>
        </p:txBody>
      </p:sp>
      <p:sp>
        <p:nvSpPr>
          <p:cNvPr id="10" name="內容版面配置區 4">
            <a:extLst>
              <a:ext uri="{FF2B5EF4-FFF2-40B4-BE49-F238E27FC236}">
                <a16:creationId xmlns:a16="http://schemas.microsoft.com/office/drawing/2014/main" id="{FA29BEF0-5CD1-41CC-8978-815AE59660F7}"/>
              </a:ext>
            </a:extLst>
          </p:cNvPr>
          <p:cNvSpPr txBox="1">
            <a:spLocks/>
          </p:cNvSpPr>
          <p:nvPr/>
        </p:nvSpPr>
        <p:spPr>
          <a:xfrm>
            <a:off x="426033" y="1884169"/>
            <a:ext cx="7139035" cy="1763485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承接代表：</a:t>
            </a:r>
            <a:r>
              <a:rPr lang="zh-TW" altLang="en-US" kern="100" dirty="0">
                <a:latin typeface="微軟正黑體" panose="020B0604030504040204" pitchFamily="34" charset="-120"/>
              </a:rPr>
              <a:t>系統依來源代入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br>
              <a:rPr lang="en-US" altLang="zh-TW" kern="100" dirty="0">
                <a:latin typeface="微軟正黑體" panose="020B0604030504040204" pitchFamily="34" charset="-120"/>
              </a:rPr>
            </a:br>
            <a:r>
              <a:rPr lang="zh-TW" altLang="en-US" kern="100" dirty="0">
                <a:latin typeface="微軟正黑體" panose="020B0604030504040204" pitchFamily="34" charset="-120"/>
              </a:rPr>
              <a:t>（研究學院名稱依核定匯入）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b="1" kern="100" dirty="0">
              <a:latin typeface="微軟正黑體" panose="020B0604030504040204" pitchFamily="34" charset="-120"/>
            </a:endParaRP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E5669DAF-5182-481B-98F3-FD2605A43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687" y="1965552"/>
            <a:ext cx="360000" cy="360000"/>
          </a:xfrm>
          <a:prstGeom prst="rect">
            <a:avLst/>
          </a:prstGeom>
        </p:spPr>
      </p:pic>
      <p:sp>
        <p:nvSpPr>
          <p:cNvPr id="18" name="Rectangle 7">
            <a:extLst>
              <a:ext uri="{FF2B5EF4-FFF2-40B4-BE49-F238E27FC236}">
                <a16:creationId xmlns:a16="http://schemas.microsoft.com/office/drawing/2014/main" id="{0CEB74C2-B6E5-4523-ACF4-9456BA941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99848" y="1884169"/>
            <a:ext cx="3866119" cy="4007377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    </a:t>
            </a:r>
            <a:r>
              <a:rPr lang="zh-TW" altLang="zh-TW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補充說明：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sz="24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學校不需自行分類承接對象，</a:t>
            </a:r>
            <a:r>
              <a:rPr lang="zh-TW" altLang="zh-TW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系統將依來源自動判別並分類呈現</a:t>
            </a:r>
            <a:endParaRPr lang="en-US" altLang="zh-TW" sz="24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sz="24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4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系統彙整結果若異常，請優先回頭檢查</a:t>
            </a:r>
            <a:r>
              <a:rPr lang="zh-TW" altLang="en-US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1-8</a:t>
            </a:r>
            <a:r>
              <a:rPr lang="zh-TW" altLang="en-US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／</a:t>
            </a:r>
            <a:br>
              <a:rPr lang="en-US" altLang="zh-TW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</a:br>
            <a:r>
              <a:rPr lang="zh-TW" altLang="en-US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sz="24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6-2</a:t>
            </a:r>
            <a:r>
              <a:rPr lang="en-US" altLang="zh-TW" sz="24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 </a:t>
            </a:r>
            <a:r>
              <a:rPr lang="zh-TW" altLang="en-US" sz="24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是否填報正確。</a:t>
            </a:r>
            <a:endParaRPr lang="zh-TW" altLang="zh-TW" sz="24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239752A2-8A1F-4FE8-9BF0-936EC209A8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3594" y="1605552"/>
            <a:ext cx="720000" cy="720000"/>
          </a:xfrm>
          <a:prstGeom prst="rect">
            <a:avLst/>
          </a:prstGeom>
        </p:spPr>
      </p:pic>
      <p:sp>
        <p:nvSpPr>
          <p:cNvPr id="20" name="內容版面配置區 4">
            <a:extLst>
              <a:ext uri="{FF2B5EF4-FFF2-40B4-BE49-F238E27FC236}">
                <a16:creationId xmlns:a16="http://schemas.microsoft.com/office/drawing/2014/main" id="{8214311A-8E5D-4932-AD1F-C85152FCA309}"/>
              </a:ext>
            </a:extLst>
          </p:cNvPr>
          <p:cNvSpPr txBox="1">
            <a:spLocks/>
          </p:cNvSpPr>
          <p:nvPr/>
        </p:nvSpPr>
        <p:spPr>
          <a:xfrm>
            <a:off x="420746" y="3967448"/>
            <a:ext cx="7139035" cy="1763485"/>
          </a:xfrm>
          <a:prstGeom prst="rect">
            <a:avLst/>
          </a:prstGeom>
          <a:solidFill>
            <a:srgbClr val="F2FCDA"/>
          </a:solidFill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專任教師、非由教師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cap="all" dirty="0">
                <a:cs typeface="Arial" panose="020B0604020202020204" pitchFamily="34" charset="0"/>
              </a:rPr>
              <a:t>系統依來源填代入</a:t>
            </a:r>
            <a:r>
              <a:rPr lang="en-US" altLang="zh-TW" cap="all" dirty="0">
                <a:cs typeface="Arial" panose="020B0604020202020204" pitchFamily="34" charset="0"/>
              </a:rPr>
              <a:t>【</a:t>
            </a:r>
            <a:r>
              <a:rPr lang="zh-TW" altLang="en-US" cap="all" dirty="0">
                <a:cs typeface="Arial" panose="020B0604020202020204" pitchFamily="34" charset="0"/>
              </a:rPr>
              <a:t>專任教師／非由教師</a:t>
            </a:r>
            <a:r>
              <a:rPr lang="en-US" altLang="zh-TW" cap="all" dirty="0">
                <a:cs typeface="Arial" panose="020B0604020202020204" pitchFamily="34" charset="0"/>
              </a:rPr>
              <a:t>】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sz="2400" b="1" dirty="0">
                <a:latin typeface="Arial" panose="020B0604020202020204" pitchFamily="34" charset="0"/>
              </a:rPr>
              <a:t>資料來源：</a:t>
            </a:r>
            <a:r>
              <a:rPr kumimoji="0" lang="zh-TW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專任教師：表</a:t>
            </a:r>
            <a:r>
              <a:rPr kumimoji="0" lang="en-US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1-8 </a:t>
            </a:r>
            <a:r>
              <a:rPr kumimoji="0" lang="zh-TW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；非由教師：表</a:t>
            </a:r>
            <a:r>
              <a:rPr kumimoji="0" lang="en-US" altLang="zh-TW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6-2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cap="all" dirty="0">
              <a:cs typeface="Arial" panose="020B0604020202020204" pitchFamily="34" charset="0"/>
            </a:endParaRPr>
          </a:p>
        </p:txBody>
      </p:sp>
      <p:pic>
        <p:nvPicPr>
          <p:cNvPr id="21" name="圖片 20">
            <a:extLst>
              <a:ext uri="{FF2B5EF4-FFF2-40B4-BE49-F238E27FC236}">
                <a16:creationId xmlns:a16="http://schemas.microsoft.com/office/drawing/2014/main" id="{E3A9C8DB-7A12-4F88-90F1-734298898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936" y="3994915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153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12</a:t>
            </a:fld>
            <a:endParaRPr lang="zh-TW" altLang="en-US"/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0493AE08-2117-4FE3-B7AD-B605EFA7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6D69E5B-C277-4DA8-AD0C-3709D660FF3F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22EAAA6-FBDA-40EE-A193-02CCCED38BDF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標題 1">
            <a:extLst>
              <a:ext uri="{FF2B5EF4-FFF2-40B4-BE49-F238E27FC236}">
                <a16:creationId xmlns:a16="http://schemas.microsoft.com/office/drawing/2014/main" id="{58138D5A-002C-4C38-855B-D083CFADDB74}"/>
              </a:ext>
            </a:extLst>
          </p:cNvPr>
          <p:cNvSpPr txBox="1">
            <a:spLocks/>
          </p:cNvSpPr>
          <p:nvPr/>
        </p:nvSpPr>
        <p:spPr>
          <a:xfrm>
            <a:off x="1383454" y="1"/>
            <a:ext cx="10808545" cy="1101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rgbClr val="FFFFE5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表</a:t>
            </a:r>
            <a:r>
              <a:rPr lang="en-US" altLang="zh-TW" dirty="0"/>
              <a:t>1-12</a:t>
            </a:r>
            <a:r>
              <a:rPr lang="zh-TW" altLang="en-US" dirty="0"/>
              <a:t>教師專利</a:t>
            </a:r>
            <a:r>
              <a:rPr lang="en-US" altLang="zh-TW" dirty="0"/>
              <a:t>/</a:t>
            </a:r>
            <a:r>
              <a:rPr lang="zh-TW" altLang="en-US" dirty="0"/>
              <a:t>新品種資料表</a:t>
            </a:r>
            <a:endParaRPr lang="en-US" altLang="zh-TW" dirty="0"/>
          </a:p>
          <a:p>
            <a:r>
              <a:rPr lang="zh-TW" altLang="en-US" dirty="0"/>
              <a:t>表</a:t>
            </a:r>
            <a:r>
              <a:rPr lang="en-US" altLang="zh-TW" dirty="0"/>
              <a:t>1-16</a:t>
            </a:r>
            <a:r>
              <a:rPr lang="zh-TW" altLang="en-US" dirty="0"/>
              <a:t>教師技術移轉或授權資料表</a:t>
            </a:r>
            <a:endParaRPr lang="zh-TW" altLang="en-US" sz="2800" dirty="0"/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A359FFB3-5EFB-4899-B2D1-DFF3F5D22E2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383454" cy="10748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 baseline="0">
                <a:solidFill>
                  <a:srgbClr val="004529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09</a:t>
            </a:r>
            <a:endParaRPr lang="zh-TW" altLang="en-US" dirty="0"/>
          </a:p>
        </p:txBody>
      </p:sp>
      <p:sp>
        <p:nvSpPr>
          <p:cNvPr id="10" name="內容版面配置區 4">
            <a:extLst>
              <a:ext uri="{FF2B5EF4-FFF2-40B4-BE49-F238E27FC236}">
                <a16:creationId xmlns:a16="http://schemas.microsoft.com/office/drawing/2014/main" id="{D22128AB-CF07-4867-BAF9-AF86F33D60F3}"/>
              </a:ext>
            </a:extLst>
          </p:cNvPr>
          <p:cNvSpPr txBox="1">
            <a:spLocks/>
          </p:cNvSpPr>
          <p:nvPr/>
        </p:nvSpPr>
        <p:spPr>
          <a:xfrm>
            <a:off x="349827" y="5191279"/>
            <a:ext cx="11492345" cy="1442656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表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1-12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、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1-16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本期調整欄位說明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新增選項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申請人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/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權利人類型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（僅表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1-12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）</a:t>
            </a:r>
            <a:endParaRPr lang="en-US" altLang="zh-TW" b="1" kern="100" dirty="0">
              <a:latin typeface="微軟正黑體" panose="020B0604030504040204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81D269B0-7CC6-484D-A737-99294EF0BC68}"/>
              </a:ext>
            </a:extLst>
          </p:cNvPr>
          <p:cNvSpPr txBox="1"/>
          <p:nvPr/>
        </p:nvSpPr>
        <p:spPr>
          <a:xfrm>
            <a:off x="-1" y="1205056"/>
            <a:ext cx="12208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/>
              <a:t>表</a:t>
            </a:r>
            <a:r>
              <a:rPr lang="en-US" altLang="zh-TW" sz="2400" b="1" dirty="0"/>
              <a:t>1-12</a:t>
            </a:r>
            <a:endParaRPr lang="zh-TW" altLang="en-US" sz="2400" b="1" dirty="0"/>
          </a:p>
        </p:txBody>
      </p: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D9CA2D7D-96D6-4E09-B44D-829C4B0D618B}"/>
              </a:ext>
            </a:extLst>
          </p:cNvPr>
          <p:cNvSpPr txBox="1"/>
          <p:nvPr/>
        </p:nvSpPr>
        <p:spPr>
          <a:xfrm>
            <a:off x="0" y="3334241"/>
            <a:ext cx="12208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/>
              <a:t>表</a:t>
            </a:r>
            <a:r>
              <a:rPr lang="en-US" altLang="zh-TW" sz="2400" b="1" dirty="0"/>
              <a:t>1-16</a:t>
            </a:r>
            <a:endParaRPr lang="zh-TW" altLang="en-US" sz="2400" b="1" dirty="0"/>
          </a:p>
        </p:txBody>
      </p:sp>
      <p:graphicFrame>
        <p:nvGraphicFramePr>
          <p:cNvPr id="17" name="內容版面配置區 6">
            <a:extLst>
              <a:ext uri="{FF2B5EF4-FFF2-40B4-BE49-F238E27FC236}">
                <a16:creationId xmlns:a16="http://schemas.microsoft.com/office/drawing/2014/main" id="{898A89DC-932F-4DAA-93F8-F9811E1AD24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314514086"/>
              </p:ext>
            </p:extLst>
          </p:nvPr>
        </p:nvGraphicFramePr>
        <p:xfrm>
          <a:off x="162572" y="1666721"/>
          <a:ext cx="11846549" cy="15378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0898">
                  <a:extLst>
                    <a:ext uri="{9D8B030D-6E8A-4147-A177-3AD203B41FA5}">
                      <a16:colId xmlns:a16="http://schemas.microsoft.com/office/drawing/2014/main" val="469527345"/>
                    </a:ext>
                  </a:extLst>
                </a:gridCol>
                <a:gridCol w="1408463">
                  <a:extLst>
                    <a:ext uri="{9D8B030D-6E8A-4147-A177-3AD203B41FA5}">
                      <a16:colId xmlns:a16="http://schemas.microsoft.com/office/drawing/2014/main" val="3583895863"/>
                    </a:ext>
                  </a:extLst>
                </a:gridCol>
                <a:gridCol w="379269">
                  <a:extLst>
                    <a:ext uri="{9D8B030D-6E8A-4147-A177-3AD203B41FA5}">
                      <a16:colId xmlns:a16="http://schemas.microsoft.com/office/drawing/2014/main" val="1309458393"/>
                    </a:ext>
                  </a:extLst>
                </a:gridCol>
                <a:gridCol w="379269">
                  <a:extLst>
                    <a:ext uri="{9D8B030D-6E8A-4147-A177-3AD203B41FA5}">
                      <a16:colId xmlns:a16="http://schemas.microsoft.com/office/drawing/2014/main" val="3719115156"/>
                    </a:ext>
                  </a:extLst>
                </a:gridCol>
                <a:gridCol w="935180">
                  <a:extLst>
                    <a:ext uri="{9D8B030D-6E8A-4147-A177-3AD203B41FA5}">
                      <a16:colId xmlns:a16="http://schemas.microsoft.com/office/drawing/2014/main" val="2378383707"/>
                    </a:ext>
                  </a:extLst>
                </a:gridCol>
                <a:gridCol w="441614">
                  <a:extLst>
                    <a:ext uri="{9D8B030D-6E8A-4147-A177-3AD203B41FA5}">
                      <a16:colId xmlns:a16="http://schemas.microsoft.com/office/drawing/2014/main" val="1167398382"/>
                    </a:ext>
                  </a:extLst>
                </a:gridCol>
                <a:gridCol w="441614">
                  <a:extLst>
                    <a:ext uri="{9D8B030D-6E8A-4147-A177-3AD203B41FA5}">
                      <a16:colId xmlns:a16="http://schemas.microsoft.com/office/drawing/2014/main" val="2025046841"/>
                    </a:ext>
                  </a:extLst>
                </a:gridCol>
                <a:gridCol w="820882">
                  <a:extLst>
                    <a:ext uri="{9D8B030D-6E8A-4147-A177-3AD203B41FA5}">
                      <a16:colId xmlns:a16="http://schemas.microsoft.com/office/drawing/2014/main" val="2599382404"/>
                    </a:ext>
                  </a:extLst>
                </a:gridCol>
                <a:gridCol w="561109">
                  <a:extLst>
                    <a:ext uri="{9D8B030D-6E8A-4147-A177-3AD203B41FA5}">
                      <a16:colId xmlns:a16="http://schemas.microsoft.com/office/drawing/2014/main" val="646721495"/>
                    </a:ext>
                  </a:extLst>
                </a:gridCol>
                <a:gridCol w="1059872">
                  <a:extLst>
                    <a:ext uri="{9D8B030D-6E8A-4147-A177-3AD203B41FA5}">
                      <a16:colId xmlns:a16="http://schemas.microsoft.com/office/drawing/2014/main" val="3014142408"/>
                    </a:ext>
                  </a:extLst>
                </a:gridCol>
                <a:gridCol w="410440">
                  <a:extLst>
                    <a:ext uri="{9D8B030D-6E8A-4147-A177-3AD203B41FA5}">
                      <a16:colId xmlns:a16="http://schemas.microsoft.com/office/drawing/2014/main" val="2878048598"/>
                    </a:ext>
                  </a:extLst>
                </a:gridCol>
                <a:gridCol w="410440">
                  <a:extLst>
                    <a:ext uri="{9D8B030D-6E8A-4147-A177-3AD203B41FA5}">
                      <a16:colId xmlns:a16="http://schemas.microsoft.com/office/drawing/2014/main" val="61665552"/>
                    </a:ext>
                  </a:extLst>
                </a:gridCol>
                <a:gridCol w="1818409">
                  <a:extLst>
                    <a:ext uri="{9D8B030D-6E8A-4147-A177-3AD203B41FA5}">
                      <a16:colId xmlns:a16="http://schemas.microsoft.com/office/drawing/2014/main" val="1980520949"/>
                    </a:ext>
                  </a:extLst>
                </a:gridCol>
                <a:gridCol w="665018">
                  <a:extLst>
                    <a:ext uri="{9D8B030D-6E8A-4147-A177-3AD203B41FA5}">
                      <a16:colId xmlns:a16="http://schemas.microsoft.com/office/drawing/2014/main" val="870434359"/>
                    </a:ext>
                  </a:extLst>
                </a:gridCol>
                <a:gridCol w="443518">
                  <a:extLst>
                    <a:ext uri="{9D8B030D-6E8A-4147-A177-3AD203B41FA5}">
                      <a16:colId xmlns:a16="http://schemas.microsoft.com/office/drawing/2014/main" val="4243655267"/>
                    </a:ext>
                  </a:extLst>
                </a:gridCol>
                <a:gridCol w="443518">
                  <a:extLst>
                    <a:ext uri="{9D8B030D-6E8A-4147-A177-3AD203B41FA5}">
                      <a16:colId xmlns:a16="http://schemas.microsoft.com/office/drawing/2014/main" val="828502928"/>
                    </a:ext>
                  </a:extLst>
                </a:gridCol>
                <a:gridCol w="443518">
                  <a:extLst>
                    <a:ext uri="{9D8B030D-6E8A-4147-A177-3AD203B41FA5}">
                      <a16:colId xmlns:a16="http://schemas.microsoft.com/office/drawing/2014/main" val="2368184773"/>
                    </a:ext>
                  </a:extLst>
                </a:gridCol>
                <a:gridCol w="443518">
                  <a:extLst>
                    <a:ext uri="{9D8B030D-6E8A-4147-A177-3AD203B41FA5}">
                      <a16:colId xmlns:a16="http://schemas.microsoft.com/office/drawing/2014/main" val="1020769297"/>
                    </a:ext>
                  </a:extLst>
                </a:gridCol>
              </a:tblGrid>
              <a:tr h="1537855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系所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教師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專利</a:t>
                      </a:r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新品種名稱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國別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專利類型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技術報告代碼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進度狀況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技術報告審核完成日期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作者順序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申請人</a:t>
                      </a:r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權利人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申請人</a:t>
                      </a:r>
                      <a: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b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</a:rPr>
                      </a:br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權利人類型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申請日期</a:t>
                      </a:r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公告日期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終止日期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發照機關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證書字號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所屬計畫案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4534652"/>
                  </a:ext>
                </a:extLst>
              </a:tr>
            </a:tbl>
          </a:graphicData>
        </a:graphic>
      </p:graphicFrame>
      <p:graphicFrame>
        <p:nvGraphicFramePr>
          <p:cNvPr id="22" name="表格 21">
            <a:extLst>
              <a:ext uri="{FF2B5EF4-FFF2-40B4-BE49-F238E27FC236}">
                <a16:creationId xmlns:a16="http://schemas.microsoft.com/office/drawing/2014/main" id="{83B7DF06-DD62-4AB8-9B33-BD57382A6D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556595"/>
              </p:ext>
            </p:extLst>
          </p:nvPr>
        </p:nvGraphicFramePr>
        <p:xfrm>
          <a:off x="162572" y="3841593"/>
          <a:ext cx="11888375" cy="10431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6062">
                  <a:extLst>
                    <a:ext uri="{9D8B030D-6E8A-4147-A177-3AD203B41FA5}">
                      <a16:colId xmlns:a16="http://schemas.microsoft.com/office/drawing/2014/main" val="1643560684"/>
                    </a:ext>
                  </a:extLst>
                </a:gridCol>
                <a:gridCol w="1502918">
                  <a:extLst>
                    <a:ext uri="{9D8B030D-6E8A-4147-A177-3AD203B41FA5}">
                      <a16:colId xmlns:a16="http://schemas.microsoft.com/office/drawing/2014/main" val="1908235935"/>
                    </a:ext>
                  </a:extLst>
                </a:gridCol>
                <a:gridCol w="325882">
                  <a:extLst>
                    <a:ext uri="{9D8B030D-6E8A-4147-A177-3AD203B41FA5}">
                      <a16:colId xmlns:a16="http://schemas.microsoft.com/office/drawing/2014/main" val="1628430616"/>
                    </a:ext>
                  </a:extLst>
                </a:gridCol>
                <a:gridCol w="290946">
                  <a:extLst>
                    <a:ext uri="{9D8B030D-6E8A-4147-A177-3AD203B41FA5}">
                      <a16:colId xmlns:a16="http://schemas.microsoft.com/office/drawing/2014/main" val="1230203530"/>
                    </a:ext>
                  </a:extLst>
                </a:gridCol>
                <a:gridCol w="883227">
                  <a:extLst>
                    <a:ext uri="{9D8B030D-6E8A-4147-A177-3AD203B41FA5}">
                      <a16:colId xmlns:a16="http://schemas.microsoft.com/office/drawing/2014/main" val="1405599343"/>
                    </a:ext>
                  </a:extLst>
                </a:gridCol>
                <a:gridCol w="748145">
                  <a:extLst>
                    <a:ext uri="{9D8B030D-6E8A-4147-A177-3AD203B41FA5}">
                      <a16:colId xmlns:a16="http://schemas.microsoft.com/office/drawing/2014/main" val="1834466675"/>
                    </a:ext>
                  </a:extLst>
                </a:gridCol>
                <a:gridCol w="1273926">
                  <a:extLst>
                    <a:ext uri="{9D8B030D-6E8A-4147-A177-3AD203B41FA5}">
                      <a16:colId xmlns:a16="http://schemas.microsoft.com/office/drawing/2014/main" val="305944888"/>
                    </a:ext>
                  </a:extLst>
                </a:gridCol>
                <a:gridCol w="1273926">
                  <a:extLst>
                    <a:ext uri="{9D8B030D-6E8A-4147-A177-3AD203B41FA5}">
                      <a16:colId xmlns:a16="http://schemas.microsoft.com/office/drawing/2014/main" val="4041119959"/>
                    </a:ext>
                  </a:extLst>
                </a:gridCol>
                <a:gridCol w="1273926">
                  <a:extLst>
                    <a:ext uri="{9D8B030D-6E8A-4147-A177-3AD203B41FA5}">
                      <a16:colId xmlns:a16="http://schemas.microsoft.com/office/drawing/2014/main" val="2187672150"/>
                    </a:ext>
                  </a:extLst>
                </a:gridCol>
                <a:gridCol w="1273926">
                  <a:extLst>
                    <a:ext uri="{9D8B030D-6E8A-4147-A177-3AD203B41FA5}">
                      <a16:colId xmlns:a16="http://schemas.microsoft.com/office/drawing/2014/main" val="1199790451"/>
                    </a:ext>
                  </a:extLst>
                </a:gridCol>
                <a:gridCol w="1273926">
                  <a:extLst>
                    <a:ext uri="{9D8B030D-6E8A-4147-A177-3AD203B41FA5}">
                      <a16:colId xmlns:a16="http://schemas.microsoft.com/office/drawing/2014/main" val="2803283209"/>
                    </a:ext>
                  </a:extLst>
                </a:gridCol>
                <a:gridCol w="737754">
                  <a:extLst>
                    <a:ext uri="{9D8B030D-6E8A-4147-A177-3AD203B41FA5}">
                      <a16:colId xmlns:a16="http://schemas.microsoft.com/office/drawing/2014/main" val="3204144964"/>
                    </a:ext>
                  </a:extLst>
                </a:gridCol>
                <a:gridCol w="703811">
                  <a:extLst>
                    <a:ext uri="{9D8B030D-6E8A-4147-A177-3AD203B41FA5}">
                      <a16:colId xmlns:a16="http://schemas.microsoft.com/office/drawing/2014/main" val="3018618443"/>
                    </a:ext>
                  </a:extLst>
                </a:gridCol>
              </a:tblGrid>
              <a:tr h="1043163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年度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系所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教師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技術移轉或授權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技轉</a:t>
                      </a:r>
                      <a:r>
                        <a:rPr lang="en-US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授權名稱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技術移轉或授權廠商名稱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技術移轉金額或授權金額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技術移轉或授權起始日期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技術移轉或授權終止日期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技術移轉或授權合約編號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是否取得專利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專利證書字號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3812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0443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13</a:t>
            </a:fld>
            <a:endParaRPr lang="zh-TW" altLang="en-US"/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0493AE08-2117-4FE3-B7AD-B605EFA7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6D69E5B-C277-4DA8-AD0C-3709D660FF3F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22EAAA6-FBDA-40EE-A193-02CCCED38BDF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標題 1">
            <a:extLst>
              <a:ext uri="{FF2B5EF4-FFF2-40B4-BE49-F238E27FC236}">
                <a16:creationId xmlns:a16="http://schemas.microsoft.com/office/drawing/2014/main" id="{58138D5A-002C-4C38-855B-D083CFADDB74}"/>
              </a:ext>
            </a:extLst>
          </p:cNvPr>
          <p:cNvSpPr txBox="1">
            <a:spLocks/>
          </p:cNvSpPr>
          <p:nvPr/>
        </p:nvSpPr>
        <p:spPr>
          <a:xfrm>
            <a:off x="1383454" y="1"/>
            <a:ext cx="10808545" cy="1101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rgbClr val="FFFFE5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dirty="0"/>
              <a:t>表</a:t>
            </a:r>
            <a:r>
              <a:rPr lang="en-US" altLang="zh-TW" dirty="0"/>
              <a:t>1-12</a:t>
            </a:r>
            <a:r>
              <a:rPr lang="zh-TW" altLang="en-US" dirty="0"/>
              <a:t>教師專利</a:t>
            </a:r>
            <a:r>
              <a:rPr lang="en-US" altLang="zh-TW" dirty="0"/>
              <a:t>/</a:t>
            </a:r>
            <a:r>
              <a:rPr lang="zh-TW" altLang="en-US" dirty="0"/>
              <a:t>新品種資料表</a:t>
            </a:r>
            <a:endParaRPr lang="en-US" altLang="zh-TW" dirty="0"/>
          </a:p>
          <a:p>
            <a:r>
              <a:rPr lang="zh-TW" altLang="en-US" dirty="0"/>
              <a:t>表</a:t>
            </a:r>
            <a:r>
              <a:rPr lang="en-US" altLang="zh-TW" dirty="0"/>
              <a:t>1-16</a:t>
            </a:r>
            <a:r>
              <a:rPr lang="zh-TW" altLang="en-US" dirty="0"/>
              <a:t>教師技術移轉或授權資料表</a:t>
            </a:r>
            <a:endParaRPr lang="zh-TW" altLang="en-US" sz="2800" dirty="0"/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A359FFB3-5EFB-4899-B2D1-DFF3F5D22E2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383454" cy="10748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 baseline="0">
                <a:solidFill>
                  <a:srgbClr val="004529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10</a:t>
            </a:r>
            <a:endParaRPr lang="zh-TW" altLang="en-US" dirty="0"/>
          </a:p>
        </p:txBody>
      </p:sp>
      <p:sp>
        <p:nvSpPr>
          <p:cNvPr id="18" name="內容版面配置區 4">
            <a:extLst>
              <a:ext uri="{FF2B5EF4-FFF2-40B4-BE49-F238E27FC236}">
                <a16:creationId xmlns:a16="http://schemas.microsoft.com/office/drawing/2014/main" id="{54F8CCC0-B16F-4B06-A14A-F2630810D39A}"/>
              </a:ext>
            </a:extLst>
          </p:cNvPr>
          <p:cNvSpPr txBox="1">
            <a:spLocks/>
          </p:cNvSpPr>
          <p:nvPr/>
        </p:nvSpPr>
        <p:spPr>
          <a:xfrm>
            <a:off x="626917" y="1469813"/>
            <a:ext cx="10855821" cy="2712026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承接代表：請依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分別填報對應資料。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zh-TW" altLang="en-US" kern="100" dirty="0">
                <a:latin typeface="微軟正黑體" panose="020B0604030504040204" pitchFamily="34" charset="-120"/>
              </a:rPr>
              <a:t>名稱將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依教育部核定資訊自動帶入</a:t>
            </a:r>
            <a:r>
              <a:rPr lang="zh-TW" altLang="en-US" kern="100" dirty="0">
                <a:latin typeface="微軟正黑體" panose="020B0604030504040204" pitchFamily="34" charset="-120"/>
              </a:rPr>
              <a:t>，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選項為實際學院名稱</a:t>
            </a:r>
            <a:r>
              <a:rPr lang="zh-TW" altLang="en-US" kern="100" dirty="0">
                <a:latin typeface="微軟正黑體" panose="020B0604030504040204" pitchFamily="34" charset="-120"/>
              </a:rPr>
              <a:t>，非顯示為「研究學院」字樣。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若共同參與，請判斷成果歸屬並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擇一認列</a:t>
            </a:r>
            <a:r>
              <a:rPr lang="zh-TW" altLang="en-US" kern="100" dirty="0">
                <a:latin typeface="微軟正黑體" panose="020B0604030504040204" pitchFamily="34" charset="-120"/>
              </a:rPr>
              <a:t>，避免重複填報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   </a:t>
            </a:r>
            <a:endParaRPr lang="zh-TW" altLang="en-US" dirty="0"/>
          </a:p>
        </p:txBody>
      </p:sp>
      <p:pic>
        <p:nvPicPr>
          <p:cNvPr id="19" name="圖片 18">
            <a:extLst>
              <a:ext uri="{FF2B5EF4-FFF2-40B4-BE49-F238E27FC236}">
                <a16:creationId xmlns:a16="http://schemas.microsoft.com/office/drawing/2014/main" id="{177EA61A-B0B9-46C3-8302-CCCBED3934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262" y="1591147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353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F951EC-A34D-4D59-A051-EDB56AB2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1-12</a:t>
            </a:r>
            <a:r>
              <a:rPr lang="zh-TW" altLang="en-US" dirty="0"/>
              <a:t>教師專利</a:t>
            </a:r>
            <a:r>
              <a:rPr lang="en-US" altLang="zh-TW" dirty="0"/>
              <a:t>/</a:t>
            </a:r>
            <a:r>
              <a:rPr lang="zh-TW" altLang="en-US" dirty="0"/>
              <a:t>新品種資料表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50BDD1A-E852-4BE9-950D-66BF77A42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14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5466E979-25B2-4FB0-8A86-1A581DC2D7C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11</a:t>
            </a:r>
            <a:endParaRPr lang="zh-TW" altLang="en-US" dirty="0"/>
          </a:p>
        </p:txBody>
      </p:sp>
      <p:sp>
        <p:nvSpPr>
          <p:cNvPr id="12" name="內容版面配置區 4">
            <a:extLst>
              <a:ext uri="{FF2B5EF4-FFF2-40B4-BE49-F238E27FC236}">
                <a16:creationId xmlns:a16="http://schemas.microsoft.com/office/drawing/2014/main" id="{3133E6E9-F444-445A-B93D-312317536B8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33621" y="1226969"/>
            <a:ext cx="10869563" cy="2533870"/>
          </a:xfr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新增選項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申請人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/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權利人類型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原有選項：</a:t>
            </a:r>
            <a:r>
              <a:rPr lang="en-US" altLang="zh-TW" kern="100" dirty="0">
                <a:latin typeface="微軟正黑體" panose="020B0604030504040204" pitchFamily="34" charset="-120"/>
              </a:rPr>
              <a:t>『</a:t>
            </a:r>
            <a:r>
              <a:rPr lang="zh-TW" altLang="en-US" kern="100" dirty="0">
                <a:latin typeface="微軟正黑體" panose="020B0604030504040204" pitchFamily="34" charset="-120"/>
              </a:rPr>
              <a:t>本校</a:t>
            </a:r>
            <a:r>
              <a:rPr lang="en-US" altLang="zh-TW" kern="100" dirty="0">
                <a:latin typeface="微軟正黑體" panose="020B0604030504040204" pitchFamily="34" charset="-120"/>
              </a:rPr>
              <a:t>』</a:t>
            </a:r>
            <a:r>
              <a:rPr lang="zh-TW" altLang="en-US" kern="100" dirty="0">
                <a:latin typeface="微軟正黑體" panose="020B0604030504040204" pitchFamily="34" charset="-120"/>
              </a:rPr>
              <a:t>、</a:t>
            </a:r>
            <a:r>
              <a:rPr lang="en-US" altLang="zh-TW" kern="100" dirty="0">
                <a:latin typeface="微軟正黑體" panose="020B0604030504040204" pitchFamily="34" charset="-120"/>
              </a:rPr>
              <a:t>『</a:t>
            </a:r>
            <a:r>
              <a:rPr lang="zh-TW" altLang="en-US" kern="100" dirty="0">
                <a:latin typeface="微軟正黑體" panose="020B0604030504040204" pitchFamily="34" charset="-120"/>
              </a:rPr>
              <a:t>企業</a:t>
            </a:r>
            <a:r>
              <a:rPr lang="en-US" altLang="zh-TW" kern="100" dirty="0">
                <a:latin typeface="微軟正黑體" panose="020B0604030504040204" pitchFamily="34" charset="-120"/>
              </a:rPr>
              <a:t>』</a:t>
            </a:r>
            <a:r>
              <a:rPr lang="zh-TW" altLang="en-US" kern="100" dirty="0">
                <a:latin typeface="微軟正黑體" panose="020B0604030504040204" pitchFamily="34" charset="-120"/>
              </a:rPr>
              <a:t>、</a:t>
            </a:r>
            <a:r>
              <a:rPr lang="en-US" altLang="zh-TW" kern="100" dirty="0">
                <a:latin typeface="微軟正黑體" panose="020B0604030504040204" pitchFamily="34" charset="-120"/>
              </a:rPr>
              <a:t>『</a:t>
            </a:r>
            <a:r>
              <a:rPr lang="zh-TW" altLang="en-US" kern="100" dirty="0">
                <a:latin typeface="微軟正黑體" panose="020B0604030504040204" pitchFamily="34" charset="-120"/>
              </a:rPr>
              <a:t>其他學校或機構</a:t>
            </a:r>
            <a:r>
              <a:rPr lang="en-US" altLang="zh-TW" kern="100" dirty="0">
                <a:latin typeface="微軟正黑體" panose="020B0604030504040204" pitchFamily="34" charset="-120"/>
              </a:rPr>
              <a:t>』</a:t>
            </a:r>
            <a:r>
              <a:rPr lang="zh-TW" altLang="en-US" kern="100" dirty="0">
                <a:latin typeface="微軟正黑體" panose="020B0604030504040204" pitchFamily="34" charset="-120"/>
              </a:rPr>
              <a:t>、</a:t>
            </a:r>
            <a:r>
              <a:rPr lang="en-US" altLang="zh-TW" kern="100" dirty="0">
                <a:latin typeface="微軟正黑體" panose="020B0604030504040204" pitchFamily="34" charset="-120"/>
              </a:rPr>
              <a:t>『</a:t>
            </a:r>
            <a:r>
              <a:rPr lang="zh-TW" altLang="en-US" kern="100" dirty="0">
                <a:latin typeface="微軟正黑體" panose="020B0604030504040204" pitchFamily="34" charset="-120"/>
              </a:rPr>
              <a:t>一般個人</a:t>
            </a:r>
            <a:r>
              <a:rPr lang="en-US" altLang="zh-TW" kern="100" dirty="0">
                <a:latin typeface="微軟正黑體" panose="020B0604030504040204" pitchFamily="34" charset="-120"/>
              </a:rPr>
              <a:t>』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新增選項：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『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』</a:t>
            </a:r>
            <a:endParaRPr lang="zh-TW" altLang="en-US" dirty="0"/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6AF98E91-3C62-44BD-BBD8-897DFD4A53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16" y="1344011"/>
            <a:ext cx="360000" cy="36000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A849F2CD-4FC8-480C-86E9-BA0BB66BF3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3454" y="3970595"/>
            <a:ext cx="720000" cy="720000"/>
          </a:xfrm>
          <a:prstGeom prst="rect">
            <a:avLst/>
          </a:prstGeom>
        </p:spPr>
      </p:pic>
      <p:sp>
        <p:nvSpPr>
          <p:cNvPr id="17" name="內容版面配置區 4">
            <a:extLst>
              <a:ext uri="{FF2B5EF4-FFF2-40B4-BE49-F238E27FC236}">
                <a16:creationId xmlns:a16="http://schemas.microsoft.com/office/drawing/2014/main" id="{66EAE31D-DBB0-4203-AFC2-035BA9442AAC}"/>
              </a:ext>
            </a:extLst>
          </p:cNvPr>
          <p:cNvSpPr txBox="1">
            <a:spLocks/>
          </p:cNvSpPr>
          <p:nvPr/>
        </p:nvSpPr>
        <p:spPr>
          <a:xfrm>
            <a:off x="1966350" y="4002590"/>
            <a:ext cx="9877052" cy="1376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填報提醒：</a:t>
            </a:r>
            <a:endParaRPr lang="en-US" altLang="zh-TW" sz="20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研究學院為新增選項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，請依實際申請人／權利人</a:t>
            </a: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填寫對應類型</a:t>
            </a:r>
            <a:endParaRPr lang="zh-TW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03242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14-4</a:t>
            </a:r>
            <a:r>
              <a:rPr lang="zh-TW" altLang="en-US" dirty="0"/>
              <a:t>專利、新品種、授權件數表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15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12</a:t>
            </a:r>
            <a:endParaRPr lang="zh-TW" altLang="en-US" dirty="0"/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484F8952-1CDE-45AD-B16F-AFE7B022F420}"/>
              </a:ext>
            </a:extLst>
          </p:cNvPr>
          <p:cNvGraphicFramePr>
            <a:graphicFrameLocks noGrp="1"/>
          </p:cNvGraphicFramePr>
          <p:nvPr/>
        </p:nvGraphicFramePr>
        <p:xfrm>
          <a:off x="162565" y="899643"/>
          <a:ext cx="11846556" cy="14307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1553">
                  <a:extLst>
                    <a:ext uri="{9D8B030D-6E8A-4147-A177-3AD203B41FA5}">
                      <a16:colId xmlns:a16="http://schemas.microsoft.com/office/drawing/2014/main" val="341979683"/>
                    </a:ext>
                  </a:extLst>
                </a:gridCol>
                <a:gridCol w="1949864">
                  <a:extLst>
                    <a:ext uri="{9D8B030D-6E8A-4147-A177-3AD203B41FA5}">
                      <a16:colId xmlns:a16="http://schemas.microsoft.com/office/drawing/2014/main" val="2489988790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865095462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580385475"/>
                    </a:ext>
                  </a:extLst>
                </a:gridCol>
                <a:gridCol w="2078182">
                  <a:extLst>
                    <a:ext uri="{9D8B030D-6E8A-4147-A177-3AD203B41FA5}">
                      <a16:colId xmlns:a16="http://schemas.microsoft.com/office/drawing/2014/main" val="283970855"/>
                    </a:ext>
                  </a:extLst>
                </a:gridCol>
                <a:gridCol w="1319645">
                  <a:extLst>
                    <a:ext uri="{9D8B030D-6E8A-4147-A177-3AD203B41FA5}">
                      <a16:colId xmlns:a16="http://schemas.microsoft.com/office/drawing/2014/main" val="1283438030"/>
                    </a:ext>
                  </a:extLst>
                </a:gridCol>
                <a:gridCol w="1049482">
                  <a:extLst>
                    <a:ext uri="{9D8B030D-6E8A-4147-A177-3AD203B41FA5}">
                      <a16:colId xmlns:a16="http://schemas.microsoft.com/office/drawing/2014/main" val="3994147841"/>
                    </a:ext>
                  </a:extLst>
                </a:gridCol>
                <a:gridCol w="1309254">
                  <a:extLst>
                    <a:ext uri="{9D8B030D-6E8A-4147-A177-3AD203B41FA5}">
                      <a16:colId xmlns:a16="http://schemas.microsoft.com/office/drawing/2014/main" val="946686715"/>
                    </a:ext>
                  </a:extLst>
                </a:gridCol>
                <a:gridCol w="973976">
                  <a:extLst>
                    <a:ext uri="{9D8B030D-6E8A-4147-A177-3AD203B41FA5}">
                      <a16:colId xmlns:a16="http://schemas.microsoft.com/office/drawing/2014/main" val="2677082341"/>
                    </a:ext>
                  </a:extLst>
                </a:gridCol>
              </a:tblGrid>
              <a:tr h="586257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中華民國有實體審查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美國專利公告數合計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其他國家有實體審查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已授權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875852"/>
                  </a:ext>
                </a:extLst>
              </a:tr>
              <a:tr h="844532"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□學校</a:t>
                      </a:r>
                    </a:p>
                    <a:p>
                      <a:pPr algn="l"/>
                      <a:r>
                        <a:rPr lang="zh-TW" alt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□研究學院</a:t>
                      </a:r>
                      <a:endParaRPr lang="zh-TW" alt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專利公告數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新品種數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專利公告數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新品種數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專利公告數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新品種數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6951011"/>
                  </a:ext>
                </a:extLst>
              </a:tr>
            </a:tbl>
          </a:graphicData>
        </a:graphic>
      </p:graphicFrame>
      <p:sp>
        <p:nvSpPr>
          <p:cNvPr id="11" name="內容版面配置區 4">
            <a:extLst>
              <a:ext uri="{FF2B5EF4-FFF2-40B4-BE49-F238E27FC236}">
                <a16:creationId xmlns:a16="http://schemas.microsoft.com/office/drawing/2014/main" id="{C25B5B98-B1AF-4722-9AAB-0AE44DBBB065}"/>
              </a:ext>
            </a:extLst>
          </p:cNvPr>
          <p:cNvSpPr txBox="1">
            <a:spLocks/>
          </p:cNvSpPr>
          <p:nvPr/>
        </p:nvSpPr>
        <p:spPr>
          <a:xfrm>
            <a:off x="401557" y="2455359"/>
            <a:ext cx="11607564" cy="1846477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承接代表：</a:t>
            </a:r>
            <a:r>
              <a:rPr lang="zh-TW" altLang="en-US" kern="100" dirty="0">
                <a:latin typeface="微軟正黑體" panose="020B0604030504040204" pitchFamily="34" charset="-120"/>
              </a:rPr>
              <a:t>系統依來源代入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（研究學院名稱依核定匯入）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所有欄位將依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學校／研究學院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分別呈現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56BEEAF8-2526-49FE-A3E0-269B10827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8127" y="4496322"/>
            <a:ext cx="6122353" cy="1996562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     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補充說明：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學校不需自行分類承接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代表</a:t>
            </a:r>
            <a:r>
              <a:rPr lang="zh-TW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，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系統將依來源自動判別並分類呈現</a:t>
            </a:r>
            <a:endParaRPr lang="en-US" altLang="zh-TW" sz="20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zh-TW" altLang="zh-TW" sz="20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系統彙整結果若異常，請優先回頭檢查</a:t>
            </a: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1-12</a:t>
            </a: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／</a:t>
            </a:r>
            <a:b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</a:b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1-16 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是否填報正確。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69E60BE9-B46A-4FBF-B8EE-8EC33F2D64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557" y="4496321"/>
            <a:ext cx="592650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000" b="1" dirty="0">
                <a:latin typeface="Arial" panose="020B0604020202020204" pitchFamily="34" charset="0"/>
              </a:rPr>
              <a:t>📌 資料來源：</a:t>
            </a:r>
            <a:b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表</a:t>
            </a: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1-12 </a:t>
            </a: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教師專利</a:t>
            </a: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新品種資料表</a:t>
            </a:r>
            <a:endParaRPr kumimoji="0" lang="en-US" altLang="zh-TW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表</a:t>
            </a: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1-16 </a:t>
            </a: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教師技術移轉或授權資料表</a:t>
            </a:r>
            <a:endParaRPr kumimoji="0" lang="en-US" altLang="zh-TW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BB6085B7-1790-43BA-B32A-24E2842C6E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494" y="4524626"/>
            <a:ext cx="720000" cy="720000"/>
          </a:xfrm>
          <a:prstGeom prst="rect">
            <a:avLst/>
          </a:prstGeom>
        </p:spPr>
      </p:pic>
      <p:pic>
        <p:nvPicPr>
          <p:cNvPr id="17" name="圖片 16">
            <a:extLst>
              <a:ext uri="{FF2B5EF4-FFF2-40B4-BE49-F238E27FC236}">
                <a16:creationId xmlns:a16="http://schemas.microsoft.com/office/drawing/2014/main" id="{FA24E346-BD4A-4299-93AA-1FD79B2D8E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727" y="2515693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67549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2AAFF7-7AAA-452B-963F-545859948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4-7-4</a:t>
            </a:r>
            <a:r>
              <a:rPr lang="zh-TW" altLang="en-US" dirty="0"/>
              <a:t>實習機構及實習條件表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6210382-766E-49C2-BE0C-D0AF273F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16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B0EE6EEB-16B1-469E-83D2-B86C00FA64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13</a:t>
            </a:r>
            <a:endParaRPr lang="zh-TW" altLang="en-US" dirty="0"/>
          </a:p>
        </p:txBody>
      </p:sp>
      <p:sp>
        <p:nvSpPr>
          <p:cNvPr id="8" name="內容版面配置區 3">
            <a:extLst>
              <a:ext uri="{FF2B5EF4-FFF2-40B4-BE49-F238E27FC236}">
                <a16:creationId xmlns:a16="http://schemas.microsoft.com/office/drawing/2014/main" id="{52B9A14D-260A-4BB8-AE87-3C3311103454}"/>
              </a:ext>
            </a:extLst>
          </p:cNvPr>
          <p:cNvSpPr txBox="1">
            <a:spLocks noGrp="1"/>
          </p:cNvSpPr>
          <p:nvPr>
            <p:ph sz="quarter" idx="14"/>
          </p:nvPr>
        </p:nvSpPr>
        <p:spPr>
          <a:xfrm>
            <a:off x="415636" y="2737943"/>
            <a:ext cx="11486202" cy="1603065"/>
          </a:xfrm>
          <a:prstGeom prst="rect">
            <a:avLst/>
          </a:prstGeom>
          <a:solidFill>
            <a:srgbClr val="FFF0D2"/>
          </a:solidFill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調整定義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zh-TW" sz="2400" b="1" kern="100" dirty="0">
                <a:solidFill>
                  <a:srgbClr val="FF0000"/>
                </a:solidFill>
                <a:effectLst/>
              </a:rPr>
              <a:t>投保情形</a:t>
            </a:r>
            <a:r>
              <a:rPr lang="zh-TW" altLang="en-US" sz="2400" b="1" kern="100" dirty="0">
                <a:solidFill>
                  <a:srgbClr val="FF0000"/>
                </a:solidFill>
                <a:effectLst/>
              </a:rPr>
              <a:t>、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僅勞工職業災害保險</a:t>
            </a: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投保情形原「勞工保險」統一改為「勞工職業災害保險」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依據</a:t>
            </a:r>
            <a:r>
              <a:rPr lang="en-US" altLang="zh-TW" kern="100" dirty="0">
                <a:latin typeface="微軟正黑體" panose="020B0604030504040204" pitchFamily="34" charset="-120"/>
              </a:rPr>
              <a:t>《</a:t>
            </a:r>
            <a:r>
              <a:rPr lang="zh-TW" altLang="en-US" kern="100" dirty="0">
                <a:latin typeface="微軟正黑體" panose="020B0604030504040204" pitchFamily="34" charset="-120"/>
              </a:rPr>
              <a:t>專科以上學校產學合作實施辦法</a:t>
            </a:r>
            <a:r>
              <a:rPr lang="en-US" altLang="zh-TW" kern="100" dirty="0">
                <a:latin typeface="微軟正黑體" panose="020B0604030504040204" pitchFamily="34" charset="-120"/>
              </a:rPr>
              <a:t>》</a:t>
            </a:r>
            <a:r>
              <a:rPr lang="zh-TW" altLang="en-US" kern="100" dirty="0">
                <a:latin typeface="微軟正黑體" panose="020B0604030504040204" pitchFamily="34" charset="-120"/>
              </a:rPr>
              <a:t>規定辦理</a:t>
            </a:r>
            <a:endParaRPr lang="en-US" altLang="zh-TW" sz="1800" kern="100" dirty="0">
              <a:latin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81C82342-6466-4523-8C3C-D95B143E8C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727" y="2868380"/>
            <a:ext cx="360000" cy="360000"/>
          </a:xfrm>
          <a:prstGeom prst="rect">
            <a:avLst/>
          </a:prstGeom>
        </p:spPr>
      </p:pic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15B0BE50-EFE2-46A0-AB63-AC35134FDD58}"/>
              </a:ext>
            </a:extLst>
          </p:cNvPr>
          <p:cNvGraphicFramePr>
            <a:graphicFrameLocks noGrp="1"/>
          </p:cNvGraphicFramePr>
          <p:nvPr/>
        </p:nvGraphicFramePr>
        <p:xfrm>
          <a:off x="161613" y="965418"/>
          <a:ext cx="11847517" cy="16363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315">
                  <a:extLst>
                    <a:ext uri="{9D8B030D-6E8A-4147-A177-3AD203B41FA5}">
                      <a16:colId xmlns:a16="http://schemas.microsoft.com/office/drawing/2014/main" val="3288487168"/>
                    </a:ext>
                  </a:extLst>
                </a:gridCol>
                <a:gridCol w="342315">
                  <a:extLst>
                    <a:ext uri="{9D8B030D-6E8A-4147-A177-3AD203B41FA5}">
                      <a16:colId xmlns:a16="http://schemas.microsoft.com/office/drawing/2014/main" val="2729484588"/>
                    </a:ext>
                  </a:extLst>
                </a:gridCol>
                <a:gridCol w="342315">
                  <a:extLst>
                    <a:ext uri="{9D8B030D-6E8A-4147-A177-3AD203B41FA5}">
                      <a16:colId xmlns:a16="http://schemas.microsoft.com/office/drawing/2014/main" val="1814716228"/>
                    </a:ext>
                  </a:extLst>
                </a:gridCol>
                <a:gridCol w="338906">
                  <a:extLst>
                    <a:ext uri="{9D8B030D-6E8A-4147-A177-3AD203B41FA5}">
                      <a16:colId xmlns:a16="http://schemas.microsoft.com/office/drawing/2014/main" val="3423251370"/>
                    </a:ext>
                  </a:extLst>
                </a:gridCol>
                <a:gridCol w="997527">
                  <a:extLst>
                    <a:ext uri="{9D8B030D-6E8A-4147-A177-3AD203B41FA5}">
                      <a16:colId xmlns:a16="http://schemas.microsoft.com/office/drawing/2014/main" val="1723049292"/>
                    </a:ext>
                  </a:extLst>
                </a:gridCol>
                <a:gridCol w="1080654">
                  <a:extLst>
                    <a:ext uri="{9D8B030D-6E8A-4147-A177-3AD203B41FA5}">
                      <a16:colId xmlns:a16="http://schemas.microsoft.com/office/drawing/2014/main" val="1181553017"/>
                    </a:ext>
                  </a:extLst>
                </a:gridCol>
                <a:gridCol w="599945">
                  <a:extLst>
                    <a:ext uri="{9D8B030D-6E8A-4147-A177-3AD203B41FA5}">
                      <a16:colId xmlns:a16="http://schemas.microsoft.com/office/drawing/2014/main" val="152227010"/>
                    </a:ext>
                  </a:extLst>
                </a:gridCol>
                <a:gridCol w="750874">
                  <a:extLst>
                    <a:ext uri="{9D8B030D-6E8A-4147-A177-3AD203B41FA5}">
                      <a16:colId xmlns:a16="http://schemas.microsoft.com/office/drawing/2014/main" val="2415394076"/>
                    </a:ext>
                  </a:extLst>
                </a:gridCol>
                <a:gridCol w="602672">
                  <a:extLst>
                    <a:ext uri="{9D8B030D-6E8A-4147-A177-3AD203B41FA5}">
                      <a16:colId xmlns:a16="http://schemas.microsoft.com/office/drawing/2014/main" val="876456748"/>
                    </a:ext>
                  </a:extLst>
                </a:gridCol>
                <a:gridCol w="446289">
                  <a:extLst>
                    <a:ext uri="{9D8B030D-6E8A-4147-A177-3AD203B41FA5}">
                      <a16:colId xmlns:a16="http://schemas.microsoft.com/office/drawing/2014/main" val="3147252133"/>
                    </a:ext>
                  </a:extLst>
                </a:gridCol>
                <a:gridCol w="3097011">
                  <a:extLst>
                    <a:ext uri="{9D8B030D-6E8A-4147-A177-3AD203B41FA5}">
                      <a16:colId xmlns:a16="http://schemas.microsoft.com/office/drawing/2014/main" val="2327690157"/>
                    </a:ext>
                  </a:extLst>
                </a:gridCol>
                <a:gridCol w="968898">
                  <a:extLst>
                    <a:ext uri="{9D8B030D-6E8A-4147-A177-3AD203B41FA5}">
                      <a16:colId xmlns:a16="http://schemas.microsoft.com/office/drawing/2014/main" val="592628582"/>
                    </a:ext>
                  </a:extLst>
                </a:gridCol>
                <a:gridCol w="968898">
                  <a:extLst>
                    <a:ext uri="{9D8B030D-6E8A-4147-A177-3AD203B41FA5}">
                      <a16:colId xmlns:a16="http://schemas.microsoft.com/office/drawing/2014/main" val="1465368903"/>
                    </a:ext>
                  </a:extLst>
                </a:gridCol>
                <a:gridCol w="968898">
                  <a:extLst>
                    <a:ext uri="{9D8B030D-6E8A-4147-A177-3AD203B41FA5}">
                      <a16:colId xmlns:a16="http://schemas.microsoft.com/office/drawing/2014/main" val="1075540764"/>
                    </a:ext>
                  </a:extLst>
                </a:gridCol>
              </a:tblGrid>
              <a:tr h="230524"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學年度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系所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學制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國別</a:t>
                      </a:r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地區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實習機構</a:t>
                      </a:r>
                      <a:b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</a:br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資訊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學生實際實習地址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學生實習權益人次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518712"/>
                  </a:ext>
                </a:extLst>
              </a:tr>
              <a:tr h="3457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實習待遇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投保情形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6257614"/>
                  </a:ext>
                </a:extLst>
              </a:tr>
              <a:tr h="102675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工資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獎學金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津貼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無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僅勞工職業災害保險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僅校外實習保險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兩者皆有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兩者皆無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013603"/>
                  </a:ext>
                </a:extLst>
              </a:tr>
            </a:tbl>
          </a:graphicData>
        </a:graphic>
      </p:graphicFrame>
      <p:pic>
        <p:nvPicPr>
          <p:cNvPr id="10" name="圖片 9">
            <a:extLst>
              <a:ext uri="{FF2B5EF4-FFF2-40B4-BE49-F238E27FC236}">
                <a16:creationId xmlns:a16="http://schemas.microsoft.com/office/drawing/2014/main" id="{5A8FFA07-19EF-4ACC-8420-03C5D1F0A1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454" y="4477179"/>
            <a:ext cx="720000" cy="720000"/>
          </a:xfrm>
          <a:prstGeom prst="rect">
            <a:avLst/>
          </a:prstGeom>
        </p:spPr>
      </p:pic>
      <p:sp>
        <p:nvSpPr>
          <p:cNvPr id="11" name="內容版面配置區 4">
            <a:extLst>
              <a:ext uri="{FF2B5EF4-FFF2-40B4-BE49-F238E27FC236}">
                <a16:creationId xmlns:a16="http://schemas.microsoft.com/office/drawing/2014/main" id="{8EDF6EB4-B1C7-401D-9BD3-97AB39C49324}"/>
              </a:ext>
            </a:extLst>
          </p:cNvPr>
          <p:cNvSpPr txBox="1">
            <a:spLocks/>
          </p:cNvSpPr>
          <p:nvPr/>
        </p:nvSpPr>
        <p:spPr>
          <a:xfrm>
            <a:off x="2192482" y="4341008"/>
            <a:ext cx="9709356" cy="2397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為什麼要改？</a:t>
            </a:r>
            <a:endParaRPr lang="en-US" altLang="zh-TW" sz="20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根據</a:t>
            </a:r>
            <a:r>
              <a:rPr lang="en-US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《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專科以上學校產學合作實施辦法</a:t>
            </a:r>
            <a:r>
              <a:rPr lang="en-US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》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第</a:t>
            </a:r>
            <a:r>
              <a:rPr lang="en-US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17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條，</a:t>
            </a: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學校應為實習學生辦理「勞工職業災害保險」</a:t>
            </a:r>
            <a:endParaRPr lang="en-US" altLang="zh-TW" sz="20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因此，將原選項「勞工保險」</a:t>
            </a:r>
            <a:r>
              <a:rPr lang="zh-TW" altLang="en-US" sz="2000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修正為「勞工職業災害保險」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，以反映法規要求</a:t>
            </a:r>
          </a:p>
        </p:txBody>
      </p:sp>
      <p:cxnSp>
        <p:nvCxnSpPr>
          <p:cNvPr id="12" name="直線接點 11">
            <a:extLst>
              <a:ext uri="{FF2B5EF4-FFF2-40B4-BE49-F238E27FC236}">
                <a16:creationId xmlns:a16="http://schemas.microsoft.com/office/drawing/2014/main" id="{EB0F1C0D-12F4-4AAE-82C8-DE56A22DFD91}"/>
              </a:ext>
            </a:extLst>
          </p:cNvPr>
          <p:cNvCxnSpPr/>
          <p:nvPr/>
        </p:nvCxnSpPr>
        <p:spPr>
          <a:xfrm>
            <a:off x="0" y="0"/>
            <a:ext cx="12192000" cy="667544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>
            <a:extLst>
              <a:ext uri="{FF2B5EF4-FFF2-40B4-BE49-F238E27FC236}">
                <a16:creationId xmlns:a16="http://schemas.microsoft.com/office/drawing/2014/main" id="{BFD5A1C6-7FBE-4FD9-A235-E40D9216F660}"/>
              </a:ext>
            </a:extLst>
          </p:cNvPr>
          <p:cNvCxnSpPr/>
          <p:nvPr/>
        </p:nvCxnSpPr>
        <p:spPr>
          <a:xfrm flipV="1">
            <a:off x="0" y="-28849"/>
            <a:ext cx="12191999" cy="67516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10710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72AAFF7-7AAA-452B-963F-545859948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4-7-4</a:t>
            </a:r>
            <a:r>
              <a:rPr lang="zh-TW" altLang="en-US" dirty="0"/>
              <a:t>實習機構及實習條件表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6210382-766E-49C2-BE0C-D0AF273F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17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B0EE6EEB-16B1-469E-83D2-B86C00FA64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13</a:t>
            </a:r>
            <a:endParaRPr lang="zh-TW" altLang="en-US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FFE7B093-85D6-4C51-9A71-0DFCE704B4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203" y="998206"/>
            <a:ext cx="11557594" cy="331807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FE4B9344-0FA7-4629-B05D-4F5C1C0005E3}"/>
              </a:ext>
            </a:extLst>
          </p:cNvPr>
          <p:cNvSpPr txBox="1"/>
          <p:nvPr/>
        </p:nvSpPr>
        <p:spPr>
          <a:xfrm>
            <a:off x="8757524" y="4276668"/>
            <a:ext cx="311727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zh-TW" altLang="en-US" dirty="0">
                <a:solidFill>
                  <a:srgbClr val="C00000"/>
                </a:solidFill>
              </a:rPr>
              <a:t>手冊 表</a:t>
            </a:r>
            <a:r>
              <a:rPr lang="en-US" altLang="zh-TW" dirty="0">
                <a:solidFill>
                  <a:srgbClr val="C00000"/>
                </a:solidFill>
              </a:rPr>
              <a:t>4-7-4  P.188-189</a:t>
            </a:r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C18DE3BC-D796-40CA-8FA2-64A4DC46EE00}"/>
              </a:ext>
            </a:extLst>
          </p:cNvPr>
          <p:cNvSpPr/>
          <p:nvPr/>
        </p:nvSpPr>
        <p:spPr>
          <a:xfrm>
            <a:off x="10027227" y="1870364"/>
            <a:ext cx="820881" cy="16417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6" name="圖片 15">
            <a:extLst>
              <a:ext uri="{FF2B5EF4-FFF2-40B4-BE49-F238E27FC236}">
                <a16:creationId xmlns:a16="http://schemas.microsoft.com/office/drawing/2014/main" id="{2F75B7C9-4692-4AF8-9E31-2A50C5E737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9317" y="4663525"/>
            <a:ext cx="720000" cy="720000"/>
          </a:xfrm>
          <a:prstGeom prst="rect">
            <a:avLst/>
          </a:prstGeom>
        </p:spPr>
      </p:pic>
      <p:sp>
        <p:nvSpPr>
          <p:cNvPr id="18" name="內容版面配置區 4">
            <a:extLst>
              <a:ext uri="{FF2B5EF4-FFF2-40B4-BE49-F238E27FC236}">
                <a16:creationId xmlns:a16="http://schemas.microsoft.com/office/drawing/2014/main" id="{A73A5EF2-916B-4A6A-932F-6FC4498E2C0A}"/>
              </a:ext>
            </a:extLst>
          </p:cNvPr>
          <p:cNvSpPr txBox="1">
            <a:spLocks/>
          </p:cNvSpPr>
          <p:nvPr/>
        </p:nvSpPr>
        <p:spPr>
          <a:xfrm>
            <a:off x="1683327" y="4663525"/>
            <a:ext cx="9709356" cy="1681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000" dirty="0"/>
              <a:t>表</a:t>
            </a:r>
            <a:r>
              <a:rPr lang="en-US" altLang="zh-TW" sz="2000" dirty="0"/>
              <a:t>4-7-4 </a:t>
            </a:r>
            <a:r>
              <a:rPr lang="zh-TW" altLang="en-US" sz="2000" dirty="0"/>
              <a:t>預計異動項目：</a:t>
            </a:r>
            <a:r>
              <a:rPr lang="zh-TW" altLang="en-US" sz="2000" strike="sngStrike" kern="100" dirty="0">
                <a:latin typeface="微軟正黑體" panose="020B0604030504040204" pitchFamily="34" charset="-120"/>
              </a:rPr>
              <a:t>投保情形原「勞工保險」統一改為「勞工職業災害保險」</a:t>
            </a:r>
            <a:r>
              <a:rPr lang="zh-TW" altLang="en-US" sz="2000" kern="100" dirty="0">
                <a:latin typeface="微軟正黑體" panose="020B0604030504040204" pitchFamily="34" charset="-120"/>
              </a:rPr>
              <a:t> </a:t>
            </a:r>
            <a:endParaRPr lang="en-US" altLang="zh-TW" sz="2000" kern="100" dirty="0">
              <a:latin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000" dirty="0"/>
              <a:t>經評估後，</a:t>
            </a:r>
            <a:r>
              <a:rPr lang="zh-TW" altLang="en-US" sz="2000" b="1" dirty="0"/>
              <a:t>本期不進行異動</a:t>
            </a:r>
            <a:r>
              <a:rPr lang="zh-TW" altLang="en-US" sz="2000" dirty="0"/>
              <a:t>，維持原填報方式：</a:t>
            </a:r>
          </a:p>
          <a:p>
            <a:pPr marL="0" indent="0">
              <a:buNone/>
            </a:pPr>
            <a:r>
              <a:rPr lang="zh-TW" altLang="en-US" sz="2000" dirty="0"/>
              <a:t>☑ 投保情形：維持為</a:t>
            </a:r>
            <a:r>
              <a:rPr lang="zh-TW" altLang="en-US" sz="2000" b="1" dirty="0"/>
              <a:t>「勞工保險」</a:t>
            </a:r>
          </a:p>
          <a:p>
            <a:pPr marL="0" indent="0">
              <a:buNone/>
            </a:pPr>
            <a:r>
              <a:rPr lang="zh-TW" altLang="en-US" sz="2000" dirty="0"/>
              <a:t>📌 簡報與手冊因已印製，請留意本項變動，造成不便敬請見諒。</a:t>
            </a:r>
          </a:p>
        </p:txBody>
      </p:sp>
    </p:spTree>
    <p:extLst>
      <p:ext uri="{BB962C8B-B14F-4D97-AF65-F5344CB8AC3E}">
        <p14:creationId xmlns:p14="http://schemas.microsoft.com/office/powerpoint/2010/main" val="98465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2B9539-EFF6-4B67-AA28-23DA0065E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7-4 </a:t>
            </a:r>
            <a:r>
              <a:rPr lang="zh-TW" altLang="en-US" dirty="0"/>
              <a:t>學校辦理各項社會關切教育之主題執行情況表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CC112FE-BBEC-4BE5-8DB4-A8C96B5E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18</a:t>
            </a:fld>
            <a:endParaRPr lang="zh-TW" altLang="en-US"/>
          </a:p>
        </p:txBody>
      </p:sp>
      <p:graphicFrame>
        <p:nvGraphicFramePr>
          <p:cNvPr id="7" name="內容版面配置區 6">
            <a:extLst>
              <a:ext uri="{FF2B5EF4-FFF2-40B4-BE49-F238E27FC236}">
                <a16:creationId xmlns:a16="http://schemas.microsoft.com/office/drawing/2014/main" id="{F72154DE-26C1-4A54-9E6F-CF29FDE0200E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162567" y="966355"/>
          <a:ext cx="11846555" cy="1475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5742">
                  <a:extLst>
                    <a:ext uri="{9D8B030D-6E8A-4147-A177-3AD203B41FA5}">
                      <a16:colId xmlns:a16="http://schemas.microsoft.com/office/drawing/2014/main" val="2933231044"/>
                    </a:ext>
                  </a:extLst>
                </a:gridCol>
                <a:gridCol w="935182">
                  <a:extLst>
                    <a:ext uri="{9D8B030D-6E8A-4147-A177-3AD203B41FA5}">
                      <a16:colId xmlns:a16="http://schemas.microsoft.com/office/drawing/2014/main" val="3709622691"/>
                    </a:ext>
                  </a:extLst>
                </a:gridCol>
                <a:gridCol w="904009">
                  <a:extLst>
                    <a:ext uri="{9D8B030D-6E8A-4147-A177-3AD203B41FA5}">
                      <a16:colId xmlns:a16="http://schemas.microsoft.com/office/drawing/2014/main" val="375828414"/>
                    </a:ext>
                  </a:extLst>
                </a:gridCol>
                <a:gridCol w="1023505">
                  <a:extLst>
                    <a:ext uri="{9D8B030D-6E8A-4147-A177-3AD203B41FA5}">
                      <a16:colId xmlns:a16="http://schemas.microsoft.com/office/drawing/2014/main" val="734443273"/>
                    </a:ext>
                  </a:extLst>
                </a:gridCol>
                <a:gridCol w="1023505">
                  <a:extLst>
                    <a:ext uri="{9D8B030D-6E8A-4147-A177-3AD203B41FA5}">
                      <a16:colId xmlns:a16="http://schemas.microsoft.com/office/drawing/2014/main" val="4167672347"/>
                    </a:ext>
                  </a:extLst>
                </a:gridCol>
                <a:gridCol w="1413164">
                  <a:extLst>
                    <a:ext uri="{9D8B030D-6E8A-4147-A177-3AD203B41FA5}">
                      <a16:colId xmlns:a16="http://schemas.microsoft.com/office/drawing/2014/main" val="300407590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2122789047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4031152424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2226747280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1975091924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213983878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708118132"/>
                    </a:ext>
                  </a:extLst>
                </a:gridCol>
                <a:gridCol w="890142">
                  <a:extLst>
                    <a:ext uri="{9D8B030D-6E8A-4147-A177-3AD203B41FA5}">
                      <a16:colId xmlns:a16="http://schemas.microsoft.com/office/drawing/2014/main" val="1544340056"/>
                    </a:ext>
                  </a:extLst>
                </a:gridCol>
                <a:gridCol w="605296">
                  <a:extLst>
                    <a:ext uri="{9D8B030D-6E8A-4147-A177-3AD203B41FA5}">
                      <a16:colId xmlns:a16="http://schemas.microsoft.com/office/drawing/2014/main" val="2182783747"/>
                    </a:ext>
                  </a:extLst>
                </a:gridCol>
              </a:tblGrid>
              <a:tr h="613063"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學年度</a:t>
                      </a:r>
                      <a:endParaRPr lang="en-US" alt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活動</a:t>
                      </a:r>
                      <a:endParaRPr lang="en-US" altLang="zh-TW" sz="2400" b="1" strike="sngStrike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主題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altLang="en-US" sz="2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活動類別</a:t>
                      </a: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活動</a:t>
                      </a:r>
                      <a:endParaRPr lang="en-US" altLang="zh-TW" sz="2400" b="1" strike="sngStrike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日期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活動</a:t>
                      </a:r>
                      <a:endParaRPr lang="en-US" altLang="zh-TW" sz="2400" b="1" strike="sngStrike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方式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活動場次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effectLst/>
                        </a:rPr>
                        <a:t>本校參與人次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具體成效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備註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316736"/>
                  </a:ext>
                </a:extLst>
              </a:tr>
              <a:tr h="4935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sz="2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教師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學生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其他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86115"/>
                  </a:ext>
                </a:extLst>
              </a:tr>
              <a:tr h="3688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effectLst/>
                        </a:rPr>
                        <a:t>男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effectLst/>
                        </a:rPr>
                        <a:t>女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男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女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男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女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444125"/>
                  </a:ext>
                </a:extLst>
              </a:tr>
            </a:tbl>
          </a:graphicData>
        </a:graphic>
      </p:graphicFrame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1F738E3D-5056-496C-8774-0740F5FBB7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14</a:t>
            </a:r>
            <a:endParaRPr lang="zh-TW" altLang="en-US" dirty="0"/>
          </a:p>
        </p:txBody>
      </p:sp>
      <p:sp>
        <p:nvSpPr>
          <p:cNvPr id="13" name="內容版面配置區 3">
            <a:extLst>
              <a:ext uri="{FF2B5EF4-FFF2-40B4-BE49-F238E27FC236}">
                <a16:creationId xmlns:a16="http://schemas.microsoft.com/office/drawing/2014/main" id="{91591972-16A6-476D-96AA-7BDCB802593C}"/>
              </a:ext>
            </a:extLst>
          </p:cNvPr>
          <p:cNvSpPr txBox="1">
            <a:spLocks/>
          </p:cNvSpPr>
          <p:nvPr/>
        </p:nvSpPr>
        <p:spPr>
          <a:xfrm>
            <a:off x="162561" y="2699558"/>
            <a:ext cx="11846559" cy="2885156"/>
          </a:xfrm>
          <a:prstGeom prst="rect">
            <a:avLst/>
          </a:prstGeom>
          <a:solidFill>
            <a:srgbClr val="FFDCDC"/>
          </a:solidFill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514600" indent="-251460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    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刪除欄位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活動主題、活動日期、活動方式、教師、學生、其他、具體成效、</a:t>
            </a:r>
            <a:b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</a:b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備註</a:t>
            </a: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自</a:t>
            </a:r>
            <a:r>
              <a:rPr lang="en-US" altLang="zh-TW" kern="100" dirty="0">
                <a:latin typeface="微軟正黑體" panose="020B0604030504040204" pitchFamily="34" charset="-120"/>
              </a:rPr>
              <a:t>115</a:t>
            </a:r>
            <a:r>
              <a:rPr lang="zh-TW" altLang="en-US" kern="100" dirty="0">
                <a:latin typeface="微軟正黑體" panose="020B0604030504040204" pitchFamily="34" charset="-120"/>
              </a:rPr>
              <a:t>年</a:t>
            </a:r>
            <a:r>
              <a:rPr lang="en-US" altLang="zh-TW" kern="100" dirty="0">
                <a:latin typeface="微軟正黑體" panose="020B0604030504040204" pitchFamily="34" charset="-120"/>
              </a:rPr>
              <a:t>03</a:t>
            </a:r>
            <a:r>
              <a:rPr lang="zh-TW" altLang="en-US" kern="100" dirty="0">
                <a:latin typeface="微軟正黑體" panose="020B0604030504040204" pitchFamily="34" charset="-120"/>
              </a:rPr>
              <a:t>月起，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停止蒐集以下欄位</a:t>
            </a:r>
            <a:r>
              <a:rPr lang="zh-TW" altLang="en-US" kern="100" dirty="0">
                <a:latin typeface="微軟正黑體" panose="020B0604030504040204" pitchFamily="34" charset="-120"/>
              </a:rPr>
              <a:t>：</a:t>
            </a:r>
            <a:br>
              <a:rPr lang="en-US" altLang="zh-TW" kern="100" dirty="0">
                <a:latin typeface="微軟正黑體" panose="020B0604030504040204" pitchFamily="34" charset="-120"/>
              </a:rPr>
            </a:br>
            <a:r>
              <a:rPr lang="zh-TW" altLang="en-US" kern="100" dirty="0">
                <a:latin typeface="微軟正黑體" panose="020B0604030504040204" pitchFamily="34" charset="-120"/>
              </a:rPr>
              <a:t>活動主題、活動日期、活動方式、教師、學生、其他、具體成效、備註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原「教師／學生／其他人次」分項填報 → 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整併為「本校參與人次（男女）</a:t>
            </a:r>
            <a:r>
              <a:rPr lang="zh-TW" altLang="en-US" kern="100" dirty="0">
                <a:latin typeface="微軟正黑體" panose="020B0604030504040204" pitchFamily="34" charset="-120"/>
              </a:rPr>
              <a:t>」</a:t>
            </a:r>
            <a:br>
              <a:rPr lang="en-US" altLang="zh-TW" kern="100" dirty="0">
                <a:latin typeface="微軟正黑體" panose="020B0604030504040204" pitchFamily="34" charset="-120"/>
              </a:rPr>
            </a:br>
            <a:r>
              <a:rPr lang="zh-TW" altLang="en-US" kern="100" dirty="0">
                <a:latin typeface="微軟正黑體" panose="020B0604030504040204" pitchFamily="34" charset="-120"/>
              </a:rPr>
              <a:t>現僅需統計本校參與者之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男、女人次總數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</p:txBody>
      </p: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8B1482E9-6BBC-4EFF-BE72-6C132915480E}"/>
              </a:ext>
            </a:extLst>
          </p:cNvPr>
          <p:cNvGrpSpPr/>
          <p:nvPr/>
        </p:nvGrpSpPr>
        <p:grpSpPr>
          <a:xfrm>
            <a:off x="1105593" y="1456806"/>
            <a:ext cx="809105" cy="116378"/>
            <a:chOff x="1105593" y="1456806"/>
            <a:chExt cx="809105" cy="116378"/>
          </a:xfrm>
        </p:grpSpPr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A1B5285F-0465-4840-ACFB-B7DD6D58F6F7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id="{558B7D2C-E622-4EBE-B9A2-FFF79B7963E3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20B965F2-E9D4-401B-A6BA-DCFE77EE0FF3}"/>
              </a:ext>
            </a:extLst>
          </p:cNvPr>
          <p:cNvGrpSpPr/>
          <p:nvPr/>
        </p:nvGrpSpPr>
        <p:grpSpPr>
          <a:xfrm>
            <a:off x="1084812" y="1830879"/>
            <a:ext cx="809105" cy="116378"/>
            <a:chOff x="1084812" y="1830879"/>
            <a:chExt cx="809105" cy="116378"/>
          </a:xfrm>
        </p:grpSpPr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39E8326C-D23A-431B-BB81-02F8AE2AA4F8}"/>
                </a:ext>
              </a:extLst>
            </p:cNvPr>
            <p:cNvCxnSpPr/>
            <p:nvPr/>
          </p:nvCxnSpPr>
          <p:spPr>
            <a:xfrm>
              <a:off x="1084812" y="1947257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7E8BF207-F777-47EF-9303-7C56A885314F}"/>
                </a:ext>
              </a:extLst>
            </p:cNvPr>
            <p:cNvCxnSpPr/>
            <p:nvPr/>
          </p:nvCxnSpPr>
          <p:spPr>
            <a:xfrm>
              <a:off x="1084812" y="1830879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群組 20">
            <a:extLst>
              <a:ext uri="{FF2B5EF4-FFF2-40B4-BE49-F238E27FC236}">
                <a16:creationId xmlns:a16="http://schemas.microsoft.com/office/drawing/2014/main" id="{90365C62-0347-466C-9A1E-5A4F673BBEA8}"/>
              </a:ext>
            </a:extLst>
          </p:cNvPr>
          <p:cNvGrpSpPr/>
          <p:nvPr/>
        </p:nvGrpSpPr>
        <p:grpSpPr>
          <a:xfrm>
            <a:off x="3027911" y="1446414"/>
            <a:ext cx="1647998" cy="126763"/>
            <a:chOff x="1105593" y="1456806"/>
            <a:chExt cx="809105" cy="116378"/>
          </a:xfrm>
        </p:grpSpPr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CEA7FF1E-172A-4EF1-9CD6-CE54DA51BDE3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>
              <a:extLst>
                <a:ext uri="{FF2B5EF4-FFF2-40B4-BE49-F238E27FC236}">
                  <a16:creationId xmlns:a16="http://schemas.microsoft.com/office/drawing/2014/main" id="{684AF884-054A-4C1F-935A-9498F558599B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822F0826-7681-4129-B88B-15A0D2C10690}"/>
              </a:ext>
            </a:extLst>
          </p:cNvPr>
          <p:cNvGrpSpPr/>
          <p:nvPr/>
        </p:nvGrpSpPr>
        <p:grpSpPr>
          <a:xfrm>
            <a:off x="3017520" y="1803869"/>
            <a:ext cx="1647998" cy="126763"/>
            <a:chOff x="1105593" y="1456806"/>
            <a:chExt cx="809105" cy="116378"/>
          </a:xfrm>
        </p:grpSpPr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85546428-9BB6-405B-AA5E-96A0C75FB2C4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F3790E97-41C8-4405-975E-8C285BABBEBF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588F23F0-7B69-4CEC-86ED-A1EE8AD61D80}"/>
              </a:ext>
            </a:extLst>
          </p:cNvPr>
          <p:cNvGrpSpPr/>
          <p:nvPr/>
        </p:nvGrpSpPr>
        <p:grpSpPr>
          <a:xfrm>
            <a:off x="6588529" y="1740488"/>
            <a:ext cx="3480262" cy="90392"/>
            <a:chOff x="1105593" y="1456806"/>
            <a:chExt cx="809105" cy="116378"/>
          </a:xfrm>
        </p:grpSpPr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BF323125-031D-4D03-97E6-323FA5D02759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>
              <a:extLst>
                <a:ext uri="{FF2B5EF4-FFF2-40B4-BE49-F238E27FC236}">
                  <a16:creationId xmlns:a16="http://schemas.microsoft.com/office/drawing/2014/main" id="{FE35CC5F-3FFE-45EB-A964-39A9EB862F7F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群組 29">
            <a:extLst>
              <a:ext uri="{FF2B5EF4-FFF2-40B4-BE49-F238E27FC236}">
                <a16:creationId xmlns:a16="http://schemas.microsoft.com/office/drawing/2014/main" id="{DD599B4E-C72B-4A26-87AC-D4DE0B9AEA94}"/>
              </a:ext>
            </a:extLst>
          </p:cNvPr>
          <p:cNvGrpSpPr/>
          <p:nvPr/>
        </p:nvGrpSpPr>
        <p:grpSpPr>
          <a:xfrm>
            <a:off x="10713720" y="1456806"/>
            <a:ext cx="1069571" cy="116371"/>
            <a:chOff x="1105593" y="1456806"/>
            <a:chExt cx="809105" cy="116378"/>
          </a:xfrm>
        </p:grpSpPr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id="{30F713D3-4674-44F7-B189-AE4224505A07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id="{6A86A3E3-B346-4A68-9915-208556E49CB4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3F2C2D8A-1923-438B-9EB8-80A86C5B9C4C}"/>
              </a:ext>
            </a:extLst>
          </p:cNvPr>
          <p:cNvGrpSpPr/>
          <p:nvPr/>
        </p:nvGrpSpPr>
        <p:grpSpPr>
          <a:xfrm>
            <a:off x="10672156" y="1814261"/>
            <a:ext cx="1069571" cy="116371"/>
            <a:chOff x="1105593" y="1456806"/>
            <a:chExt cx="809105" cy="116378"/>
          </a:xfrm>
        </p:grpSpPr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3A0E4392-BD38-4670-916F-BBAC909551A6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28C61BA4-CF09-49A9-A869-458C8AFEEAC0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群組 37">
            <a:extLst>
              <a:ext uri="{FF2B5EF4-FFF2-40B4-BE49-F238E27FC236}">
                <a16:creationId xmlns:a16="http://schemas.microsoft.com/office/drawing/2014/main" id="{6F0D704E-D31B-4FDC-9395-FAA2724EF45A}"/>
              </a:ext>
            </a:extLst>
          </p:cNvPr>
          <p:cNvGrpSpPr/>
          <p:nvPr/>
        </p:nvGrpSpPr>
        <p:grpSpPr>
          <a:xfrm>
            <a:off x="7887393" y="2216399"/>
            <a:ext cx="2347652" cy="111161"/>
            <a:chOff x="1105593" y="1456806"/>
            <a:chExt cx="809105" cy="116378"/>
          </a:xfrm>
        </p:grpSpPr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D9D96CD5-CDD7-48AF-B0C2-305022941F13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F7093B4B-DDEC-4E80-AE2A-DEDC78E01ACB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圖片 35">
            <a:extLst>
              <a:ext uri="{FF2B5EF4-FFF2-40B4-BE49-F238E27FC236}">
                <a16:creationId xmlns:a16="http://schemas.microsoft.com/office/drawing/2014/main" id="{75333CBE-461C-4A69-B61E-D1DF3FD343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18" y="2790689"/>
            <a:ext cx="360000" cy="360000"/>
          </a:xfrm>
          <a:prstGeom prst="rect">
            <a:avLst/>
          </a:prstGeom>
        </p:spPr>
      </p:pic>
      <p:sp>
        <p:nvSpPr>
          <p:cNvPr id="41" name="文字方塊 40">
            <a:extLst>
              <a:ext uri="{FF2B5EF4-FFF2-40B4-BE49-F238E27FC236}">
                <a16:creationId xmlns:a16="http://schemas.microsoft.com/office/drawing/2014/main" id="{62E568DD-2D41-4BBF-999C-042F0969337D}"/>
              </a:ext>
            </a:extLst>
          </p:cNvPr>
          <p:cNvSpPr txBox="1"/>
          <p:nvPr/>
        </p:nvSpPr>
        <p:spPr>
          <a:xfrm>
            <a:off x="2348345" y="5781597"/>
            <a:ext cx="943494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/>
              <a:t>本次異動目的為減輕學校填報負擔，依評鑑表冊所需資料調整。</a:t>
            </a:r>
            <a:endParaRPr lang="en-US" altLang="zh-TW" sz="2000" dirty="0"/>
          </a:p>
        </p:txBody>
      </p:sp>
      <p:pic>
        <p:nvPicPr>
          <p:cNvPr id="42" name="圖片 41">
            <a:extLst>
              <a:ext uri="{FF2B5EF4-FFF2-40B4-BE49-F238E27FC236}">
                <a16:creationId xmlns:a16="http://schemas.microsoft.com/office/drawing/2014/main" id="{164C004A-0B40-4C2C-9ED5-B308207D45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454" y="5694589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651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內容版面配置區 3">
            <a:extLst>
              <a:ext uri="{FF2B5EF4-FFF2-40B4-BE49-F238E27FC236}">
                <a16:creationId xmlns:a16="http://schemas.microsoft.com/office/drawing/2014/main" id="{8A5D1BED-0BC9-4185-A8F8-694F38B44F9B}"/>
              </a:ext>
            </a:extLst>
          </p:cNvPr>
          <p:cNvSpPr txBox="1">
            <a:spLocks/>
          </p:cNvSpPr>
          <p:nvPr/>
        </p:nvSpPr>
        <p:spPr>
          <a:xfrm>
            <a:off x="162565" y="4275771"/>
            <a:ext cx="7360453" cy="2233974"/>
          </a:xfrm>
          <a:prstGeom prst="rect">
            <a:avLst/>
          </a:prstGeom>
          <a:solidFill>
            <a:srgbClr val="F2FCDA"/>
          </a:solidFill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活動場次</a:t>
            </a: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請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依「活動類別」填報辦理活動場次</a:t>
            </a:r>
            <a:r>
              <a:rPr lang="zh-TW" altLang="en-US" kern="100" dirty="0">
                <a:latin typeface="微軟正黑體" panose="020B0604030504040204" pitchFamily="34" charset="-120"/>
              </a:rPr>
              <a:t>。</a:t>
            </a: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若同場活動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同時符合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2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個活動類別</a:t>
            </a:r>
            <a:r>
              <a:rPr lang="zh-TW" altLang="en-US" kern="100" dirty="0">
                <a:latin typeface="微軟正黑體" panose="020B0604030504040204" pitchFamily="34" charset="-120"/>
              </a:rPr>
              <a:t>，請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分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2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筆填報</a:t>
            </a:r>
            <a:r>
              <a:rPr lang="zh-TW" altLang="en-US" kern="100" dirty="0">
                <a:latin typeface="微軟正黑體" panose="020B0604030504040204" pitchFamily="34" charset="-120"/>
              </a:rPr>
              <a:t>。</a:t>
            </a:r>
            <a:endParaRPr lang="en-US" altLang="zh-TW" sz="1800" kern="100" dirty="0">
              <a:latin typeface="微軟正黑體" panose="020B0604030504040204" pitchFamily="34" charset="-120"/>
            </a:endParaRPr>
          </a:p>
          <a:p>
            <a:pPr marL="0" indent="0" algn="r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sz="1800" kern="100" dirty="0">
                <a:latin typeface="微軟正黑體" panose="020B0604030504040204" pitchFamily="34" charset="-120"/>
              </a:rPr>
              <a:t> </a:t>
            </a:r>
            <a:endParaRPr lang="zh-TW" altLang="zh-TW" sz="1800" kern="100" dirty="0">
              <a:latin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492B9539-EFF6-4B67-AA28-23DA0065E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7-4 </a:t>
            </a:r>
            <a:r>
              <a:rPr lang="zh-TW" altLang="en-US" dirty="0"/>
              <a:t>學校辦理各項社會關切教育之主題執行情況表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CC112FE-BBEC-4BE5-8DB4-A8C96B5E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19</a:t>
            </a:fld>
            <a:endParaRPr lang="zh-TW" altLang="en-US"/>
          </a:p>
        </p:txBody>
      </p:sp>
      <p:graphicFrame>
        <p:nvGraphicFramePr>
          <p:cNvPr id="7" name="內容版面配置區 6">
            <a:extLst>
              <a:ext uri="{FF2B5EF4-FFF2-40B4-BE49-F238E27FC236}">
                <a16:creationId xmlns:a16="http://schemas.microsoft.com/office/drawing/2014/main" id="{F72154DE-26C1-4A54-9E6F-CF29FDE0200E}"/>
              </a:ext>
            </a:extLst>
          </p:cNvPr>
          <p:cNvGraphicFramePr>
            <a:graphicFrameLocks noGrp="1"/>
          </p:cNvGraphicFramePr>
          <p:nvPr>
            <p:ph sz="quarter" idx="13"/>
          </p:nvPr>
        </p:nvGraphicFramePr>
        <p:xfrm>
          <a:off x="162567" y="966355"/>
          <a:ext cx="11846555" cy="1475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55742">
                  <a:extLst>
                    <a:ext uri="{9D8B030D-6E8A-4147-A177-3AD203B41FA5}">
                      <a16:colId xmlns:a16="http://schemas.microsoft.com/office/drawing/2014/main" val="2933231044"/>
                    </a:ext>
                  </a:extLst>
                </a:gridCol>
                <a:gridCol w="935182">
                  <a:extLst>
                    <a:ext uri="{9D8B030D-6E8A-4147-A177-3AD203B41FA5}">
                      <a16:colId xmlns:a16="http://schemas.microsoft.com/office/drawing/2014/main" val="3709622691"/>
                    </a:ext>
                  </a:extLst>
                </a:gridCol>
                <a:gridCol w="904009">
                  <a:extLst>
                    <a:ext uri="{9D8B030D-6E8A-4147-A177-3AD203B41FA5}">
                      <a16:colId xmlns:a16="http://schemas.microsoft.com/office/drawing/2014/main" val="375828414"/>
                    </a:ext>
                  </a:extLst>
                </a:gridCol>
                <a:gridCol w="1023505">
                  <a:extLst>
                    <a:ext uri="{9D8B030D-6E8A-4147-A177-3AD203B41FA5}">
                      <a16:colId xmlns:a16="http://schemas.microsoft.com/office/drawing/2014/main" val="734443273"/>
                    </a:ext>
                  </a:extLst>
                </a:gridCol>
                <a:gridCol w="1023505">
                  <a:extLst>
                    <a:ext uri="{9D8B030D-6E8A-4147-A177-3AD203B41FA5}">
                      <a16:colId xmlns:a16="http://schemas.microsoft.com/office/drawing/2014/main" val="4167672347"/>
                    </a:ext>
                  </a:extLst>
                </a:gridCol>
                <a:gridCol w="1413164">
                  <a:extLst>
                    <a:ext uri="{9D8B030D-6E8A-4147-A177-3AD203B41FA5}">
                      <a16:colId xmlns:a16="http://schemas.microsoft.com/office/drawing/2014/main" val="300407590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2122789047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4031152424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2226747280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1975091924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213983878"/>
                    </a:ext>
                  </a:extLst>
                </a:gridCol>
                <a:gridCol w="699335">
                  <a:extLst>
                    <a:ext uri="{9D8B030D-6E8A-4147-A177-3AD203B41FA5}">
                      <a16:colId xmlns:a16="http://schemas.microsoft.com/office/drawing/2014/main" val="708118132"/>
                    </a:ext>
                  </a:extLst>
                </a:gridCol>
                <a:gridCol w="890142">
                  <a:extLst>
                    <a:ext uri="{9D8B030D-6E8A-4147-A177-3AD203B41FA5}">
                      <a16:colId xmlns:a16="http://schemas.microsoft.com/office/drawing/2014/main" val="1544340056"/>
                    </a:ext>
                  </a:extLst>
                </a:gridCol>
                <a:gridCol w="605296">
                  <a:extLst>
                    <a:ext uri="{9D8B030D-6E8A-4147-A177-3AD203B41FA5}">
                      <a16:colId xmlns:a16="http://schemas.microsoft.com/office/drawing/2014/main" val="2182783747"/>
                    </a:ext>
                  </a:extLst>
                </a:gridCol>
              </a:tblGrid>
              <a:tr h="613063">
                <a:tc rowSpan="3"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學年度</a:t>
                      </a:r>
                      <a:endParaRPr lang="en-US" alt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</a:endParaRPr>
                    </a:p>
                    <a:p>
                      <a:pPr algn="ctr"/>
                      <a:r>
                        <a:rPr lang="en-US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/</a:t>
                      </a:r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活動</a:t>
                      </a:r>
                      <a:endParaRPr lang="en-US" altLang="zh-TW" sz="2400" b="1" strike="sngStrike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主題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altLang="en-US" sz="2400" kern="1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活動類別</a:t>
                      </a: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活動</a:t>
                      </a:r>
                      <a:endParaRPr lang="en-US" altLang="zh-TW" sz="2400" b="1" strike="sngStrike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日期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活動</a:t>
                      </a:r>
                      <a:endParaRPr lang="en-US" altLang="zh-TW" sz="2400" b="1" strike="sngStrike" kern="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方式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活動場次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effectLst/>
                        </a:rPr>
                        <a:t>本校參與人次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具體成效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備註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2316736"/>
                  </a:ext>
                </a:extLst>
              </a:tr>
              <a:tr h="4935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zh-TW" sz="2400" kern="10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教師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學生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b="1" strike="sngStrike" kern="100" dirty="0">
                          <a:solidFill>
                            <a:srgbClr val="FF0000"/>
                          </a:solidFill>
                          <a:effectLst/>
                        </a:rPr>
                        <a:t>其他</a:t>
                      </a:r>
                      <a:endParaRPr lang="zh-TW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86115"/>
                  </a:ext>
                </a:extLst>
              </a:tr>
              <a:tr h="36887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effectLst/>
                        </a:rPr>
                        <a:t>男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effectLst/>
                        </a:rPr>
                        <a:t>女</a:t>
                      </a:r>
                      <a:endParaRPr lang="zh-TW" sz="2400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男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女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男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strike="sngStrike" kern="100" dirty="0">
                          <a:effectLst/>
                        </a:rPr>
                        <a:t>女</a:t>
                      </a:r>
                      <a:endParaRPr lang="zh-TW" sz="2400" strike="sngStrike" kern="100" dirty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444125"/>
                  </a:ext>
                </a:extLst>
              </a:tr>
            </a:tbl>
          </a:graphicData>
        </a:graphic>
      </p:graphicFrame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1F738E3D-5056-496C-8774-0740F5FBB7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15</a:t>
            </a:r>
            <a:endParaRPr lang="zh-TW" altLang="en-US" dirty="0"/>
          </a:p>
        </p:txBody>
      </p: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8B1482E9-6BBC-4EFF-BE72-6C132915480E}"/>
              </a:ext>
            </a:extLst>
          </p:cNvPr>
          <p:cNvGrpSpPr/>
          <p:nvPr/>
        </p:nvGrpSpPr>
        <p:grpSpPr>
          <a:xfrm>
            <a:off x="1105593" y="1456806"/>
            <a:ext cx="809105" cy="116378"/>
            <a:chOff x="1105593" y="1456806"/>
            <a:chExt cx="809105" cy="116378"/>
          </a:xfrm>
        </p:grpSpPr>
        <p:cxnSp>
          <p:nvCxnSpPr>
            <p:cNvPr id="15" name="直線接點 14">
              <a:extLst>
                <a:ext uri="{FF2B5EF4-FFF2-40B4-BE49-F238E27FC236}">
                  <a16:creationId xmlns:a16="http://schemas.microsoft.com/office/drawing/2014/main" id="{A1B5285F-0465-4840-ACFB-B7DD6D58F6F7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接點 15">
              <a:extLst>
                <a:ext uri="{FF2B5EF4-FFF2-40B4-BE49-F238E27FC236}">
                  <a16:creationId xmlns:a16="http://schemas.microsoft.com/office/drawing/2014/main" id="{558B7D2C-E622-4EBE-B9A2-FFF79B7963E3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群組 18">
            <a:extLst>
              <a:ext uri="{FF2B5EF4-FFF2-40B4-BE49-F238E27FC236}">
                <a16:creationId xmlns:a16="http://schemas.microsoft.com/office/drawing/2014/main" id="{20B965F2-E9D4-401B-A6BA-DCFE77EE0FF3}"/>
              </a:ext>
            </a:extLst>
          </p:cNvPr>
          <p:cNvGrpSpPr/>
          <p:nvPr/>
        </p:nvGrpSpPr>
        <p:grpSpPr>
          <a:xfrm>
            <a:off x="1084812" y="1830879"/>
            <a:ext cx="809105" cy="116378"/>
            <a:chOff x="1084812" y="1830879"/>
            <a:chExt cx="809105" cy="116378"/>
          </a:xfrm>
        </p:grpSpPr>
        <p:cxnSp>
          <p:nvCxnSpPr>
            <p:cNvPr id="17" name="直線接點 16">
              <a:extLst>
                <a:ext uri="{FF2B5EF4-FFF2-40B4-BE49-F238E27FC236}">
                  <a16:creationId xmlns:a16="http://schemas.microsoft.com/office/drawing/2014/main" id="{39E8326C-D23A-431B-BB81-02F8AE2AA4F8}"/>
                </a:ext>
              </a:extLst>
            </p:cNvPr>
            <p:cNvCxnSpPr/>
            <p:nvPr/>
          </p:nvCxnSpPr>
          <p:spPr>
            <a:xfrm>
              <a:off x="1084812" y="1947257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7E8BF207-F777-47EF-9303-7C56A885314F}"/>
                </a:ext>
              </a:extLst>
            </p:cNvPr>
            <p:cNvCxnSpPr/>
            <p:nvPr/>
          </p:nvCxnSpPr>
          <p:spPr>
            <a:xfrm>
              <a:off x="1084812" y="1830879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群組 20">
            <a:extLst>
              <a:ext uri="{FF2B5EF4-FFF2-40B4-BE49-F238E27FC236}">
                <a16:creationId xmlns:a16="http://schemas.microsoft.com/office/drawing/2014/main" id="{90365C62-0347-466C-9A1E-5A4F673BBEA8}"/>
              </a:ext>
            </a:extLst>
          </p:cNvPr>
          <p:cNvGrpSpPr/>
          <p:nvPr/>
        </p:nvGrpSpPr>
        <p:grpSpPr>
          <a:xfrm>
            <a:off x="3027911" y="1446414"/>
            <a:ext cx="1647998" cy="126763"/>
            <a:chOff x="1105593" y="1456806"/>
            <a:chExt cx="809105" cy="116378"/>
          </a:xfrm>
        </p:grpSpPr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CEA7FF1E-172A-4EF1-9CD6-CE54DA51BDE3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接點 22">
              <a:extLst>
                <a:ext uri="{FF2B5EF4-FFF2-40B4-BE49-F238E27FC236}">
                  <a16:creationId xmlns:a16="http://schemas.microsoft.com/office/drawing/2014/main" id="{684AF884-054A-4C1F-935A-9498F558599B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822F0826-7681-4129-B88B-15A0D2C10690}"/>
              </a:ext>
            </a:extLst>
          </p:cNvPr>
          <p:cNvGrpSpPr/>
          <p:nvPr/>
        </p:nvGrpSpPr>
        <p:grpSpPr>
          <a:xfrm>
            <a:off x="3017520" y="1803869"/>
            <a:ext cx="1647998" cy="126763"/>
            <a:chOff x="1105593" y="1456806"/>
            <a:chExt cx="809105" cy="116378"/>
          </a:xfrm>
        </p:grpSpPr>
        <p:cxnSp>
          <p:nvCxnSpPr>
            <p:cNvPr id="25" name="直線接點 24">
              <a:extLst>
                <a:ext uri="{FF2B5EF4-FFF2-40B4-BE49-F238E27FC236}">
                  <a16:creationId xmlns:a16="http://schemas.microsoft.com/office/drawing/2014/main" id="{85546428-9BB6-405B-AA5E-96A0C75FB2C4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>
              <a:extLst>
                <a:ext uri="{FF2B5EF4-FFF2-40B4-BE49-F238E27FC236}">
                  <a16:creationId xmlns:a16="http://schemas.microsoft.com/office/drawing/2014/main" id="{F3790E97-41C8-4405-975E-8C285BABBEBF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群組 26">
            <a:extLst>
              <a:ext uri="{FF2B5EF4-FFF2-40B4-BE49-F238E27FC236}">
                <a16:creationId xmlns:a16="http://schemas.microsoft.com/office/drawing/2014/main" id="{588F23F0-7B69-4CEC-86ED-A1EE8AD61D80}"/>
              </a:ext>
            </a:extLst>
          </p:cNvPr>
          <p:cNvGrpSpPr/>
          <p:nvPr/>
        </p:nvGrpSpPr>
        <p:grpSpPr>
          <a:xfrm>
            <a:off x="6588529" y="1740488"/>
            <a:ext cx="3480262" cy="90392"/>
            <a:chOff x="1105593" y="1456806"/>
            <a:chExt cx="809105" cy="116378"/>
          </a:xfrm>
        </p:grpSpPr>
        <p:cxnSp>
          <p:nvCxnSpPr>
            <p:cNvPr id="28" name="直線接點 27">
              <a:extLst>
                <a:ext uri="{FF2B5EF4-FFF2-40B4-BE49-F238E27FC236}">
                  <a16:creationId xmlns:a16="http://schemas.microsoft.com/office/drawing/2014/main" id="{BF323125-031D-4D03-97E6-323FA5D02759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直線接點 28">
              <a:extLst>
                <a:ext uri="{FF2B5EF4-FFF2-40B4-BE49-F238E27FC236}">
                  <a16:creationId xmlns:a16="http://schemas.microsoft.com/office/drawing/2014/main" id="{FE35CC5F-3FFE-45EB-A964-39A9EB862F7F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群組 29">
            <a:extLst>
              <a:ext uri="{FF2B5EF4-FFF2-40B4-BE49-F238E27FC236}">
                <a16:creationId xmlns:a16="http://schemas.microsoft.com/office/drawing/2014/main" id="{DD599B4E-C72B-4A26-87AC-D4DE0B9AEA94}"/>
              </a:ext>
            </a:extLst>
          </p:cNvPr>
          <p:cNvGrpSpPr/>
          <p:nvPr/>
        </p:nvGrpSpPr>
        <p:grpSpPr>
          <a:xfrm>
            <a:off x="10713720" y="1456806"/>
            <a:ext cx="1069571" cy="116371"/>
            <a:chOff x="1105593" y="1456806"/>
            <a:chExt cx="809105" cy="116378"/>
          </a:xfrm>
        </p:grpSpPr>
        <p:cxnSp>
          <p:nvCxnSpPr>
            <p:cNvPr id="31" name="直線接點 30">
              <a:extLst>
                <a:ext uri="{FF2B5EF4-FFF2-40B4-BE49-F238E27FC236}">
                  <a16:creationId xmlns:a16="http://schemas.microsoft.com/office/drawing/2014/main" id="{30F713D3-4674-44F7-B189-AE4224505A07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直線接點 31">
              <a:extLst>
                <a:ext uri="{FF2B5EF4-FFF2-40B4-BE49-F238E27FC236}">
                  <a16:creationId xmlns:a16="http://schemas.microsoft.com/office/drawing/2014/main" id="{6A86A3E3-B346-4A68-9915-208556E49CB4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群組 32">
            <a:extLst>
              <a:ext uri="{FF2B5EF4-FFF2-40B4-BE49-F238E27FC236}">
                <a16:creationId xmlns:a16="http://schemas.microsoft.com/office/drawing/2014/main" id="{3F2C2D8A-1923-438B-9EB8-80A86C5B9C4C}"/>
              </a:ext>
            </a:extLst>
          </p:cNvPr>
          <p:cNvGrpSpPr/>
          <p:nvPr/>
        </p:nvGrpSpPr>
        <p:grpSpPr>
          <a:xfrm>
            <a:off x="10672156" y="1814261"/>
            <a:ext cx="1069571" cy="116371"/>
            <a:chOff x="1105593" y="1456806"/>
            <a:chExt cx="809105" cy="116378"/>
          </a:xfrm>
        </p:grpSpPr>
        <p:cxnSp>
          <p:nvCxnSpPr>
            <p:cNvPr id="34" name="直線接點 33">
              <a:extLst>
                <a:ext uri="{FF2B5EF4-FFF2-40B4-BE49-F238E27FC236}">
                  <a16:creationId xmlns:a16="http://schemas.microsoft.com/office/drawing/2014/main" id="{3A0E4392-BD38-4670-916F-BBAC909551A6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接點 34">
              <a:extLst>
                <a:ext uri="{FF2B5EF4-FFF2-40B4-BE49-F238E27FC236}">
                  <a16:creationId xmlns:a16="http://schemas.microsoft.com/office/drawing/2014/main" id="{28C61BA4-CF09-49A9-A869-458C8AFEEAC0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36" name="圖片 35">
            <a:extLst>
              <a:ext uri="{FF2B5EF4-FFF2-40B4-BE49-F238E27FC236}">
                <a16:creationId xmlns:a16="http://schemas.microsoft.com/office/drawing/2014/main" id="{E943C43F-D5E6-4165-B44B-7035728E8C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76" y="4328121"/>
            <a:ext cx="360000" cy="360000"/>
          </a:xfrm>
          <a:prstGeom prst="rect">
            <a:avLst/>
          </a:prstGeom>
        </p:spPr>
      </p:pic>
      <p:grpSp>
        <p:nvGrpSpPr>
          <p:cNvPr id="38" name="群組 37">
            <a:extLst>
              <a:ext uri="{FF2B5EF4-FFF2-40B4-BE49-F238E27FC236}">
                <a16:creationId xmlns:a16="http://schemas.microsoft.com/office/drawing/2014/main" id="{6F0D704E-D31B-4FDC-9395-FAA2724EF45A}"/>
              </a:ext>
            </a:extLst>
          </p:cNvPr>
          <p:cNvGrpSpPr/>
          <p:nvPr/>
        </p:nvGrpSpPr>
        <p:grpSpPr>
          <a:xfrm>
            <a:off x="7887393" y="2216399"/>
            <a:ext cx="2347652" cy="111161"/>
            <a:chOff x="1105593" y="1456806"/>
            <a:chExt cx="809105" cy="116378"/>
          </a:xfrm>
        </p:grpSpPr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D9D96CD5-CDD7-48AF-B0C2-305022941F13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F7093B4B-DDEC-4E80-AE2A-DEDC78E01ACB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1" name="表格 40">
            <a:extLst>
              <a:ext uri="{FF2B5EF4-FFF2-40B4-BE49-F238E27FC236}">
                <a16:creationId xmlns:a16="http://schemas.microsoft.com/office/drawing/2014/main" id="{8469DA5B-1578-4B64-B622-9DB035C6D2DB}"/>
              </a:ext>
            </a:extLst>
          </p:cNvPr>
          <p:cNvGraphicFramePr>
            <a:graphicFrameLocks noGrp="1"/>
          </p:cNvGraphicFramePr>
          <p:nvPr/>
        </p:nvGraphicFramePr>
        <p:xfrm>
          <a:off x="162566" y="3162688"/>
          <a:ext cx="11846555" cy="9850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69311">
                  <a:extLst>
                    <a:ext uri="{9D8B030D-6E8A-4147-A177-3AD203B41FA5}">
                      <a16:colId xmlns:a16="http://schemas.microsoft.com/office/drawing/2014/main" val="4004302925"/>
                    </a:ext>
                  </a:extLst>
                </a:gridCol>
                <a:gridCol w="2369311">
                  <a:extLst>
                    <a:ext uri="{9D8B030D-6E8A-4147-A177-3AD203B41FA5}">
                      <a16:colId xmlns:a16="http://schemas.microsoft.com/office/drawing/2014/main" val="2004924024"/>
                    </a:ext>
                  </a:extLst>
                </a:gridCol>
                <a:gridCol w="2369311">
                  <a:extLst>
                    <a:ext uri="{9D8B030D-6E8A-4147-A177-3AD203B41FA5}">
                      <a16:colId xmlns:a16="http://schemas.microsoft.com/office/drawing/2014/main" val="3634968959"/>
                    </a:ext>
                  </a:extLst>
                </a:gridCol>
                <a:gridCol w="2369311">
                  <a:extLst>
                    <a:ext uri="{9D8B030D-6E8A-4147-A177-3AD203B41FA5}">
                      <a16:colId xmlns:a16="http://schemas.microsoft.com/office/drawing/2014/main" val="3101093661"/>
                    </a:ext>
                  </a:extLst>
                </a:gridCol>
                <a:gridCol w="2369311">
                  <a:extLst>
                    <a:ext uri="{9D8B030D-6E8A-4147-A177-3AD203B41FA5}">
                      <a16:colId xmlns:a16="http://schemas.microsoft.com/office/drawing/2014/main" val="2251591907"/>
                    </a:ext>
                  </a:extLst>
                </a:gridCol>
              </a:tblGrid>
              <a:tr h="492529">
                <a:tc rowSpan="2"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學年度</a:t>
                      </a:r>
                      <a:r>
                        <a:rPr lang="en-US" sz="240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學期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2400" kern="100">
                          <a:solidFill>
                            <a:schemeClr val="tx1"/>
                          </a:solidFill>
                          <a:effectLst/>
                        </a:rPr>
                        <a:t>活動類別</a:t>
                      </a:r>
                      <a:endParaRPr lang="zh-TW" sz="24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活動場次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本校參與人次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9414452"/>
                  </a:ext>
                </a:extLst>
              </a:tr>
              <a:tr h="4925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kern="100">
                          <a:solidFill>
                            <a:schemeClr val="tx1"/>
                          </a:solidFill>
                          <a:effectLst/>
                        </a:rPr>
                        <a:t>男</a:t>
                      </a:r>
                      <a:endParaRPr lang="zh-TW" sz="2400" kern="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kern="100" dirty="0">
                          <a:solidFill>
                            <a:schemeClr val="tx1"/>
                          </a:solidFill>
                          <a:effectLst/>
                        </a:rPr>
                        <a:t>女</a:t>
                      </a:r>
                      <a:endParaRPr lang="zh-TW" sz="24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9995306"/>
                  </a:ext>
                </a:extLst>
              </a:tr>
            </a:tbl>
          </a:graphicData>
        </a:graphic>
      </p:graphicFrame>
      <p:sp>
        <p:nvSpPr>
          <p:cNvPr id="42" name="箭號: 向下 41">
            <a:extLst>
              <a:ext uri="{FF2B5EF4-FFF2-40B4-BE49-F238E27FC236}">
                <a16:creationId xmlns:a16="http://schemas.microsoft.com/office/drawing/2014/main" id="{A5350B81-B59D-49DC-9F61-1102E65B4185}"/>
              </a:ext>
            </a:extLst>
          </p:cNvPr>
          <p:cNvSpPr/>
          <p:nvPr/>
        </p:nvSpPr>
        <p:spPr>
          <a:xfrm>
            <a:off x="5742943" y="2460256"/>
            <a:ext cx="685800" cy="613064"/>
          </a:xfrm>
          <a:prstGeom prst="downArrow">
            <a:avLst/>
          </a:prstGeom>
          <a:ln w="28575">
            <a:solidFill>
              <a:srgbClr val="F4A3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7" name="文字方塊 36">
            <a:extLst>
              <a:ext uri="{FF2B5EF4-FFF2-40B4-BE49-F238E27FC236}">
                <a16:creationId xmlns:a16="http://schemas.microsoft.com/office/drawing/2014/main" id="{35D09BA0-47AE-489B-AAF5-C39A58027FED}"/>
              </a:ext>
            </a:extLst>
          </p:cNvPr>
          <p:cNvSpPr txBox="1"/>
          <p:nvPr/>
        </p:nvSpPr>
        <p:spPr>
          <a:xfrm>
            <a:off x="7887393" y="4300542"/>
            <a:ext cx="412172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/>
              <a:t>活動類別為下拉選單：</a:t>
            </a:r>
            <a:endParaRPr lang="en-US" altLang="zh-TW" sz="2000" dirty="0"/>
          </a:p>
          <a:p>
            <a:r>
              <a:rPr lang="zh-TW" altLang="en-US" sz="1600" dirty="0"/>
              <a:t>生活教育、生命教育、安全教育、能源教育、藝術教育、民主法治教育、智慧財產權保護理念、性別平等教育、菸害防治理念、提升學生游泳能力、其他</a:t>
            </a:r>
            <a:endParaRPr lang="en-US" altLang="zh-TW" sz="1600" dirty="0"/>
          </a:p>
          <a:p>
            <a:endParaRPr lang="en-US" altLang="zh-TW" sz="1600" dirty="0"/>
          </a:p>
          <a:p>
            <a:r>
              <a:rPr lang="zh-TW" altLang="en-US" sz="2000" dirty="0"/>
              <a:t>✅請學校依</a:t>
            </a:r>
            <a:r>
              <a:rPr lang="zh-TW" altLang="en-US" sz="2000" b="1" dirty="0"/>
              <a:t>「活動主題與內容」自行認定最適類別</a:t>
            </a:r>
            <a:endParaRPr lang="en-US" altLang="zh-TW" sz="2000" b="1" dirty="0"/>
          </a:p>
        </p:txBody>
      </p:sp>
      <p:pic>
        <p:nvPicPr>
          <p:cNvPr id="44" name="圖片 43">
            <a:extLst>
              <a:ext uri="{FF2B5EF4-FFF2-40B4-BE49-F238E27FC236}">
                <a16:creationId xmlns:a16="http://schemas.microsoft.com/office/drawing/2014/main" id="{AF5AF292-FF0F-4B26-9731-AAC464CEEE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0108" y="4311929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3965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內容版面配置區 4">
            <a:extLst>
              <a:ext uri="{FF2B5EF4-FFF2-40B4-BE49-F238E27FC236}">
                <a16:creationId xmlns:a16="http://schemas.microsoft.com/office/drawing/2014/main" id="{C935CEBC-FFE5-4BF3-A117-132414A1679C}"/>
              </a:ext>
            </a:extLst>
          </p:cNvPr>
          <p:cNvSpPr txBox="1">
            <a:spLocks/>
          </p:cNvSpPr>
          <p:nvPr/>
        </p:nvSpPr>
        <p:spPr>
          <a:xfrm>
            <a:off x="349827" y="5368322"/>
            <a:ext cx="11492345" cy="126561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noFill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表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1-8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、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6-2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本期調整欄位說明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新增選項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計畫主持人類型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（僅表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6-2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）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</a:t>
            </a:fld>
            <a:endParaRPr lang="zh-TW" altLang="en-US"/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0493AE08-2117-4FE3-B7AD-B605EFA7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6D69E5B-C277-4DA8-AD0C-3709D660FF3F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22EAAA6-FBDA-40EE-A193-02CCCED38BDF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標題 1">
            <a:extLst>
              <a:ext uri="{FF2B5EF4-FFF2-40B4-BE49-F238E27FC236}">
                <a16:creationId xmlns:a16="http://schemas.microsoft.com/office/drawing/2014/main" id="{58138D5A-002C-4C38-855B-D083CFADDB74}"/>
              </a:ext>
            </a:extLst>
          </p:cNvPr>
          <p:cNvSpPr txBox="1">
            <a:spLocks/>
          </p:cNvSpPr>
          <p:nvPr/>
        </p:nvSpPr>
        <p:spPr>
          <a:xfrm>
            <a:off x="1383454" y="1"/>
            <a:ext cx="10808545" cy="1101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rgbClr val="FFFFE5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sz="2700" dirty="0"/>
              <a:t>表</a:t>
            </a:r>
            <a:r>
              <a:rPr lang="en-US" altLang="zh-TW" sz="2700" dirty="0"/>
              <a:t>1-8</a:t>
            </a:r>
            <a:r>
              <a:rPr lang="zh-TW" altLang="en-US" sz="2700" dirty="0"/>
              <a:t>教師承接政府部門計畫案、產學計畫案及技術服務案資料表</a:t>
            </a:r>
            <a:br>
              <a:rPr lang="en-US" altLang="zh-TW" sz="2700" dirty="0"/>
            </a:br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A359FFB3-5EFB-4899-B2D1-DFF3F5D22E2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383454" cy="10748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 baseline="0">
                <a:solidFill>
                  <a:srgbClr val="004529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01</a:t>
            </a:r>
            <a:endParaRPr lang="zh-TW" altLang="en-US" dirty="0"/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64DCCDB1-E5DD-4485-A3DE-09C60AF86159}"/>
              </a:ext>
            </a:extLst>
          </p:cNvPr>
          <p:cNvSpPr txBox="1"/>
          <p:nvPr/>
        </p:nvSpPr>
        <p:spPr>
          <a:xfrm>
            <a:off x="162564" y="1070596"/>
            <a:ext cx="10323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/>
              <a:t>表</a:t>
            </a:r>
            <a:r>
              <a:rPr lang="en-US" altLang="zh-TW" sz="2400" b="1" dirty="0"/>
              <a:t>1-8</a:t>
            </a:r>
            <a:endParaRPr lang="zh-TW" altLang="en-US" sz="2400" b="1" dirty="0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A17C54CC-B59C-4AE8-A42D-2A13FDF660A8}"/>
              </a:ext>
            </a:extLst>
          </p:cNvPr>
          <p:cNvSpPr txBox="1"/>
          <p:nvPr/>
        </p:nvSpPr>
        <p:spPr>
          <a:xfrm>
            <a:off x="123770" y="3146630"/>
            <a:ext cx="10323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400" b="1" dirty="0"/>
              <a:t>表</a:t>
            </a:r>
            <a:r>
              <a:rPr lang="en-US" altLang="zh-TW" sz="2400" b="1" dirty="0"/>
              <a:t>6-2</a:t>
            </a:r>
            <a:endParaRPr lang="zh-TW" altLang="en-US" sz="2400" b="1" dirty="0"/>
          </a:p>
        </p:txBody>
      </p:sp>
      <p:sp>
        <p:nvSpPr>
          <p:cNvPr id="22" name="內容版面配置區 4">
            <a:extLst>
              <a:ext uri="{FF2B5EF4-FFF2-40B4-BE49-F238E27FC236}">
                <a16:creationId xmlns:a16="http://schemas.microsoft.com/office/drawing/2014/main" id="{A599F81A-17D2-4F01-BC27-6698C47B3752}"/>
              </a:ext>
            </a:extLst>
          </p:cNvPr>
          <p:cNvSpPr txBox="1">
            <a:spLocks/>
          </p:cNvSpPr>
          <p:nvPr/>
        </p:nvSpPr>
        <p:spPr>
          <a:xfrm>
            <a:off x="5917365" y="5368321"/>
            <a:ext cx="6091756" cy="126561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noFill/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新增定義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計畫總金額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調整欄位名稱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：學校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(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)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出資金額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</p:txBody>
      </p:sp>
      <p:graphicFrame>
        <p:nvGraphicFramePr>
          <p:cNvPr id="17" name="內容版面配置區 7">
            <a:extLst>
              <a:ext uri="{FF2B5EF4-FFF2-40B4-BE49-F238E27FC236}">
                <a16:creationId xmlns:a16="http://schemas.microsoft.com/office/drawing/2014/main" id="{FD4BD895-219B-485C-A5B5-0DE1E322E07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6518049"/>
              </p:ext>
            </p:extLst>
          </p:nvPr>
        </p:nvGraphicFramePr>
        <p:xfrm>
          <a:off x="172719" y="1489677"/>
          <a:ext cx="11846559" cy="16569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3852">
                  <a:extLst>
                    <a:ext uri="{9D8B030D-6E8A-4147-A177-3AD203B41FA5}">
                      <a16:colId xmlns:a16="http://schemas.microsoft.com/office/drawing/2014/main" val="181992180"/>
                    </a:ext>
                  </a:extLst>
                </a:gridCol>
                <a:gridCol w="748146">
                  <a:extLst>
                    <a:ext uri="{9D8B030D-6E8A-4147-A177-3AD203B41FA5}">
                      <a16:colId xmlns:a16="http://schemas.microsoft.com/office/drawing/2014/main" val="1619878174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985390616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16789134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1179565423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4291264821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1783439761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1926045151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2324650547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154388357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525370824"/>
                    </a:ext>
                  </a:extLst>
                </a:gridCol>
                <a:gridCol w="355369">
                  <a:extLst>
                    <a:ext uri="{9D8B030D-6E8A-4147-A177-3AD203B41FA5}">
                      <a16:colId xmlns:a16="http://schemas.microsoft.com/office/drawing/2014/main" val="1731622371"/>
                    </a:ext>
                  </a:extLst>
                </a:gridCol>
                <a:gridCol w="789712">
                  <a:extLst>
                    <a:ext uri="{9D8B030D-6E8A-4147-A177-3AD203B41FA5}">
                      <a16:colId xmlns:a16="http://schemas.microsoft.com/office/drawing/2014/main" val="1966172159"/>
                    </a:ext>
                  </a:extLst>
                </a:gridCol>
                <a:gridCol w="370611">
                  <a:extLst>
                    <a:ext uri="{9D8B030D-6E8A-4147-A177-3AD203B41FA5}">
                      <a16:colId xmlns:a16="http://schemas.microsoft.com/office/drawing/2014/main" val="2229756396"/>
                    </a:ext>
                  </a:extLst>
                </a:gridCol>
                <a:gridCol w="370611">
                  <a:extLst>
                    <a:ext uri="{9D8B030D-6E8A-4147-A177-3AD203B41FA5}">
                      <a16:colId xmlns:a16="http://schemas.microsoft.com/office/drawing/2014/main" val="3324274351"/>
                    </a:ext>
                  </a:extLst>
                </a:gridCol>
                <a:gridCol w="370611">
                  <a:extLst>
                    <a:ext uri="{9D8B030D-6E8A-4147-A177-3AD203B41FA5}">
                      <a16:colId xmlns:a16="http://schemas.microsoft.com/office/drawing/2014/main" val="3335943162"/>
                    </a:ext>
                  </a:extLst>
                </a:gridCol>
                <a:gridCol w="2119745">
                  <a:extLst>
                    <a:ext uri="{9D8B030D-6E8A-4147-A177-3AD203B41FA5}">
                      <a16:colId xmlns:a16="http://schemas.microsoft.com/office/drawing/2014/main" val="2567324120"/>
                    </a:ext>
                  </a:extLst>
                </a:gridCol>
                <a:gridCol w="353291">
                  <a:extLst>
                    <a:ext uri="{9D8B030D-6E8A-4147-A177-3AD203B41FA5}">
                      <a16:colId xmlns:a16="http://schemas.microsoft.com/office/drawing/2014/main" val="2397910022"/>
                    </a:ext>
                  </a:extLst>
                </a:gridCol>
                <a:gridCol w="544829">
                  <a:extLst>
                    <a:ext uri="{9D8B030D-6E8A-4147-A177-3AD203B41FA5}">
                      <a16:colId xmlns:a16="http://schemas.microsoft.com/office/drawing/2014/main" val="312200583"/>
                    </a:ext>
                  </a:extLst>
                </a:gridCol>
                <a:gridCol w="535826">
                  <a:extLst>
                    <a:ext uri="{9D8B030D-6E8A-4147-A177-3AD203B41FA5}">
                      <a16:colId xmlns:a16="http://schemas.microsoft.com/office/drawing/2014/main" val="2681094033"/>
                    </a:ext>
                  </a:extLst>
                </a:gridCol>
                <a:gridCol w="363127">
                  <a:extLst>
                    <a:ext uri="{9D8B030D-6E8A-4147-A177-3AD203B41FA5}">
                      <a16:colId xmlns:a16="http://schemas.microsoft.com/office/drawing/2014/main" val="1139405658"/>
                    </a:ext>
                  </a:extLst>
                </a:gridCol>
                <a:gridCol w="363127">
                  <a:extLst>
                    <a:ext uri="{9D8B030D-6E8A-4147-A177-3AD203B41FA5}">
                      <a16:colId xmlns:a16="http://schemas.microsoft.com/office/drawing/2014/main" val="572137672"/>
                    </a:ext>
                  </a:extLst>
                </a:gridCol>
                <a:gridCol w="363127">
                  <a:extLst>
                    <a:ext uri="{9D8B030D-6E8A-4147-A177-3AD203B41FA5}">
                      <a16:colId xmlns:a16="http://schemas.microsoft.com/office/drawing/2014/main" val="106772151"/>
                    </a:ext>
                  </a:extLst>
                </a:gridCol>
                <a:gridCol w="363127">
                  <a:extLst>
                    <a:ext uri="{9D8B030D-6E8A-4147-A177-3AD203B41FA5}">
                      <a16:colId xmlns:a16="http://schemas.microsoft.com/office/drawing/2014/main" val="4257973693"/>
                    </a:ext>
                  </a:extLst>
                </a:gridCol>
                <a:gridCol w="363127">
                  <a:extLst>
                    <a:ext uri="{9D8B030D-6E8A-4147-A177-3AD203B41FA5}">
                      <a16:colId xmlns:a16="http://schemas.microsoft.com/office/drawing/2014/main" val="1397674979"/>
                    </a:ext>
                  </a:extLst>
                </a:gridCol>
              </a:tblGrid>
              <a:tr h="1656953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年度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系所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教師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專案案號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專案案名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專案類型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計劃性質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執行起始日期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執行結束日期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工作類別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經費狀態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計畫總金額</a:t>
                      </a: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政府出資金額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企業出資金額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其他單位出資金額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學校</a:t>
                      </a:r>
                      <a: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研究學院</a:t>
                      </a:r>
                      <a: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出資金額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主要經費來源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主要經費來源單位名稱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次要經費來源單位名稱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受惠機構名稱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委託單位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合作單位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他校轉入的專案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專案已轉至他校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9289226"/>
                  </a:ext>
                </a:extLst>
              </a:tr>
            </a:tbl>
          </a:graphicData>
        </a:graphic>
      </p:graphicFrame>
      <p:graphicFrame>
        <p:nvGraphicFramePr>
          <p:cNvPr id="23" name="內容版面配置區 6">
            <a:extLst>
              <a:ext uri="{FF2B5EF4-FFF2-40B4-BE49-F238E27FC236}">
                <a16:creationId xmlns:a16="http://schemas.microsoft.com/office/drawing/2014/main" id="{7C4D5D6E-2CB0-43C8-99E7-7325D77E4756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82500411"/>
              </p:ext>
            </p:extLst>
          </p:nvPr>
        </p:nvGraphicFramePr>
        <p:xfrm>
          <a:off x="162563" y="3557376"/>
          <a:ext cx="11846563" cy="1665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195">
                  <a:extLst>
                    <a:ext uri="{9D8B030D-6E8A-4147-A177-3AD203B41FA5}">
                      <a16:colId xmlns:a16="http://schemas.microsoft.com/office/drawing/2014/main" val="3288347000"/>
                    </a:ext>
                  </a:extLst>
                </a:gridCol>
                <a:gridCol w="534673">
                  <a:extLst>
                    <a:ext uri="{9D8B030D-6E8A-4147-A177-3AD203B41FA5}">
                      <a16:colId xmlns:a16="http://schemas.microsoft.com/office/drawing/2014/main" val="581625972"/>
                    </a:ext>
                  </a:extLst>
                </a:gridCol>
                <a:gridCol w="325192">
                  <a:extLst>
                    <a:ext uri="{9D8B030D-6E8A-4147-A177-3AD203B41FA5}">
                      <a16:colId xmlns:a16="http://schemas.microsoft.com/office/drawing/2014/main" val="2603918008"/>
                    </a:ext>
                  </a:extLst>
                </a:gridCol>
                <a:gridCol w="325192">
                  <a:extLst>
                    <a:ext uri="{9D8B030D-6E8A-4147-A177-3AD203B41FA5}">
                      <a16:colId xmlns:a16="http://schemas.microsoft.com/office/drawing/2014/main" val="3051160319"/>
                    </a:ext>
                  </a:extLst>
                </a:gridCol>
                <a:gridCol w="325192">
                  <a:extLst>
                    <a:ext uri="{9D8B030D-6E8A-4147-A177-3AD203B41FA5}">
                      <a16:colId xmlns:a16="http://schemas.microsoft.com/office/drawing/2014/main" val="200764600"/>
                    </a:ext>
                  </a:extLst>
                </a:gridCol>
                <a:gridCol w="325192">
                  <a:extLst>
                    <a:ext uri="{9D8B030D-6E8A-4147-A177-3AD203B41FA5}">
                      <a16:colId xmlns:a16="http://schemas.microsoft.com/office/drawing/2014/main" val="155219281"/>
                    </a:ext>
                  </a:extLst>
                </a:gridCol>
                <a:gridCol w="1275009">
                  <a:extLst>
                    <a:ext uri="{9D8B030D-6E8A-4147-A177-3AD203B41FA5}">
                      <a16:colId xmlns:a16="http://schemas.microsoft.com/office/drawing/2014/main" val="3455625308"/>
                    </a:ext>
                  </a:extLst>
                </a:gridCol>
                <a:gridCol w="356315">
                  <a:extLst>
                    <a:ext uri="{9D8B030D-6E8A-4147-A177-3AD203B41FA5}">
                      <a16:colId xmlns:a16="http://schemas.microsoft.com/office/drawing/2014/main" val="3220131468"/>
                    </a:ext>
                  </a:extLst>
                </a:gridCol>
                <a:gridCol w="356315">
                  <a:extLst>
                    <a:ext uri="{9D8B030D-6E8A-4147-A177-3AD203B41FA5}">
                      <a16:colId xmlns:a16="http://schemas.microsoft.com/office/drawing/2014/main" val="837711699"/>
                    </a:ext>
                  </a:extLst>
                </a:gridCol>
                <a:gridCol w="356315">
                  <a:extLst>
                    <a:ext uri="{9D8B030D-6E8A-4147-A177-3AD203B41FA5}">
                      <a16:colId xmlns:a16="http://schemas.microsoft.com/office/drawing/2014/main" val="207676418"/>
                    </a:ext>
                  </a:extLst>
                </a:gridCol>
                <a:gridCol w="721217">
                  <a:extLst>
                    <a:ext uri="{9D8B030D-6E8A-4147-A177-3AD203B41FA5}">
                      <a16:colId xmlns:a16="http://schemas.microsoft.com/office/drawing/2014/main" val="137390630"/>
                    </a:ext>
                  </a:extLst>
                </a:gridCol>
                <a:gridCol w="376192">
                  <a:extLst>
                    <a:ext uri="{9D8B030D-6E8A-4147-A177-3AD203B41FA5}">
                      <a16:colId xmlns:a16="http://schemas.microsoft.com/office/drawing/2014/main" val="998636856"/>
                    </a:ext>
                  </a:extLst>
                </a:gridCol>
                <a:gridCol w="376192">
                  <a:extLst>
                    <a:ext uri="{9D8B030D-6E8A-4147-A177-3AD203B41FA5}">
                      <a16:colId xmlns:a16="http://schemas.microsoft.com/office/drawing/2014/main" val="3414726659"/>
                    </a:ext>
                  </a:extLst>
                </a:gridCol>
                <a:gridCol w="376192">
                  <a:extLst>
                    <a:ext uri="{9D8B030D-6E8A-4147-A177-3AD203B41FA5}">
                      <a16:colId xmlns:a16="http://schemas.microsoft.com/office/drawing/2014/main" val="2317723009"/>
                    </a:ext>
                  </a:extLst>
                </a:gridCol>
                <a:gridCol w="2322963">
                  <a:extLst>
                    <a:ext uri="{9D8B030D-6E8A-4147-A177-3AD203B41FA5}">
                      <a16:colId xmlns:a16="http://schemas.microsoft.com/office/drawing/2014/main" val="2817959930"/>
                    </a:ext>
                  </a:extLst>
                </a:gridCol>
                <a:gridCol w="412124">
                  <a:extLst>
                    <a:ext uri="{9D8B030D-6E8A-4147-A177-3AD203B41FA5}">
                      <a16:colId xmlns:a16="http://schemas.microsoft.com/office/drawing/2014/main" val="2637632673"/>
                    </a:ext>
                  </a:extLst>
                </a:gridCol>
                <a:gridCol w="470079">
                  <a:extLst>
                    <a:ext uri="{9D8B030D-6E8A-4147-A177-3AD203B41FA5}">
                      <a16:colId xmlns:a16="http://schemas.microsoft.com/office/drawing/2014/main" val="3446606828"/>
                    </a:ext>
                  </a:extLst>
                </a:gridCol>
                <a:gridCol w="470079">
                  <a:extLst>
                    <a:ext uri="{9D8B030D-6E8A-4147-A177-3AD203B41FA5}">
                      <a16:colId xmlns:a16="http://schemas.microsoft.com/office/drawing/2014/main" val="674541351"/>
                    </a:ext>
                  </a:extLst>
                </a:gridCol>
                <a:gridCol w="364387">
                  <a:extLst>
                    <a:ext uri="{9D8B030D-6E8A-4147-A177-3AD203B41FA5}">
                      <a16:colId xmlns:a16="http://schemas.microsoft.com/office/drawing/2014/main" val="1474304662"/>
                    </a:ext>
                  </a:extLst>
                </a:gridCol>
                <a:gridCol w="364387">
                  <a:extLst>
                    <a:ext uri="{9D8B030D-6E8A-4147-A177-3AD203B41FA5}">
                      <a16:colId xmlns:a16="http://schemas.microsoft.com/office/drawing/2014/main" val="1800803420"/>
                    </a:ext>
                  </a:extLst>
                </a:gridCol>
                <a:gridCol w="364387">
                  <a:extLst>
                    <a:ext uri="{9D8B030D-6E8A-4147-A177-3AD203B41FA5}">
                      <a16:colId xmlns:a16="http://schemas.microsoft.com/office/drawing/2014/main" val="1901592121"/>
                    </a:ext>
                  </a:extLst>
                </a:gridCol>
                <a:gridCol w="364387">
                  <a:extLst>
                    <a:ext uri="{9D8B030D-6E8A-4147-A177-3AD203B41FA5}">
                      <a16:colId xmlns:a16="http://schemas.microsoft.com/office/drawing/2014/main" val="106589488"/>
                    </a:ext>
                  </a:extLst>
                </a:gridCol>
                <a:gridCol w="364387">
                  <a:extLst>
                    <a:ext uri="{9D8B030D-6E8A-4147-A177-3AD203B41FA5}">
                      <a16:colId xmlns:a16="http://schemas.microsoft.com/office/drawing/2014/main" val="255221458"/>
                    </a:ext>
                  </a:extLst>
                </a:gridCol>
              </a:tblGrid>
              <a:tr h="1665288"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專案案號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專案案名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專案類型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計劃性質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計畫主持人類型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執行起始日期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執行結束日期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經費狀態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計畫總金額</a:t>
                      </a: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政府出資金額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企業出資金額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其他單位出資金額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學校</a:t>
                      </a:r>
                      <a: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</a:rPr>
                        <a:t>(</a:t>
                      </a:r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研究學院</a:t>
                      </a:r>
                      <a:r>
                        <a:rPr lang="en-US" sz="2400" b="1" kern="100" dirty="0">
                          <a:solidFill>
                            <a:srgbClr val="FF0000"/>
                          </a:solidFill>
                          <a:effectLst/>
                        </a:rPr>
                        <a:t>)</a:t>
                      </a:r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出資金額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主要經費來源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主要經費來源單位名稱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次要經費來源</a:t>
                      </a:r>
                    </a:p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單位名稱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受惠機構名稱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委託單位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合作單位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他校轉入的專案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專案已轉至他校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3773136"/>
                  </a:ext>
                </a:extLst>
              </a:tr>
            </a:tbl>
          </a:graphicData>
        </a:graphic>
      </p:graphicFrame>
      <p:cxnSp>
        <p:nvCxnSpPr>
          <p:cNvPr id="6" name="直線接點 5"/>
          <p:cNvCxnSpPr/>
          <p:nvPr/>
        </p:nvCxnSpPr>
        <p:spPr>
          <a:xfrm>
            <a:off x="5917365" y="6016336"/>
            <a:ext cx="3881262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984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92B9539-EFF6-4B67-AA28-23DA0065ED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7-4 </a:t>
            </a:r>
            <a:r>
              <a:rPr lang="zh-TW" altLang="en-US" dirty="0"/>
              <a:t>學校辦理各項社會關切教育之主題執行情況表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3CC112FE-BBEC-4BE5-8DB4-A8C96B5E6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20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1F738E3D-5056-496C-8774-0740F5FBB72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15</a:t>
            </a:r>
            <a:endParaRPr lang="zh-TW" altLang="en-US" dirty="0"/>
          </a:p>
        </p:txBody>
      </p:sp>
      <p:sp>
        <p:nvSpPr>
          <p:cNvPr id="45" name="內容版面配置區 4">
            <a:extLst>
              <a:ext uri="{FF2B5EF4-FFF2-40B4-BE49-F238E27FC236}">
                <a16:creationId xmlns:a16="http://schemas.microsoft.com/office/drawing/2014/main" id="{4D2BC805-93AD-4636-A20F-DFBFA7C24668}"/>
              </a:ext>
            </a:extLst>
          </p:cNvPr>
          <p:cNvSpPr txBox="1">
            <a:spLocks/>
          </p:cNvSpPr>
          <p:nvPr/>
        </p:nvSpPr>
        <p:spPr>
          <a:xfrm>
            <a:off x="796414" y="944945"/>
            <a:ext cx="11002296" cy="23381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19238" indent="-1519238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案例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：學校辦理一場講座、一週的法治教育宣導活動</a:t>
            </a:r>
            <a:br>
              <a:rPr lang="en-US" altLang="zh-TW" b="1" kern="100" dirty="0">
                <a:latin typeface="微軟正黑體" panose="020B0604030504040204" pitchFamily="34" charset="-120"/>
              </a:rPr>
            </a:br>
            <a:r>
              <a:rPr lang="zh-TW" altLang="en-US" b="1" kern="100" dirty="0">
                <a:latin typeface="微軟正黑體" panose="020B0604030504040204" pitchFamily="34" charset="-120"/>
              </a:rPr>
              <a:t>講座：</a:t>
            </a:r>
            <a:r>
              <a:rPr lang="zh-TW" altLang="en-US" kern="100" dirty="0">
                <a:latin typeface="微軟正黑體" panose="020B0604030504040204" pitchFamily="34" charset="-120"/>
              </a:rPr>
              <a:t>活動類別包含：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安全教育</a:t>
            </a:r>
            <a:r>
              <a:rPr lang="zh-TW" altLang="en-US" kern="100" dirty="0">
                <a:latin typeface="微軟正黑體" panose="020B0604030504040204" pitchFamily="34" charset="-120"/>
              </a:rPr>
              <a:t>及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性別平等教育</a:t>
            </a:r>
            <a:br>
              <a:rPr lang="en-US" altLang="zh-TW" kern="100" dirty="0">
                <a:latin typeface="微軟正黑體" panose="020B0604030504040204" pitchFamily="34" charset="-120"/>
              </a:rPr>
            </a:br>
            <a:r>
              <a:rPr lang="zh-TW" altLang="en-US" kern="100" dirty="0">
                <a:latin typeface="微軟正黑體" panose="020B0604030504040204" pitchFamily="34" charset="-120"/>
              </a:rPr>
              <a:t>參與者：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男生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30 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人；女生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50 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人</a:t>
            </a:r>
            <a:br>
              <a:rPr lang="en-US" altLang="zh-TW" b="1" kern="100" dirty="0">
                <a:latin typeface="微軟正黑體" panose="020B0604030504040204" pitchFamily="34" charset="-120"/>
              </a:rPr>
            </a:br>
            <a:r>
              <a:rPr lang="zh-TW" altLang="en-US" b="1" kern="100" dirty="0">
                <a:latin typeface="微軟正黑體" panose="020B0604030504040204" pitchFamily="34" charset="-120"/>
              </a:rPr>
              <a:t>法治教育宣導活動：</a:t>
            </a:r>
            <a:r>
              <a:rPr lang="zh-TW" altLang="en-US" kern="100" dirty="0">
                <a:latin typeface="微軟正黑體" panose="020B0604030504040204" pitchFamily="34" charset="-120"/>
              </a:rPr>
              <a:t>活動類別包含：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民主法治教育、智慧財產權保護理念、性別平等教育</a:t>
            </a:r>
            <a:b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</a:br>
            <a:r>
              <a:rPr lang="zh-TW" altLang="en-US" kern="100" dirty="0">
                <a:latin typeface="微軟正黑體" panose="020B0604030504040204" pitchFamily="34" charset="-120"/>
              </a:rPr>
              <a:t>參與者：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男生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200 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人；女生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150 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人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endParaRPr lang="en-US" altLang="zh-TW" b="1" kern="100" dirty="0">
              <a:latin typeface="微軟正黑體" panose="020B0604030504040204" pitchFamily="34" charset="-120"/>
            </a:endParaRPr>
          </a:p>
        </p:txBody>
      </p:sp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A306E34B-6692-481E-A3F3-6E76A46977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7140486"/>
              </p:ext>
            </p:extLst>
          </p:nvPr>
        </p:nvGraphicFramePr>
        <p:xfrm>
          <a:off x="796414" y="3429000"/>
          <a:ext cx="11002296" cy="2594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97160">
                  <a:extLst>
                    <a:ext uri="{9D8B030D-6E8A-4147-A177-3AD203B41FA5}">
                      <a16:colId xmlns:a16="http://schemas.microsoft.com/office/drawing/2014/main" val="1579435527"/>
                    </a:ext>
                  </a:extLst>
                </a:gridCol>
                <a:gridCol w="2403988">
                  <a:extLst>
                    <a:ext uri="{9D8B030D-6E8A-4147-A177-3AD203B41FA5}">
                      <a16:colId xmlns:a16="http://schemas.microsoft.com/office/drawing/2014/main" val="1235831266"/>
                    </a:ext>
                  </a:extLst>
                </a:gridCol>
                <a:gridCol w="2750574">
                  <a:extLst>
                    <a:ext uri="{9D8B030D-6E8A-4147-A177-3AD203B41FA5}">
                      <a16:colId xmlns:a16="http://schemas.microsoft.com/office/drawing/2014/main" val="4142168913"/>
                    </a:ext>
                  </a:extLst>
                </a:gridCol>
                <a:gridCol w="2750574">
                  <a:extLst>
                    <a:ext uri="{9D8B030D-6E8A-4147-A177-3AD203B41FA5}">
                      <a16:colId xmlns:a16="http://schemas.microsoft.com/office/drawing/2014/main" val="2300622709"/>
                    </a:ext>
                  </a:extLst>
                </a:gridCol>
              </a:tblGrid>
              <a:tr h="428436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活動類別</a:t>
                      </a: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活動場次</a:t>
                      </a: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本校參與人次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8447755"/>
                  </a:ext>
                </a:extLst>
              </a:tr>
              <a:tr h="42843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</a:rPr>
                        <a:t>男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000" kern="100" dirty="0">
                          <a:solidFill>
                            <a:schemeClr val="tx1"/>
                          </a:solidFill>
                          <a:effectLst/>
                        </a:rPr>
                        <a:t>女</a:t>
                      </a:r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73284950"/>
                  </a:ext>
                </a:extLst>
              </a:tr>
              <a:tr h="4343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安全教育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30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50</a:t>
                      </a:r>
                      <a:endParaRPr lang="zh-TW" alt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9963234"/>
                  </a:ext>
                </a:extLst>
              </a:tr>
              <a:tr h="4343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性別平等教育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230</a:t>
                      </a:r>
                      <a:r>
                        <a:rPr lang="zh-TW" altLang="en-US" sz="2000" dirty="0"/>
                        <a:t>（</a:t>
                      </a:r>
                      <a:r>
                        <a:rPr lang="en-US" altLang="zh-TW" sz="2000" dirty="0"/>
                        <a:t>30+200</a:t>
                      </a:r>
                      <a:r>
                        <a:rPr lang="zh-TW" altLang="en-US" sz="2000" dirty="0"/>
                        <a:t>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200</a:t>
                      </a:r>
                      <a:r>
                        <a:rPr lang="zh-TW" altLang="en-US" sz="2000" dirty="0"/>
                        <a:t>（</a:t>
                      </a:r>
                      <a:r>
                        <a:rPr lang="en-US" altLang="zh-TW" sz="2000" dirty="0"/>
                        <a:t>50+150</a:t>
                      </a:r>
                      <a:r>
                        <a:rPr lang="zh-TW" altLang="en-US" sz="2000" dirty="0"/>
                        <a:t>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60244476"/>
                  </a:ext>
                </a:extLst>
              </a:tr>
              <a:tr h="4343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民主法治教育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200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150</a:t>
                      </a:r>
                      <a:endParaRPr lang="zh-TW" alt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6709360"/>
                  </a:ext>
                </a:extLst>
              </a:tr>
              <a:tr h="43438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智慧財產權保護理念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200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150</a:t>
                      </a:r>
                      <a:endParaRPr lang="zh-TW" alt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10110464"/>
                  </a:ext>
                </a:extLst>
              </a:tr>
            </a:tbl>
          </a:graphicData>
        </a:graphic>
      </p:graphicFrame>
      <p:sp>
        <p:nvSpPr>
          <p:cNvPr id="8" name="文字方塊 7">
            <a:extLst>
              <a:ext uri="{FF2B5EF4-FFF2-40B4-BE49-F238E27FC236}">
                <a16:creationId xmlns:a16="http://schemas.microsoft.com/office/drawing/2014/main" id="{ECFE4946-99E8-439A-8389-925C9AF30D8D}"/>
              </a:ext>
            </a:extLst>
          </p:cNvPr>
          <p:cNvSpPr txBox="1"/>
          <p:nvPr/>
        </p:nvSpPr>
        <p:spPr>
          <a:xfrm>
            <a:off x="1383454" y="6169328"/>
            <a:ext cx="713335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dirty="0">
                <a:solidFill>
                  <a:srgbClr val="FF0000"/>
                </a:solidFill>
              </a:rPr>
              <a:t>同一場活動若符合 </a:t>
            </a:r>
            <a:r>
              <a:rPr lang="en-US" altLang="zh-TW" sz="2000" b="1" dirty="0">
                <a:solidFill>
                  <a:srgbClr val="FF0000"/>
                </a:solidFill>
              </a:rPr>
              <a:t>X</a:t>
            </a:r>
            <a:r>
              <a:rPr lang="zh-TW" altLang="en-US" sz="2000" b="1" dirty="0">
                <a:solidFill>
                  <a:srgbClr val="FF0000"/>
                </a:solidFill>
              </a:rPr>
              <a:t>種活動類別，須分 </a:t>
            </a:r>
            <a:r>
              <a:rPr lang="en-US" altLang="zh-TW" sz="2000" b="1" dirty="0">
                <a:solidFill>
                  <a:srgbClr val="FF0000"/>
                </a:solidFill>
              </a:rPr>
              <a:t>X </a:t>
            </a:r>
            <a:r>
              <a:rPr lang="zh-TW" altLang="en-US" sz="2000" b="1" dirty="0">
                <a:solidFill>
                  <a:srgbClr val="FF0000"/>
                </a:solidFill>
              </a:rPr>
              <a:t>筆填報；人次可相同</a:t>
            </a:r>
          </a:p>
        </p:txBody>
      </p:sp>
    </p:spTree>
    <p:extLst>
      <p:ext uri="{BB962C8B-B14F-4D97-AF65-F5344CB8AC3E}">
        <p14:creationId xmlns:p14="http://schemas.microsoft.com/office/powerpoint/2010/main" val="3665617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4A63BF1-721D-40E2-AE55-C7F9DC838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12-2 </a:t>
            </a:r>
            <a:r>
              <a:rPr lang="zh-TW" altLang="en-US" dirty="0"/>
              <a:t>國立技專校院校務基金「接受捐贈」決算情形表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9F958DB-A29B-4A6C-BC75-8FB652F7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21</a:t>
            </a:fld>
            <a:endParaRPr lang="zh-TW" altLang="en-US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C4C784E-1BFC-40CF-9555-7772F7F0278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62566" y="2753592"/>
            <a:ext cx="11846559" cy="3739292"/>
          </a:xfrm>
          <a:solidFill>
            <a:srgbClr val="FFDCDC"/>
          </a:solidFill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zh-TW" altLang="en-US" dirty="0"/>
              <a:t>    </a:t>
            </a:r>
            <a:r>
              <a:rPr lang="en-US" altLang="zh-TW" dirty="0"/>
              <a:t>【</a:t>
            </a:r>
            <a:r>
              <a:rPr lang="zh-TW" altLang="en-US" dirty="0"/>
              <a:t>刪除表冊</a:t>
            </a:r>
            <a:r>
              <a:rPr lang="en-US" altLang="zh-TW" dirty="0"/>
              <a:t>】</a:t>
            </a:r>
            <a:r>
              <a:rPr lang="zh-TW" altLang="en-US" dirty="0"/>
              <a:t>：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zh-TW" altLang="en-US" dirty="0"/>
              <a:t>自</a:t>
            </a:r>
            <a:r>
              <a:rPr lang="en-US" altLang="zh-TW" dirty="0"/>
              <a:t>115</a:t>
            </a:r>
            <a:r>
              <a:rPr lang="zh-TW" altLang="en-US" dirty="0"/>
              <a:t>年</a:t>
            </a:r>
            <a:r>
              <a:rPr lang="en-US" altLang="zh-TW" dirty="0"/>
              <a:t>03</a:t>
            </a:r>
            <a:r>
              <a:rPr lang="zh-TW" altLang="en-US" dirty="0"/>
              <a:t>月起，刪除本表。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en-US" altLang="zh-TW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en-US" altLang="zh-TW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zh-TW" altLang="en-US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endParaRPr lang="zh-TW" altLang="en-US" dirty="0"/>
          </a:p>
          <a:p>
            <a:pPr marL="0" indent="0" algn="r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sz="1900" dirty="0"/>
              <a:t> </a:t>
            </a:r>
          </a:p>
          <a:p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AA31177B-9D40-48AC-AD7F-A5A5628FA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16</a:t>
            </a:r>
            <a:endParaRPr lang="zh-TW" altLang="en-US" dirty="0"/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54339E8B-B514-406C-A985-18040DDDA9FE}"/>
              </a:ext>
            </a:extLst>
          </p:cNvPr>
          <p:cNvGrpSpPr/>
          <p:nvPr/>
        </p:nvGrpSpPr>
        <p:grpSpPr>
          <a:xfrm>
            <a:off x="141554" y="1043906"/>
            <a:ext cx="11867567" cy="1201499"/>
            <a:chOff x="129364" y="861666"/>
            <a:chExt cx="11867567" cy="1671765"/>
          </a:xfrm>
        </p:grpSpPr>
        <p:cxnSp>
          <p:nvCxnSpPr>
            <p:cNvPr id="10" name="直線接點 9">
              <a:extLst>
                <a:ext uri="{FF2B5EF4-FFF2-40B4-BE49-F238E27FC236}">
                  <a16:creationId xmlns:a16="http://schemas.microsoft.com/office/drawing/2014/main" id="{8947B4F0-02E9-455A-869C-26006CEAAC6B}"/>
                </a:ext>
              </a:extLst>
            </p:cNvPr>
            <p:cNvCxnSpPr/>
            <p:nvPr/>
          </p:nvCxnSpPr>
          <p:spPr>
            <a:xfrm>
              <a:off x="129364" y="861666"/>
              <a:ext cx="11867567" cy="16717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>
              <a:extLst>
                <a:ext uri="{FF2B5EF4-FFF2-40B4-BE49-F238E27FC236}">
                  <a16:creationId xmlns:a16="http://schemas.microsoft.com/office/drawing/2014/main" id="{6675BA5F-363B-43D2-B278-E5893076BDA0}"/>
                </a:ext>
              </a:extLst>
            </p:cNvPr>
            <p:cNvCxnSpPr/>
            <p:nvPr/>
          </p:nvCxnSpPr>
          <p:spPr>
            <a:xfrm flipV="1">
              <a:off x="129364" y="861666"/>
              <a:ext cx="11867567" cy="1671765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9548404E-70BF-4415-990F-5265D7561D04}"/>
              </a:ext>
            </a:extLst>
          </p:cNvPr>
          <p:cNvGraphicFramePr>
            <a:graphicFrameLocks noGrp="1"/>
          </p:cNvGraphicFramePr>
          <p:nvPr/>
        </p:nvGraphicFramePr>
        <p:xfrm>
          <a:off x="141553" y="1026205"/>
          <a:ext cx="11879757" cy="1219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66541">
                  <a:extLst>
                    <a:ext uri="{9D8B030D-6E8A-4147-A177-3AD203B41FA5}">
                      <a16:colId xmlns:a16="http://schemas.microsoft.com/office/drawing/2014/main" val="1119808411"/>
                    </a:ext>
                  </a:extLst>
                </a:gridCol>
                <a:gridCol w="366541">
                  <a:extLst>
                    <a:ext uri="{9D8B030D-6E8A-4147-A177-3AD203B41FA5}">
                      <a16:colId xmlns:a16="http://schemas.microsoft.com/office/drawing/2014/main" val="2968656619"/>
                    </a:ext>
                  </a:extLst>
                </a:gridCol>
                <a:gridCol w="904010">
                  <a:extLst>
                    <a:ext uri="{9D8B030D-6E8A-4147-A177-3AD203B41FA5}">
                      <a16:colId xmlns:a16="http://schemas.microsoft.com/office/drawing/2014/main" val="785397348"/>
                    </a:ext>
                  </a:extLst>
                </a:gridCol>
                <a:gridCol w="831272">
                  <a:extLst>
                    <a:ext uri="{9D8B030D-6E8A-4147-A177-3AD203B41FA5}">
                      <a16:colId xmlns:a16="http://schemas.microsoft.com/office/drawing/2014/main" val="346136111"/>
                    </a:ext>
                  </a:extLst>
                </a:gridCol>
                <a:gridCol w="935182">
                  <a:extLst>
                    <a:ext uri="{9D8B030D-6E8A-4147-A177-3AD203B41FA5}">
                      <a16:colId xmlns:a16="http://schemas.microsoft.com/office/drawing/2014/main" val="917480879"/>
                    </a:ext>
                  </a:extLst>
                </a:gridCol>
                <a:gridCol w="924791">
                  <a:extLst>
                    <a:ext uri="{9D8B030D-6E8A-4147-A177-3AD203B41FA5}">
                      <a16:colId xmlns:a16="http://schemas.microsoft.com/office/drawing/2014/main" val="2515756323"/>
                    </a:ext>
                  </a:extLst>
                </a:gridCol>
                <a:gridCol w="529936">
                  <a:extLst>
                    <a:ext uri="{9D8B030D-6E8A-4147-A177-3AD203B41FA5}">
                      <a16:colId xmlns:a16="http://schemas.microsoft.com/office/drawing/2014/main" val="3545038822"/>
                    </a:ext>
                  </a:extLst>
                </a:gridCol>
                <a:gridCol w="785436">
                  <a:extLst>
                    <a:ext uri="{9D8B030D-6E8A-4147-A177-3AD203B41FA5}">
                      <a16:colId xmlns:a16="http://schemas.microsoft.com/office/drawing/2014/main" val="2816957894"/>
                    </a:ext>
                  </a:extLst>
                </a:gridCol>
                <a:gridCol w="667756">
                  <a:extLst>
                    <a:ext uri="{9D8B030D-6E8A-4147-A177-3AD203B41FA5}">
                      <a16:colId xmlns:a16="http://schemas.microsoft.com/office/drawing/2014/main" val="3648958925"/>
                    </a:ext>
                  </a:extLst>
                </a:gridCol>
                <a:gridCol w="667756">
                  <a:extLst>
                    <a:ext uri="{9D8B030D-6E8A-4147-A177-3AD203B41FA5}">
                      <a16:colId xmlns:a16="http://schemas.microsoft.com/office/drawing/2014/main" val="3769307751"/>
                    </a:ext>
                  </a:extLst>
                </a:gridCol>
                <a:gridCol w="667756">
                  <a:extLst>
                    <a:ext uri="{9D8B030D-6E8A-4147-A177-3AD203B41FA5}">
                      <a16:colId xmlns:a16="http://schemas.microsoft.com/office/drawing/2014/main" val="723502567"/>
                    </a:ext>
                  </a:extLst>
                </a:gridCol>
                <a:gridCol w="667756">
                  <a:extLst>
                    <a:ext uri="{9D8B030D-6E8A-4147-A177-3AD203B41FA5}">
                      <a16:colId xmlns:a16="http://schemas.microsoft.com/office/drawing/2014/main" val="2861707072"/>
                    </a:ext>
                  </a:extLst>
                </a:gridCol>
                <a:gridCol w="667756">
                  <a:extLst>
                    <a:ext uri="{9D8B030D-6E8A-4147-A177-3AD203B41FA5}">
                      <a16:colId xmlns:a16="http://schemas.microsoft.com/office/drawing/2014/main" val="3082065790"/>
                    </a:ext>
                  </a:extLst>
                </a:gridCol>
                <a:gridCol w="667756">
                  <a:extLst>
                    <a:ext uri="{9D8B030D-6E8A-4147-A177-3AD203B41FA5}">
                      <a16:colId xmlns:a16="http://schemas.microsoft.com/office/drawing/2014/main" val="2796839542"/>
                    </a:ext>
                  </a:extLst>
                </a:gridCol>
                <a:gridCol w="557378">
                  <a:extLst>
                    <a:ext uri="{9D8B030D-6E8A-4147-A177-3AD203B41FA5}">
                      <a16:colId xmlns:a16="http://schemas.microsoft.com/office/drawing/2014/main" val="1588976923"/>
                    </a:ext>
                  </a:extLst>
                </a:gridCol>
                <a:gridCol w="557378">
                  <a:extLst>
                    <a:ext uri="{9D8B030D-6E8A-4147-A177-3AD203B41FA5}">
                      <a16:colId xmlns:a16="http://schemas.microsoft.com/office/drawing/2014/main" val="4026346870"/>
                    </a:ext>
                  </a:extLst>
                </a:gridCol>
                <a:gridCol w="557378">
                  <a:extLst>
                    <a:ext uri="{9D8B030D-6E8A-4147-A177-3AD203B41FA5}">
                      <a16:colId xmlns:a16="http://schemas.microsoft.com/office/drawing/2014/main" val="2527791425"/>
                    </a:ext>
                  </a:extLst>
                </a:gridCol>
                <a:gridCol w="557378">
                  <a:extLst>
                    <a:ext uri="{9D8B030D-6E8A-4147-A177-3AD203B41FA5}">
                      <a16:colId xmlns:a16="http://schemas.microsoft.com/office/drawing/2014/main" val="1693154614"/>
                    </a:ext>
                  </a:extLst>
                </a:gridCol>
              </a:tblGrid>
              <a:tr h="183515">
                <a:tc rowSpan="5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單位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接受捐贈總金額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r>
                        <a:rPr lang="zh-TW" sz="1600" b="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非指定用途捐贈金額</a:t>
                      </a:r>
                      <a:endParaRPr lang="zh-TW" sz="1600" b="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指定用途捐贈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10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實體捐贈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2739965"/>
                  </a:ext>
                </a:extLst>
              </a:tr>
              <a:tr h="457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指定用於非資本支出用途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指定用於資本支出用途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土地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土地改良物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房屋及建築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機械及設備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交通運輸及設備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什項設備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gridSpan="2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有價證券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 gridSpan="2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其他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744734"/>
                  </a:ext>
                </a:extLst>
              </a:tr>
              <a:tr h="457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sz="1600" b="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TW" sz="1600" b="0" kern="10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獎助學金</a:t>
                      </a:r>
                      <a:endParaRPr lang="zh-TW" sz="1600" b="0" kern="10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其他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293446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留本獎助學金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其他獎助學金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4299257"/>
                  </a:ext>
                </a:extLst>
              </a:tr>
              <a:tr h="920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金額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說明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金額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sz="1600" b="0" kern="1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</a:rPr>
                        <a:t>說明</a:t>
                      </a:r>
                      <a:endParaRPr lang="zh-TW" sz="1600" b="0" kern="100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3845920"/>
                  </a:ext>
                </a:extLst>
              </a:tr>
            </a:tbl>
          </a:graphicData>
        </a:graphic>
      </p:graphicFrame>
      <p:pic>
        <p:nvPicPr>
          <p:cNvPr id="12" name="圖片 11">
            <a:extLst>
              <a:ext uri="{FF2B5EF4-FFF2-40B4-BE49-F238E27FC236}">
                <a16:creationId xmlns:a16="http://schemas.microsoft.com/office/drawing/2014/main" id="{F26738EA-37C9-4B1C-BB26-593785EB8E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918" y="2790689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7941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14-3</a:t>
            </a:r>
            <a:r>
              <a:rPr lang="zh-TW" altLang="en-US" dirty="0"/>
              <a:t>學校、</a:t>
            </a:r>
            <a:r>
              <a:rPr lang="zh-TW" altLang="en-US" dirty="0">
                <a:solidFill>
                  <a:srgbClr val="C00000"/>
                </a:solidFill>
              </a:rPr>
              <a:t>研究學院</a:t>
            </a:r>
            <a:r>
              <a:rPr lang="zh-TW" altLang="en-US" dirty="0"/>
              <a:t>產學合作單位數統計表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22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17</a:t>
            </a:r>
            <a:endParaRPr lang="zh-TW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4370941-2131-417D-B548-3A8DC2834691}"/>
              </a:ext>
            </a:extLst>
          </p:cNvPr>
          <p:cNvGraphicFramePr>
            <a:graphicFrameLocks noGrp="1"/>
          </p:cNvGraphicFramePr>
          <p:nvPr/>
        </p:nvGraphicFramePr>
        <p:xfrm>
          <a:off x="162566" y="949146"/>
          <a:ext cx="11757917" cy="19298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5912">
                  <a:extLst>
                    <a:ext uri="{9D8B030D-6E8A-4147-A177-3AD203B41FA5}">
                      <a16:colId xmlns:a16="http://schemas.microsoft.com/office/drawing/2014/main" val="1514505337"/>
                    </a:ext>
                  </a:extLst>
                </a:gridCol>
                <a:gridCol w="2476386">
                  <a:extLst>
                    <a:ext uri="{9D8B030D-6E8A-4147-A177-3AD203B41FA5}">
                      <a16:colId xmlns:a16="http://schemas.microsoft.com/office/drawing/2014/main" val="4248910650"/>
                    </a:ext>
                  </a:extLst>
                </a:gridCol>
                <a:gridCol w="2535382">
                  <a:extLst>
                    <a:ext uri="{9D8B030D-6E8A-4147-A177-3AD203B41FA5}">
                      <a16:colId xmlns:a16="http://schemas.microsoft.com/office/drawing/2014/main" val="2383513279"/>
                    </a:ext>
                  </a:extLst>
                </a:gridCol>
                <a:gridCol w="2005445">
                  <a:extLst>
                    <a:ext uri="{9D8B030D-6E8A-4147-A177-3AD203B41FA5}">
                      <a16:colId xmlns:a16="http://schemas.microsoft.com/office/drawing/2014/main" val="911544716"/>
                    </a:ext>
                  </a:extLst>
                </a:gridCol>
                <a:gridCol w="1897396">
                  <a:extLst>
                    <a:ext uri="{9D8B030D-6E8A-4147-A177-3AD203B41FA5}">
                      <a16:colId xmlns:a16="http://schemas.microsoft.com/office/drawing/2014/main" val="549282780"/>
                    </a:ext>
                  </a:extLst>
                </a:gridCol>
                <a:gridCol w="1897396">
                  <a:extLst>
                    <a:ext uri="{9D8B030D-6E8A-4147-A177-3AD203B41FA5}">
                      <a16:colId xmlns:a16="http://schemas.microsoft.com/office/drawing/2014/main" val="2102922836"/>
                    </a:ext>
                  </a:extLst>
                </a:gridCol>
              </a:tblGrid>
              <a:tr h="588709"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計畫類別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合作對象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合作單位數</a:t>
                      </a: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34959"/>
                  </a:ext>
                </a:extLst>
              </a:tr>
              <a:tr h="21295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altLang="en-US" sz="24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專任教師</a:t>
                      </a: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zh-TW" altLang="en-US" sz="2400" b="1" kern="1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非由教師</a:t>
                      </a: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7835355"/>
                  </a:ext>
                </a:extLst>
              </a:tr>
              <a:tr h="164457"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l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□學校</a:t>
                      </a:r>
                    </a:p>
                    <a:p>
                      <a:pPr algn="l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□研究學院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企業部門</a:t>
                      </a:r>
                      <a:endParaRPr lang="zh-TW" alt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181314"/>
                  </a:ext>
                </a:extLst>
              </a:tr>
              <a:tr h="1644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委訓計畫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868624"/>
                  </a:ext>
                </a:extLst>
              </a:tr>
              <a:tr h="1644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其他單位</a:t>
                      </a:r>
                      <a:endParaRPr lang="zh-TW" alt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5133355"/>
                  </a:ext>
                </a:extLst>
              </a:tr>
              <a:tr h="1644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委訓計畫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8906473"/>
                  </a:ext>
                </a:extLst>
              </a:tr>
            </a:tbl>
          </a:graphicData>
        </a:graphic>
      </p:graphicFrame>
      <p:sp>
        <p:nvSpPr>
          <p:cNvPr id="11" name="內容版面配置區 4">
            <a:extLst>
              <a:ext uri="{FF2B5EF4-FFF2-40B4-BE49-F238E27FC236}">
                <a16:creationId xmlns:a16="http://schemas.microsoft.com/office/drawing/2014/main" id="{86789B18-7B76-4745-93EB-3C8BB3359FAF}"/>
              </a:ext>
            </a:extLst>
          </p:cNvPr>
          <p:cNvSpPr txBox="1">
            <a:spLocks/>
          </p:cNvSpPr>
          <p:nvPr/>
        </p:nvSpPr>
        <p:spPr>
          <a:xfrm>
            <a:off x="369910" y="3091294"/>
            <a:ext cx="6754592" cy="1200330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承接代表：</a:t>
            </a:r>
            <a:r>
              <a:rPr lang="zh-TW" altLang="en-US" kern="100" dirty="0">
                <a:latin typeface="微軟正黑體" panose="020B0604030504040204" pitchFamily="34" charset="-120"/>
              </a:rPr>
              <a:t>請依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分別填報</a:t>
            </a:r>
            <a:br>
              <a:rPr lang="zh-TW" altLang="en-US" kern="100" dirty="0">
                <a:latin typeface="微軟正黑體" panose="020B0604030504040204" pitchFamily="34" charset="-120"/>
              </a:rPr>
            </a:br>
            <a:r>
              <a:rPr lang="zh-TW" altLang="en-US" kern="100" dirty="0">
                <a:latin typeface="微軟正黑體" panose="020B0604030504040204" pitchFamily="34" charset="-120"/>
              </a:rPr>
              <a:t>（研究學院名稱依核定匯入）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b="1" kern="100" dirty="0">
              <a:latin typeface="微軟正黑體" panose="020B0604030504040204" pitchFamily="34" charset="-120"/>
            </a:endParaRPr>
          </a:p>
        </p:txBody>
      </p:sp>
      <p:sp>
        <p:nvSpPr>
          <p:cNvPr id="12" name="內容版面配置區 4">
            <a:extLst>
              <a:ext uri="{FF2B5EF4-FFF2-40B4-BE49-F238E27FC236}">
                <a16:creationId xmlns:a16="http://schemas.microsoft.com/office/drawing/2014/main" id="{7F2E0A48-2E62-47D5-B9AA-59EF92790CBD}"/>
              </a:ext>
            </a:extLst>
          </p:cNvPr>
          <p:cNvSpPr txBox="1">
            <a:spLocks/>
          </p:cNvSpPr>
          <p:nvPr/>
        </p:nvSpPr>
        <p:spPr>
          <a:xfrm>
            <a:off x="369910" y="4436918"/>
            <a:ext cx="11413381" cy="2055965"/>
          </a:xfrm>
          <a:prstGeom prst="rect">
            <a:avLst/>
          </a:prstGeom>
          <a:solidFill>
            <a:srgbClr val="F2FCDA"/>
          </a:solidFill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專任教師、非由教師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cap="all" dirty="0">
                <a:cs typeface="Arial" panose="020B0604020202020204" pitchFamily="34" charset="0"/>
              </a:rPr>
              <a:t>請依</a:t>
            </a:r>
            <a:r>
              <a:rPr lang="en-US" altLang="zh-TW" cap="all" dirty="0">
                <a:cs typeface="Arial" panose="020B0604020202020204" pitchFamily="34" charset="0"/>
              </a:rPr>
              <a:t>【</a:t>
            </a:r>
            <a:r>
              <a:rPr lang="zh-TW" altLang="en-US" cap="all" dirty="0">
                <a:cs typeface="Arial" panose="020B0604020202020204" pitchFamily="34" charset="0"/>
              </a:rPr>
              <a:t>專任教師／非由教師</a:t>
            </a:r>
            <a:r>
              <a:rPr lang="en-US" altLang="zh-TW" cap="all" dirty="0">
                <a:cs typeface="Arial" panose="020B0604020202020204" pitchFamily="34" charset="0"/>
              </a:rPr>
              <a:t>】</a:t>
            </a:r>
            <a:r>
              <a:rPr lang="zh-TW" altLang="en-US" cap="all" dirty="0">
                <a:cs typeface="Arial" panose="020B0604020202020204" pitchFamily="34" charset="0"/>
              </a:rPr>
              <a:t>分別填報</a:t>
            </a:r>
            <a:endParaRPr lang="en-US" altLang="zh-TW" cap="all" dirty="0">
              <a:cs typeface="Arial" panose="020B0604020202020204" pitchFamily="34" charset="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專任教師</a:t>
            </a:r>
            <a:r>
              <a:rPr lang="zh-TW" altLang="en-US" kern="100" dirty="0">
                <a:latin typeface="微軟正黑體" panose="020B0604030504040204" pitchFamily="34" charset="-120"/>
              </a:rPr>
              <a:t>：指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以專任教師身分</a:t>
            </a:r>
            <a:r>
              <a:rPr lang="zh-TW" altLang="en-US" kern="100" dirty="0">
                <a:latin typeface="微軟正黑體" panose="020B0604030504040204" pitchFamily="34" charset="-120"/>
              </a:rPr>
              <a:t>承接計畫，並擔任該計畫於校內之主要計畫主持人者，其相關計畫資料。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非由教師</a:t>
            </a:r>
            <a:r>
              <a:rPr lang="zh-TW" altLang="en-US" kern="100" dirty="0">
                <a:latin typeface="微軟正黑體" panose="020B0604030504040204" pitchFamily="34" charset="-120"/>
              </a:rPr>
              <a:t>：學校或研究學院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非以教師名義</a:t>
            </a:r>
            <a:r>
              <a:rPr lang="zh-TW" altLang="en-US" kern="100" dirty="0">
                <a:latin typeface="微軟正黑體" panose="020B0604030504040204" pitchFamily="34" charset="-120"/>
              </a:rPr>
              <a:t>與合作單位簽約之計畫資料。</a:t>
            </a:r>
            <a:endParaRPr lang="en-US" altLang="zh-TW" cap="all" dirty="0">
              <a:cs typeface="Arial" panose="020B0604020202020204" pitchFamily="34" charset="0"/>
            </a:endParaRPr>
          </a:p>
        </p:txBody>
      </p:sp>
      <p:sp>
        <p:nvSpPr>
          <p:cNvPr id="13" name="Rectangle 7">
            <a:extLst>
              <a:ext uri="{FF2B5EF4-FFF2-40B4-BE49-F238E27FC236}">
                <a16:creationId xmlns:a16="http://schemas.microsoft.com/office/drawing/2014/main" id="{8615D311-9157-4524-B37C-2DB48EBC0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22010" y="3158917"/>
            <a:ext cx="3141733" cy="981111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     </a:t>
            </a:r>
            <a:r>
              <a:rPr lang="zh-TW" altLang="zh-TW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補充說明：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14-3</a:t>
            </a: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為學校填報表冊</a:t>
            </a:r>
            <a:endParaRPr kumimoji="0" lang="en-US" altLang="zh-TW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US" altLang="zh-TW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</p:txBody>
      </p:sp>
      <p:pic>
        <p:nvPicPr>
          <p:cNvPr id="23" name="圖片 22">
            <a:extLst>
              <a:ext uri="{FF2B5EF4-FFF2-40B4-BE49-F238E27FC236}">
                <a16:creationId xmlns:a16="http://schemas.microsoft.com/office/drawing/2014/main" id="{D86736F6-4690-4877-A05B-64B0C21B2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5203" y="3043100"/>
            <a:ext cx="720000" cy="720000"/>
          </a:xfrm>
          <a:prstGeom prst="rect">
            <a:avLst/>
          </a:prstGeom>
        </p:spPr>
      </p:pic>
      <p:pic>
        <p:nvPicPr>
          <p:cNvPr id="18" name="圖片 17">
            <a:extLst>
              <a:ext uri="{FF2B5EF4-FFF2-40B4-BE49-F238E27FC236}">
                <a16:creationId xmlns:a16="http://schemas.microsoft.com/office/drawing/2014/main" id="{B19AB115-0592-447C-A009-68243A7D93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945" y="3140086"/>
            <a:ext cx="360000" cy="360000"/>
          </a:xfrm>
          <a:prstGeom prst="rect">
            <a:avLst/>
          </a:prstGeom>
        </p:spPr>
      </p:pic>
      <p:pic>
        <p:nvPicPr>
          <p:cNvPr id="19" name="圖片 18">
            <a:extLst>
              <a:ext uri="{FF2B5EF4-FFF2-40B4-BE49-F238E27FC236}">
                <a16:creationId xmlns:a16="http://schemas.microsoft.com/office/drawing/2014/main" id="{4EC13E6A-2F33-4667-81DB-78D9F3F754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945" y="4436918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63109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14-3</a:t>
            </a:r>
            <a:r>
              <a:rPr lang="zh-TW" altLang="en-US" dirty="0"/>
              <a:t>學校、</a:t>
            </a:r>
            <a:r>
              <a:rPr lang="zh-TW" altLang="en-US" dirty="0">
                <a:solidFill>
                  <a:srgbClr val="C00000"/>
                </a:solidFill>
              </a:rPr>
              <a:t>研究學院</a:t>
            </a:r>
            <a:r>
              <a:rPr lang="zh-TW" altLang="en-US" dirty="0"/>
              <a:t>產學合作單位數統計表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23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18</a:t>
            </a:r>
            <a:endParaRPr lang="zh-TW" altLang="en-US" dirty="0"/>
          </a:p>
        </p:txBody>
      </p:sp>
      <p:sp>
        <p:nvSpPr>
          <p:cNvPr id="14" name="內容版面配置區 4">
            <a:extLst>
              <a:ext uri="{FF2B5EF4-FFF2-40B4-BE49-F238E27FC236}">
                <a16:creationId xmlns:a16="http://schemas.microsoft.com/office/drawing/2014/main" id="{A3BB4968-2CC5-45AE-BE58-B6D8B8E96543}"/>
              </a:ext>
            </a:extLst>
          </p:cNvPr>
          <p:cNvSpPr txBox="1">
            <a:spLocks/>
          </p:cNvSpPr>
          <p:nvPr/>
        </p:nvSpPr>
        <p:spPr>
          <a:xfrm>
            <a:off x="493404" y="883232"/>
            <a:ext cx="11105235" cy="5922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sz="2000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案例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：學校、研究學院與多個單位進行產學合作及委訓計畫，合作情形如下：</a:t>
            </a:r>
            <a:endParaRPr lang="en-US" altLang="zh-TW" sz="2000" b="1" kern="100" dirty="0">
              <a:latin typeface="微軟正黑體" panose="020B0604030504040204" pitchFamily="34" charset="-120"/>
            </a:endParaRPr>
          </a:p>
        </p:txBody>
      </p:sp>
      <p:sp>
        <p:nvSpPr>
          <p:cNvPr id="8" name="內容版面配置區 4">
            <a:extLst>
              <a:ext uri="{FF2B5EF4-FFF2-40B4-BE49-F238E27FC236}">
                <a16:creationId xmlns:a16="http://schemas.microsoft.com/office/drawing/2014/main" id="{72AF28FA-E89A-4BC6-9734-0DFC3343E68F}"/>
              </a:ext>
            </a:extLst>
          </p:cNvPr>
          <p:cNvSpPr txBox="1">
            <a:spLocks/>
          </p:cNvSpPr>
          <p:nvPr/>
        </p:nvSpPr>
        <p:spPr>
          <a:xfrm>
            <a:off x="493403" y="1251931"/>
            <a:ext cx="11105235" cy="15590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numCol="2" rtlCol="0">
            <a:normAutofit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39750" indent="-53975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kern="100" dirty="0">
                <a:latin typeface="微軟正黑體" panose="020B0604030504040204" pitchFamily="34" charset="-120"/>
              </a:rPr>
              <a:t>承接代表：學校</a:t>
            </a:r>
            <a:endParaRPr lang="en-US" altLang="zh-TW" sz="2000" b="1" kern="100" dirty="0">
              <a:latin typeface="微軟正黑體" panose="020B0604030504040204" pitchFamily="34" charset="-120"/>
            </a:endParaRPr>
          </a:p>
          <a:p>
            <a:pPr marL="539750" indent="-53975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sz="2000" b="1" kern="100" dirty="0">
                <a:latin typeface="微軟正黑體" panose="020B0604030504040204" pitchFamily="34" charset="-120"/>
              </a:rPr>
              <a:t>A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企業 產學合作計畫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3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件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專任教師 承接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)</a:t>
            </a:r>
            <a:br>
              <a:rPr lang="en-US" altLang="zh-TW" sz="2000" b="1" kern="100" dirty="0">
                <a:latin typeface="微軟正黑體" panose="020B0604030504040204" pitchFamily="34" charset="-120"/>
              </a:rPr>
            </a:br>
            <a:r>
              <a:rPr lang="en-US" altLang="zh-TW" sz="2000" b="1" kern="100" dirty="0">
                <a:latin typeface="微軟正黑體" panose="020B0604030504040204" pitchFamily="34" charset="-120"/>
              </a:rPr>
              <a:t>    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委訓計畫       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2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件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非由教師 承接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)</a:t>
            </a:r>
          </a:p>
          <a:p>
            <a:pPr marL="1519238" indent="-1519238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sz="2000" b="1" kern="100" dirty="0">
                <a:latin typeface="微軟正黑體" panose="020B0604030504040204" pitchFamily="34" charset="-120"/>
              </a:rPr>
              <a:t>B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企業 產學合作計畫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5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件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專任教師 承接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)</a:t>
            </a:r>
          </a:p>
          <a:p>
            <a:pPr marL="1519238" indent="-1519238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kern="100" dirty="0">
                <a:latin typeface="微軟正黑體" panose="020B0604030504040204" pitchFamily="34" charset="-120"/>
              </a:rPr>
              <a:t>承接代表：研究學院</a:t>
            </a:r>
          </a:p>
          <a:p>
            <a:pPr marL="1519238" indent="-1519238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sz="2000" b="1" kern="100" dirty="0">
                <a:latin typeface="微軟正黑體" panose="020B0604030504040204" pitchFamily="34" charset="-120"/>
              </a:rPr>
              <a:t>C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企業 委訓計畫         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2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件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非由教師 承接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)</a:t>
            </a:r>
            <a:endParaRPr lang="zh-TW" altLang="en-US" sz="2000" b="1" kern="100" dirty="0">
              <a:latin typeface="微軟正黑體" panose="020B0604030504040204" pitchFamily="34" charset="-120"/>
            </a:endParaRPr>
          </a:p>
          <a:p>
            <a:pPr marL="811213" indent="-811213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sz="2000" b="1" kern="100" dirty="0">
                <a:latin typeface="微軟正黑體" panose="020B0604030504040204" pitchFamily="34" charset="-120"/>
              </a:rPr>
              <a:t>D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醫院 產學合作計畫 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1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件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專任教師 承接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)</a:t>
            </a:r>
            <a:br>
              <a:rPr lang="en-US" altLang="zh-TW" sz="2000" b="1" kern="100" dirty="0">
                <a:latin typeface="微軟正黑體" panose="020B0604030504040204" pitchFamily="34" charset="-120"/>
              </a:rPr>
            </a:br>
            <a:r>
              <a:rPr lang="zh-TW" altLang="en-US" sz="2000" b="1" kern="100" dirty="0">
                <a:latin typeface="微軟正黑體" panose="020B0604030504040204" pitchFamily="34" charset="-120"/>
              </a:rPr>
              <a:t>委訓計畫         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1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件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(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專任教師 承接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)</a:t>
            </a:r>
          </a:p>
        </p:txBody>
      </p:sp>
      <p:graphicFrame>
        <p:nvGraphicFramePr>
          <p:cNvPr id="15" name="表格 4">
            <a:extLst>
              <a:ext uri="{FF2B5EF4-FFF2-40B4-BE49-F238E27FC236}">
                <a16:creationId xmlns:a16="http://schemas.microsoft.com/office/drawing/2014/main" id="{B6992BED-82C4-4F46-B100-323B0F5AD4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3855275"/>
              </p:ext>
            </p:extLst>
          </p:nvPr>
        </p:nvGraphicFramePr>
        <p:xfrm>
          <a:off x="1560099" y="2760494"/>
          <a:ext cx="8689493" cy="3870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9991">
                  <a:extLst>
                    <a:ext uri="{9D8B030D-6E8A-4147-A177-3AD203B41FA5}">
                      <a16:colId xmlns:a16="http://schemas.microsoft.com/office/drawing/2014/main" val="1579435527"/>
                    </a:ext>
                  </a:extLst>
                </a:gridCol>
                <a:gridCol w="1698640">
                  <a:extLst>
                    <a:ext uri="{9D8B030D-6E8A-4147-A177-3AD203B41FA5}">
                      <a16:colId xmlns:a16="http://schemas.microsoft.com/office/drawing/2014/main" val="1235831266"/>
                    </a:ext>
                  </a:extLst>
                </a:gridCol>
                <a:gridCol w="1211306">
                  <a:extLst>
                    <a:ext uri="{9D8B030D-6E8A-4147-A177-3AD203B41FA5}">
                      <a16:colId xmlns:a16="http://schemas.microsoft.com/office/drawing/2014/main" val="1533570100"/>
                    </a:ext>
                  </a:extLst>
                </a:gridCol>
                <a:gridCol w="1077953">
                  <a:extLst>
                    <a:ext uri="{9D8B030D-6E8A-4147-A177-3AD203B41FA5}">
                      <a16:colId xmlns:a16="http://schemas.microsoft.com/office/drawing/2014/main" val="4142168913"/>
                    </a:ext>
                  </a:extLst>
                </a:gridCol>
                <a:gridCol w="1077953">
                  <a:extLst>
                    <a:ext uri="{9D8B030D-6E8A-4147-A177-3AD203B41FA5}">
                      <a16:colId xmlns:a16="http://schemas.microsoft.com/office/drawing/2014/main" val="2300622709"/>
                    </a:ext>
                  </a:extLst>
                </a:gridCol>
                <a:gridCol w="2363650">
                  <a:extLst>
                    <a:ext uri="{9D8B030D-6E8A-4147-A177-3AD203B41FA5}">
                      <a16:colId xmlns:a16="http://schemas.microsoft.com/office/drawing/2014/main" val="343038076"/>
                    </a:ext>
                  </a:extLst>
                </a:gridCol>
              </a:tblGrid>
              <a:tr h="3683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承接代表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計畫類別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合作對象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合作單位數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說明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8447755"/>
                  </a:ext>
                </a:extLst>
              </a:tr>
              <a:tr h="2833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專任教師</a:t>
                      </a:r>
                    </a:p>
                  </a:txBody>
                  <a:tcPr marL="17780" marR="177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kern="100" dirty="0">
                          <a:solidFill>
                            <a:schemeClr val="tx1"/>
                          </a:solidFill>
                          <a:effectLst/>
                        </a:rPr>
                        <a:t>非由教師</a:t>
                      </a:r>
                    </a:p>
                  </a:txBody>
                  <a:tcPr marL="17780" marR="177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sz="200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284950"/>
                  </a:ext>
                </a:extLst>
              </a:tr>
              <a:tr h="368388"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學校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產學合作計畫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企業部門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2</a:t>
                      </a:r>
                      <a:endParaRPr lang="zh-TW" altLang="en-US" sz="20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A</a:t>
                      </a:r>
                      <a:r>
                        <a:rPr lang="zh-TW" altLang="en-US" sz="2000" dirty="0"/>
                        <a:t>企業、</a:t>
                      </a:r>
                      <a:r>
                        <a:rPr lang="en-US" altLang="zh-TW" sz="2000" dirty="0"/>
                        <a:t>B</a:t>
                      </a:r>
                      <a:r>
                        <a:rPr lang="zh-TW" altLang="en-US" sz="2000" dirty="0"/>
                        <a:t>企業</a:t>
                      </a: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159963234"/>
                  </a:ext>
                </a:extLst>
              </a:tr>
              <a:tr h="36838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委訓計畫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00" dirty="0">
                          <a:effectLst/>
                        </a:rPr>
                        <a:t>A</a:t>
                      </a:r>
                      <a:r>
                        <a:rPr lang="zh-TW" altLang="zh-TW" sz="2000" kern="100" dirty="0">
                          <a:effectLst/>
                        </a:rPr>
                        <a:t>企業</a:t>
                      </a:r>
                      <a:endParaRPr lang="zh-TW" altLang="en-US" sz="20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760244476"/>
                  </a:ext>
                </a:extLst>
              </a:tr>
              <a:tr h="36838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產學合作計畫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其他單位</a:t>
                      </a:r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4036709360"/>
                  </a:ext>
                </a:extLst>
              </a:tr>
              <a:tr h="36838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委訓計畫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9181388"/>
                  </a:ext>
                </a:extLst>
              </a:tr>
              <a:tr h="368388">
                <a:tc rowSpan="4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研究學院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產學合作計畫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企業部門</a:t>
                      </a:r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9177425"/>
                  </a:ext>
                </a:extLst>
              </a:tr>
              <a:tr h="36838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委訓計畫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5E3C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000" kern="100" dirty="0">
                          <a:effectLst/>
                        </a:rPr>
                        <a:t>C</a:t>
                      </a:r>
                      <a:r>
                        <a:rPr lang="zh-TW" altLang="zh-TW" sz="2000" kern="100" dirty="0">
                          <a:effectLst/>
                        </a:rPr>
                        <a:t>企業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9044925"/>
                  </a:ext>
                </a:extLst>
              </a:tr>
              <a:tr h="36838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產學合作計畫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EBF1E9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其他單位</a:t>
                      </a: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EBF1E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D</a:t>
                      </a:r>
                      <a:r>
                        <a:rPr lang="zh-TW" altLang="en-US" sz="2000" dirty="0"/>
                        <a:t>醫院 </a:t>
                      </a:r>
                    </a:p>
                  </a:txBody>
                  <a:tcPr anchor="ctr">
                    <a:solidFill>
                      <a:srgbClr val="EBF1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0633954"/>
                  </a:ext>
                </a:extLst>
              </a:tr>
              <a:tr h="368388"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zh-TW" sz="1600" kern="100" dirty="0">
                          <a:effectLst/>
                        </a:rPr>
                        <a:t>委訓計畫</a:t>
                      </a:r>
                      <a:endParaRPr lang="zh-TW" sz="1600" kern="100" dirty="0"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D5E3C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0</a:t>
                      </a:r>
                      <a:endParaRPr lang="zh-TW" altLang="en-US" sz="2000" dirty="0"/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D</a:t>
                      </a:r>
                      <a:r>
                        <a:rPr lang="zh-TW" altLang="en-US" sz="2000" dirty="0"/>
                        <a:t>醫院 </a:t>
                      </a:r>
                    </a:p>
                  </a:txBody>
                  <a:tcPr anchor="ctr">
                    <a:solidFill>
                      <a:srgbClr val="D5E3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01104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5716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14-5</a:t>
            </a:r>
            <a:r>
              <a:rPr lang="zh-TW" altLang="en-US" dirty="0"/>
              <a:t>各種智慧財產權衍生運用總金額表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24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19</a:t>
            </a:r>
            <a:endParaRPr lang="zh-TW" altLang="en-US" dirty="0"/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CAEA1427-958E-45CC-A056-B37775CBC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4212" y="3125821"/>
            <a:ext cx="360000" cy="360000"/>
          </a:xfrm>
          <a:prstGeom prst="rect">
            <a:avLst/>
          </a:prstGeom>
        </p:spPr>
      </p:pic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332BCA57-53C2-4CB1-8807-640161E8C779}"/>
              </a:ext>
            </a:extLst>
          </p:cNvPr>
          <p:cNvGraphicFramePr>
            <a:graphicFrameLocks noGrp="1"/>
          </p:cNvGraphicFramePr>
          <p:nvPr/>
        </p:nvGraphicFramePr>
        <p:xfrm>
          <a:off x="162567" y="911114"/>
          <a:ext cx="11866866" cy="20279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0369">
                  <a:extLst>
                    <a:ext uri="{9D8B030D-6E8A-4147-A177-3AD203B41FA5}">
                      <a16:colId xmlns:a16="http://schemas.microsoft.com/office/drawing/2014/main" val="2731636349"/>
                    </a:ext>
                  </a:extLst>
                </a:gridCol>
                <a:gridCol w="2847109">
                  <a:extLst>
                    <a:ext uri="{9D8B030D-6E8A-4147-A177-3AD203B41FA5}">
                      <a16:colId xmlns:a16="http://schemas.microsoft.com/office/drawing/2014/main" val="3038648945"/>
                    </a:ext>
                  </a:extLst>
                </a:gridCol>
                <a:gridCol w="1575955">
                  <a:extLst>
                    <a:ext uri="{9D8B030D-6E8A-4147-A177-3AD203B41FA5}">
                      <a16:colId xmlns:a16="http://schemas.microsoft.com/office/drawing/2014/main" val="1447558793"/>
                    </a:ext>
                  </a:extLst>
                </a:gridCol>
                <a:gridCol w="1977811">
                  <a:extLst>
                    <a:ext uri="{9D8B030D-6E8A-4147-A177-3AD203B41FA5}">
                      <a16:colId xmlns:a16="http://schemas.microsoft.com/office/drawing/2014/main" val="3557664549"/>
                    </a:ext>
                  </a:extLst>
                </a:gridCol>
                <a:gridCol w="1977811">
                  <a:extLst>
                    <a:ext uri="{9D8B030D-6E8A-4147-A177-3AD203B41FA5}">
                      <a16:colId xmlns:a16="http://schemas.microsoft.com/office/drawing/2014/main" val="1225078419"/>
                    </a:ext>
                  </a:extLst>
                </a:gridCol>
                <a:gridCol w="1977811">
                  <a:extLst>
                    <a:ext uri="{9D8B030D-6E8A-4147-A177-3AD203B41FA5}">
                      <a16:colId xmlns:a16="http://schemas.microsoft.com/office/drawing/2014/main" val="676309965"/>
                    </a:ext>
                  </a:extLst>
                </a:gridCol>
              </a:tblGrid>
              <a:tr h="479310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400" b="1" kern="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方式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須繳交科發基金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不須繳交科發基金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509006"/>
                  </a:ext>
                </a:extLst>
              </a:tr>
              <a:tr h="309718">
                <a:tc rowSpan="5"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l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□學校</a:t>
                      </a:r>
                    </a:p>
                    <a:p>
                      <a:pPr algn="l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□研究學院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現金金額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3645294"/>
                  </a:ext>
                </a:extLst>
              </a:tr>
              <a:tr h="309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股票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股數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9619937"/>
                  </a:ext>
                </a:extLst>
              </a:tr>
              <a:tr h="309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股價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8167399"/>
                  </a:ext>
                </a:extLst>
              </a:tr>
              <a:tr h="309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項目說明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759023"/>
                  </a:ext>
                </a:extLst>
              </a:tr>
              <a:tr h="30971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合計金額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64" marR="6856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466012"/>
                  </a:ext>
                </a:extLst>
              </a:tr>
            </a:tbl>
          </a:graphicData>
        </a:graphic>
      </p:graphicFrame>
      <p:sp>
        <p:nvSpPr>
          <p:cNvPr id="9" name="內容版面配置區 4">
            <a:extLst>
              <a:ext uri="{FF2B5EF4-FFF2-40B4-BE49-F238E27FC236}">
                <a16:creationId xmlns:a16="http://schemas.microsoft.com/office/drawing/2014/main" id="{9F4FE469-0B8C-415B-9983-42F77BE4B539}"/>
              </a:ext>
            </a:extLst>
          </p:cNvPr>
          <p:cNvSpPr txBox="1">
            <a:spLocks/>
          </p:cNvSpPr>
          <p:nvPr/>
        </p:nvSpPr>
        <p:spPr>
          <a:xfrm>
            <a:off x="394894" y="3108644"/>
            <a:ext cx="11525586" cy="1713841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承接代表：</a:t>
            </a:r>
            <a:r>
              <a:rPr lang="zh-TW" altLang="en-US" kern="100" dirty="0">
                <a:latin typeface="微軟正黑體" panose="020B0604030504040204" pitchFamily="34" charset="-120"/>
              </a:rPr>
              <a:t>請依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分別填報（研究學院名稱依核定匯入）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所有欄位將依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學校／研究學院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分別填報</a:t>
            </a:r>
            <a:endParaRPr lang="en-US" altLang="zh-TW" b="1" kern="100" dirty="0">
              <a:latin typeface="微軟正黑體" panose="020B0604030504040204" pitchFamily="34" charset="-120"/>
            </a:endParaRPr>
          </a:p>
        </p:txBody>
      </p:sp>
      <p:sp>
        <p:nvSpPr>
          <p:cNvPr id="11" name="Rectangle 7">
            <a:extLst>
              <a:ext uri="{FF2B5EF4-FFF2-40B4-BE49-F238E27FC236}">
                <a16:creationId xmlns:a16="http://schemas.microsoft.com/office/drawing/2014/main" id="{FF8F56FD-6B0A-4C07-BA88-C7AF5D70C5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2254" y="5340927"/>
            <a:ext cx="3366656" cy="883228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     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補充說明：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14-5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為學校填報表冊</a:t>
            </a:r>
            <a:endParaRPr lang="en-US" altLang="zh-TW" sz="2000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E68672BF-EB26-48D1-8C2B-DDCDBE9B6C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58636" y="5226886"/>
            <a:ext cx="720000" cy="720000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74779C43-DD50-4D41-BF14-ACB8BED1A4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727" y="3171582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348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14-7</a:t>
            </a:r>
            <a:r>
              <a:rPr lang="zh-TW" altLang="en-US" dirty="0"/>
              <a:t>擔任產學合作計畫</a:t>
            </a:r>
            <a:r>
              <a:rPr lang="en-US" altLang="zh-TW" dirty="0"/>
              <a:t>/</a:t>
            </a:r>
            <a:r>
              <a:rPr lang="zh-TW" altLang="en-US" dirty="0"/>
              <a:t>委訓計畫主持人數統計表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25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20</a:t>
            </a:r>
            <a:endParaRPr lang="zh-TW" altLang="en-US" dirty="0"/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D1979781-6297-42F5-A7F4-0C2053E29AAC}"/>
              </a:ext>
            </a:extLst>
          </p:cNvPr>
          <p:cNvGraphicFramePr>
            <a:graphicFrameLocks noGrp="1"/>
          </p:cNvGraphicFramePr>
          <p:nvPr/>
        </p:nvGraphicFramePr>
        <p:xfrm>
          <a:off x="88091" y="927815"/>
          <a:ext cx="11921031" cy="8006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7318">
                  <a:extLst>
                    <a:ext uri="{9D8B030D-6E8A-4147-A177-3AD203B41FA5}">
                      <a16:colId xmlns:a16="http://schemas.microsoft.com/office/drawing/2014/main" val="342744545"/>
                    </a:ext>
                  </a:extLst>
                </a:gridCol>
                <a:gridCol w="2089259">
                  <a:extLst>
                    <a:ext uri="{9D8B030D-6E8A-4147-A177-3AD203B41FA5}">
                      <a16:colId xmlns:a16="http://schemas.microsoft.com/office/drawing/2014/main" val="3978539550"/>
                    </a:ext>
                  </a:extLst>
                </a:gridCol>
                <a:gridCol w="1485557">
                  <a:extLst>
                    <a:ext uri="{9D8B030D-6E8A-4147-A177-3AD203B41FA5}">
                      <a16:colId xmlns:a16="http://schemas.microsoft.com/office/drawing/2014/main" val="3629389551"/>
                    </a:ext>
                  </a:extLst>
                </a:gridCol>
                <a:gridCol w="1485557">
                  <a:extLst>
                    <a:ext uri="{9D8B030D-6E8A-4147-A177-3AD203B41FA5}">
                      <a16:colId xmlns:a16="http://schemas.microsoft.com/office/drawing/2014/main" val="669161079"/>
                    </a:ext>
                  </a:extLst>
                </a:gridCol>
                <a:gridCol w="2992582">
                  <a:extLst>
                    <a:ext uri="{9D8B030D-6E8A-4147-A177-3AD203B41FA5}">
                      <a16:colId xmlns:a16="http://schemas.microsoft.com/office/drawing/2014/main" val="553270514"/>
                    </a:ext>
                  </a:extLst>
                </a:gridCol>
                <a:gridCol w="1880754">
                  <a:extLst>
                    <a:ext uri="{9D8B030D-6E8A-4147-A177-3AD203B41FA5}">
                      <a16:colId xmlns:a16="http://schemas.microsoft.com/office/drawing/2014/main" val="3648121199"/>
                    </a:ext>
                  </a:extLst>
                </a:gridCol>
                <a:gridCol w="1400004">
                  <a:extLst>
                    <a:ext uri="{9D8B030D-6E8A-4147-A177-3AD203B41FA5}">
                      <a16:colId xmlns:a16="http://schemas.microsoft.com/office/drawing/2014/main" val="2417462961"/>
                    </a:ext>
                  </a:extLst>
                </a:gridCol>
              </a:tblGrid>
              <a:tr h="800690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承接代表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自然科技類</a:t>
                      </a:r>
                    </a:p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專任教師數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人文社會類</a:t>
                      </a:r>
                    </a:p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專任教師數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擔任產學合作計畫及委訓</a:t>
                      </a:r>
                      <a:br>
                        <a:rPr lang="en-US" alt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</a:br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計畫主持人之專任教師數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借調專任教師數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學生總數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8066094"/>
                  </a:ext>
                </a:extLst>
              </a:tr>
            </a:tbl>
          </a:graphicData>
        </a:graphic>
      </p:graphicFrame>
      <p:sp>
        <p:nvSpPr>
          <p:cNvPr id="11" name="內容版面配置區 4">
            <a:extLst>
              <a:ext uri="{FF2B5EF4-FFF2-40B4-BE49-F238E27FC236}">
                <a16:creationId xmlns:a16="http://schemas.microsoft.com/office/drawing/2014/main" id="{3DDC041A-597A-4A0B-A1BC-667505ED884B}"/>
              </a:ext>
            </a:extLst>
          </p:cNvPr>
          <p:cNvSpPr txBox="1">
            <a:spLocks/>
          </p:cNvSpPr>
          <p:nvPr/>
        </p:nvSpPr>
        <p:spPr>
          <a:xfrm>
            <a:off x="401557" y="1853887"/>
            <a:ext cx="11607564" cy="1846477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承接代表：</a:t>
            </a:r>
            <a:r>
              <a:rPr lang="zh-TW" altLang="en-US" kern="100" dirty="0">
                <a:latin typeface="微軟正黑體" panose="020B0604030504040204" pitchFamily="34" charset="-120"/>
              </a:rPr>
              <a:t>系統依來源代入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（研究學院名稱依核定匯入）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學校／研究學院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依教師之主聘系所分類。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4FEDC963-6E9B-439E-A676-F8A47EEB2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828" y="5260625"/>
            <a:ext cx="9104544" cy="1232258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     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補充說明：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學校不需自行分類承接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代表</a:t>
            </a:r>
            <a:r>
              <a:rPr lang="zh-TW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，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系統將依來源自動判別並分類呈現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系統彙整結果若異常，請優先回頭檢查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表1-</a:t>
            </a:r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</a:t>
            </a:r>
            <a:r>
              <a:rPr lang="zh-TW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／表</a:t>
            </a:r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1-8/</a:t>
            </a:r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表</a:t>
            </a:r>
            <a:r>
              <a:rPr lang="en-US" altLang="zh-TW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4-2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是否填報正確。</a:t>
            </a: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E738CFE3-65A6-4C93-B94B-D030993621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727" y="3858387"/>
            <a:ext cx="831641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000" b="1" dirty="0">
                <a:latin typeface="Arial" panose="020B0604020202020204" pitchFamily="34" charset="0"/>
              </a:rPr>
              <a:t>📌 資料來源：</a:t>
            </a:r>
            <a:b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表</a:t>
            </a: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1-1 </a:t>
            </a: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教師基本資料表</a:t>
            </a:r>
            <a:endParaRPr kumimoji="0" lang="en-US" altLang="zh-TW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表</a:t>
            </a: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1-8 </a:t>
            </a: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教師承接政府部門計畫案、產學計畫案及技術服務案資料表</a:t>
            </a:r>
            <a:endParaRPr kumimoji="0" lang="en-US" altLang="zh-TW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表</a:t>
            </a:r>
            <a:r>
              <a:rPr kumimoji="0" lang="en-US" altLang="zh-TW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4-2 </a:t>
            </a:r>
            <a:r>
              <a:rPr kumimoji="0" lang="zh-TW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各年級實際在學學生人數</a:t>
            </a:r>
            <a:endParaRPr kumimoji="0" lang="en-US" altLang="zh-TW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CAEA1427-958E-45CC-A056-B37775CBC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727" y="1946483"/>
            <a:ext cx="360000" cy="360000"/>
          </a:xfrm>
          <a:prstGeom prst="rect">
            <a:avLst/>
          </a:prstGeom>
        </p:spPr>
      </p:pic>
      <p:pic>
        <p:nvPicPr>
          <p:cNvPr id="16" name="圖片 15">
            <a:extLst>
              <a:ext uri="{FF2B5EF4-FFF2-40B4-BE49-F238E27FC236}">
                <a16:creationId xmlns:a16="http://schemas.microsoft.com/office/drawing/2014/main" id="{98B6A7EC-43D1-4CA9-B155-B82AD304A39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454" y="5313479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727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14-8 </a:t>
            </a:r>
            <a:r>
              <a:rPr lang="zh-TW" altLang="en-US" dirty="0"/>
              <a:t>大學校院推動創新育成及技術移轉績效表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26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21</a:t>
            </a:r>
            <a:endParaRPr lang="zh-TW" altLang="en-US" dirty="0"/>
          </a:p>
        </p:txBody>
      </p:sp>
      <p:sp>
        <p:nvSpPr>
          <p:cNvPr id="10" name="內容版面配置區 4">
            <a:extLst>
              <a:ext uri="{FF2B5EF4-FFF2-40B4-BE49-F238E27FC236}">
                <a16:creationId xmlns:a16="http://schemas.microsoft.com/office/drawing/2014/main" id="{FCC24588-25B4-48AD-A57B-16E03EA776F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89171" y="2574334"/>
            <a:ext cx="11334692" cy="4086117"/>
          </a:xfrm>
          <a:solidFill>
            <a:srgbClr val="FFF0D2"/>
          </a:solidFill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新增定義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學校與企業技術移轉成果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-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金額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若合約為未稅價，請學校自行計算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「含稅價」</a:t>
            </a:r>
            <a:r>
              <a:rPr lang="zh-TW" altLang="en-US" kern="100" dirty="0">
                <a:latin typeface="微軟正黑體" panose="020B0604030504040204" pitchFamily="34" charset="-120"/>
              </a:rPr>
              <a:t>填報。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若為股票</a:t>
            </a:r>
            <a:r>
              <a:rPr lang="zh-TW" altLang="en-US" kern="100" dirty="0">
                <a:latin typeface="微軟正黑體" panose="020B0604030504040204" pitchFamily="34" charset="-120"/>
              </a:rPr>
              <a:t>，填報。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其次為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面值</a:t>
            </a:r>
            <a:r>
              <a:rPr lang="zh-TW" altLang="en-US" kern="100" dirty="0">
                <a:latin typeface="微軟正黑體" panose="020B0604030504040204" pitchFamily="34" charset="-120"/>
              </a:rPr>
              <a:t>，以</a:t>
            </a:r>
            <a:r>
              <a:rPr lang="en-US" altLang="zh-TW" kern="100" dirty="0">
                <a:latin typeface="微軟正黑體" panose="020B0604030504040204" pitchFamily="34" charset="-120"/>
              </a:rPr>
              <a:t>1</a:t>
            </a:r>
            <a:r>
              <a:rPr lang="zh-TW" altLang="en-US" kern="100" dirty="0">
                <a:latin typeface="微軟正黑體" panose="020B0604030504040204" pitchFamily="34" charset="-120"/>
              </a:rPr>
              <a:t>股為單位。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股價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請先認定市場公開交易價格</a:t>
            </a:r>
            <a:r>
              <a:rPr lang="en-US" altLang="zh-TW" kern="100" dirty="0">
                <a:latin typeface="微軟正黑體" panose="020B0604030504040204" pitchFamily="34" charset="-120"/>
              </a:rPr>
              <a:t>(</a:t>
            </a:r>
            <a:r>
              <a:rPr lang="zh-TW" altLang="en-US" kern="100" dirty="0">
                <a:latin typeface="微軟正黑體" panose="020B0604030504040204" pitchFamily="34" charset="-120"/>
              </a:rPr>
              <a:t>以合約生效日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當日股價</a:t>
            </a:r>
            <a:r>
              <a:rPr lang="zh-TW" altLang="en-US" kern="100" dirty="0">
                <a:latin typeface="微軟正黑體" panose="020B0604030504040204" pitchFamily="34" charset="-120"/>
              </a:rPr>
              <a:t>金額</a:t>
            </a:r>
            <a:r>
              <a:rPr lang="en-US" altLang="zh-TW" kern="100" dirty="0">
                <a:latin typeface="微軟正黑體" panose="020B0604030504040204" pitchFamily="34" charset="-120"/>
              </a:rPr>
              <a:t>)</a:t>
            </a:r>
            <a:r>
              <a:rPr lang="zh-TW" altLang="en-US" kern="100" dirty="0">
                <a:latin typeface="微軟正黑體" panose="020B0604030504040204" pitchFamily="34" charset="-120"/>
              </a:rPr>
              <a:t>」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「當日股價」</a:t>
            </a:r>
            <a:r>
              <a:rPr lang="zh-TW" altLang="en-US" kern="100" dirty="0">
                <a:latin typeface="微軟正黑體" panose="020B0604030504040204" pitchFamily="34" charset="-120"/>
              </a:rPr>
              <a:t>係指學校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</a:t>
            </a:r>
            <a:r>
              <a:rPr lang="zh-TW" altLang="en-US" kern="100" dirty="0">
                <a:latin typeface="微軟正黑體" panose="020B0604030504040204" pitchFamily="34" charset="-120"/>
              </a:rPr>
              <a:t>該股票於公開市場之交易價格，原則以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收盤價</a:t>
            </a:r>
            <a:r>
              <a:rPr lang="zh-TW" altLang="en-US" kern="100" dirty="0">
                <a:latin typeface="微軟正黑體" panose="020B0604030504040204" pitchFamily="34" charset="-120"/>
              </a:rPr>
              <a:t>認定；若無法取得收盤價，得以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合約生效日最近一交易日之收盤價</a:t>
            </a:r>
            <a:r>
              <a:rPr lang="zh-TW" altLang="en-US" kern="100" dirty="0">
                <a:latin typeface="微軟正黑體" panose="020B0604030504040204" pitchFamily="34" charset="-120"/>
              </a:rPr>
              <a:t>替代。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金額</a:t>
            </a:r>
            <a:r>
              <a:rPr lang="zh-TW" altLang="en-US" kern="100" dirty="0">
                <a:latin typeface="微軟正黑體" panose="020B0604030504040204" pitchFamily="34" charset="-120"/>
              </a:rPr>
              <a:t>計算方式：</a:t>
            </a:r>
            <a:br>
              <a:rPr lang="zh-TW" altLang="en-US" kern="100" dirty="0">
                <a:latin typeface="微軟正黑體" panose="020B0604030504040204" pitchFamily="34" charset="-120"/>
              </a:rPr>
            </a:br>
            <a:r>
              <a:rPr lang="zh-TW" altLang="en-US" b="1" kern="100" dirty="0">
                <a:latin typeface="微軟正黑體" panose="020B0604030504040204" pitchFamily="34" charset="-120"/>
              </a:rPr>
              <a:t>➤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填報金額＝股價 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× 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股數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。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46C0BCA9-A3A8-412B-8E7C-28AE6FD53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137" y="2653113"/>
            <a:ext cx="360000" cy="360000"/>
          </a:xfrm>
          <a:prstGeom prst="rect">
            <a:avLst/>
          </a:prstGeom>
        </p:spPr>
      </p:pic>
      <p:graphicFrame>
        <p:nvGraphicFramePr>
          <p:cNvPr id="14" name="表格 13">
            <a:extLst>
              <a:ext uri="{FF2B5EF4-FFF2-40B4-BE49-F238E27FC236}">
                <a16:creationId xmlns:a16="http://schemas.microsoft.com/office/drawing/2014/main" id="{363FD676-5BFF-40A6-A811-CE71FBD9DF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8485141"/>
              </p:ext>
            </p:extLst>
          </p:nvPr>
        </p:nvGraphicFramePr>
        <p:xfrm>
          <a:off x="162565" y="954679"/>
          <a:ext cx="11846556" cy="1463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60890">
                  <a:extLst>
                    <a:ext uri="{9D8B030D-6E8A-4147-A177-3AD203B41FA5}">
                      <a16:colId xmlns:a16="http://schemas.microsoft.com/office/drawing/2014/main" val="27187468"/>
                    </a:ext>
                  </a:extLst>
                </a:gridCol>
                <a:gridCol w="1513536">
                  <a:extLst>
                    <a:ext uri="{9D8B030D-6E8A-4147-A177-3AD203B41FA5}">
                      <a16:colId xmlns:a16="http://schemas.microsoft.com/office/drawing/2014/main" val="3870164921"/>
                    </a:ext>
                  </a:extLst>
                </a:gridCol>
                <a:gridCol w="987213">
                  <a:extLst>
                    <a:ext uri="{9D8B030D-6E8A-4147-A177-3AD203B41FA5}">
                      <a16:colId xmlns:a16="http://schemas.microsoft.com/office/drawing/2014/main" val="2366916550"/>
                    </a:ext>
                  </a:extLst>
                </a:gridCol>
                <a:gridCol w="987213">
                  <a:extLst>
                    <a:ext uri="{9D8B030D-6E8A-4147-A177-3AD203B41FA5}">
                      <a16:colId xmlns:a16="http://schemas.microsoft.com/office/drawing/2014/main" val="329557926"/>
                    </a:ext>
                  </a:extLst>
                </a:gridCol>
                <a:gridCol w="987213">
                  <a:extLst>
                    <a:ext uri="{9D8B030D-6E8A-4147-A177-3AD203B41FA5}">
                      <a16:colId xmlns:a16="http://schemas.microsoft.com/office/drawing/2014/main" val="2379936890"/>
                    </a:ext>
                  </a:extLst>
                </a:gridCol>
                <a:gridCol w="987213">
                  <a:extLst>
                    <a:ext uri="{9D8B030D-6E8A-4147-A177-3AD203B41FA5}">
                      <a16:colId xmlns:a16="http://schemas.microsoft.com/office/drawing/2014/main" val="3424447926"/>
                    </a:ext>
                  </a:extLst>
                </a:gridCol>
                <a:gridCol w="987213">
                  <a:extLst>
                    <a:ext uri="{9D8B030D-6E8A-4147-A177-3AD203B41FA5}">
                      <a16:colId xmlns:a16="http://schemas.microsoft.com/office/drawing/2014/main" val="1503241734"/>
                    </a:ext>
                  </a:extLst>
                </a:gridCol>
                <a:gridCol w="987213">
                  <a:extLst>
                    <a:ext uri="{9D8B030D-6E8A-4147-A177-3AD203B41FA5}">
                      <a16:colId xmlns:a16="http://schemas.microsoft.com/office/drawing/2014/main" val="276838657"/>
                    </a:ext>
                  </a:extLst>
                </a:gridCol>
                <a:gridCol w="1291549">
                  <a:extLst>
                    <a:ext uri="{9D8B030D-6E8A-4147-A177-3AD203B41FA5}">
                      <a16:colId xmlns:a16="http://schemas.microsoft.com/office/drawing/2014/main" val="897433911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72866086"/>
                    </a:ext>
                  </a:extLst>
                </a:gridCol>
                <a:gridCol w="1039091">
                  <a:extLst>
                    <a:ext uri="{9D8B030D-6E8A-4147-A177-3AD203B41FA5}">
                      <a16:colId xmlns:a16="http://schemas.microsoft.com/office/drawing/2014/main" val="4115802813"/>
                    </a:ext>
                  </a:extLst>
                </a:gridCol>
                <a:gridCol w="786939">
                  <a:extLst>
                    <a:ext uri="{9D8B030D-6E8A-4147-A177-3AD203B41FA5}">
                      <a16:colId xmlns:a16="http://schemas.microsoft.com/office/drawing/2014/main" val="1329231571"/>
                    </a:ext>
                  </a:extLst>
                </a:gridCol>
              </a:tblGrid>
              <a:tr h="166370">
                <a:tc rowSpan="5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學校與企業技術移轉成果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自育成中心畢業之企業家數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至校內育成中心培育之企業進行實習之學生人次及時數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育成中心收入</a:t>
                      </a:r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元</a:t>
                      </a:r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7492450"/>
                  </a:ext>
                </a:extLst>
              </a:tr>
              <a:tr h="635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學校育成中心培育之企業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非學校育成中心培育之企業有技術移轉之企業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839708"/>
                  </a:ext>
                </a:extLst>
              </a:tr>
              <a:tr h="23495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進駐企業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實體進駐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合約企業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虛擬進駐</a:t>
                      </a:r>
                      <a:r>
                        <a:rPr lang="en-US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9180140"/>
                  </a:ext>
                </a:extLst>
              </a:tr>
              <a:tr h="19748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有技術移轉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無技術移轉家數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有技術移轉</a:t>
                      </a:r>
                      <a:endParaRPr lang="zh-TW" sz="16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無技術移轉家數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家數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金額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30270"/>
                  </a:ext>
                </a:extLst>
              </a:tr>
              <a:tr h="32067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家數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金額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家數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金額</a:t>
                      </a:r>
                    </a:p>
                  </a:txBody>
                  <a:tcPr marL="68580" marR="685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168127"/>
                  </a:ext>
                </a:extLst>
              </a:tr>
            </a:tbl>
          </a:graphicData>
        </a:graphic>
      </p:graphicFrame>
      <p:sp>
        <p:nvSpPr>
          <p:cNvPr id="15" name="Rectangle 7">
            <a:extLst>
              <a:ext uri="{FF2B5EF4-FFF2-40B4-BE49-F238E27FC236}">
                <a16:creationId xmlns:a16="http://schemas.microsoft.com/office/drawing/2014/main" id="{3E70BA80-7725-4336-B65D-97B367E7D1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60673" y="5683827"/>
            <a:ext cx="4263189" cy="809056"/>
          </a:xfrm>
          <a:prstGeom prst="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solidFill>
              <a:srgbClr val="F4A3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✔ 台科大、北科大：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本表須一併納入研究學院資料，請學校整合填報</a:t>
            </a:r>
          </a:p>
        </p:txBody>
      </p:sp>
      <p:pic>
        <p:nvPicPr>
          <p:cNvPr id="18" name="圖片 17">
            <a:extLst>
              <a:ext uri="{FF2B5EF4-FFF2-40B4-BE49-F238E27FC236}">
                <a16:creationId xmlns:a16="http://schemas.microsoft.com/office/drawing/2014/main" id="{EAE0E517-F63F-411A-8396-B87F7B45CC4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2536" y="5728355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56445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14-8 </a:t>
            </a:r>
            <a:r>
              <a:rPr lang="zh-TW" altLang="en-US" dirty="0"/>
              <a:t>大學校院推動創新育成及技術移轉績效表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27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22</a:t>
            </a:r>
            <a:endParaRPr lang="zh-TW" altLang="en-US" dirty="0"/>
          </a:p>
        </p:txBody>
      </p:sp>
      <p:sp>
        <p:nvSpPr>
          <p:cNvPr id="12" name="內容版面配置區 3">
            <a:extLst>
              <a:ext uri="{FF2B5EF4-FFF2-40B4-BE49-F238E27FC236}">
                <a16:creationId xmlns:a16="http://schemas.microsoft.com/office/drawing/2014/main" id="{09D9DC70-7D84-4BEF-9BAB-EAF07299F627}"/>
              </a:ext>
            </a:extLst>
          </p:cNvPr>
          <p:cNvSpPr txBox="1">
            <a:spLocks/>
          </p:cNvSpPr>
          <p:nvPr/>
        </p:nvSpPr>
        <p:spPr>
          <a:xfrm>
            <a:off x="1383453" y="1164008"/>
            <a:ext cx="9653515" cy="20444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案例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kern="100" dirty="0">
                <a:latin typeface="微軟正黑體" panose="020B0604030504040204" pitchFamily="34" charset="-120"/>
              </a:rPr>
              <a:t>學校於</a:t>
            </a:r>
            <a:r>
              <a:rPr lang="en-US" altLang="zh-TW" kern="100" dirty="0">
                <a:latin typeface="微軟正黑體" panose="020B0604030504040204" pitchFamily="34" charset="-120"/>
              </a:rPr>
              <a:t>114</a:t>
            </a:r>
            <a:r>
              <a:rPr lang="zh-TW" altLang="en-US" kern="100" dirty="0">
                <a:latin typeface="微軟正黑體" panose="020B0604030504040204" pitchFamily="34" charset="-120"/>
              </a:rPr>
              <a:t>年</a:t>
            </a:r>
            <a:r>
              <a:rPr lang="en-US" altLang="zh-TW" kern="100" dirty="0">
                <a:latin typeface="微軟正黑體" panose="020B0604030504040204" pitchFamily="34" charset="-120"/>
              </a:rPr>
              <a:t>2</a:t>
            </a:r>
            <a:r>
              <a:rPr lang="zh-TW" altLang="en-US" kern="100" dirty="0">
                <a:latin typeface="微軟正黑體" panose="020B0604030504040204" pitchFamily="34" charset="-120"/>
              </a:rPr>
              <a:t>月</a:t>
            </a:r>
            <a:r>
              <a:rPr lang="en-US" altLang="zh-TW" kern="100" dirty="0">
                <a:latin typeface="微軟正黑體" panose="020B0604030504040204" pitchFamily="34" charset="-120"/>
              </a:rPr>
              <a:t>10</a:t>
            </a:r>
            <a:r>
              <a:rPr lang="zh-TW" altLang="en-US" kern="100" dirty="0">
                <a:latin typeface="微軟正黑體" panose="020B0604030504040204" pitchFamily="34" charset="-120"/>
              </a:rPr>
              <a:t>日與合約企業簽約，合約以股票作為技術移轉對價，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b="1" kern="100" dirty="0">
                <a:latin typeface="微軟正黑體" panose="020B0604030504040204" pitchFamily="34" charset="-120"/>
              </a:rPr>
              <a:t>股數為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2,000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股</a:t>
            </a:r>
            <a:endParaRPr lang="en-US" altLang="zh-TW" b="1" kern="100" dirty="0">
              <a:latin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b="1" kern="100" dirty="0">
                <a:latin typeface="微軟正黑體" panose="020B0604030504040204" pitchFamily="34" charset="-120"/>
              </a:rPr>
              <a:t>填報時，股價請以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市場公開交易價格計算，原則採用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收盤價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kern="100" dirty="0">
                <a:latin typeface="微軟正黑體" panose="020B0604030504040204" pitchFamily="34" charset="-120"/>
              </a:rPr>
              <a:t>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</a:t>
            </a:r>
            <a:r>
              <a:rPr lang="en-US" altLang="zh-TW" kern="100" dirty="0">
                <a:latin typeface="微軟正黑體" panose="020B0604030504040204" pitchFamily="34" charset="-120"/>
              </a:rPr>
              <a:t>(114</a:t>
            </a:r>
            <a:r>
              <a:rPr lang="zh-TW" altLang="en-US" kern="100" dirty="0">
                <a:latin typeface="微軟正黑體" panose="020B0604030504040204" pitchFamily="34" charset="-120"/>
              </a:rPr>
              <a:t>年</a:t>
            </a:r>
            <a:r>
              <a:rPr lang="en-US" altLang="zh-TW" kern="100" dirty="0">
                <a:latin typeface="微軟正黑體" panose="020B0604030504040204" pitchFamily="34" charset="-120"/>
              </a:rPr>
              <a:t>3</a:t>
            </a:r>
            <a:r>
              <a:rPr lang="zh-TW" altLang="en-US" kern="100" dirty="0">
                <a:latin typeface="微軟正黑體" panose="020B0604030504040204" pitchFamily="34" charset="-120"/>
              </a:rPr>
              <a:t>月</a:t>
            </a:r>
            <a:r>
              <a:rPr lang="en-US" altLang="zh-TW" kern="100" dirty="0">
                <a:latin typeface="微軟正黑體" panose="020B0604030504040204" pitchFamily="34" charset="-120"/>
              </a:rPr>
              <a:t>3</a:t>
            </a:r>
            <a:r>
              <a:rPr lang="zh-TW" altLang="en-US" kern="100" dirty="0">
                <a:latin typeface="微軟正黑體" panose="020B0604030504040204" pitchFamily="34" charset="-120"/>
              </a:rPr>
              <a:t>日</a:t>
            </a:r>
            <a:r>
              <a:rPr lang="en-US" altLang="zh-TW" kern="100" dirty="0">
                <a:latin typeface="微軟正黑體" panose="020B0604030504040204" pitchFamily="34" charset="-120"/>
              </a:rPr>
              <a:t>)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收盤價為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50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元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/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股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</p:txBody>
      </p:sp>
      <p:sp>
        <p:nvSpPr>
          <p:cNvPr id="13" name="內容版面配置區 3">
            <a:extLst>
              <a:ext uri="{FF2B5EF4-FFF2-40B4-BE49-F238E27FC236}">
                <a16:creationId xmlns:a16="http://schemas.microsoft.com/office/drawing/2014/main" id="{4E1A4721-38C6-4DEB-88FF-3B7F80A77088}"/>
              </a:ext>
            </a:extLst>
          </p:cNvPr>
          <p:cNvSpPr txBox="1">
            <a:spLocks/>
          </p:cNvSpPr>
          <p:nvPr/>
        </p:nvSpPr>
        <p:spPr>
          <a:xfrm>
            <a:off x="1383453" y="3429000"/>
            <a:ext cx="10625666" cy="2978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50950" indent="-1250950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zh-TW" altLang="en-US" b="1" kern="100" dirty="0">
                <a:latin typeface="微軟正黑體" panose="020B0604030504040204" pitchFamily="34" charset="-120"/>
              </a:rPr>
              <a:t>填報金額＝股價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× 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股數</a:t>
            </a:r>
            <a:br>
              <a:rPr lang="en-US" altLang="zh-TW" b="1" kern="100" dirty="0">
                <a:latin typeface="微軟正黑體" panose="020B0604030504040204" pitchFamily="34" charset="-120"/>
              </a:rPr>
            </a:br>
            <a:r>
              <a:rPr lang="en-US" altLang="zh-TW" b="1" kern="100" dirty="0">
                <a:latin typeface="微軟正黑體" panose="020B0604030504040204" pitchFamily="34" charset="-120"/>
              </a:rPr>
              <a:t>=50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元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×2,000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股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=100,000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元。</a:t>
            </a:r>
          </a:p>
        </p:txBody>
      </p:sp>
    </p:spTree>
    <p:extLst>
      <p:ext uri="{BB962C8B-B14F-4D97-AF65-F5344CB8AC3E}">
        <p14:creationId xmlns:p14="http://schemas.microsoft.com/office/powerpoint/2010/main" val="343764302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內容版面配置區 4">
            <a:extLst>
              <a:ext uri="{FF2B5EF4-FFF2-40B4-BE49-F238E27FC236}">
                <a16:creationId xmlns:a16="http://schemas.microsoft.com/office/drawing/2014/main" id="{12A1F12F-CA86-43FF-AD23-628DE678ACD4}"/>
              </a:ext>
            </a:extLst>
          </p:cNvPr>
          <p:cNvSpPr txBox="1">
            <a:spLocks/>
          </p:cNvSpPr>
          <p:nvPr/>
        </p:nvSpPr>
        <p:spPr>
          <a:xfrm>
            <a:off x="442885" y="1963883"/>
            <a:ext cx="11371580" cy="1631370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新增定義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本表涵蓋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zh-TW" altLang="en-US" kern="100" dirty="0">
                <a:latin typeface="微軟正黑體" panose="020B0604030504040204" pitchFamily="34" charset="-120"/>
              </a:rPr>
              <a:t>資料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三表均應包含研究學院所屬師生、衍生或合作事業資料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zh-TW" altLang="en-US" kern="100" dirty="0">
              <a:latin typeface="微軟正黑體" panose="020B0604030504040204" pitchFamily="34" charset="-12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4CB679C7-ABB4-4823-B12D-A5FC8E632960}"/>
              </a:ext>
            </a:extLst>
          </p:cNvPr>
          <p:cNvSpPr/>
          <p:nvPr/>
        </p:nvSpPr>
        <p:spPr>
          <a:xfrm>
            <a:off x="-1" y="26570"/>
            <a:ext cx="1383454" cy="1631371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9315C9A-0B48-4904-8F80-F08247CA7EC0}"/>
              </a:ext>
            </a:extLst>
          </p:cNvPr>
          <p:cNvSpPr/>
          <p:nvPr/>
        </p:nvSpPr>
        <p:spPr>
          <a:xfrm>
            <a:off x="1383454" y="47350"/>
            <a:ext cx="10808546" cy="1610591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72AAFF7-7AAA-452B-963F-545859948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5" y="0"/>
            <a:ext cx="10625666" cy="1610591"/>
          </a:xfrm>
        </p:spPr>
        <p:txBody>
          <a:bodyPr>
            <a:no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14-9</a:t>
            </a:r>
            <a:r>
              <a:rPr lang="zh-TW" altLang="en-US" dirty="0"/>
              <a:t>學校師生創新創業明細表</a:t>
            </a:r>
            <a:br>
              <a:rPr lang="en-US" altLang="zh-TW" dirty="0"/>
            </a:br>
            <a:r>
              <a:rPr lang="zh-TW" altLang="en-US" dirty="0"/>
              <a:t>表</a:t>
            </a:r>
            <a:r>
              <a:rPr lang="en-US" altLang="zh-TW" dirty="0"/>
              <a:t>14-11</a:t>
            </a:r>
            <a:r>
              <a:rPr lang="zh-TW" altLang="en-US" dirty="0"/>
              <a:t>學校衍生企業明細表</a:t>
            </a:r>
            <a:br>
              <a:rPr lang="en-US" altLang="zh-TW" dirty="0"/>
            </a:br>
            <a:r>
              <a:rPr lang="zh-TW" altLang="en-US" dirty="0"/>
              <a:t>表</a:t>
            </a:r>
            <a:r>
              <a:rPr lang="en-US" altLang="zh-TW" dirty="0"/>
              <a:t>14-12</a:t>
            </a:r>
            <a:r>
              <a:rPr lang="zh-TW" altLang="en-US" dirty="0"/>
              <a:t>學校合作企業新事業部門明細表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6210382-766E-49C2-BE0C-D0AF273F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28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B0EE6EEB-16B1-469E-83D2-B86C00FA64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383454" cy="1631370"/>
          </a:xfrm>
        </p:spPr>
        <p:txBody>
          <a:bodyPr/>
          <a:lstStyle/>
          <a:p>
            <a:r>
              <a:rPr lang="en-US" altLang="zh-TW" dirty="0"/>
              <a:t>23</a:t>
            </a:r>
            <a:endParaRPr lang="zh-TW" altLang="en-US" dirty="0"/>
          </a:p>
        </p:txBody>
      </p:sp>
      <p:pic>
        <p:nvPicPr>
          <p:cNvPr id="14" name="圖片 13">
            <a:extLst>
              <a:ext uri="{FF2B5EF4-FFF2-40B4-BE49-F238E27FC236}">
                <a16:creationId xmlns:a16="http://schemas.microsoft.com/office/drawing/2014/main" id="{7DDA0337-1E79-44E5-AE88-120D4F6D83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653" y="2104755"/>
            <a:ext cx="360000" cy="360000"/>
          </a:xfrm>
          <a:prstGeom prst="rect">
            <a:avLst/>
          </a:prstGeom>
        </p:spPr>
      </p:pic>
      <p:pic>
        <p:nvPicPr>
          <p:cNvPr id="10" name="圖片 9">
            <a:extLst>
              <a:ext uri="{FF2B5EF4-FFF2-40B4-BE49-F238E27FC236}">
                <a16:creationId xmlns:a16="http://schemas.microsoft.com/office/drawing/2014/main" id="{25303326-026B-4501-8560-AF57468A52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453" y="4431786"/>
            <a:ext cx="720000" cy="720000"/>
          </a:xfrm>
          <a:prstGeom prst="rect">
            <a:avLst/>
          </a:prstGeom>
        </p:spPr>
      </p:pic>
      <p:sp>
        <p:nvSpPr>
          <p:cNvPr id="11" name="Rounded Rectangle 11">
            <a:extLst>
              <a:ext uri="{FF2B5EF4-FFF2-40B4-BE49-F238E27FC236}">
                <a16:creationId xmlns:a16="http://schemas.microsoft.com/office/drawing/2014/main" id="{B0D32B28-655D-4A6C-BD30-BDE4508A759F}"/>
              </a:ext>
            </a:extLst>
          </p:cNvPr>
          <p:cNvSpPr/>
          <p:nvPr/>
        </p:nvSpPr>
        <p:spPr>
          <a:xfrm>
            <a:off x="2306784" y="4264625"/>
            <a:ext cx="9507681" cy="1367444"/>
          </a:xfrm>
          <a:prstGeom prst="roundRect">
            <a:avLst/>
          </a:prstGeom>
          <a:solidFill>
            <a:schemeClr val="bg1">
              <a:lumMod val="95000"/>
              <a:alpha val="50196"/>
            </a:schemeClr>
          </a:solidFill>
          <a:ln w="57150">
            <a:solidFill>
              <a:srgbClr val="F4A30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TW" altLang="en-US" sz="2000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填報提醒</a:t>
            </a:r>
            <a:endParaRPr lang="en-US" altLang="zh-TW" sz="2000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363538" indent="-363538"/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✔ 台科大、北科大：</a:t>
            </a:r>
            <a:r>
              <a:rPr lang="en-US" altLang="zh-TW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3</a:t>
            </a:r>
            <a:r>
              <a:rPr lang="zh-TW" altLang="en-US" sz="2000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張表須一併納入研究學院資料，請學校整合填報</a:t>
            </a:r>
            <a:endParaRPr lang="en-US" altLang="zh-TW" sz="2000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74973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>
            <a:extLst>
              <a:ext uri="{FF2B5EF4-FFF2-40B4-BE49-F238E27FC236}">
                <a16:creationId xmlns:a16="http://schemas.microsoft.com/office/drawing/2014/main" id="{4CB679C7-ABB4-4823-B12D-A5FC8E632960}"/>
              </a:ext>
            </a:extLst>
          </p:cNvPr>
          <p:cNvSpPr/>
          <p:nvPr/>
        </p:nvSpPr>
        <p:spPr>
          <a:xfrm>
            <a:off x="-1" y="26570"/>
            <a:ext cx="1383454" cy="1631371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99315C9A-0B48-4904-8F80-F08247CA7EC0}"/>
              </a:ext>
            </a:extLst>
          </p:cNvPr>
          <p:cNvSpPr/>
          <p:nvPr/>
        </p:nvSpPr>
        <p:spPr>
          <a:xfrm>
            <a:off x="1383454" y="47350"/>
            <a:ext cx="10808546" cy="1610591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A72AAFF7-7AAA-452B-963F-545859948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5" y="0"/>
            <a:ext cx="10625666" cy="1610591"/>
          </a:xfrm>
        </p:spPr>
        <p:txBody>
          <a:bodyPr>
            <a:noAutofit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14-5   </a:t>
            </a:r>
            <a:r>
              <a:rPr lang="zh-TW" altLang="en-US" dirty="0"/>
              <a:t>各種智慧財產權衍生運用總金額表</a:t>
            </a:r>
            <a:br>
              <a:rPr lang="en-US" altLang="zh-TW" dirty="0"/>
            </a:br>
            <a:r>
              <a:rPr lang="zh-TW" altLang="en-US" dirty="0"/>
              <a:t>表</a:t>
            </a:r>
            <a:r>
              <a:rPr lang="en-US" altLang="zh-TW" dirty="0"/>
              <a:t>14-9   </a:t>
            </a:r>
            <a:r>
              <a:rPr lang="zh-TW" altLang="en-US" dirty="0"/>
              <a:t>學校師生創新創業明細表</a:t>
            </a:r>
            <a:br>
              <a:rPr lang="en-US" altLang="zh-TW" dirty="0"/>
            </a:br>
            <a:r>
              <a:rPr lang="zh-TW" altLang="en-US" dirty="0"/>
              <a:t>表</a:t>
            </a:r>
            <a:r>
              <a:rPr lang="en-US" altLang="zh-TW" dirty="0"/>
              <a:t>14-11 </a:t>
            </a:r>
            <a:r>
              <a:rPr lang="zh-TW" altLang="en-US" dirty="0"/>
              <a:t>學校衍生企業明細表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46210382-766E-49C2-BE0C-D0AF273FA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29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B0EE6EEB-16B1-469E-83D2-B86C00FA64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383454" cy="1631370"/>
          </a:xfrm>
        </p:spPr>
        <p:txBody>
          <a:bodyPr/>
          <a:lstStyle/>
          <a:p>
            <a:r>
              <a:rPr lang="en-US" altLang="zh-TW" dirty="0"/>
              <a:t>24</a:t>
            </a:r>
            <a:endParaRPr lang="zh-TW" altLang="en-US" dirty="0"/>
          </a:p>
        </p:txBody>
      </p:sp>
      <p:sp>
        <p:nvSpPr>
          <p:cNvPr id="13" name="內容版面配置區 3">
            <a:extLst>
              <a:ext uri="{FF2B5EF4-FFF2-40B4-BE49-F238E27FC236}">
                <a16:creationId xmlns:a16="http://schemas.microsoft.com/office/drawing/2014/main" id="{BF08B7D7-681A-4A18-9DBE-6932E5C9090B}"/>
              </a:ext>
            </a:extLst>
          </p:cNvPr>
          <p:cNvSpPr txBox="1">
            <a:spLocks/>
          </p:cNvSpPr>
          <p:nvPr/>
        </p:nvSpPr>
        <p:spPr>
          <a:xfrm>
            <a:off x="352899" y="1825935"/>
            <a:ext cx="11486202" cy="1603065"/>
          </a:xfrm>
          <a:prstGeom prst="rect">
            <a:avLst/>
          </a:prstGeom>
          <a:solidFill>
            <a:srgbClr val="FFF0D2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修改定義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endParaRPr lang="zh-TW" altLang="en-US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股價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原則上以市場公開交易價格填報，並以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</a:t>
            </a:r>
            <a:r>
              <a:rPr lang="zh-TW" altLang="en-US" kern="100" dirty="0">
                <a:latin typeface="微軟正黑體" panose="020B0604030504040204" pitchFamily="34" charset="-120"/>
              </a:rPr>
              <a:t>之收盤價為準；倘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</a:t>
            </a:r>
            <a:r>
              <a:rPr lang="zh-TW" altLang="en-US" kern="100" dirty="0">
                <a:latin typeface="微軟正黑體" panose="020B0604030504040204" pitchFamily="34" charset="-120"/>
              </a:rPr>
              <a:t>適逢例假日或非交易日，致無收盤價可供參考時，則以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合約生效日</a:t>
            </a:r>
            <a:r>
              <a:rPr lang="zh-TW" altLang="en-US" kern="100" dirty="0">
                <a:latin typeface="微軟正黑體" panose="020B0604030504040204" pitchFamily="34" charset="-120"/>
              </a:rPr>
              <a:t>後首個有收盤價之交易日收盤價計算。</a:t>
            </a:r>
            <a:endParaRPr lang="en-US" altLang="zh-TW" sz="1800" kern="100" dirty="0">
              <a:latin typeface="微軟正黑體" panose="020B0604030504040204" pitchFamily="34" charset="-120"/>
            </a:endParaRPr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73029701-D6A0-4355-9245-029A2487AF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990" y="1956372"/>
            <a:ext cx="360000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434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D2ABA06A-C5E8-47E9-8F51-BC023ABCAEE5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4F138E4-F362-4D1C-BB22-5E912CE86D51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D3D6F96-6234-4110-BDBD-C47CB726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4" y="1"/>
            <a:ext cx="10808545" cy="1101436"/>
          </a:xfrm>
        </p:spPr>
        <p:txBody>
          <a:bodyPr>
            <a:noAutofit/>
          </a:bodyPr>
          <a:lstStyle/>
          <a:p>
            <a:r>
              <a:rPr lang="zh-TW" altLang="en-US" sz="2700" dirty="0"/>
              <a:t>表</a:t>
            </a:r>
            <a:r>
              <a:rPr lang="en-US" altLang="zh-TW" sz="2700" dirty="0"/>
              <a:t>1-8</a:t>
            </a:r>
            <a:r>
              <a:rPr lang="zh-TW" altLang="en-US" sz="2700" dirty="0"/>
              <a:t>教師承接政府部門計畫案、產學計畫案及技術服務案資料表</a:t>
            </a:r>
            <a:br>
              <a:rPr lang="en-US" altLang="zh-TW" sz="2700" dirty="0"/>
            </a:br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3</a:t>
            </a:fld>
            <a:endParaRPr lang="zh-TW" altLang="en-US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7D0FB84-F656-4E8C-9864-C60733DF14C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1728" y="1371143"/>
            <a:ext cx="11528546" cy="1030247"/>
          </a:xfrm>
          <a:solidFill>
            <a:srgbClr val="F2FCDA"/>
          </a:solidFill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    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新增定義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計畫總金額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計畫總金額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不包含</a:t>
            </a:r>
            <a:r>
              <a:rPr lang="zh-TW" altLang="en-US" kern="100" dirty="0">
                <a:latin typeface="微軟正黑體" panose="020B0604030504040204" pitchFamily="34" charset="-120"/>
              </a:rPr>
              <a:t>以捐贈之設備或其他物品（包括股票）作為產學合作之金額收入。</a:t>
            </a:r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E0C92AB5-37C4-4EFB-AEFD-E1AF6664A2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383454" cy="1074868"/>
          </a:xfrm>
        </p:spPr>
        <p:txBody>
          <a:bodyPr/>
          <a:lstStyle/>
          <a:p>
            <a:r>
              <a:rPr lang="en-US" altLang="zh-TW" dirty="0"/>
              <a:t>02</a:t>
            </a:r>
            <a:endParaRPr lang="zh-TW" altLang="en-US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13C241C0-3D46-46AD-950F-543151EA1F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620" y="1475005"/>
            <a:ext cx="360000" cy="360000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D841A516-372A-4741-BF3D-2ECAE2D79C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27572" y="2918829"/>
            <a:ext cx="720000" cy="720000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39C3131F-9D95-4ED7-BE3A-1CFFE44B48C0}"/>
              </a:ext>
            </a:extLst>
          </p:cNvPr>
          <p:cNvSpPr txBox="1"/>
          <p:nvPr/>
        </p:nvSpPr>
        <p:spPr>
          <a:xfrm>
            <a:off x="2241075" y="3102360"/>
            <a:ext cx="9501540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zh-TW" altLang="en-US" sz="2400" dirty="0"/>
              <a:t>若</a:t>
            </a:r>
            <a:r>
              <a:rPr lang="zh-TW" altLang="en-US" sz="2400" b="1" dirty="0"/>
              <a:t>前期</a:t>
            </a:r>
            <a:r>
              <a:rPr lang="zh-TW" altLang="en-US" sz="2400" dirty="0"/>
              <a:t>（</a:t>
            </a:r>
            <a:r>
              <a:rPr lang="en-US" altLang="zh-TW" sz="2400" dirty="0"/>
              <a:t>11410 </a:t>
            </a:r>
            <a:r>
              <a:rPr lang="zh-TW" altLang="en-US" sz="2400" dirty="0"/>
              <a:t>期）填報之 </a:t>
            </a:r>
            <a:r>
              <a:rPr lang="en-US" altLang="zh-TW" sz="2400" dirty="0"/>
              <a:t>114 </a:t>
            </a:r>
            <a:r>
              <a:rPr lang="zh-TW" altLang="en-US" sz="2400" dirty="0"/>
              <a:t>年資料，</a:t>
            </a:r>
            <a:r>
              <a:rPr lang="zh-TW" altLang="en-US" sz="2400" b="1" dirty="0"/>
              <a:t>已將「以捐贈之設備或其他物品（包括股票）</a:t>
            </a:r>
            <a:r>
              <a:rPr lang="zh-TW" altLang="en-US" sz="2400" dirty="0"/>
              <a:t>作為產學合作之金額收入」</a:t>
            </a:r>
            <a:r>
              <a:rPr lang="zh-TW" altLang="en-US" sz="2400" b="1" dirty="0"/>
              <a:t>納入計畫總金額</a:t>
            </a:r>
            <a:r>
              <a:rPr lang="zh-TW" altLang="en-US" sz="2400" dirty="0"/>
              <a:t>，請務必於</a:t>
            </a:r>
            <a:r>
              <a:rPr lang="zh-TW" altLang="en-US" sz="2400" b="1" dirty="0"/>
              <a:t>本期</a:t>
            </a:r>
            <a:r>
              <a:rPr lang="zh-TW" altLang="en-US" sz="2400" dirty="0"/>
              <a:t>（</a:t>
            </a:r>
            <a:r>
              <a:rPr lang="en-US" altLang="zh-TW" sz="2400" dirty="0"/>
              <a:t>11503 </a:t>
            </a:r>
            <a:r>
              <a:rPr lang="zh-TW" altLang="en-US" sz="2400" dirty="0"/>
              <a:t>期）維護時，自計畫金額中</a:t>
            </a:r>
            <a:r>
              <a:rPr lang="zh-TW" altLang="en-US" sz="2400" b="1" dirty="0">
                <a:solidFill>
                  <a:srgbClr val="FF0000"/>
                </a:solidFill>
              </a:rPr>
              <a:t>扣除</a:t>
            </a:r>
            <a:r>
              <a:rPr lang="zh-TW" altLang="en-US" sz="2400" dirty="0"/>
              <a:t>（剔除）該筆捐贈折算收入金額。</a:t>
            </a:r>
          </a:p>
        </p:txBody>
      </p:sp>
      <p:sp>
        <p:nvSpPr>
          <p:cNvPr id="19" name="文字方塊 18">
            <a:extLst>
              <a:ext uri="{FF2B5EF4-FFF2-40B4-BE49-F238E27FC236}">
                <a16:creationId xmlns:a16="http://schemas.microsoft.com/office/drawing/2014/main" id="{B915062C-0976-43A4-9D66-0D3030304313}"/>
              </a:ext>
            </a:extLst>
          </p:cNvPr>
          <p:cNvSpPr txBox="1"/>
          <p:nvPr/>
        </p:nvSpPr>
        <p:spPr>
          <a:xfrm>
            <a:off x="1227572" y="5213712"/>
            <a:ext cx="1047682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/>
              <a:t>📅 期別說明：</a:t>
            </a:r>
            <a:endParaRPr lang="en-US" altLang="zh-TW" sz="2000" dirty="0"/>
          </a:p>
          <a:p>
            <a:r>
              <a:rPr lang="zh-TW" altLang="en-US" sz="2000" dirty="0"/>
              <a:t>前期（</a:t>
            </a:r>
            <a:r>
              <a:rPr lang="en-US" altLang="zh-TW" sz="2000" dirty="0"/>
              <a:t>11410 </a:t>
            </a:r>
            <a:r>
              <a:rPr lang="zh-TW" altLang="en-US" sz="2000" dirty="0"/>
              <a:t>期）填報 </a:t>
            </a:r>
            <a:r>
              <a:rPr lang="en-US" altLang="zh-TW" sz="2000" dirty="0"/>
              <a:t>114 </a:t>
            </a:r>
            <a:r>
              <a:rPr lang="zh-TW" altLang="en-US" sz="2000" dirty="0"/>
              <a:t>年資料，資料期間為 </a:t>
            </a:r>
            <a:r>
              <a:rPr lang="en-US" altLang="zh-TW" sz="2000" dirty="0"/>
              <a:t>114 </a:t>
            </a:r>
            <a:r>
              <a:rPr lang="zh-TW" altLang="en-US" sz="2000" dirty="0"/>
              <a:t>年 </a:t>
            </a:r>
            <a:r>
              <a:rPr lang="en-US" altLang="zh-TW" sz="2000" dirty="0"/>
              <a:t>1 </a:t>
            </a:r>
            <a:r>
              <a:rPr lang="zh-TW" altLang="en-US" sz="2000" dirty="0"/>
              <a:t>月 </a:t>
            </a:r>
            <a:r>
              <a:rPr lang="en-US" altLang="zh-TW" sz="2000" dirty="0"/>
              <a:t>1 </a:t>
            </a:r>
            <a:r>
              <a:rPr lang="zh-TW" altLang="en-US" sz="2000" dirty="0"/>
              <a:t>日至 </a:t>
            </a:r>
            <a:r>
              <a:rPr lang="en-US" altLang="zh-TW" sz="2000" dirty="0"/>
              <a:t>114 </a:t>
            </a:r>
            <a:r>
              <a:rPr lang="zh-TW" altLang="en-US" sz="2000" dirty="0"/>
              <a:t>年 </a:t>
            </a:r>
            <a:r>
              <a:rPr lang="en-US" altLang="zh-TW" sz="2000" dirty="0"/>
              <a:t>10 </a:t>
            </a:r>
            <a:r>
              <a:rPr lang="zh-TW" altLang="en-US" sz="2000" dirty="0"/>
              <a:t>月 </a:t>
            </a:r>
            <a:r>
              <a:rPr lang="en-US" altLang="zh-TW" sz="2000" dirty="0"/>
              <a:t>15 </a:t>
            </a:r>
            <a:r>
              <a:rPr lang="zh-TW" altLang="en-US" sz="2000" dirty="0"/>
              <a:t>日；</a:t>
            </a:r>
            <a:br>
              <a:rPr lang="en-US" altLang="zh-TW" sz="2000" dirty="0"/>
            </a:br>
            <a:r>
              <a:rPr lang="zh-TW" altLang="en-US" sz="2000" dirty="0"/>
              <a:t>本期（</a:t>
            </a:r>
            <a:r>
              <a:rPr lang="en-US" altLang="zh-TW" sz="2000" dirty="0"/>
              <a:t>11503 </a:t>
            </a:r>
            <a:r>
              <a:rPr lang="zh-TW" altLang="en-US" sz="2000" dirty="0"/>
              <a:t>期）為維護 </a:t>
            </a:r>
            <a:r>
              <a:rPr lang="en-US" altLang="zh-TW" sz="2000" dirty="0"/>
              <a:t>114 </a:t>
            </a:r>
            <a:r>
              <a:rPr lang="zh-TW" altLang="en-US" sz="2000" dirty="0"/>
              <a:t>年資料，資料期間為 </a:t>
            </a:r>
            <a:r>
              <a:rPr lang="en-US" altLang="zh-TW" sz="2000" dirty="0"/>
              <a:t>114 </a:t>
            </a:r>
            <a:r>
              <a:rPr lang="zh-TW" altLang="en-US" sz="2000" dirty="0"/>
              <a:t>年 </a:t>
            </a:r>
            <a:r>
              <a:rPr lang="en-US" altLang="zh-TW" sz="2000" dirty="0"/>
              <a:t>1 </a:t>
            </a:r>
            <a:r>
              <a:rPr lang="zh-TW" altLang="en-US" sz="2000" dirty="0"/>
              <a:t>月 </a:t>
            </a:r>
            <a:r>
              <a:rPr lang="en-US" altLang="zh-TW" sz="2000" dirty="0"/>
              <a:t>1 </a:t>
            </a:r>
            <a:r>
              <a:rPr lang="zh-TW" altLang="en-US" sz="2000" dirty="0"/>
              <a:t>日至 </a:t>
            </a:r>
            <a:r>
              <a:rPr lang="en-US" altLang="zh-TW" sz="2000" dirty="0"/>
              <a:t>114 </a:t>
            </a:r>
            <a:r>
              <a:rPr lang="zh-TW" altLang="en-US" sz="2000" dirty="0"/>
              <a:t>年 </a:t>
            </a:r>
            <a:r>
              <a:rPr lang="en-US" altLang="zh-TW" sz="2000" dirty="0"/>
              <a:t>12 </a:t>
            </a:r>
            <a:r>
              <a:rPr lang="zh-TW" altLang="en-US" sz="2000" dirty="0"/>
              <a:t>月 </a:t>
            </a:r>
            <a:r>
              <a:rPr lang="en-US" altLang="zh-TW" sz="2000" dirty="0"/>
              <a:t>31 </a:t>
            </a:r>
            <a:r>
              <a:rPr lang="zh-TW" altLang="en-US" sz="2000" dirty="0"/>
              <a:t>日</a:t>
            </a:r>
          </a:p>
        </p:txBody>
      </p:sp>
      <p:cxnSp>
        <p:nvCxnSpPr>
          <p:cNvPr id="7" name="直線接點 6"/>
          <p:cNvCxnSpPr>
            <a:endCxn id="3" idx="3"/>
          </p:cNvCxnSpPr>
          <p:nvPr/>
        </p:nvCxnSpPr>
        <p:spPr>
          <a:xfrm>
            <a:off x="0" y="0"/>
            <a:ext cx="12192000" cy="667544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flipV="1">
            <a:off x="0" y="-28849"/>
            <a:ext cx="12191999" cy="67516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3973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投影片編號版面配置區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30</a:t>
            </a:fld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F6B73B35-39A2-41C4-94CD-211CACE498D5}"/>
              </a:ext>
            </a:extLst>
          </p:cNvPr>
          <p:cNvSpPr txBox="1"/>
          <p:nvPr/>
        </p:nvSpPr>
        <p:spPr>
          <a:xfrm>
            <a:off x="4237181" y="290946"/>
            <a:ext cx="6319982" cy="6061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本期填報表冊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表冊異動</a:t>
            </a:r>
            <a:endParaRPr lang="en-US" altLang="zh-TW" sz="4400" b="1" dirty="0">
              <a:solidFill>
                <a:srgbClr val="E7E6E6"/>
              </a:solidFill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444444"/>
                </a:solidFill>
              </a:rPr>
              <a:t>下期表冊異動預告</a:t>
            </a:r>
            <a:endParaRPr lang="en-US" altLang="zh-TW" sz="4400" b="1" dirty="0">
              <a:solidFill>
                <a:srgbClr val="444444"/>
              </a:solidFill>
            </a:endParaRP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作業期程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重要事項宣導</a:t>
            </a:r>
          </a:p>
          <a:p>
            <a:pPr marL="742950" indent="-742950">
              <a:lnSpc>
                <a:spcPct val="150000"/>
              </a:lnSpc>
              <a:buFont typeface="+mj-lt"/>
              <a:buAutoNum type="arabicParenR"/>
            </a:pPr>
            <a:r>
              <a:rPr lang="zh-TW" altLang="en-US" sz="4400" b="1" dirty="0">
                <a:solidFill>
                  <a:srgbClr val="E7E6E6"/>
                </a:solidFill>
              </a:rPr>
              <a:t>會後支援資訊</a:t>
            </a:r>
          </a:p>
        </p:txBody>
      </p:sp>
    </p:spTree>
    <p:extLst>
      <p:ext uri="{BB962C8B-B14F-4D97-AF65-F5344CB8AC3E}">
        <p14:creationId xmlns:p14="http://schemas.microsoft.com/office/powerpoint/2010/main" val="27237067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內容版面配置區 4">
            <a:extLst>
              <a:ext uri="{FF2B5EF4-FFF2-40B4-BE49-F238E27FC236}">
                <a16:creationId xmlns:a16="http://schemas.microsoft.com/office/drawing/2014/main" id="{5E4F18A2-6CEF-4BD0-A4C9-9C26043E2E88}"/>
              </a:ext>
            </a:extLst>
          </p:cNvPr>
          <p:cNvSpPr txBox="1">
            <a:spLocks/>
          </p:cNvSpPr>
          <p:nvPr/>
        </p:nvSpPr>
        <p:spPr>
          <a:xfrm>
            <a:off x="345441" y="3914459"/>
            <a:ext cx="11541759" cy="1553672"/>
          </a:xfrm>
          <a:prstGeom prst="rect">
            <a:avLst/>
          </a:prstGeom>
          <a:solidFill>
            <a:srgbClr val="F2FCDA"/>
          </a:solidFill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327275" indent="-2327275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50-54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55-59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60-64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65-69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 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70-74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75-79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</a:t>
            </a:r>
            <a:b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</a:b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80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歲及以上</a:t>
            </a:r>
          </a:p>
          <a:p>
            <a:pPr marL="342874" indent="-342874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年齡區間新增細分類：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「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50-54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歲、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55-59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…80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歲及以上」共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7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區間</a:t>
            </a:r>
            <a:r>
              <a:rPr lang="zh-TW" altLang="en-US" kern="100" dirty="0">
                <a:latin typeface="微軟正黑體" panose="020B0604030504040204" pitchFamily="34" charset="-120"/>
              </a:rPr>
              <a:t>。</a:t>
            </a:r>
            <a:endParaRPr lang="en-US" altLang="zh-TW" kern="100" dirty="0">
              <a:latin typeface="微軟正黑體" panose="020B0604030504040204" pitchFamily="34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34A63BF1-721D-40E2-AE55-C7F9DC838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4-15 </a:t>
            </a:r>
            <a:r>
              <a:rPr lang="zh-TW" altLang="en-US" dirty="0"/>
              <a:t>年齡別學生人數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A9F958DB-A29B-4A6C-BC75-8FB652F73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31</a:t>
            </a:fld>
            <a:endParaRPr lang="zh-TW" altLang="en-US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C4C784E-1BFC-40CF-9555-7772F7F0278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35287" y="3284889"/>
            <a:ext cx="11551913" cy="536049"/>
          </a:xfrm>
          <a:solidFill>
            <a:srgbClr val="FFDCDC"/>
          </a:solidFill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zh-TW" altLang="en-US" dirty="0"/>
              <a:t>    </a:t>
            </a:r>
            <a:r>
              <a:rPr lang="en-US" altLang="zh-TW" b="1" dirty="0"/>
              <a:t>【</a:t>
            </a:r>
            <a:r>
              <a:rPr lang="zh-TW" altLang="en-US" b="1" dirty="0"/>
              <a:t>刪除欄位</a:t>
            </a:r>
            <a:r>
              <a:rPr lang="en-US" altLang="zh-TW" b="1" dirty="0"/>
              <a:t>】</a:t>
            </a:r>
            <a:r>
              <a:rPr lang="zh-TW" altLang="en-US" dirty="0"/>
              <a:t>：</a:t>
            </a:r>
            <a:r>
              <a:rPr lang="en-US" altLang="zh-TW" b="1" dirty="0">
                <a:solidFill>
                  <a:srgbClr val="FF0000"/>
                </a:solidFill>
              </a:rPr>
              <a:t>50-59</a:t>
            </a:r>
            <a:r>
              <a:rPr lang="zh-TW" altLang="en-US" b="1" dirty="0">
                <a:solidFill>
                  <a:srgbClr val="FF0000"/>
                </a:solidFill>
              </a:rPr>
              <a:t>歲、</a:t>
            </a:r>
            <a:r>
              <a:rPr lang="en-US" altLang="zh-TW" b="1" dirty="0">
                <a:solidFill>
                  <a:srgbClr val="FF0000"/>
                </a:solidFill>
              </a:rPr>
              <a:t>60</a:t>
            </a:r>
            <a:r>
              <a:rPr lang="zh-TW" altLang="en-US" b="1" dirty="0">
                <a:solidFill>
                  <a:srgbClr val="FF0000"/>
                </a:solidFill>
              </a:rPr>
              <a:t>歲以上</a:t>
            </a:r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AA31177B-9D40-48AC-AD7F-A5A5628FA3F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01</a:t>
            </a:r>
            <a:endParaRPr lang="zh-TW" altLang="en-US" dirty="0"/>
          </a:p>
        </p:txBody>
      </p:sp>
      <p:graphicFrame>
        <p:nvGraphicFramePr>
          <p:cNvPr id="9" name="表格 8">
            <a:extLst>
              <a:ext uri="{FF2B5EF4-FFF2-40B4-BE49-F238E27FC236}">
                <a16:creationId xmlns:a16="http://schemas.microsoft.com/office/drawing/2014/main" id="{86C86BA2-F58A-4C5D-8108-966453AE73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120095"/>
              </p:ext>
            </p:extLst>
          </p:nvPr>
        </p:nvGraphicFramePr>
        <p:xfrm>
          <a:off x="1309245" y="2129905"/>
          <a:ext cx="10699876" cy="10310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5667">
                  <a:extLst>
                    <a:ext uri="{9D8B030D-6E8A-4147-A177-3AD203B41FA5}">
                      <a16:colId xmlns:a16="http://schemas.microsoft.com/office/drawing/2014/main" val="283332455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4135892446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1614021068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441393819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460492792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2819117397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2683192773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1151382299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2333767689"/>
                    </a:ext>
                  </a:extLst>
                </a:gridCol>
                <a:gridCol w="704434">
                  <a:extLst>
                    <a:ext uri="{9D8B030D-6E8A-4147-A177-3AD203B41FA5}">
                      <a16:colId xmlns:a16="http://schemas.microsoft.com/office/drawing/2014/main" val="1713701324"/>
                    </a:ext>
                  </a:extLst>
                </a:gridCol>
                <a:gridCol w="706900">
                  <a:extLst>
                    <a:ext uri="{9D8B030D-6E8A-4147-A177-3AD203B41FA5}">
                      <a16:colId xmlns:a16="http://schemas.microsoft.com/office/drawing/2014/main" val="3569309994"/>
                    </a:ext>
                  </a:extLst>
                </a:gridCol>
                <a:gridCol w="705667">
                  <a:extLst>
                    <a:ext uri="{9D8B030D-6E8A-4147-A177-3AD203B41FA5}">
                      <a16:colId xmlns:a16="http://schemas.microsoft.com/office/drawing/2014/main" val="3173312896"/>
                    </a:ext>
                  </a:extLst>
                </a:gridCol>
                <a:gridCol w="1115936">
                  <a:extLst>
                    <a:ext uri="{9D8B030D-6E8A-4147-A177-3AD203B41FA5}">
                      <a16:colId xmlns:a16="http://schemas.microsoft.com/office/drawing/2014/main" val="1291475351"/>
                    </a:ext>
                  </a:extLst>
                </a:gridCol>
                <a:gridCol w="1115936">
                  <a:extLst>
                    <a:ext uri="{9D8B030D-6E8A-4147-A177-3AD203B41FA5}">
                      <a16:colId xmlns:a16="http://schemas.microsoft.com/office/drawing/2014/main" val="3336379498"/>
                    </a:ext>
                  </a:extLst>
                </a:gridCol>
              </a:tblGrid>
              <a:tr h="665250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50-54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55-59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60-64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65-69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70-74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75-79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80</a:t>
                      </a:r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歲及以上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230482"/>
                  </a:ext>
                </a:extLst>
              </a:tr>
              <a:tr h="313547"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男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kern="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女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b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222157"/>
                  </a:ext>
                </a:extLst>
              </a:tr>
            </a:tbl>
          </a:graphicData>
        </a:graphic>
      </p:graphicFrame>
      <p:graphicFrame>
        <p:nvGraphicFramePr>
          <p:cNvPr id="13" name="表格 12">
            <a:extLst>
              <a:ext uri="{FF2B5EF4-FFF2-40B4-BE49-F238E27FC236}">
                <a16:creationId xmlns:a16="http://schemas.microsoft.com/office/drawing/2014/main" id="{F902E743-3760-4198-B411-05117FF6A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760275"/>
              </p:ext>
            </p:extLst>
          </p:nvPr>
        </p:nvGraphicFramePr>
        <p:xfrm>
          <a:off x="152412" y="982828"/>
          <a:ext cx="11866866" cy="10287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2802">
                  <a:extLst>
                    <a:ext uri="{9D8B030D-6E8A-4147-A177-3AD203B41FA5}">
                      <a16:colId xmlns:a16="http://schemas.microsoft.com/office/drawing/2014/main" val="399690517"/>
                    </a:ext>
                  </a:extLst>
                </a:gridCol>
                <a:gridCol w="382802">
                  <a:extLst>
                    <a:ext uri="{9D8B030D-6E8A-4147-A177-3AD203B41FA5}">
                      <a16:colId xmlns:a16="http://schemas.microsoft.com/office/drawing/2014/main" val="3504450789"/>
                    </a:ext>
                  </a:extLst>
                </a:gridCol>
                <a:gridCol w="382802">
                  <a:extLst>
                    <a:ext uri="{9D8B030D-6E8A-4147-A177-3AD203B41FA5}">
                      <a16:colId xmlns:a16="http://schemas.microsoft.com/office/drawing/2014/main" val="4230152264"/>
                    </a:ext>
                  </a:extLst>
                </a:gridCol>
                <a:gridCol w="332422">
                  <a:extLst>
                    <a:ext uri="{9D8B030D-6E8A-4147-A177-3AD203B41FA5}">
                      <a16:colId xmlns:a16="http://schemas.microsoft.com/office/drawing/2014/main" val="339742522"/>
                    </a:ext>
                  </a:extLst>
                </a:gridCol>
                <a:gridCol w="332422">
                  <a:extLst>
                    <a:ext uri="{9D8B030D-6E8A-4147-A177-3AD203B41FA5}">
                      <a16:colId xmlns:a16="http://schemas.microsoft.com/office/drawing/2014/main" val="1293724941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2394936009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2153910127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759355300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1650812521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3110304278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2193939788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2127689515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3741286291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3264591102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2659284933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1341797602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1624311104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1974264047"/>
                    </a:ext>
                  </a:extLst>
                </a:gridCol>
                <a:gridCol w="278308">
                  <a:extLst>
                    <a:ext uri="{9D8B030D-6E8A-4147-A177-3AD203B41FA5}">
                      <a16:colId xmlns:a16="http://schemas.microsoft.com/office/drawing/2014/main" val="591170301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3222158672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4222546404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3875141754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2129224862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1544034639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254580855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1005853313"/>
                    </a:ext>
                  </a:extLst>
                </a:gridCol>
                <a:gridCol w="427122">
                  <a:extLst>
                    <a:ext uri="{9D8B030D-6E8A-4147-A177-3AD203B41FA5}">
                      <a16:colId xmlns:a16="http://schemas.microsoft.com/office/drawing/2014/main" val="2382530964"/>
                    </a:ext>
                  </a:extLst>
                </a:gridCol>
                <a:gridCol w="685082">
                  <a:extLst>
                    <a:ext uri="{9D8B030D-6E8A-4147-A177-3AD203B41FA5}">
                      <a16:colId xmlns:a16="http://schemas.microsoft.com/office/drawing/2014/main" val="308743220"/>
                    </a:ext>
                  </a:extLst>
                </a:gridCol>
                <a:gridCol w="685082">
                  <a:extLst>
                    <a:ext uri="{9D8B030D-6E8A-4147-A177-3AD203B41FA5}">
                      <a16:colId xmlns:a16="http://schemas.microsoft.com/office/drawing/2014/main" val="3888818844"/>
                    </a:ext>
                  </a:extLst>
                </a:gridCol>
                <a:gridCol w="685082">
                  <a:extLst>
                    <a:ext uri="{9D8B030D-6E8A-4147-A177-3AD203B41FA5}">
                      <a16:colId xmlns:a16="http://schemas.microsoft.com/office/drawing/2014/main" val="3265309749"/>
                    </a:ext>
                  </a:extLst>
                </a:gridCol>
                <a:gridCol w="685082">
                  <a:extLst>
                    <a:ext uri="{9D8B030D-6E8A-4147-A177-3AD203B41FA5}">
                      <a16:colId xmlns:a16="http://schemas.microsoft.com/office/drawing/2014/main" val="1313956177"/>
                    </a:ext>
                  </a:extLst>
                </a:gridCol>
              </a:tblGrid>
              <a:tr h="662987"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學年度 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學制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年級　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15</a:t>
                      </a:r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歲以下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16</a:t>
                      </a:r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17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18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19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20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21</a:t>
                      </a:r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… 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30-34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35-39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40-44</a:t>
                      </a:r>
                      <a:r>
                        <a:rPr lang="zh-TW" sz="1600" kern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45-49</a:t>
                      </a:r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歲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50-59</a:t>
                      </a:r>
                      <a:r>
                        <a:rPr lang="zh-TW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歲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60</a:t>
                      </a:r>
                      <a:r>
                        <a:rPr lang="zh-TW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歲以上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4263862"/>
                  </a:ext>
                </a:extLst>
              </a:tr>
              <a:tr h="33149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男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kern="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女</a:t>
                      </a:r>
                      <a:endParaRPr lang="zh-TW" sz="160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男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女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男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1" strike="sngStrike" kern="0" dirty="0">
                          <a:solidFill>
                            <a:srgbClr val="FF0000"/>
                          </a:solidFill>
                          <a:effectLst/>
                        </a:rPr>
                        <a:t>女</a:t>
                      </a:r>
                      <a:endParaRPr lang="zh-TW" sz="2400" b="1" strike="sngStrike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3574426"/>
                  </a:ext>
                </a:extLst>
              </a:tr>
            </a:tbl>
          </a:graphicData>
        </a:graphic>
      </p:graphicFrame>
      <p:pic>
        <p:nvPicPr>
          <p:cNvPr id="16" name="圖片 15">
            <a:extLst>
              <a:ext uri="{FF2B5EF4-FFF2-40B4-BE49-F238E27FC236}">
                <a16:creationId xmlns:a16="http://schemas.microsoft.com/office/drawing/2014/main" id="{4E1A90B6-56A7-4398-B5D6-E9AC04AC3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086" y="3990890"/>
            <a:ext cx="360000" cy="360000"/>
          </a:xfrm>
          <a:prstGeom prst="rect">
            <a:avLst/>
          </a:prstGeom>
        </p:spPr>
      </p:pic>
      <p:grpSp>
        <p:nvGrpSpPr>
          <p:cNvPr id="17" name="群組 16">
            <a:extLst>
              <a:ext uri="{FF2B5EF4-FFF2-40B4-BE49-F238E27FC236}">
                <a16:creationId xmlns:a16="http://schemas.microsoft.com/office/drawing/2014/main" id="{D88B2BCD-8272-48A6-83C6-739D1233E06F}"/>
              </a:ext>
            </a:extLst>
          </p:cNvPr>
          <p:cNvGrpSpPr/>
          <p:nvPr/>
        </p:nvGrpSpPr>
        <p:grpSpPr>
          <a:xfrm>
            <a:off x="9448800" y="1261711"/>
            <a:ext cx="2438400" cy="89107"/>
            <a:chOff x="1105593" y="1456806"/>
            <a:chExt cx="809105" cy="116378"/>
          </a:xfrm>
        </p:grpSpPr>
        <p:cxnSp>
          <p:nvCxnSpPr>
            <p:cNvPr id="18" name="直線接點 17">
              <a:extLst>
                <a:ext uri="{FF2B5EF4-FFF2-40B4-BE49-F238E27FC236}">
                  <a16:creationId xmlns:a16="http://schemas.microsoft.com/office/drawing/2014/main" id="{62EF28C1-9716-429F-9FEA-2D955F7C143F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直線接點 18">
              <a:extLst>
                <a:ext uri="{FF2B5EF4-FFF2-40B4-BE49-F238E27FC236}">
                  <a16:creationId xmlns:a16="http://schemas.microsoft.com/office/drawing/2014/main" id="{6BB41D1D-232A-4B29-9C9A-DC7BA87D9613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0" name="群組 19">
            <a:extLst>
              <a:ext uri="{FF2B5EF4-FFF2-40B4-BE49-F238E27FC236}">
                <a16:creationId xmlns:a16="http://schemas.microsoft.com/office/drawing/2014/main" id="{F6321B39-F159-4958-B7AA-4EFB88A39531}"/>
              </a:ext>
            </a:extLst>
          </p:cNvPr>
          <p:cNvGrpSpPr/>
          <p:nvPr/>
        </p:nvGrpSpPr>
        <p:grpSpPr>
          <a:xfrm>
            <a:off x="9448800" y="1761886"/>
            <a:ext cx="2438400" cy="89107"/>
            <a:chOff x="1105593" y="1456806"/>
            <a:chExt cx="809105" cy="116378"/>
          </a:xfrm>
        </p:grpSpPr>
        <p:cxnSp>
          <p:nvCxnSpPr>
            <p:cNvPr id="21" name="直線接點 20">
              <a:extLst>
                <a:ext uri="{FF2B5EF4-FFF2-40B4-BE49-F238E27FC236}">
                  <a16:creationId xmlns:a16="http://schemas.microsoft.com/office/drawing/2014/main" id="{5B5E0903-126C-4A28-8F0C-6A98B0179898}"/>
                </a:ext>
              </a:extLst>
            </p:cNvPr>
            <p:cNvCxnSpPr/>
            <p:nvPr/>
          </p:nvCxnSpPr>
          <p:spPr>
            <a:xfrm>
              <a:off x="1105593" y="1573184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接點 21">
              <a:extLst>
                <a:ext uri="{FF2B5EF4-FFF2-40B4-BE49-F238E27FC236}">
                  <a16:creationId xmlns:a16="http://schemas.microsoft.com/office/drawing/2014/main" id="{68311260-0D7C-4A00-8B22-ECD2513417E4}"/>
                </a:ext>
              </a:extLst>
            </p:cNvPr>
            <p:cNvCxnSpPr/>
            <p:nvPr/>
          </p:nvCxnSpPr>
          <p:spPr>
            <a:xfrm>
              <a:off x="1105593" y="1456806"/>
              <a:ext cx="809105" cy="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圖片 23">
            <a:extLst>
              <a:ext uri="{FF2B5EF4-FFF2-40B4-BE49-F238E27FC236}">
                <a16:creationId xmlns:a16="http://schemas.microsoft.com/office/drawing/2014/main" id="{5C740E72-528D-4F32-AEC4-F3EB61585E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086" y="3372913"/>
            <a:ext cx="360000" cy="36000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16B32B0C-529C-494C-8D81-B05702AD48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15547" y="5544703"/>
            <a:ext cx="720000" cy="720000"/>
          </a:xfrm>
          <a:prstGeom prst="rect">
            <a:avLst/>
          </a:prstGeom>
        </p:spPr>
      </p:pic>
      <p:sp>
        <p:nvSpPr>
          <p:cNvPr id="27" name="文字方塊 26">
            <a:extLst>
              <a:ext uri="{FF2B5EF4-FFF2-40B4-BE49-F238E27FC236}">
                <a16:creationId xmlns:a16="http://schemas.microsoft.com/office/drawing/2014/main" id="{606F9C47-C7E4-4A43-A92C-E04055C80769}"/>
              </a:ext>
            </a:extLst>
          </p:cNvPr>
          <p:cNvSpPr txBox="1"/>
          <p:nvPr/>
        </p:nvSpPr>
        <p:spPr>
          <a:xfrm>
            <a:off x="2260022" y="5544703"/>
            <a:ext cx="919075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補充說明</a:t>
            </a:r>
            <a:endParaRPr lang="en-US" altLang="zh-TW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本次異動為原有</a:t>
            </a:r>
            <a:r>
              <a:rPr lang="zh-TW" altLang="en-US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年齡區間的細分重整</a:t>
            </a: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，目的在更精確掌握高齡在學學生結構各年齡區間</a:t>
            </a:r>
            <a:endParaRPr lang="en-US" altLang="zh-TW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請</a:t>
            </a:r>
            <a:r>
              <a:rPr lang="zh-TW" altLang="en-US" b="1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分別填列實際在學人數</a:t>
            </a:r>
            <a:endParaRPr lang="en-US" altLang="zh-TW" b="1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630762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1336900-DD25-445D-8F5B-457E3CF68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表</a:t>
            </a:r>
            <a:r>
              <a:rPr lang="en-US" altLang="zh-TW" dirty="0"/>
              <a:t>7-5</a:t>
            </a:r>
            <a:r>
              <a:rPr lang="zh-TW" altLang="en-US" dirty="0"/>
              <a:t>助學措施統計表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B783758-4391-4003-ACC1-C8422D302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32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637C32B0-61E3-4F0B-B598-0E54DCDD2E4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02</a:t>
            </a:r>
            <a:endParaRPr lang="zh-TW" altLang="en-US" dirty="0"/>
          </a:p>
        </p:txBody>
      </p:sp>
      <p:graphicFrame>
        <p:nvGraphicFramePr>
          <p:cNvPr id="10" name="內容版面配置區 9">
            <a:extLst>
              <a:ext uri="{FF2B5EF4-FFF2-40B4-BE49-F238E27FC236}">
                <a16:creationId xmlns:a16="http://schemas.microsoft.com/office/drawing/2014/main" id="{395A03C8-DB97-4B8A-85D4-D89CEFC2B61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624499598"/>
              </p:ext>
            </p:extLst>
          </p:nvPr>
        </p:nvGraphicFramePr>
        <p:xfrm>
          <a:off x="182875" y="935182"/>
          <a:ext cx="11826246" cy="2327563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835434">
                  <a:extLst>
                    <a:ext uri="{9D8B030D-6E8A-4147-A177-3AD203B41FA5}">
                      <a16:colId xmlns:a16="http://schemas.microsoft.com/office/drawing/2014/main" val="384804328"/>
                    </a:ext>
                  </a:extLst>
                </a:gridCol>
                <a:gridCol w="561109">
                  <a:extLst>
                    <a:ext uri="{9D8B030D-6E8A-4147-A177-3AD203B41FA5}">
                      <a16:colId xmlns:a16="http://schemas.microsoft.com/office/drawing/2014/main" val="629948337"/>
                    </a:ext>
                  </a:extLst>
                </a:gridCol>
                <a:gridCol w="550718">
                  <a:extLst>
                    <a:ext uri="{9D8B030D-6E8A-4147-A177-3AD203B41FA5}">
                      <a16:colId xmlns:a16="http://schemas.microsoft.com/office/drawing/2014/main" val="1880288983"/>
                    </a:ext>
                  </a:extLst>
                </a:gridCol>
                <a:gridCol w="3574473">
                  <a:extLst>
                    <a:ext uri="{9D8B030D-6E8A-4147-A177-3AD203B41FA5}">
                      <a16:colId xmlns:a16="http://schemas.microsoft.com/office/drawing/2014/main" val="3597922148"/>
                    </a:ext>
                  </a:extLst>
                </a:gridCol>
                <a:gridCol w="1576128">
                  <a:extLst>
                    <a:ext uri="{9D8B030D-6E8A-4147-A177-3AD203B41FA5}">
                      <a16:colId xmlns:a16="http://schemas.microsoft.com/office/drawing/2014/main" val="3560482861"/>
                    </a:ext>
                  </a:extLst>
                </a:gridCol>
                <a:gridCol w="1576128">
                  <a:extLst>
                    <a:ext uri="{9D8B030D-6E8A-4147-A177-3AD203B41FA5}">
                      <a16:colId xmlns:a16="http://schemas.microsoft.com/office/drawing/2014/main" val="91762799"/>
                    </a:ext>
                  </a:extLst>
                </a:gridCol>
                <a:gridCol w="1576128">
                  <a:extLst>
                    <a:ext uri="{9D8B030D-6E8A-4147-A177-3AD203B41FA5}">
                      <a16:colId xmlns:a16="http://schemas.microsoft.com/office/drawing/2014/main" val="378065348"/>
                    </a:ext>
                  </a:extLst>
                </a:gridCol>
                <a:gridCol w="1576128">
                  <a:extLst>
                    <a:ext uri="{9D8B030D-6E8A-4147-A177-3AD203B41FA5}">
                      <a16:colId xmlns:a16="http://schemas.microsoft.com/office/drawing/2014/main" val="3483485043"/>
                    </a:ext>
                  </a:extLst>
                </a:gridCol>
              </a:tblGrid>
              <a:tr h="498763"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學年度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系所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學制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助學措施類別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補助人數</a:t>
                      </a:r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次</a:t>
                      </a:r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教育部補助經費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學校自籌經費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經費總和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0978467"/>
                  </a:ext>
                </a:extLst>
              </a:tr>
              <a:tr h="1723517"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sz="2400" b="1" kern="100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大專校院弱勢學生助學金</a:t>
                      </a:r>
                    </a:p>
                    <a:p>
                      <a:pPr algn="l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生活助學金</a:t>
                      </a:r>
                    </a:p>
                    <a:p>
                      <a:pPr algn="l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緊急紓困助學金</a:t>
                      </a:r>
                    </a:p>
                    <a:p>
                      <a:pPr algn="l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校內住宿優惠</a:t>
                      </a:r>
                    </a:p>
                    <a:p>
                      <a:pPr algn="l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工讀助學金</a:t>
                      </a:r>
                    </a:p>
                    <a:p>
                      <a:pPr algn="l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研究生獎助學金</a:t>
                      </a:r>
                    </a:p>
                    <a:p>
                      <a:pPr algn="l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其他校內助學措施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5046042"/>
                  </a:ext>
                </a:extLst>
              </a:tr>
            </a:tbl>
          </a:graphicData>
        </a:graphic>
      </p:graphicFrame>
      <p:sp>
        <p:nvSpPr>
          <p:cNvPr id="11" name="內容版面配置區 4">
            <a:extLst>
              <a:ext uri="{FF2B5EF4-FFF2-40B4-BE49-F238E27FC236}">
                <a16:creationId xmlns:a16="http://schemas.microsoft.com/office/drawing/2014/main" id="{5326C2E6-52D3-4123-9113-0E69497B12AE}"/>
              </a:ext>
            </a:extLst>
          </p:cNvPr>
          <p:cNvSpPr txBox="1">
            <a:spLocks/>
          </p:cNvSpPr>
          <p:nvPr/>
        </p:nvSpPr>
        <p:spPr>
          <a:xfrm>
            <a:off x="557421" y="3429000"/>
            <a:ext cx="10984114" cy="1465117"/>
          </a:xfrm>
          <a:prstGeom prst="rect">
            <a:avLst/>
          </a:prstGeom>
          <a:solidFill>
            <a:srgbClr val="FFF0D2"/>
          </a:solidFill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dirty="0"/>
              <a:t>    </a:t>
            </a:r>
            <a:r>
              <a:rPr lang="en-US" altLang="zh-TW" b="1" dirty="0"/>
              <a:t>【</a:t>
            </a:r>
            <a:r>
              <a:rPr lang="zh-TW" altLang="en-US" b="1" dirty="0"/>
              <a:t>修改定義</a:t>
            </a:r>
            <a:r>
              <a:rPr lang="en-US" altLang="zh-TW" b="1" dirty="0"/>
              <a:t>】</a:t>
            </a:r>
            <a:r>
              <a:rPr lang="zh-TW" altLang="en-US" dirty="0"/>
              <a:t>：</a:t>
            </a:r>
            <a:r>
              <a:rPr lang="zh-TW" altLang="en-US" b="1" dirty="0">
                <a:solidFill>
                  <a:srgbClr val="FF0000"/>
                </a:solidFill>
              </a:rPr>
              <a:t>大專校院弱勢學生助學金</a:t>
            </a:r>
          </a:p>
          <a:p>
            <a:pPr marL="342874" indent="-342874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大專校院弱勢學生助學金</a:t>
            </a:r>
            <a:r>
              <a:rPr lang="zh-TW" altLang="en-US" kern="100" dirty="0">
                <a:latin typeface="微軟正黑體" panose="020B0604030504040204" pitchFamily="34" charset="-120"/>
              </a:rPr>
              <a:t>：依「大專校院弱勢學生助學計畫」規定辦理。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補助人數、經費，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學校免填，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由教育部技術及職業教育司提供匯入</a:t>
            </a:r>
            <a:r>
              <a:rPr lang="zh-TW" altLang="en-US" kern="100" dirty="0">
                <a:latin typeface="微軟正黑體" panose="020B0604030504040204" pitchFamily="34" charset="-120"/>
              </a:rPr>
              <a:t>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4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endParaRPr lang="en-US" altLang="zh-TW" dirty="0"/>
          </a:p>
          <a:p>
            <a:endParaRPr lang="zh-TW" altLang="en-US" dirty="0"/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4F096B21-07C4-41AC-A57C-CFAB336515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466" y="3481343"/>
            <a:ext cx="360000" cy="360000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13071451-5BDF-4A05-BEBD-92F043F70098}"/>
              </a:ext>
            </a:extLst>
          </p:cNvPr>
          <p:cNvSpPr txBox="1"/>
          <p:nvPr/>
        </p:nvSpPr>
        <p:spPr>
          <a:xfrm>
            <a:off x="2197677" y="5185669"/>
            <a:ext cx="672811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b="1" dirty="0"/>
              <a:t>補充說明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sz="2000" dirty="0"/>
              <a:t>此項助學金，改由技職司提供並匯入資料庫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zh-TW" altLang="en-US" sz="2000" dirty="0"/>
              <a:t>學校可查看結果，但無需再個別填列</a:t>
            </a: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C1D1071C-13EC-4AB7-9E72-98333EED87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3454" y="5148531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11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D2ABA06A-C5E8-47E9-8F51-BC023ABCAEE5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4F138E4-F362-4D1C-BB22-5E912CE86D51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D3D6F96-6234-4110-BDBD-C47CB726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4" y="1"/>
            <a:ext cx="10808545" cy="1101436"/>
          </a:xfrm>
        </p:spPr>
        <p:txBody>
          <a:bodyPr>
            <a:noAutofit/>
          </a:bodyPr>
          <a:lstStyle/>
          <a:p>
            <a:r>
              <a:rPr lang="zh-TW" altLang="en-US" sz="2700" dirty="0"/>
              <a:t>表</a:t>
            </a:r>
            <a:r>
              <a:rPr lang="en-US" altLang="zh-TW" sz="2700" dirty="0"/>
              <a:t>1-8</a:t>
            </a:r>
            <a:r>
              <a:rPr lang="zh-TW" altLang="en-US" sz="2700" dirty="0"/>
              <a:t>教師承接政府部門計畫案、產學計畫案及技術服務案資料表</a:t>
            </a:r>
            <a:br>
              <a:rPr lang="en-US" altLang="zh-TW" sz="2700" dirty="0"/>
            </a:br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4</a:t>
            </a:fld>
            <a:endParaRPr lang="zh-TW" altLang="en-US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7D0FB84-F656-4E8C-9864-C60733DF14C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383452" y="1358144"/>
            <a:ext cx="10224655" cy="172314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/>
          <a:p>
            <a:pPr marL="987425" indent="-987425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sz="2000" b="1" kern="100" dirty="0">
                <a:latin typeface="微軟正黑體" panose="020B0604030504040204" pitchFamily="34" charset="-120"/>
              </a:rPr>
              <a:t>【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案例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產學合作計畫，案號：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114-0123</a:t>
            </a:r>
            <a:br>
              <a:rPr lang="en-US" altLang="zh-TW" sz="2000" b="1" kern="100" dirty="0">
                <a:latin typeface="微軟正黑體" panose="020B0604030504040204" pitchFamily="34" charset="-120"/>
              </a:rPr>
            </a:br>
            <a:r>
              <a:rPr lang="zh-TW" altLang="en-US" sz="2000" b="1" kern="100" dirty="0">
                <a:latin typeface="微軟正黑體" panose="020B0604030504040204" pitchFamily="34" charset="-120"/>
              </a:rPr>
              <a:t>計畫總經費：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1,100,000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元</a:t>
            </a:r>
            <a:br>
              <a:rPr lang="en-US" altLang="zh-TW" sz="2000" b="1" kern="100" dirty="0">
                <a:latin typeface="微軟正黑體" panose="020B0604030504040204" pitchFamily="34" charset="-120"/>
              </a:rPr>
            </a:br>
            <a:r>
              <a:rPr lang="zh-TW" altLang="en-US" sz="2000" b="1" kern="100" dirty="0">
                <a:latin typeface="微軟正黑體" panose="020B0604030504040204" pitchFamily="34" charset="-120"/>
              </a:rPr>
              <a:t>企業現金補助：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800,000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元，企業另捐設備（市價 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100,000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元）</a:t>
            </a:r>
            <a:br>
              <a:rPr lang="en-US" altLang="zh-TW" sz="2000" b="1" kern="100" dirty="0">
                <a:latin typeface="微軟正黑體" panose="020B0604030504040204" pitchFamily="34" charset="-120"/>
              </a:rPr>
            </a:br>
            <a:r>
              <a:rPr lang="zh-TW" altLang="en-US" sz="2000" b="1" kern="100" dirty="0">
                <a:latin typeface="微軟正黑體" panose="020B0604030504040204" pitchFamily="34" charset="-120"/>
              </a:rPr>
              <a:t>學校出資配合款：</a:t>
            </a:r>
            <a:r>
              <a:rPr lang="en-US" altLang="zh-TW" sz="2000" b="1" kern="100" dirty="0">
                <a:latin typeface="微軟正黑體" panose="020B0604030504040204" pitchFamily="34" charset="-120"/>
              </a:rPr>
              <a:t>200,000 </a:t>
            </a:r>
            <a:r>
              <a:rPr lang="zh-TW" altLang="en-US" sz="2000" b="1" kern="100" dirty="0">
                <a:latin typeface="微軟正黑體" panose="020B0604030504040204" pitchFamily="34" charset="-120"/>
              </a:rPr>
              <a:t>元</a:t>
            </a:r>
            <a:endParaRPr lang="en-US" altLang="zh-TW" sz="2000" b="1" kern="100" dirty="0">
              <a:latin typeface="微軟正黑體" panose="020B0604030504040204" pitchFamily="34" charset="-120"/>
            </a:endParaRPr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E0C92AB5-37C4-4EFB-AEFD-E1AF6664A2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383454" cy="1074868"/>
          </a:xfrm>
        </p:spPr>
        <p:txBody>
          <a:bodyPr/>
          <a:lstStyle/>
          <a:p>
            <a:r>
              <a:rPr lang="en-US" altLang="zh-TW" dirty="0"/>
              <a:t>02</a:t>
            </a:r>
            <a:endParaRPr lang="zh-TW" altLang="en-US" dirty="0"/>
          </a:p>
        </p:txBody>
      </p:sp>
      <p:graphicFrame>
        <p:nvGraphicFramePr>
          <p:cNvPr id="8" name="表格 9">
            <a:extLst>
              <a:ext uri="{FF2B5EF4-FFF2-40B4-BE49-F238E27FC236}">
                <a16:creationId xmlns:a16="http://schemas.microsoft.com/office/drawing/2014/main" id="{A7FB0A83-516E-449D-A8C9-8A7582CB74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423248"/>
              </p:ext>
            </p:extLst>
          </p:nvPr>
        </p:nvGraphicFramePr>
        <p:xfrm>
          <a:off x="1383452" y="3429000"/>
          <a:ext cx="10224654" cy="2328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8058">
                  <a:extLst>
                    <a:ext uri="{9D8B030D-6E8A-4147-A177-3AD203B41FA5}">
                      <a16:colId xmlns:a16="http://schemas.microsoft.com/office/drawing/2014/main" val="1752362211"/>
                    </a:ext>
                  </a:extLst>
                </a:gridCol>
                <a:gridCol w="1568022">
                  <a:extLst>
                    <a:ext uri="{9D8B030D-6E8A-4147-A177-3AD203B41FA5}">
                      <a16:colId xmlns:a16="http://schemas.microsoft.com/office/drawing/2014/main" val="3760977116"/>
                    </a:ext>
                  </a:extLst>
                </a:gridCol>
                <a:gridCol w="1936070">
                  <a:extLst>
                    <a:ext uri="{9D8B030D-6E8A-4147-A177-3AD203B41FA5}">
                      <a16:colId xmlns:a16="http://schemas.microsoft.com/office/drawing/2014/main" val="2551148086"/>
                    </a:ext>
                  </a:extLst>
                </a:gridCol>
                <a:gridCol w="2217380">
                  <a:extLst>
                    <a:ext uri="{9D8B030D-6E8A-4147-A177-3AD203B41FA5}">
                      <a16:colId xmlns:a16="http://schemas.microsoft.com/office/drawing/2014/main" val="4007224740"/>
                    </a:ext>
                  </a:extLst>
                </a:gridCol>
                <a:gridCol w="3415124">
                  <a:extLst>
                    <a:ext uri="{9D8B030D-6E8A-4147-A177-3AD203B41FA5}">
                      <a16:colId xmlns:a16="http://schemas.microsoft.com/office/drawing/2014/main" val="1606381950"/>
                    </a:ext>
                  </a:extLst>
                </a:gridCol>
              </a:tblGrid>
              <a:tr h="630597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期數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案號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計畫總經費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企業出資金額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說明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6628740"/>
                  </a:ext>
                </a:extLst>
              </a:tr>
              <a:tr h="84888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11410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114-0123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kern="100" dirty="0">
                          <a:latin typeface="微軟正黑體" panose="020B0604030504040204" pitchFamily="34" charset="-120"/>
                        </a:rPr>
                        <a:t>1,100,000 </a:t>
                      </a:r>
                      <a:r>
                        <a:rPr lang="zh-TW" altLang="en-US" sz="2000" b="1" kern="100" dirty="0">
                          <a:latin typeface="微軟正黑體" panose="020B0604030504040204" pitchFamily="34" charset="-120"/>
                        </a:rPr>
                        <a:t>元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en-US" altLang="zh-TW" sz="2000" b="1" kern="1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900,000 </a:t>
                      </a:r>
                      <a:r>
                        <a:rPr lang="zh-TW" altLang="en-US" sz="2000" b="1" kern="100" dirty="0">
                          <a:solidFill>
                            <a:schemeClr val="dk1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000" dirty="0"/>
                        <a:t>已填報資料</a:t>
                      </a:r>
                    </a:p>
                    <a:p>
                      <a:pPr algn="ctr"/>
                      <a:r>
                        <a:rPr lang="zh-TW" altLang="en-US" sz="2000" dirty="0"/>
                        <a:t>包含企業捐贈設備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819452"/>
                  </a:ext>
                </a:extLst>
              </a:tr>
              <a:tr h="848881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/>
                        <a:t>11503</a:t>
                      </a:r>
                      <a:endParaRPr lang="zh-TW" alt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>
                          <a:solidFill>
                            <a:schemeClr val="tx1"/>
                          </a:solidFill>
                        </a:rPr>
                        <a:t>114-0123</a:t>
                      </a:r>
                      <a:endParaRPr lang="zh-TW" alt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b="1" kern="1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</a:rPr>
                        <a:t>1,000,000 </a:t>
                      </a:r>
                      <a:r>
                        <a:rPr lang="zh-TW" altLang="en-US" sz="2000" b="1" kern="1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</a:rPr>
                        <a:t>元</a:t>
                      </a:r>
                      <a:endParaRPr lang="zh-TW" altLang="en-US" sz="20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332" rtl="0" eaLnBrk="1" latinLnBrk="0" hangingPunct="1"/>
                      <a:r>
                        <a:rPr lang="en-US" altLang="zh-TW" sz="2000" b="1" kern="1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800,000 </a:t>
                      </a:r>
                      <a:r>
                        <a:rPr lang="zh-TW" altLang="en-US" sz="2000" b="1" kern="100" dirty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+mn-ea"/>
                          <a:cs typeface="+mn-cs"/>
                        </a:rPr>
                        <a:t>元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000" dirty="0"/>
                        <a:t>前期已填，本期維護時須</a:t>
                      </a:r>
                      <a:r>
                        <a:rPr lang="zh-TW" altLang="en-US" sz="2000" b="1" dirty="0"/>
                        <a:t>扣除捐贈設備金額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023195"/>
                  </a:ext>
                </a:extLst>
              </a:tr>
            </a:tbl>
          </a:graphicData>
        </a:graphic>
      </p:graphicFrame>
      <p:sp>
        <p:nvSpPr>
          <p:cNvPr id="10" name="文字方塊 9">
            <a:extLst>
              <a:ext uri="{FF2B5EF4-FFF2-40B4-BE49-F238E27FC236}">
                <a16:creationId xmlns:a16="http://schemas.microsoft.com/office/drawing/2014/main" id="{89247BC0-174F-4DA5-9EC6-A7C241AB2E1F}"/>
              </a:ext>
            </a:extLst>
          </p:cNvPr>
          <p:cNvSpPr txBox="1"/>
          <p:nvPr/>
        </p:nvSpPr>
        <p:spPr>
          <a:xfrm>
            <a:off x="1383453" y="6002415"/>
            <a:ext cx="800619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b="1" dirty="0">
                <a:solidFill>
                  <a:srgbClr val="C00000"/>
                </a:solidFill>
              </a:rPr>
              <a:t>計畫總金額不含捐贈；</a:t>
            </a:r>
            <a:r>
              <a:rPr lang="en-US" altLang="zh-TW" b="1" dirty="0">
                <a:solidFill>
                  <a:srgbClr val="C00000"/>
                </a:solidFill>
              </a:rPr>
              <a:t>11503 </a:t>
            </a:r>
            <a:r>
              <a:rPr lang="zh-TW" altLang="en-US" b="1" dirty="0">
                <a:solidFill>
                  <a:srgbClr val="C00000"/>
                </a:solidFill>
              </a:rPr>
              <a:t>期需把 </a:t>
            </a:r>
            <a:r>
              <a:rPr lang="en-US" altLang="zh-TW" b="1" dirty="0">
                <a:solidFill>
                  <a:srgbClr val="C00000"/>
                </a:solidFill>
              </a:rPr>
              <a:t>11410 </a:t>
            </a:r>
            <a:r>
              <a:rPr lang="zh-TW" altLang="en-US" b="1" dirty="0">
                <a:solidFill>
                  <a:srgbClr val="C00000"/>
                </a:solidFill>
              </a:rPr>
              <a:t>期同一筆資料修正成正確金額。</a:t>
            </a:r>
            <a:endParaRPr lang="zh-TW" altLang="en-US" dirty="0">
              <a:solidFill>
                <a:srgbClr val="C00000"/>
              </a:solidFill>
            </a:endParaRPr>
          </a:p>
        </p:txBody>
      </p:sp>
      <p:cxnSp>
        <p:nvCxnSpPr>
          <p:cNvPr id="12" name="直線接點 11"/>
          <p:cNvCxnSpPr/>
          <p:nvPr/>
        </p:nvCxnSpPr>
        <p:spPr>
          <a:xfrm>
            <a:off x="0" y="0"/>
            <a:ext cx="12192000" cy="667544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flipV="1">
            <a:off x="0" y="-28849"/>
            <a:ext cx="12191999" cy="675164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701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>
            <a:extLst>
              <a:ext uri="{FF2B5EF4-FFF2-40B4-BE49-F238E27FC236}">
                <a16:creationId xmlns:a16="http://schemas.microsoft.com/office/drawing/2014/main" id="{D2ABA06A-C5E8-47E9-8F51-BC023ABCAEE5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4F138E4-F362-4D1C-BB22-5E912CE86D51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1D3D6F96-6234-4110-BDBD-C47CB7261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4" y="1"/>
            <a:ext cx="10808545" cy="1101436"/>
          </a:xfrm>
        </p:spPr>
        <p:txBody>
          <a:bodyPr>
            <a:noAutofit/>
          </a:bodyPr>
          <a:lstStyle/>
          <a:p>
            <a:r>
              <a:rPr lang="zh-TW" altLang="en-US" sz="2700" dirty="0"/>
              <a:t>表</a:t>
            </a:r>
            <a:r>
              <a:rPr lang="en-US" altLang="zh-TW" sz="2700" dirty="0"/>
              <a:t>1-8</a:t>
            </a:r>
            <a:r>
              <a:rPr lang="zh-TW" altLang="en-US" sz="2700" dirty="0"/>
              <a:t>教師承接政府部門計畫案、產學計畫案及技術服務案資料表</a:t>
            </a:r>
            <a:br>
              <a:rPr lang="en-US" altLang="zh-TW" sz="2700" dirty="0"/>
            </a:br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5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E0C92AB5-37C4-4EFB-AEFD-E1AF6664A29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383454" cy="1074868"/>
          </a:xfrm>
        </p:spPr>
        <p:txBody>
          <a:bodyPr/>
          <a:lstStyle/>
          <a:p>
            <a:r>
              <a:rPr lang="en-US" altLang="zh-TW" dirty="0"/>
              <a:t>02</a:t>
            </a:r>
            <a:endParaRPr lang="zh-TW" altLang="en-US" dirty="0"/>
          </a:p>
        </p:txBody>
      </p:sp>
      <p:pic>
        <p:nvPicPr>
          <p:cNvPr id="17" name="圖片 16"/>
          <p:cNvPicPr>
            <a:picLocks noChangeAspect="1"/>
          </p:cNvPicPr>
          <p:nvPr/>
        </p:nvPicPr>
        <p:blipFill rotWithShape="1">
          <a:blip r:embed="rId2"/>
          <a:srcRect t="20667"/>
          <a:stretch/>
        </p:blipFill>
        <p:spPr>
          <a:xfrm>
            <a:off x="129041" y="1300870"/>
            <a:ext cx="9000000" cy="251082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圖片 17"/>
          <p:cNvPicPr>
            <a:picLocks noChangeAspect="1"/>
          </p:cNvPicPr>
          <p:nvPr/>
        </p:nvPicPr>
        <p:blipFill rotWithShape="1">
          <a:blip r:embed="rId3"/>
          <a:srcRect t="7257"/>
          <a:stretch/>
        </p:blipFill>
        <p:spPr>
          <a:xfrm>
            <a:off x="2993111" y="2631621"/>
            <a:ext cx="9000000" cy="310622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89247BC0-174F-4DA5-9EC6-A7C241AB2E1F}"/>
              </a:ext>
            </a:extLst>
          </p:cNvPr>
          <p:cNvSpPr txBox="1"/>
          <p:nvPr/>
        </p:nvSpPr>
        <p:spPr>
          <a:xfrm>
            <a:off x="198889" y="5737848"/>
            <a:ext cx="16405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dirty="0">
                <a:solidFill>
                  <a:srgbClr val="C00000"/>
                </a:solidFill>
              </a:rPr>
              <a:t>手冊</a:t>
            </a:r>
            <a:br>
              <a:rPr lang="en-US" altLang="zh-TW" dirty="0">
                <a:solidFill>
                  <a:srgbClr val="C00000"/>
                </a:solidFill>
              </a:rPr>
            </a:br>
            <a:r>
              <a:rPr lang="zh-TW" altLang="en-US" dirty="0">
                <a:solidFill>
                  <a:srgbClr val="C00000"/>
                </a:solidFill>
              </a:rPr>
              <a:t>表</a:t>
            </a:r>
            <a:r>
              <a:rPr lang="en-US" altLang="zh-TW" dirty="0">
                <a:solidFill>
                  <a:srgbClr val="C00000"/>
                </a:solidFill>
              </a:rPr>
              <a:t>1-8 P.57</a:t>
            </a:r>
          </a:p>
          <a:p>
            <a:r>
              <a:rPr lang="zh-TW" altLang="en-US" dirty="0">
                <a:solidFill>
                  <a:srgbClr val="C00000"/>
                </a:solidFill>
              </a:rPr>
              <a:t>表</a:t>
            </a:r>
            <a:r>
              <a:rPr lang="en-US" altLang="zh-TW" dirty="0">
                <a:solidFill>
                  <a:srgbClr val="C00000"/>
                </a:solidFill>
              </a:rPr>
              <a:t>6-2 P.247</a:t>
            </a:r>
            <a:endParaRPr lang="zh-TW" altLang="en-US" dirty="0">
              <a:solidFill>
                <a:srgbClr val="C00000"/>
              </a:solidFill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918854" y="5844448"/>
            <a:ext cx="8901546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zh-TW" altLang="en-US" sz="2400" strike="sngStrike" kern="100" dirty="0">
                <a:latin typeface="微軟正黑體" panose="020B0604030504040204" pitchFamily="34" charset="-120"/>
              </a:rPr>
              <a:t>以捐贈之設備或其他物品（包括股票）作為產學合作之金額收入</a:t>
            </a:r>
            <a:r>
              <a:rPr lang="zh-TW" altLang="en-US" sz="2400" b="1" kern="100" dirty="0">
                <a:solidFill>
                  <a:schemeClr val="bg1"/>
                </a:solidFill>
                <a:latin typeface="微軟正黑體" panose="020B0604030504040204" pitchFamily="34" charset="-120"/>
              </a:rPr>
              <a:t>此異動刪除</a:t>
            </a:r>
            <a:endParaRPr lang="en-US" altLang="zh-TW" sz="2400" b="1" kern="100" dirty="0">
              <a:solidFill>
                <a:schemeClr val="bg1"/>
              </a:solidFill>
              <a:latin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80924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6</a:t>
            </a:fld>
            <a:endParaRPr lang="zh-TW" altLang="en-US"/>
          </a:p>
        </p:txBody>
      </p:sp>
      <p:sp>
        <p:nvSpPr>
          <p:cNvPr id="11" name="內容版面配置區 4">
            <a:extLst>
              <a:ext uri="{FF2B5EF4-FFF2-40B4-BE49-F238E27FC236}">
                <a16:creationId xmlns:a16="http://schemas.microsoft.com/office/drawing/2014/main" id="{46C5B184-1115-44D1-910A-8E6161553A35}"/>
              </a:ext>
            </a:extLst>
          </p:cNvPr>
          <p:cNvSpPr txBox="1">
            <a:spLocks/>
          </p:cNvSpPr>
          <p:nvPr/>
        </p:nvSpPr>
        <p:spPr>
          <a:xfrm>
            <a:off x="349827" y="1488867"/>
            <a:ext cx="11492345" cy="2538105"/>
          </a:xfrm>
          <a:prstGeom prst="rect">
            <a:avLst/>
          </a:prstGeo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 lnSpcReduction="10000"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承接代表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承接代表：請依</a:t>
            </a:r>
            <a:r>
              <a:rPr lang="en-US" altLang="zh-TW" kern="100" dirty="0"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latin typeface="微軟正黑體" panose="020B0604030504040204" pitchFamily="34" charset="-120"/>
              </a:rPr>
              <a:t>學校／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kern="100" dirty="0"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latin typeface="微軟正黑體" panose="020B0604030504040204" pitchFamily="34" charset="-120"/>
              </a:rPr>
              <a:t>分別填報對應資料。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zh-TW" altLang="en-US" kern="100" dirty="0">
                <a:latin typeface="微軟正黑體" panose="020B0604030504040204" pitchFamily="34" charset="-120"/>
              </a:rPr>
              <a:t>名稱將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依教育部核定資訊自動帶入</a:t>
            </a:r>
            <a:r>
              <a:rPr lang="zh-TW" altLang="en-US" kern="100" dirty="0">
                <a:latin typeface="微軟正黑體" panose="020B0604030504040204" pitchFamily="34" charset="-120"/>
              </a:rPr>
              <a:t>，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選項為實際學院名稱</a:t>
            </a:r>
            <a:r>
              <a:rPr lang="zh-TW" altLang="en-US" kern="100" dirty="0">
                <a:latin typeface="微軟正黑體" panose="020B0604030504040204" pitchFamily="34" charset="-120"/>
              </a:rPr>
              <a:t>，非顯示為「研究學院」字樣。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若共同參與，請判斷成果歸屬並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擇一認列</a:t>
            </a:r>
            <a:r>
              <a:rPr lang="zh-TW" altLang="en-US" kern="100" dirty="0">
                <a:latin typeface="微軟正黑體" panose="020B0604030504040204" pitchFamily="34" charset="-120"/>
              </a:rPr>
              <a:t>，避免重複填報</a:t>
            </a:r>
            <a:endParaRPr lang="zh-TW" altLang="en-US" dirty="0"/>
          </a:p>
        </p:txBody>
      </p:sp>
      <p:pic>
        <p:nvPicPr>
          <p:cNvPr id="15" name="圖片 14">
            <a:extLst>
              <a:ext uri="{FF2B5EF4-FFF2-40B4-BE49-F238E27FC236}">
                <a16:creationId xmlns:a16="http://schemas.microsoft.com/office/drawing/2014/main" id="{803F90AB-3787-49B7-A166-96843ABDD7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8440" y="1577292"/>
            <a:ext cx="360000" cy="360000"/>
          </a:xfrm>
          <a:prstGeom prst="rect">
            <a:avLst/>
          </a:prstGeom>
        </p:spPr>
      </p:pic>
      <p:sp>
        <p:nvSpPr>
          <p:cNvPr id="22" name="內容版面配置區 4">
            <a:extLst>
              <a:ext uri="{FF2B5EF4-FFF2-40B4-BE49-F238E27FC236}">
                <a16:creationId xmlns:a16="http://schemas.microsoft.com/office/drawing/2014/main" id="{118E8821-C41D-49CF-835A-39BA8FDDD473}"/>
              </a:ext>
            </a:extLst>
          </p:cNvPr>
          <p:cNvSpPr txBox="1">
            <a:spLocks/>
          </p:cNvSpPr>
          <p:nvPr/>
        </p:nvSpPr>
        <p:spPr>
          <a:xfrm>
            <a:off x="1979261" y="3829650"/>
            <a:ext cx="9616929" cy="27337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dirty="0"/>
              <a:t>因新增「承接代表」欄位</a:t>
            </a:r>
            <a:r>
              <a:rPr lang="zh-TW" altLang="en-US" sz="2000" dirty="0"/>
              <a:t>，維護前期資料請注意</a:t>
            </a:r>
            <a:r>
              <a:rPr lang="zh-TW" altLang="en-US" sz="2000" b="1" dirty="0"/>
              <a:t>：</a:t>
            </a:r>
            <a:endParaRPr lang="en-US" altLang="zh-TW" sz="2000" b="1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dirty="0"/>
              <a:t>目前僅國立臺灣科技大學、國立臺北科技大學設有「研究學院」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dirty="0">
                <a:solidFill>
                  <a:srgbClr val="FF0000"/>
                </a:solidFill>
              </a:rPr>
              <a:t>台科大、北科大須就前期已填報之所有資料，逐筆重新判斷承接單位，並自行區分填報為</a:t>
            </a:r>
            <a:r>
              <a:rPr lang="en-US" altLang="zh-TW" sz="2000" b="1" dirty="0">
                <a:solidFill>
                  <a:srgbClr val="FF0000"/>
                </a:solidFill>
              </a:rPr>
              <a:t>【</a:t>
            </a:r>
            <a:r>
              <a:rPr lang="zh-TW" altLang="en-US" sz="2000" b="1" dirty="0">
                <a:solidFill>
                  <a:srgbClr val="FF0000"/>
                </a:solidFill>
              </a:rPr>
              <a:t>學校／研究學院</a:t>
            </a:r>
            <a:r>
              <a:rPr lang="en-US" altLang="zh-TW" sz="2000" b="1" dirty="0">
                <a:solidFill>
                  <a:srgbClr val="FF0000"/>
                </a:solidFill>
              </a:rPr>
              <a:t>】</a:t>
            </a:r>
            <a:r>
              <a:rPr lang="zh-TW" altLang="en-US" sz="2000" dirty="0"/>
              <a:t>；</a:t>
            </a:r>
            <a:endParaRPr lang="en-US" altLang="zh-TW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dirty="0">
                <a:solidFill>
                  <a:srgbClr val="FF0000"/>
                </a:solidFill>
              </a:rPr>
              <a:t>其餘學校</a:t>
            </a:r>
            <a:r>
              <a:rPr lang="zh-TW" altLang="en-US" sz="2000" dirty="0"/>
              <a:t>由系統自動代入</a:t>
            </a:r>
            <a:r>
              <a:rPr lang="en-US" altLang="zh-TW" sz="2000" dirty="0"/>
              <a:t>【</a:t>
            </a:r>
            <a:r>
              <a:rPr lang="zh-TW" altLang="en-US" sz="2000" dirty="0"/>
              <a:t>學校</a:t>
            </a:r>
            <a:r>
              <a:rPr lang="en-US" altLang="zh-TW" sz="2000" dirty="0"/>
              <a:t>】</a:t>
            </a:r>
            <a:r>
              <a:rPr lang="zh-TW" altLang="en-US" sz="2000" dirty="0"/>
              <a:t>。</a:t>
            </a:r>
          </a:p>
        </p:txBody>
      </p:sp>
      <p:pic>
        <p:nvPicPr>
          <p:cNvPr id="10" name="圖片 9">
            <a:extLst>
              <a:ext uri="{FF2B5EF4-FFF2-40B4-BE49-F238E27FC236}">
                <a16:creationId xmlns:a16="http://schemas.microsoft.com/office/drawing/2014/main" id="{0BC5C87D-CD40-47CC-84A3-9524D63E86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3279" y="4215174"/>
            <a:ext cx="720000" cy="720000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07B76F0C-F20C-491D-8E19-BB5F659FB0CB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877F97E-ED6B-48E4-909D-94BA967C7882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" name="標題 1">
            <a:extLst>
              <a:ext uri="{FF2B5EF4-FFF2-40B4-BE49-F238E27FC236}">
                <a16:creationId xmlns:a16="http://schemas.microsoft.com/office/drawing/2014/main" id="{79D7235C-F86C-4B00-8AA9-E88C8FFAD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454" y="1"/>
            <a:ext cx="10808545" cy="1101436"/>
          </a:xfrm>
        </p:spPr>
        <p:txBody>
          <a:bodyPr>
            <a:noAutofit/>
          </a:bodyPr>
          <a:lstStyle/>
          <a:p>
            <a:r>
              <a:rPr lang="zh-TW" altLang="en-US" sz="2700" dirty="0"/>
              <a:t>表</a:t>
            </a:r>
            <a:r>
              <a:rPr lang="en-US" altLang="zh-TW" sz="2700" dirty="0"/>
              <a:t>1-8</a:t>
            </a:r>
            <a:r>
              <a:rPr lang="zh-TW" altLang="en-US" sz="2700" dirty="0"/>
              <a:t>教師承接政府部門計畫案、產學計畫案及技術服務案資料表</a:t>
            </a:r>
            <a:br>
              <a:rPr lang="en-US" altLang="zh-TW" sz="2700" dirty="0"/>
            </a:br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18" name="文字版面配置區 5">
            <a:extLst>
              <a:ext uri="{FF2B5EF4-FFF2-40B4-BE49-F238E27FC236}">
                <a16:creationId xmlns:a16="http://schemas.microsoft.com/office/drawing/2014/main" id="{AC0DA257-2491-4081-89A5-6727AC5958F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0" y="0"/>
            <a:ext cx="1383454" cy="1074868"/>
          </a:xfrm>
        </p:spPr>
        <p:txBody>
          <a:bodyPr/>
          <a:lstStyle/>
          <a:p>
            <a:r>
              <a:rPr lang="en-US" altLang="zh-TW" dirty="0"/>
              <a:t>03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159836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內容版面配置區 4">
            <a:extLst>
              <a:ext uri="{FF2B5EF4-FFF2-40B4-BE49-F238E27FC236}">
                <a16:creationId xmlns:a16="http://schemas.microsoft.com/office/drawing/2014/main" id="{D8AC56AD-E25C-48B7-A056-383E240B1A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65854" y="1038500"/>
            <a:ext cx="11056952" cy="3224407"/>
          </a:xfrm>
          <a:solidFill>
            <a:srgbClr val="F2FCDA"/>
          </a:solidFill>
          <a:ln w="57150">
            <a:solidFill>
              <a:srgbClr val="F4A300"/>
            </a:solidFill>
          </a:ln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新增選項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計畫主持人類型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原有選項：「行政人員」、「研究人員」、「學校」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新增選項：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『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』</a:t>
            </a:r>
            <a:endParaRPr lang="zh-TW" altLang="en-US" dirty="0"/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kern="100" dirty="0">
                <a:latin typeface="微軟正黑體" panose="020B0604030504040204" pitchFamily="34" charset="-120"/>
              </a:rPr>
              <a:t>若計畫無指定主持人，係</a:t>
            </a:r>
            <a:r>
              <a:rPr lang="zh-TW" altLang="en-US" b="1" dirty="0">
                <a:solidFill>
                  <a:srgbClr val="FF0000"/>
                </a:solidFill>
              </a:rPr>
              <a:t>由研究學院名義承接並執行</a:t>
            </a:r>
            <a:r>
              <a:rPr lang="zh-TW" altLang="en-US" kern="100" dirty="0">
                <a:latin typeface="微軟正黑體" panose="020B0604030504040204" pitchFamily="34" charset="-120"/>
              </a:rPr>
              <a:t>，請選擇</a:t>
            </a:r>
            <a:r>
              <a:rPr lang="en-US" altLang="zh-TW" b="1" dirty="0">
                <a:solidFill>
                  <a:srgbClr val="FF0000"/>
                </a:solidFill>
              </a:rPr>
              <a:t>【</a:t>
            </a:r>
            <a:r>
              <a:rPr lang="zh-TW" altLang="en-US" b="1" dirty="0">
                <a:solidFill>
                  <a:srgbClr val="FF0000"/>
                </a:solidFill>
              </a:rPr>
              <a:t>研究學院</a:t>
            </a:r>
            <a:r>
              <a:rPr lang="en-US" altLang="zh-TW" b="1" dirty="0">
                <a:solidFill>
                  <a:srgbClr val="FF0000"/>
                </a:solidFill>
              </a:rPr>
              <a:t>】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dirty="0"/>
              <a:t>若為共同參與，請自行判斷主持人類型，擇一認列於學校或研究學院，不可重複認列。</a:t>
            </a: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05CE3522-5CDD-4954-A476-52C3E65FA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76FE966A-BE74-4EE3-B028-8CA37F09D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7</a:t>
            </a:fld>
            <a:endParaRPr lang="zh-TW" altLang="en-US" dirty="0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2AB98ABD-49EA-4DC4-8124-0426FCDC085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04</a:t>
            </a:r>
            <a:endParaRPr lang="zh-TW" altLang="en-US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D9156B71-0E3D-4CF3-A939-EED7661F8C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2336" y="1150520"/>
            <a:ext cx="360000" cy="360000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CCB405C2-2444-4A9B-B3AF-9F730B88F2BA}"/>
              </a:ext>
            </a:extLst>
          </p:cNvPr>
          <p:cNvSpPr txBox="1"/>
          <p:nvPr/>
        </p:nvSpPr>
        <p:spPr>
          <a:xfrm>
            <a:off x="2305465" y="4498974"/>
            <a:ext cx="9517342" cy="1651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dirty="0"/>
              <a:t>新增「研究學院」選項，僅適用於台科大、北科大。</a:t>
            </a:r>
            <a:endParaRPr lang="en-US" altLang="zh-TW" sz="2000" b="1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dirty="0"/>
              <a:t>維護前期資料請注意</a:t>
            </a:r>
            <a:r>
              <a:rPr lang="zh-TW" altLang="en-US" sz="2000" b="1" dirty="0"/>
              <a:t>：</a:t>
            </a:r>
            <a:endParaRPr lang="en-US" altLang="zh-TW" sz="2000" b="1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b="1" dirty="0">
                <a:solidFill>
                  <a:srgbClr val="FF0000"/>
                </a:solidFill>
              </a:rPr>
              <a:t> 台科大、北科大：</a:t>
            </a:r>
            <a:r>
              <a:rPr lang="zh-TW" altLang="en-US" sz="2000" dirty="0"/>
              <a:t>若計畫由研究學院名義承接，請修改主持人類型；</a:t>
            </a:r>
            <a:endParaRPr lang="en-US" altLang="zh-TW" sz="20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zh-TW" altLang="en-US" sz="2000" dirty="0"/>
              <a:t> </a:t>
            </a:r>
            <a:r>
              <a:rPr lang="zh-TW" altLang="en-US" sz="2000" b="1" dirty="0">
                <a:solidFill>
                  <a:srgbClr val="FF0000"/>
                </a:solidFill>
              </a:rPr>
              <a:t>其餘學校不受影響</a:t>
            </a:r>
            <a:endParaRPr lang="zh-TW" altLang="en-US" sz="2000" dirty="0"/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ADCB6CA1-683D-4F29-9F24-D21DD3B34D7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3454" y="4498974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4723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內容版面配置區 4">
            <a:extLst>
              <a:ext uri="{FF2B5EF4-FFF2-40B4-BE49-F238E27FC236}">
                <a16:creationId xmlns:a16="http://schemas.microsoft.com/office/drawing/2014/main" id="{C935CEBC-FFE5-4BF3-A117-132414A1679C}"/>
              </a:ext>
            </a:extLst>
          </p:cNvPr>
          <p:cNvSpPr txBox="1">
            <a:spLocks/>
          </p:cNvSpPr>
          <p:nvPr/>
        </p:nvSpPr>
        <p:spPr>
          <a:xfrm>
            <a:off x="699655" y="1736479"/>
            <a:ext cx="10808545" cy="2423397"/>
          </a:xfrm>
          <a:prstGeom prst="rect">
            <a:avLst/>
          </a:prstGeom>
          <a:solidFill>
            <a:srgbClr val="FFF0D2"/>
          </a:solidFill>
          <a:ln w="57150">
            <a:solidFill>
              <a:srgbClr val="F4A300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584" indent="-228584" algn="l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anose="05000000000000000000" pitchFamily="2" charset="2"/>
              <a:buChar char="u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spcBef>
                <a:spcPts val="600"/>
              </a:spcBef>
              <a:buFont typeface="Wingdings" panose="05000000000000000000" pitchFamily="2" charset="2"/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調整欄位名稱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：學校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(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)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出資金額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(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)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出資金額：</a:t>
            </a:r>
            <a:r>
              <a:rPr lang="zh-TW" altLang="en-US" kern="100" dirty="0">
                <a:latin typeface="微軟正黑體" panose="020B0604030504040204" pitchFamily="34" charset="-120"/>
              </a:rPr>
              <a:t>資助學校或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zh-TW" altLang="en-US" kern="100" dirty="0">
                <a:latin typeface="微軟正黑體" panose="020B0604030504040204" pitchFamily="34" charset="-120"/>
              </a:rPr>
              <a:t>執行該計畫之經費，其中來自學校或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</a:t>
            </a:r>
            <a:r>
              <a:rPr lang="zh-TW" altLang="en-US" kern="100" dirty="0">
                <a:latin typeface="微軟正黑體" panose="020B0604030504040204" pitchFamily="34" charset="-120"/>
              </a:rPr>
              <a:t>本身之部分，包括學校或研究學院配合款。</a:t>
            </a:r>
            <a:endParaRPr lang="en-US" altLang="zh-TW" kern="100" dirty="0">
              <a:latin typeface="微軟正黑體" panose="020B0604030504040204" pitchFamily="34" charset="-120"/>
            </a:endParaRP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3A1DA3C-05FD-40CE-B9EB-E79D3B1DE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8</a:t>
            </a:fld>
            <a:endParaRPr lang="zh-TW" altLang="en-US"/>
          </a:p>
        </p:txBody>
      </p:sp>
      <p:pic>
        <p:nvPicPr>
          <p:cNvPr id="17" name="圖片 16">
            <a:extLst>
              <a:ext uri="{FF2B5EF4-FFF2-40B4-BE49-F238E27FC236}">
                <a16:creationId xmlns:a16="http://schemas.microsoft.com/office/drawing/2014/main" id="{17750D24-FEE5-4938-86E8-BF31A2FD39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794" y="1795561"/>
            <a:ext cx="360000" cy="360000"/>
          </a:xfrm>
          <a:prstGeom prst="rect">
            <a:avLst/>
          </a:prstGeom>
        </p:spPr>
      </p:pic>
      <p:sp>
        <p:nvSpPr>
          <p:cNvPr id="8" name="標題 7">
            <a:extLst>
              <a:ext uri="{FF2B5EF4-FFF2-40B4-BE49-F238E27FC236}">
                <a16:creationId xmlns:a16="http://schemas.microsoft.com/office/drawing/2014/main" id="{0493AE08-2117-4FE3-B7AD-B605EFA7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16D69E5B-C277-4DA8-AD0C-3709D660FF3F}"/>
              </a:ext>
            </a:extLst>
          </p:cNvPr>
          <p:cNvSpPr/>
          <p:nvPr/>
        </p:nvSpPr>
        <p:spPr>
          <a:xfrm>
            <a:off x="-1" y="26570"/>
            <a:ext cx="1383454" cy="1095649"/>
          </a:xfrm>
          <a:prstGeom prst="rect">
            <a:avLst/>
          </a:prstGeom>
          <a:solidFill>
            <a:srgbClr val="ADDD8E"/>
          </a:solidFill>
          <a:ln>
            <a:solidFill>
              <a:srgbClr val="ADDD8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C22EAAA6-FBDA-40EE-A193-02CCCED38BDF}"/>
              </a:ext>
            </a:extLst>
          </p:cNvPr>
          <p:cNvSpPr/>
          <p:nvPr/>
        </p:nvSpPr>
        <p:spPr>
          <a:xfrm>
            <a:off x="1383454" y="47351"/>
            <a:ext cx="10808546" cy="1074868"/>
          </a:xfrm>
          <a:prstGeom prst="rect">
            <a:avLst/>
          </a:prstGeom>
          <a:solidFill>
            <a:srgbClr val="41AB5D"/>
          </a:solidFill>
          <a:ln>
            <a:solidFill>
              <a:srgbClr val="41AB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標題 1">
            <a:extLst>
              <a:ext uri="{FF2B5EF4-FFF2-40B4-BE49-F238E27FC236}">
                <a16:creationId xmlns:a16="http://schemas.microsoft.com/office/drawing/2014/main" id="{58138D5A-002C-4C38-855B-D083CFADDB74}"/>
              </a:ext>
            </a:extLst>
          </p:cNvPr>
          <p:cNvSpPr txBox="1">
            <a:spLocks/>
          </p:cNvSpPr>
          <p:nvPr/>
        </p:nvSpPr>
        <p:spPr>
          <a:xfrm>
            <a:off x="1383454" y="1"/>
            <a:ext cx="10808545" cy="11014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33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 baseline="0">
                <a:solidFill>
                  <a:srgbClr val="FFFFE5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j-cs"/>
              </a:defRPr>
            </a:lvl1pPr>
          </a:lstStyle>
          <a:p>
            <a:r>
              <a:rPr lang="zh-TW" altLang="en-US" sz="2700" dirty="0"/>
              <a:t>表</a:t>
            </a:r>
            <a:r>
              <a:rPr lang="en-US" altLang="zh-TW" sz="2700" dirty="0"/>
              <a:t>1-8</a:t>
            </a:r>
            <a:r>
              <a:rPr lang="zh-TW" altLang="en-US" sz="2700" dirty="0"/>
              <a:t>教師承接政府部門計畫案、產學計畫案及技術服務案資料表</a:t>
            </a:r>
            <a:br>
              <a:rPr lang="en-US" altLang="zh-TW" sz="2700" dirty="0"/>
            </a:br>
            <a:r>
              <a:rPr lang="zh-TW" altLang="en-US" sz="2700" dirty="0"/>
              <a:t>表</a:t>
            </a:r>
            <a:r>
              <a:rPr lang="en-US" altLang="zh-TW" sz="2700" dirty="0"/>
              <a:t>6-2</a:t>
            </a:r>
            <a:r>
              <a:rPr lang="zh-TW" altLang="en-US" sz="2700" dirty="0"/>
              <a:t>非由教師承接政府部門計畫案、產學計畫案及技術服務案資料表</a:t>
            </a:r>
          </a:p>
        </p:txBody>
      </p:sp>
      <p:sp>
        <p:nvSpPr>
          <p:cNvPr id="16" name="文字版面配置區 5">
            <a:extLst>
              <a:ext uri="{FF2B5EF4-FFF2-40B4-BE49-F238E27FC236}">
                <a16:creationId xmlns:a16="http://schemas.microsoft.com/office/drawing/2014/main" id="{A359FFB3-5EFB-4899-B2D1-DFF3F5D22E2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383454" cy="10748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332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600" b="1" kern="1200" baseline="0">
                <a:solidFill>
                  <a:srgbClr val="004529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1pPr>
            <a:lvl2pPr marL="68575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2pPr>
            <a:lvl3pPr marL="1142914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3pPr>
            <a:lvl4pPr marL="1600080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4pPr>
            <a:lvl5pPr marL="2057247" indent="-228584" algn="l" defTabSz="914332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1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+mn-cs"/>
              </a:defRPr>
            </a:lvl5pPr>
            <a:lvl6pPr marL="2514412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78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44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910" indent="-228584" algn="l" defTabSz="914332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zh-TW" dirty="0"/>
              <a:t>05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34715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C61F383-ABED-4830-9F00-BCFFA382C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/>
              <a:t>表</a:t>
            </a:r>
            <a:r>
              <a:rPr lang="en-US" altLang="zh-TW" dirty="0"/>
              <a:t>14-1 </a:t>
            </a:r>
            <a:r>
              <a:rPr lang="zh-TW" altLang="en-US" dirty="0"/>
              <a:t>學校、</a:t>
            </a:r>
            <a:r>
              <a:rPr lang="zh-TW" altLang="en-US" dirty="0">
                <a:solidFill>
                  <a:srgbClr val="C00000"/>
                </a:solidFill>
              </a:rPr>
              <a:t>研究學院</a:t>
            </a:r>
            <a:r>
              <a:rPr lang="zh-TW" altLang="en-US" dirty="0"/>
              <a:t>承接產學計畫經費與全校總經費資料表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93F47D38-3A63-475B-8A81-18F5A82D6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37BC5-01F3-4DA6-AE9F-6749599A3EE9}" type="slidenum">
              <a:rPr lang="zh-TW" altLang="en-US" smtClean="0"/>
              <a:t>9</a:t>
            </a:fld>
            <a:endParaRPr lang="zh-TW" altLang="en-US"/>
          </a:p>
        </p:txBody>
      </p:sp>
      <p:sp>
        <p:nvSpPr>
          <p:cNvPr id="6" name="文字版面配置區 5">
            <a:extLst>
              <a:ext uri="{FF2B5EF4-FFF2-40B4-BE49-F238E27FC236}">
                <a16:creationId xmlns:a16="http://schemas.microsoft.com/office/drawing/2014/main" id="{75BD59B1-1E85-4A11-8101-6809973F807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zh-TW" dirty="0"/>
              <a:t>06</a:t>
            </a:r>
            <a:endParaRPr lang="zh-TW" altLang="en-US" dirty="0"/>
          </a:p>
        </p:txBody>
      </p:sp>
      <p:sp>
        <p:nvSpPr>
          <p:cNvPr id="10" name="內容版面配置區 4">
            <a:extLst>
              <a:ext uri="{FF2B5EF4-FFF2-40B4-BE49-F238E27FC236}">
                <a16:creationId xmlns:a16="http://schemas.microsoft.com/office/drawing/2014/main" id="{FCC24588-25B4-48AD-A57B-16E03EA776F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22118" y="3966036"/>
            <a:ext cx="7460673" cy="2620368"/>
          </a:xfrm>
          <a:solidFill>
            <a:srgbClr val="FFF0D2"/>
          </a:solidFill>
          <a:ln w="57150">
            <a:solidFill>
              <a:srgbClr val="F4A300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  <a:defRPr/>
            </a:pPr>
            <a:r>
              <a:rPr lang="en-US" altLang="zh-TW" b="1" kern="100" dirty="0">
                <a:latin typeface="微軟正黑體" panose="020B0604030504040204" pitchFamily="34" charset="-120"/>
              </a:rPr>
              <a:t>    【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調整欄位</a:t>
            </a:r>
            <a:r>
              <a:rPr lang="en-US" altLang="zh-TW" b="1" kern="100" dirty="0">
                <a:latin typeface="微軟正黑體" panose="020B0604030504040204" pitchFamily="34" charset="-120"/>
              </a:rPr>
              <a:t>】</a:t>
            </a:r>
            <a:r>
              <a:rPr lang="zh-TW" altLang="en-US" b="1" kern="100" dirty="0">
                <a:latin typeface="微軟正黑體" panose="020B0604030504040204" pitchFamily="34" charset="-120"/>
              </a:rPr>
              <a:t>：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學校</a:t>
            </a:r>
            <a:r>
              <a:rPr lang="en-US" altLang="zh-TW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/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研究學院總經費</a:t>
            </a:r>
            <a:endParaRPr lang="en-US" altLang="zh-TW" kern="100" dirty="0"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latin typeface="微軟正黑體" panose="020B0604030504040204" pitchFamily="34" charset="-120"/>
              </a:rPr>
              <a:t>學校、</a:t>
            </a: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研究學院分別填報此欄位。</a:t>
            </a:r>
            <a:endParaRPr lang="en-US" altLang="zh-TW" b="1" kern="100" dirty="0">
              <a:solidFill>
                <a:srgbClr val="FF0000"/>
              </a:solidFill>
              <a:latin typeface="微軟正黑體" panose="020B0604030504040204" pitchFamily="34" charset="-120"/>
            </a:endParaRP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en-US" b="1" kern="100" dirty="0">
                <a:solidFill>
                  <a:srgbClr val="FF0000"/>
                </a:solidFill>
                <a:latin typeface="微軟正黑體" panose="020B0604030504040204" pitchFamily="34" charset="-120"/>
              </a:rPr>
              <a:t>本欄位由學校自行填報，為本表中唯一非自動帶入欄位</a:t>
            </a:r>
          </a:p>
          <a:p>
            <a:pPr marL="342874" indent="-342874">
              <a:lnSpc>
                <a:spcPct val="130000"/>
              </a:lnSpc>
              <a:spcBef>
                <a:spcPts val="600"/>
              </a:spcBef>
              <a:buFont typeface="Wingdings" panose="05000000000000000000" pitchFamily="2" charset="2"/>
              <a:buChar char=""/>
              <a:defRPr/>
            </a:pPr>
            <a:r>
              <a:rPr lang="zh-TW" altLang="zh-TW" sz="24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請填報</a:t>
            </a:r>
            <a:r>
              <a:rPr lang="zh-TW" altLang="en-US" kern="100" dirty="0">
                <a:latin typeface="微軟正黑體" panose="020B0604030504040204" pitchFamily="34" charset="-120"/>
              </a:rPr>
              <a:t>前一年度</a:t>
            </a:r>
            <a:r>
              <a:rPr lang="en-US" altLang="zh-TW" kern="100" dirty="0">
                <a:latin typeface="微軟正黑體" panose="020B0604030504040204" pitchFamily="34" charset="-120"/>
              </a:rPr>
              <a:t>(114</a:t>
            </a:r>
            <a:r>
              <a:rPr lang="zh-TW" altLang="en-US" kern="100" dirty="0">
                <a:latin typeface="微軟正黑體" panose="020B0604030504040204" pitchFamily="34" charset="-120"/>
              </a:rPr>
              <a:t>年</a:t>
            </a:r>
            <a:r>
              <a:rPr lang="en-US" altLang="zh-TW" kern="100" dirty="0">
                <a:latin typeface="微軟正黑體" panose="020B0604030504040204" pitchFamily="34" charset="-120"/>
              </a:rPr>
              <a:t>1</a:t>
            </a:r>
            <a:r>
              <a:rPr lang="zh-TW" altLang="en-US" kern="100" dirty="0">
                <a:latin typeface="微軟正黑體" panose="020B0604030504040204" pitchFamily="34" charset="-120"/>
              </a:rPr>
              <a:t>月</a:t>
            </a:r>
            <a:r>
              <a:rPr lang="en-US" altLang="zh-TW" kern="100" dirty="0">
                <a:latin typeface="微軟正黑體" panose="020B0604030504040204" pitchFamily="34" charset="-120"/>
              </a:rPr>
              <a:t>1</a:t>
            </a:r>
            <a:r>
              <a:rPr lang="zh-TW" altLang="en-US" kern="100" dirty="0">
                <a:latin typeface="微軟正黑體" panose="020B0604030504040204" pitchFamily="34" charset="-120"/>
              </a:rPr>
              <a:t>日至</a:t>
            </a:r>
            <a:r>
              <a:rPr lang="en-US" altLang="zh-TW" kern="100" dirty="0">
                <a:latin typeface="微軟正黑體" panose="020B0604030504040204" pitchFamily="34" charset="-120"/>
              </a:rPr>
              <a:t>114</a:t>
            </a:r>
            <a:r>
              <a:rPr lang="zh-TW" altLang="en-US" kern="100" dirty="0">
                <a:latin typeface="微軟正黑體" panose="020B0604030504040204" pitchFamily="34" charset="-120"/>
              </a:rPr>
              <a:t>年</a:t>
            </a:r>
            <a:r>
              <a:rPr lang="en-US" altLang="zh-TW" kern="100" dirty="0">
                <a:latin typeface="微軟正黑體" panose="020B0604030504040204" pitchFamily="34" charset="-120"/>
              </a:rPr>
              <a:t>12</a:t>
            </a:r>
            <a:r>
              <a:rPr lang="zh-TW" altLang="en-US" kern="100" dirty="0">
                <a:latin typeface="微軟正黑體" panose="020B0604030504040204" pitchFamily="34" charset="-120"/>
              </a:rPr>
              <a:t>月</a:t>
            </a:r>
            <a:r>
              <a:rPr lang="en-US" altLang="zh-TW" kern="100" dirty="0">
                <a:latin typeface="微軟正黑體" panose="020B0604030504040204" pitchFamily="34" charset="-120"/>
              </a:rPr>
              <a:t>31</a:t>
            </a:r>
            <a:r>
              <a:rPr lang="zh-TW" altLang="en-US" kern="100" dirty="0">
                <a:latin typeface="微軟正黑體" panose="020B0604030504040204" pitchFamily="34" charset="-120"/>
              </a:rPr>
              <a:t>日</a:t>
            </a:r>
            <a:r>
              <a:rPr lang="en-US" altLang="zh-TW" kern="100" dirty="0">
                <a:latin typeface="微軟正黑體" panose="020B0604030504040204" pitchFamily="34" charset="-120"/>
              </a:rPr>
              <a:t>)</a:t>
            </a:r>
            <a:r>
              <a:rPr lang="zh-TW" altLang="zh-TW" sz="2400" cap="all" dirty="0"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學校或</a:t>
            </a:r>
            <a:r>
              <a:rPr lang="zh-TW" altLang="zh-TW" sz="2400" b="1" cap="all" dirty="0">
                <a:solidFill>
                  <a:srgbClr val="FF0000"/>
                </a:solidFill>
                <a:latin typeface="Arial" panose="020B0604020202020204" pitchFamily="34" charset="0"/>
                <a:ea typeface="微軟正黑體" panose="020B0604030504040204" pitchFamily="34" charset="-120"/>
                <a:cs typeface="Arial" panose="020B0604020202020204" pitchFamily="34" charset="0"/>
              </a:rPr>
              <a:t>研究學院</a:t>
            </a:r>
            <a: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之各類收入總和</a:t>
            </a:r>
            <a:r>
              <a:rPr kumimoji="0" lang="zh-TW" alt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，</a:t>
            </a:r>
            <a: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參照「財務報表－收入明細表」總計</a:t>
            </a:r>
            <a:r>
              <a:rPr lang="zh-TW" altLang="en-US" kern="100" dirty="0">
                <a:latin typeface="微軟正黑體" panose="020B0604030504040204" pitchFamily="34" charset="-120"/>
              </a:rPr>
              <a:t>。</a:t>
            </a:r>
          </a:p>
        </p:txBody>
      </p:sp>
      <p:pic>
        <p:nvPicPr>
          <p:cNvPr id="11" name="圖片 10">
            <a:extLst>
              <a:ext uri="{FF2B5EF4-FFF2-40B4-BE49-F238E27FC236}">
                <a16:creationId xmlns:a16="http://schemas.microsoft.com/office/drawing/2014/main" id="{46C0BCA9-A3A8-412B-8E7C-28AE6FD53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65" y="3966036"/>
            <a:ext cx="360000" cy="360000"/>
          </a:xfrm>
          <a:prstGeom prst="rect">
            <a:avLst/>
          </a:prstGeom>
        </p:spPr>
      </p:pic>
      <p:sp>
        <p:nvSpPr>
          <p:cNvPr id="12" name="Rectangle 5">
            <a:extLst>
              <a:ext uri="{FF2B5EF4-FFF2-40B4-BE49-F238E27FC236}">
                <a16:creationId xmlns:a16="http://schemas.microsoft.com/office/drawing/2014/main" id="{C2EC7E95-A385-413F-B728-695F32D97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02848" y="3827537"/>
            <a:ext cx="4106273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zh-TW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</a:t>
            </a:r>
            <a:r>
              <a:rPr kumimoji="0" lang="zh-TW" altLang="zh-TW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注意時間範圍</a:t>
            </a:r>
            <a: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：</a:t>
            </a:r>
            <a:b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請以「年度」填報（非學年度）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zh-TW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🛠️ 重點提醒</a:t>
            </a:r>
            <a:endParaRPr kumimoji="0" lang="en-US" altLang="zh-TW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本表</a:t>
            </a:r>
            <a:r>
              <a:rPr kumimoji="0" lang="zh-TW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僅有「學校</a:t>
            </a:r>
            <a:r>
              <a:rPr kumimoji="0" lang="en-US" altLang="zh-TW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/</a:t>
            </a:r>
            <a:r>
              <a:rPr kumimoji="0" lang="zh-TW" altLang="en-US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研究學院總經費」需人工填寫，其餘欄位為系統自動代入</a:t>
            </a:r>
            <a:r>
              <a:rPr kumimoji="0" lang="zh-TW" altLang="zh-TW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。</a:t>
            </a:r>
            <a:endParaRPr kumimoji="0" lang="en-US" altLang="zh-TW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TW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marL="363538" indent="-363538"/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✔ 台科大、北科大：填報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學校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】</a:t>
            </a: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與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研究學院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】</a:t>
            </a:r>
            <a: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總經費</a:t>
            </a:r>
            <a:endParaRPr lang="en-US" altLang="zh-TW" kern="100" dirty="0">
              <a:solidFill>
                <a:schemeClr val="tx1"/>
              </a:solidFill>
              <a:latin typeface="微軟正黑體" panose="020B0604030504040204" pitchFamily="34" charset="-120"/>
            </a:endParaRPr>
          </a:p>
          <a:p>
            <a:pPr marL="363538" indent="-363538"/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✔ 其他學校：填報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【</a:t>
            </a:r>
            <a:r>
              <a:rPr lang="zh-TW" altLang="en-US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學校</a:t>
            </a:r>
            <a:r>
              <a:rPr lang="en-US" altLang="zh-TW" kern="100" dirty="0">
                <a:solidFill>
                  <a:schemeClr val="tx1"/>
                </a:solidFill>
                <a:latin typeface="微軟正黑體" panose="020B0604030504040204" pitchFamily="34" charset="-120"/>
              </a:rPr>
              <a:t>】</a:t>
            </a:r>
            <a:r>
              <a:rPr kumimoji="0" lang="zh-TW" altLang="zh-TW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總經費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1CF39987-7C11-40FC-A44D-2D0A1EA3CDD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14" name="內容版面配置區 6">
            <a:extLst>
              <a:ext uri="{FF2B5EF4-FFF2-40B4-BE49-F238E27FC236}">
                <a16:creationId xmlns:a16="http://schemas.microsoft.com/office/drawing/2014/main" id="{8DE6A3C4-976E-4892-B1D9-AA663C6E9A7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7495034"/>
              </p:ext>
            </p:extLst>
          </p:nvPr>
        </p:nvGraphicFramePr>
        <p:xfrm>
          <a:off x="162566" y="866228"/>
          <a:ext cx="11683070" cy="2865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8358">
                  <a:extLst>
                    <a:ext uri="{9D8B030D-6E8A-4147-A177-3AD203B41FA5}">
                      <a16:colId xmlns:a16="http://schemas.microsoft.com/office/drawing/2014/main" val="1968922940"/>
                    </a:ext>
                  </a:extLst>
                </a:gridCol>
                <a:gridCol w="1807600">
                  <a:extLst>
                    <a:ext uri="{9D8B030D-6E8A-4147-A177-3AD203B41FA5}">
                      <a16:colId xmlns:a16="http://schemas.microsoft.com/office/drawing/2014/main" val="3622092834"/>
                    </a:ext>
                  </a:extLst>
                </a:gridCol>
                <a:gridCol w="1736199">
                  <a:extLst>
                    <a:ext uri="{9D8B030D-6E8A-4147-A177-3AD203B41FA5}">
                      <a16:colId xmlns:a16="http://schemas.microsoft.com/office/drawing/2014/main" val="3411478018"/>
                    </a:ext>
                  </a:extLst>
                </a:gridCol>
                <a:gridCol w="3374941">
                  <a:extLst>
                    <a:ext uri="{9D8B030D-6E8A-4147-A177-3AD203B41FA5}">
                      <a16:colId xmlns:a16="http://schemas.microsoft.com/office/drawing/2014/main" val="26155358"/>
                    </a:ext>
                  </a:extLst>
                </a:gridCol>
                <a:gridCol w="2072986">
                  <a:extLst>
                    <a:ext uri="{9D8B030D-6E8A-4147-A177-3AD203B41FA5}">
                      <a16:colId xmlns:a16="http://schemas.microsoft.com/office/drawing/2014/main" val="4147072024"/>
                    </a:ext>
                  </a:extLst>
                </a:gridCol>
                <a:gridCol w="2072986">
                  <a:extLst>
                    <a:ext uri="{9D8B030D-6E8A-4147-A177-3AD203B41FA5}">
                      <a16:colId xmlns:a16="http://schemas.microsoft.com/office/drawing/2014/main" val="2351025304"/>
                    </a:ext>
                  </a:extLst>
                </a:gridCol>
              </a:tblGrid>
              <a:tr h="298457">
                <a:tc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年度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承接代表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項目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經費</a:t>
                      </a:r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單位：元</a:t>
                      </a:r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972271"/>
                  </a:ext>
                </a:extLst>
              </a:tr>
              <a:tr h="298457">
                <a:tc rowSpan="9">
                  <a:txBody>
                    <a:bodyPr/>
                    <a:lstStyle/>
                    <a:p>
                      <a:pPr algn="ctr"/>
                      <a:r>
                        <a:rPr lang="en-US" sz="16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9">
                  <a:txBody>
                    <a:bodyPr/>
                    <a:lstStyle/>
                    <a:p>
                      <a:pPr algn="l"/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□學校</a:t>
                      </a:r>
                    </a:p>
                    <a:p>
                      <a:pPr algn="l"/>
                      <a:r>
                        <a:rPr 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□研究學院</a:t>
                      </a:r>
                      <a:endParaRPr lang="zh-TW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00" dirty="0">
                          <a:solidFill>
                            <a:srgbClr val="FF0000"/>
                          </a:solidFill>
                          <a:effectLst/>
                        </a:rPr>
                        <a:t>學校</a:t>
                      </a:r>
                      <a:r>
                        <a:rPr lang="en-US" alt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/</a:t>
                      </a:r>
                      <a:r>
                        <a:rPr lang="zh-TW" altLang="en-US" sz="2400" b="1" kern="100" dirty="0">
                          <a:solidFill>
                            <a:srgbClr val="FF0000"/>
                          </a:solidFill>
                          <a:effectLst/>
                        </a:rPr>
                        <a:t>研究學院</a:t>
                      </a:r>
                      <a:r>
                        <a:rPr lang="zh-TW" altLang="zh-TW" sz="2400" b="1" kern="100" dirty="0">
                          <a:solidFill>
                            <a:srgbClr val="FF0000"/>
                          </a:solidFill>
                          <a:effectLst/>
                        </a:rPr>
                        <a:t>總經費</a:t>
                      </a:r>
                      <a:endParaRPr lang="zh-TW" sz="2400" b="1" kern="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17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b="1" kern="100" dirty="0">
                          <a:solidFill>
                            <a:srgbClr val="0070C0"/>
                          </a:solidFill>
                          <a:effectLst/>
                        </a:rPr>
                        <a:t>(</a:t>
                      </a:r>
                      <a:r>
                        <a:rPr lang="zh-TW" sz="2000" b="1" kern="100" dirty="0">
                          <a:solidFill>
                            <a:srgbClr val="0070C0"/>
                          </a:solidFill>
                          <a:effectLst/>
                        </a:rPr>
                        <a:t>請學校填報</a:t>
                      </a:r>
                      <a:r>
                        <a:rPr lang="en-US" sz="2000" b="1" kern="100" dirty="0">
                          <a:solidFill>
                            <a:srgbClr val="0070C0"/>
                          </a:solidFill>
                          <a:effectLst/>
                        </a:rPr>
                        <a:t>)</a:t>
                      </a:r>
                      <a:endParaRPr lang="zh-TW" sz="2000" b="1" kern="1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947540"/>
                  </a:ext>
                </a:extLst>
              </a:tr>
              <a:tr h="2279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2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經費來源</a:t>
                      </a:r>
                      <a:endParaRPr lang="zh-TW" sz="12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計畫類型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承接對象</a:t>
                      </a:r>
                      <a:r>
                        <a:rPr lang="en-US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/</a:t>
                      </a:r>
                      <a:r>
                        <a:rPr lang="zh-TW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經費</a:t>
                      </a:r>
                      <a:r>
                        <a:rPr lang="en-US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zh-TW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單位：元</a:t>
                      </a:r>
                      <a:r>
                        <a:rPr lang="en-US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zh-TW" altLang="zh-TW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265602"/>
                  </a:ext>
                </a:extLst>
              </a:tr>
              <a:tr h="22796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2400" b="0" kern="100" dirty="0">
                          <a:solidFill>
                            <a:schemeClr val="tx1"/>
                          </a:solidFill>
                          <a:effectLst/>
                        </a:rPr>
                        <a:t>專任教師</a:t>
                      </a:r>
                      <a:endParaRPr lang="zh-TW" altLang="zh-TW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0" cap="all" dirty="0">
                          <a:solidFill>
                            <a:schemeClr val="tx1"/>
                          </a:solidFill>
                          <a:cs typeface="Arial" panose="020B0604020202020204" pitchFamily="34" charset="0"/>
                        </a:rPr>
                        <a:t>非由教師</a:t>
                      </a:r>
                      <a:endParaRPr lang="zh-TW" altLang="zh-TW" sz="2400" b="0" kern="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63968"/>
                  </a:ext>
                </a:extLst>
              </a:tr>
              <a:tr h="14922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政府部門資助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系統自動代入</a:t>
                      </a:r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 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3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(</a:t>
                      </a:r>
                      <a:r>
                        <a:rPr lang="zh-TW" altLang="en-US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系統自動代入</a:t>
                      </a:r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) 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2914767"/>
                  </a:ext>
                </a:extLst>
              </a:tr>
              <a:tr h="1989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417121"/>
                  </a:ext>
                </a:extLst>
              </a:tr>
              <a:tr h="1989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企業部門資助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4020869"/>
                  </a:ext>
                </a:extLst>
              </a:tr>
              <a:tr h="1989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312097"/>
                  </a:ext>
                </a:extLst>
              </a:tr>
              <a:tr h="1989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其他單位資助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sz="1200" b="0" kern="10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產學合作計畫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626479"/>
                  </a:ext>
                </a:extLst>
              </a:tr>
              <a:tr h="19897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…</a:t>
                      </a:r>
                      <a:endParaRPr lang="zh-TW" sz="12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kern="100" dirty="0">
                          <a:solidFill>
                            <a:schemeClr val="bg1">
                              <a:lumMod val="65000"/>
                            </a:schemeClr>
                          </a:solidFill>
                          <a:effectLst/>
                        </a:rPr>
                        <a:t> </a:t>
                      </a:r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TW" sz="1600" b="0" kern="1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9030" marR="903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0191677"/>
                  </a:ext>
                </a:extLst>
              </a:tr>
            </a:tbl>
          </a:graphicData>
        </a:graphic>
      </p:graphicFrame>
      <p:pic>
        <p:nvPicPr>
          <p:cNvPr id="13" name="圖片 12">
            <a:extLst>
              <a:ext uri="{FF2B5EF4-FFF2-40B4-BE49-F238E27FC236}">
                <a16:creationId xmlns:a16="http://schemas.microsoft.com/office/drawing/2014/main" id="{6E650370-1665-4598-B661-83AC03C989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8202" y="3571410"/>
            <a:ext cx="720000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05087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137588</TotalTime>
  <Words>4610</Words>
  <Application>Microsoft Office PowerPoint</Application>
  <PresentationFormat>寬螢幕</PresentationFormat>
  <Paragraphs>810</Paragraphs>
  <Slides>32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32</vt:i4>
      </vt:variant>
    </vt:vector>
  </HeadingPairs>
  <TitlesOfParts>
    <vt:vector size="39" baseType="lpstr">
      <vt:lpstr>Roboto Bold</vt:lpstr>
      <vt:lpstr>微軟正黑體</vt:lpstr>
      <vt:lpstr>Arial</vt:lpstr>
      <vt:lpstr>Calibri</vt:lpstr>
      <vt:lpstr>Times New Roman</vt:lpstr>
      <vt:lpstr>Wingdings</vt:lpstr>
      <vt:lpstr>Office 佈景主題</vt:lpstr>
      <vt:lpstr>PowerPoint 簡報</vt:lpstr>
      <vt:lpstr>PowerPoint 簡報</vt:lpstr>
      <vt:lpstr>表1-8教師承接政府部門計畫案、產學計畫案及技術服務案資料表 表6-2非由教師承接政府部門計畫案、產學計畫案及技術服務案資料表</vt:lpstr>
      <vt:lpstr>表1-8教師承接政府部門計畫案、產學計畫案及技術服務案資料表 表6-2非由教師承接政府部門計畫案、產學計畫案及技術服務案資料表</vt:lpstr>
      <vt:lpstr>表1-8教師承接政府部門計畫案、產學計畫案及技術服務案資料表 表6-2非由教師承接政府部門計畫案、產學計畫案及技術服務案資料表</vt:lpstr>
      <vt:lpstr>表1-8教師承接政府部門計畫案、產學計畫案及技術服務案資料表 表6-2非由教師承接政府部門計畫案、產學計畫案及技術服務案資料表</vt:lpstr>
      <vt:lpstr>表6-2非由教師承接政府部門計畫案、產學計畫案及技術服務案資料表</vt:lpstr>
      <vt:lpstr>PowerPoint 簡報</vt:lpstr>
      <vt:lpstr>表14-1 學校、研究學院承接產學計畫經費與全校總經費資料表</vt:lpstr>
      <vt:lpstr>PowerPoint 簡報</vt:lpstr>
      <vt:lpstr>PowerPoint 簡報</vt:lpstr>
      <vt:lpstr>PowerPoint 簡報</vt:lpstr>
      <vt:lpstr>PowerPoint 簡報</vt:lpstr>
      <vt:lpstr>表1-12教師專利/新品種資料表</vt:lpstr>
      <vt:lpstr>表14-4專利、新品種、授權件數表</vt:lpstr>
      <vt:lpstr>表4-7-4實習機構及實習條件表</vt:lpstr>
      <vt:lpstr>表4-7-4實習機構及實習條件表</vt:lpstr>
      <vt:lpstr>表7-4 學校辦理各項社會關切教育之主題執行情況表</vt:lpstr>
      <vt:lpstr>表7-4 學校辦理各項社會關切教育之主題執行情況表</vt:lpstr>
      <vt:lpstr>表7-4 學校辦理各項社會關切教育之主題執行情況表</vt:lpstr>
      <vt:lpstr>表12-2 國立技專校院校務基金「接受捐贈」決算情形表</vt:lpstr>
      <vt:lpstr>表14-3學校、研究學院產學合作單位數統計表</vt:lpstr>
      <vt:lpstr>表14-3學校、研究學院產學合作單位數統計表</vt:lpstr>
      <vt:lpstr>表14-5各種智慧財產權衍生運用總金額表</vt:lpstr>
      <vt:lpstr>表14-7擔任產學合作計畫/委訓計畫主持人數統計表</vt:lpstr>
      <vt:lpstr>表14-8 大學校院推動創新育成及技術移轉績效表</vt:lpstr>
      <vt:lpstr>表14-8 大學校院推動創新育成及技術移轉績效表</vt:lpstr>
      <vt:lpstr>表14-9學校師生創新創業明細表 表14-11學校衍生企業明細表 表14-12學校合作企業新事業部門明細表</vt:lpstr>
      <vt:lpstr>表14-5   各種智慧財產權衍生運用總金額表 表14-9   學校師生創新創業明細表 表14-11 學校衍生企業明細表</vt:lpstr>
      <vt:lpstr>PowerPoint 簡報</vt:lpstr>
      <vt:lpstr>表4-15 年齡別學生人數</vt:lpstr>
      <vt:lpstr>表7-5助學措施統計表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宛諭 李</dc:creator>
  <cp:lastModifiedBy>彥傑 程</cp:lastModifiedBy>
  <cp:revision>1405</cp:revision>
  <cp:lastPrinted>2026-01-20T00:36:50Z</cp:lastPrinted>
  <dcterms:created xsi:type="dcterms:W3CDTF">2021-01-12T02:33:10Z</dcterms:created>
  <dcterms:modified xsi:type="dcterms:W3CDTF">2026-02-23T07:05:58Z</dcterms:modified>
</cp:coreProperties>
</file>